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00eb26b7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00eb26b7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fff56ba7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fff56ba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00eb26b7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00eb26b7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00eb26b7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00eb26b7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fff56ba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fff56ba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fff56ba7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fff56ba7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fff56ba7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fff56ba7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fff56ba7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fff56ba7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00eb26b7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00eb26b7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00eb26b7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00eb26b7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9539b1dc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9539b1dc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00eb26b7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00eb26b7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9539b1dca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9539b1dca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d00eb26b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d00eb26b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00eb26b7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d00eb26b7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fff56ba7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fff56ba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fff56ba7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fff56ba7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fee223f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fee223f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00eb26b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00eb26b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00eb26b7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00eb26b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00eb26b7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00eb26b7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00eb26b7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00eb26b7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8334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19217" y="811081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01475" y="9654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01475" y="1609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173375" y="4749850"/>
            <a:ext cx="35223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CSE 598: AI Safety &amp; Assessment - Spring 2024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727950" y="11116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 for</a:t>
            </a:r>
            <a:br>
              <a:rPr lang="en"/>
            </a:br>
            <a:r>
              <a:rPr lang="en"/>
              <a:t>Safe Reinforcement Learning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65402" y="3637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CSE 598: AI Safety &amp; Assessment - Spring 2024 - Final Project Presentation</a:t>
            </a:r>
            <a:br>
              <a:rPr b="1" lang="en"/>
            </a:b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695027" y="38187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387"/>
              <a:t>Group #6: </a:t>
            </a:r>
            <a:r>
              <a:rPr lang="en" sz="1387"/>
              <a:t>Kiran S (ksthanus@asu.edu)</a:t>
            </a:r>
            <a:r>
              <a:rPr b="1" lang="en" sz="1387"/>
              <a:t> </a:t>
            </a:r>
            <a:br>
              <a:rPr b="1" lang="en" sz="100"/>
            </a:br>
            <a:endParaRPr sz="100"/>
          </a:p>
        </p:txBody>
      </p:sp>
      <p:sp>
        <p:nvSpPr>
          <p:cNvPr id="91" name="Google Shape;91;p13"/>
          <p:cNvSpPr txBox="1"/>
          <p:nvPr/>
        </p:nvSpPr>
        <p:spPr>
          <a:xfrm>
            <a:off x="2619975" y="3125200"/>
            <a:ext cx="43197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701475" y="9654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Algorithms - #2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701475" y="1609250"/>
            <a:ext cx="77583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Conservative Policy Optimization (CPO)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Derivative of TRPO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Introduces a safety constraint that </a:t>
            </a:r>
            <a:r>
              <a:rPr b="1" lang="en" sz="1100"/>
              <a:t>explicitly limits the likelihood</a:t>
            </a:r>
            <a:r>
              <a:rPr lang="en" sz="1100"/>
              <a:t> of the policy performing poorly in any state.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CPO optimizes the policy by maximizing a conservative objective function subject to this safety constraint.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Provably Convergent Policy Optimization (PCPO)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Extension of CPO that aims to provide theoretical guarantees on convergence and optimality.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</a:rPr>
              <a:t>Introduces additional </a:t>
            </a:r>
            <a:r>
              <a:rPr b="1" lang="en" sz="1100">
                <a:solidFill>
                  <a:srgbClr val="0D0D0D"/>
                </a:solidFill>
                <a:highlight>
                  <a:srgbClr val="FFFFFF"/>
                </a:highlight>
              </a:rPr>
              <a:t>regularization terms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</a:rPr>
              <a:t> to the objective function to ensure convergence to a globally optimal policy.</a:t>
            </a:r>
            <a:endParaRPr sz="11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Char char="●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</a:rPr>
              <a:t>Computationally Expensive.</a:t>
            </a:r>
            <a:endParaRPr sz="11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01475" y="9654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Offline Algorithms - #1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701475" y="1609250"/>
            <a:ext cx="77583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Batch-Constrained Q-Learning</a:t>
            </a:r>
            <a:r>
              <a:rPr b="1" lang="en" sz="1100"/>
              <a:t> (BCQ)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Behavioural Cloning &amp; Behavioral Policy.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Soft Q-Learning.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Regularization.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Constrained Penalty Q-learning (CPQ)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100"/>
              <a:buChar char="●"/>
            </a:pPr>
            <a:r>
              <a:rPr b="1" lang="en" sz="1100">
                <a:solidFill>
                  <a:srgbClr val="0D0D0D"/>
                </a:solidFill>
                <a:highlight>
                  <a:srgbClr val="FFFFFF"/>
                </a:highlight>
              </a:rPr>
              <a:t>Penalty Term: 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</a:rPr>
              <a:t>Introduces a penalty term to the Q-Learning Function - prioritizes actions which are both optimal and safe.</a:t>
            </a:r>
            <a:endParaRPr sz="11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Char char="●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</a:rPr>
              <a:t>Regularization techniques to ensure learned policy remains close to behavioural policy.</a:t>
            </a:r>
            <a:endParaRPr sz="11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701475" y="9654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for Evaluation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701475" y="1609250"/>
            <a:ext cx="768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b="1" lang="en" sz="1225"/>
              <a:t>Cumulative Discounted Reward - Maximize!</a:t>
            </a:r>
            <a:endParaRPr b="1"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1225"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275" y="1850450"/>
            <a:ext cx="4164983" cy="5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701475" y="2676050"/>
            <a:ext cx="78072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b="1" lang="en" sz="1225"/>
              <a:t>Overall Cost</a:t>
            </a:r>
            <a:r>
              <a:rPr b="1" lang="en" sz="1225"/>
              <a:t> - Minimize!</a:t>
            </a:r>
            <a:endParaRPr b="1"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12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701475" y="9654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OmniSafe </a:t>
            </a:r>
            <a:r>
              <a:rPr lang="en"/>
              <a:t>Results #1 - Env: Safety Point Goal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701475" y="1609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75" y="1566500"/>
            <a:ext cx="8946249" cy="29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701475" y="9654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OmniSafe Results #2 - Env: Safety AntVelocity</a:t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701475" y="1609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50" y="1609250"/>
            <a:ext cx="8852209" cy="294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701475" y="9654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OmniSafe Results #3 - Env: Safety Car Circle</a:t>
            </a:r>
            <a:endParaRPr/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3075"/>
            <a:ext cx="8809196" cy="29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701475" y="8130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OSRL Suite Results #1 - Algo:  BCQ  Env: Safety Car Circle</a:t>
            </a:r>
            <a:endParaRPr sz="2140"/>
          </a:p>
        </p:txBody>
      </p:sp>
      <p:sp>
        <p:nvSpPr>
          <p:cNvPr id="210" name="Google Shape;210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675" y="1589972"/>
            <a:ext cx="4082825" cy="26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150" y="1575238"/>
            <a:ext cx="4148675" cy="2689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680900" y="895338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The Safety Dimensions!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025" y="1500663"/>
            <a:ext cx="3387953" cy="33380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29"/>
          <p:cNvCxnSpPr/>
          <p:nvPr/>
        </p:nvCxnSpPr>
        <p:spPr>
          <a:xfrm flipH="1" rot="10800000">
            <a:off x="4908950" y="1390575"/>
            <a:ext cx="678600" cy="1173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9"/>
          <p:cNvSpPr txBox="1"/>
          <p:nvPr/>
        </p:nvSpPr>
        <p:spPr>
          <a:xfrm>
            <a:off x="5646175" y="1163175"/>
            <a:ext cx="6198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endParaRPr b="1"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3" name="Google Shape;223;p29"/>
          <p:cNvCxnSpPr/>
          <p:nvPr/>
        </p:nvCxnSpPr>
        <p:spPr>
          <a:xfrm>
            <a:off x="5463450" y="2085875"/>
            <a:ext cx="7791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9"/>
          <p:cNvSpPr txBox="1"/>
          <p:nvPr/>
        </p:nvSpPr>
        <p:spPr>
          <a:xfrm>
            <a:off x="6334700" y="1910350"/>
            <a:ext cx="6198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endParaRPr b="1"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5" name="Google Shape;225;p29"/>
          <p:cNvCxnSpPr/>
          <p:nvPr/>
        </p:nvCxnSpPr>
        <p:spPr>
          <a:xfrm>
            <a:off x="5463450" y="2690625"/>
            <a:ext cx="7791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9"/>
          <p:cNvSpPr txBox="1"/>
          <p:nvPr/>
        </p:nvSpPr>
        <p:spPr>
          <a:xfrm>
            <a:off x="6334700" y="2497150"/>
            <a:ext cx="6198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  <a:endParaRPr b="1"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7" name="Google Shape;227;p29"/>
          <p:cNvCxnSpPr/>
          <p:nvPr/>
        </p:nvCxnSpPr>
        <p:spPr>
          <a:xfrm>
            <a:off x="5369675" y="4699525"/>
            <a:ext cx="6618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9"/>
          <p:cNvSpPr txBox="1"/>
          <p:nvPr/>
        </p:nvSpPr>
        <p:spPr>
          <a:xfrm>
            <a:off x="6076600" y="4472125"/>
            <a:ext cx="6198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endParaRPr b="1"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9" name="Google Shape;229;p29"/>
          <p:cNvCxnSpPr/>
          <p:nvPr/>
        </p:nvCxnSpPr>
        <p:spPr>
          <a:xfrm flipH="1" rot="10800000">
            <a:off x="2454475" y="2973800"/>
            <a:ext cx="619800" cy="168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9"/>
          <p:cNvSpPr txBox="1"/>
          <p:nvPr/>
        </p:nvSpPr>
        <p:spPr>
          <a:xfrm>
            <a:off x="1616775" y="2792300"/>
            <a:ext cx="9345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endParaRPr b="1"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701475" y="9654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&amp; Learning Outcomes</a:t>
            </a:r>
            <a:endParaRPr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701475" y="1609250"/>
            <a:ext cx="8236800" cy="32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Solo project!</a:t>
            </a:r>
            <a:endParaRPr sz="11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Worked on Reinforcement Learning fundamentals- implementing Policy Gradient algorithm using OpenAI Spinner RL framework (used for Deep RL experiments)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Thorough investigation and understanding of Omnisafe framework - ran algorithms for several environments and conditions.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Thorough investigation of OSRL Suite - specific to Offline RL Algorithms.</a:t>
            </a:r>
            <a:endParaRPr sz="9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OmniSafe is beginner-friendly and compatible for advanced RL research - modular and extensible.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OSRL Suite provides a different flavour for large-scale dataset collection for </a:t>
            </a:r>
            <a:r>
              <a:rPr lang="en" sz="1100"/>
              <a:t>improving</a:t>
            </a:r>
            <a:r>
              <a:rPr lang="en" sz="1100"/>
              <a:t> training </a:t>
            </a:r>
            <a:r>
              <a:rPr lang="en" sz="1100"/>
              <a:t>paradigms</a:t>
            </a:r>
            <a:r>
              <a:rPr lang="en" sz="1100"/>
              <a:t> in Offline Reinforcement Learning scenarios.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Deep Reinforcement Learning is really difficult!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Even for simple environments and actor-critic models, convergence to optimal solution usually takes a long time (contrary to more traditional deep learning use cases).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Computationally expensive.</a:t>
            </a:r>
            <a:endParaRPr/>
          </a:p>
        </p:txBody>
      </p:sp>
      <p:sp>
        <p:nvSpPr>
          <p:cNvPr id="237" name="Google Shape;23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701475" y="9654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</a:t>
            </a:r>
            <a:r>
              <a:rPr lang="en"/>
              <a:t> Deliverables</a:t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701475" y="1609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Consolidating results</a:t>
            </a:r>
            <a:r>
              <a:rPr lang="en"/>
              <a:t> acquired for Offline Learning Algorithms achieved using OSRL with the Online Algorithms used in OmniSafe.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Implementing the </a:t>
            </a:r>
            <a:r>
              <a:rPr b="1" lang="en"/>
              <a:t>Constrained-Policy Q-Learning (CPQ)</a:t>
            </a:r>
            <a:r>
              <a:rPr lang="en"/>
              <a:t> Offline RL Algorithm (available in OSRL) in OmniSafe - including methods for </a:t>
            </a:r>
            <a:r>
              <a:rPr lang="en"/>
              <a:t>plugging in datasets available for the test environments presented. </a:t>
            </a:r>
            <a:endParaRPr/>
          </a:p>
        </p:txBody>
      </p:sp>
      <p:sp>
        <p:nvSpPr>
          <p:cNvPr id="244" name="Google Shape;244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01475" y="9654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Reinforcement Learning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01475" y="1500675"/>
            <a:ext cx="80526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Formulated using </a:t>
            </a:r>
            <a:r>
              <a:rPr b="1" lang="en"/>
              <a:t>Constrained Markov Decision Processes.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375" y="3534200"/>
            <a:ext cx="336631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2775" y="3995375"/>
            <a:ext cx="2779925" cy="3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5">
            <a:alphaModFix/>
          </a:blip>
          <a:srcRect b="0" l="3920" r="-3920" t="0"/>
          <a:stretch/>
        </p:blipFill>
        <p:spPr>
          <a:xfrm>
            <a:off x="3480950" y="3061649"/>
            <a:ext cx="1924002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6150" y="1769175"/>
            <a:ext cx="2685565" cy="7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08350" y="2411850"/>
            <a:ext cx="3021175" cy="6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1792263" y="4407825"/>
            <a:ext cx="5754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[1] Gu, Shangding &amp; Yang, Long &amp; Du, Yali &amp; Chen, Guang &amp; Walter, Florian &amp; Wang, Jun &amp; Yang, Yaodong &amp; Knoll, Alois. (2022). A Review of Safe Reinforcement Learning: Methods, Theory and Applications. 10.48550/arXiv.2205.10330. 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701475" y="9654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701475" y="1609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[1] </a:t>
            </a:r>
            <a:r>
              <a:rPr lang="en" sz="1100"/>
              <a:t>Gu, Shangding &amp; Yang, Long &amp; Du, Yali &amp; Chen, Guang &amp; Walter, Florian &amp; Wang, Jun &amp; Yang, Yaodong &amp; Knoll, Alois. (2022). A Review of Safe Reinforcement Learning: Methods, Theory and Applications. 10.48550/arXiv.2205.10330.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[2] Ji, Jiaming &amp; Zhou, Jiayi &amp; Zhang, Borong &amp; Dai, Juntao &amp; Pan, Xuehai &amp; Sun, Ruiyang &amp; Huang, Weidong &amp; Yiran, Geng &amp; Liu, Mickel &amp; Yang, Yaodong. (2023). OmniSafe: An Infrastructure for Accelerating Safe Reinforcement Learning Research.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[3] Liu, Zuxin &amp; Guo, Zijian &amp; Lin, Haohong &amp; Yao, Yihang &amp; Zhu, Jiacheng &amp; Cen, Zhepeng &amp; Hu, Hanjiang &amp; Yu, Wenhao &amp; Zhang, Tingnan &amp; Tan, Jie &amp; Zhao, Ding. (2023). Datasets and Benchmarks for Offline Safe Reinforcement Learning. 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[4] Sutton, R. S., &amp; Barto, A. G. (2018). Reinforcement learning: An introduction (2nd ed.). The MIT Press.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51" name="Google Shape;251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QUESTIONS?</a:t>
            </a:r>
            <a:endParaRPr/>
          </a:p>
        </p:txBody>
      </p:sp>
      <p:sp>
        <p:nvSpPr>
          <p:cNvPr id="257" name="Google Shape;257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701475" y="9654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Preliminaries - #2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701475" y="1609250"/>
            <a:ext cx="77925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Online Reinforcement Learning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Actively interact with the environment, </a:t>
            </a:r>
            <a:r>
              <a:rPr b="1" lang="en"/>
              <a:t>collecting data in real-time as they learn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for adaptation to changing environments =&gt; </a:t>
            </a:r>
            <a:r>
              <a:rPr b="1" lang="en"/>
              <a:t>Better generalization</a:t>
            </a:r>
            <a:r>
              <a:rPr lang="en"/>
              <a:t> to unseen states.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Examples: Policy Gradient, Proximal Policy Optimization (PPO), Trust Region Policy Optimization (TRPO)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Offline Reinforcement Learning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 from a fixed dataset of experiences </a:t>
            </a:r>
            <a:r>
              <a:rPr b="1" lang="en"/>
              <a:t>without actively interacting</a:t>
            </a:r>
            <a:r>
              <a:rPr lang="en"/>
              <a:t> with the environment.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Examples: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BCQ (Batch Constrained Q-learning), and BEAR (Batch Constrained Deep Q-learning from Demonstrations)</a:t>
            </a:r>
            <a:endParaRPr/>
          </a:p>
        </p:txBody>
      </p:sp>
      <p:sp>
        <p:nvSpPr>
          <p:cNvPr id="264" name="Google Shape;264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701475" y="9654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r>
              <a:rPr lang="en"/>
              <a:t> - #1</a:t>
            </a:r>
            <a:endParaRPr/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701475" y="1609250"/>
            <a:ext cx="78348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Actor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Role is to learn a policy that maps states to actions, aiming to maximize the expected cumulative reward over time.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Represented as a parametrized function (eg: Neural networks).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Critic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</a:rPr>
              <a:t>Responsible for evaluating the quality of actions or states, i.e. the Value / Q-Function in value-based methods.</a:t>
            </a:r>
            <a:endParaRPr sz="11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D0D0D"/>
                </a:solidFill>
                <a:highlight>
                  <a:srgbClr val="FFFFFF"/>
                </a:highlight>
              </a:rPr>
              <a:t>Actor-Critic</a:t>
            </a:r>
            <a:endParaRPr b="1" sz="11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100"/>
              <a:buChar char="●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</a:rPr>
              <a:t>Class of RL algorithms that combines both actor and critic components.</a:t>
            </a:r>
            <a:endParaRPr sz="11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Char char="●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</a:rPr>
              <a:t>Leverage the advantages of both policy gradient and value-based approaches, offering a balance between sample efficiency and stability in learning.</a:t>
            </a:r>
            <a:endParaRPr sz="11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Char char="●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</a:rPr>
              <a:t>A2C (Advantage Actor-Critic), DDPG (Deep Deterministic Policy Gradient)</a:t>
            </a:r>
            <a:endParaRPr sz="11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271" name="Google Shape;271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701475" y="88171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Aspects of Safe Reinforcement Learning</a:t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1792263" y="4484025"/>
            <a:ext cx="5754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[1] Gu, Shangding &amp; Yang, Long &amp; Du, Yali &amp; Chen, Guang &amp; Walter, Florian &amp; Wang, Jun &amp; Yang, Yaodong &amp; Knoll, Alois. (2022). A Review of Safe Reinforcement Learning: Methods, Theory and Applications. 10.48550/arXiv.2205.10330. 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150" y="1281675"/>
            <a:ext cx="4137451" cy="32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701475" y="9654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Need for Infrastructures in Safe RL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701475" y="1609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Open-source, Unified, Comprehensive</a:t>
            </a:r>
            <a:r>
              <a:rPr lang="en"/>
              <a:t> </a:t>
            </a:r>
            <a:r>
              <a:rPr b="1" lang="en"/>
              <a:t>&amp; Easily Extensible.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Maintainable.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High-performance.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Ease of benchmarking</a:t>
            </a:r>
            <a:r>
              <a:rPr lang="en"/>
              <a:t> for different kinds of Safe RL Algorithms: </a:t>
            </a:r>
            <a:r>
              <a:rPr b="1" lang="en"/>
              <a:t>Off-Policy, On-Policy, Offline, Model-based.</a:t>
            </a:r>
            <a:endParaRPr b="1"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01475" y="9654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Frameworks / Infrastructures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701475" y="1584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that many!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Safety Starter Agent for Benchmarking Safe Exploration in Deep Reinforcement Learning - OpenAI (2019)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maintained - only built on TensorFlow v1 backend!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Safety Gymnasium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Bullet Safety Gym</a:t>
            </a:r>
            <a:br>
              <a:rPr lang="en"/>
            </a:br>
            <a:endParaRPr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01475" y="9654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#1: OmniSafe </a:t>
            </a:r>
            <a:endParaRPr/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88" y="1696463"/>
            <a:ext cx="835342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1792263" y="4407825"/>
            <a:ext cx="5754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[2]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Ji, Jiaming &amp; Zhou, Jiayi &amp; Zhang, Borong &amp; Dai, Juntao &amp; Pan, Xuehai &amp; Sun, Ruiyang &amp; Huang, Weidong &amp; Yiran, Geng &amp; Liu, Mickel &amp; Yang, Yaodong. (2023). OmniSafe: An Infrastructure for Accelerating Safe Reinforcement Learning Research.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\graphicspath{{./Screenshots}}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701475" y="9654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#2 - OSRL Suite </a:t>
            </a:r>
            <a:endParaRPr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1792263" y="4407825"/>
            <a:ext cx="5754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[3]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Liu, Zuxin &amp; Guo, Zijian &amp; Lin, Haohong &amp; Yao, Yihang &amp; Zhu, Jiacheng &amp; Cen, Zhepeng &amp; Hu, Hanjiang &amp; Yu, Wenhao &amp; Zhang, Tingnan &amp; Tan, Jie &amp; Zhao, Ding. (2023). Datasets and Benchmarks for Offline Safe Reinforcement Learning.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338" y="1569775"/>
            <a:ext cx="6205323" cy="26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701475" y="9654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Preliminaries - #1 - Actor-Critic Architecture</a:t>
            </a:r>
            <a:endParaRPr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300" y="1448150"/>
            <a:ext cx="3228550" cy="303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1993313" y="4486475"/>
            <a:ext cx="5754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[4] Sutton, R. S., &amp; Barto, A. G. (2018). Reinforcement learning: An introduction (2nd ed.). The MIT Press.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701475" y="9066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Algorithms - #1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681850" y="1476850"/>
            <a:ext cx="79692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Policy Gradient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Aims to directly optimize the policy parameters to maximize the expected cumulative reward.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Gradient Ascent to update policy parameters in direction of higher expected reward.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Trust Region Policy Optimization (TRPO)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Policy optimization algorithm designed to improve </a:t>
            </a:r>
            <a:r>
              <a:rPr b="1" lang="en" sz="1100"/>
              <a:t>stability and sample efficiency</a:t>
            </a:r>
            <a:r>
              <a:rPr lang="en" sz="1100"/>
              <a:t> in policy gradient methods.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Introduces a </a:t>
            </a:r>
            <a:r>
              <a:rPr b="1" lang="en" sz="1100"/>
              <a:t>trust region constraint: </a:t>
            </a:r>
            <a:r>
              <a:rPr lang="en" sz="1100"/>
              <a:t>ensures that new policy does not deviate too much from current policy.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Maximizes a </a:t>
            </a:r>
            <a:r>
              <a:rPr b="1" lang="en" sz="1100"/>
              <a:t>surrogate objective function </a:t>
            </a:r>
            <a:r>
              <a:rPr lang="en" sz="1100"/>
              <a:t>while </a:t>
            </a:r>
            <a:r>
              <a:rPr b="1" lang="en" sz="1100"/>
              <a:t>limiting the KL divergence </a:t>
            </a:r>
            <a:r>
              <a:rPr lang="en" sz="1100"/>
              <a:t>between the new and old policies.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Proximal Policy Optimization (PPO)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Similar ideas to TRPO, but more efficient.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Uses </a:t>
            </a:r>
            <a:r>
              <a:rPr b="1" lang="en" sz="1100"/>
              <a:t>Generalized Advantage Estimation (GAE)</a:t>
            </a:r>
            <a:r>
              <a:rPr lang="en" sz="1100"/>
              <a:t> to correctly estimate taking specific actions in a given state - these advantages are used to construct the surrogate objective function.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Additional </a:t>
            </a:r>
            <a:r>
              <a:rPr b="1" lang="en" sz="1100"/>
              <a:t>clipping</a:t>
            </a:r>
            <a:r>
              <a:rPr b="1" lang="en" sz="1100"/>
              <a:t> mechanism </a:t>
            </a:r>
            <a:r>
              <a:rPr lang="en" sz="1100"/>
              <a:t>to ensure stable updates &amp; prevent large policy changes.</a:t>
            </a:r>
            <a:endParaRPr sz="1100"/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