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Nx Workspace is more than just a monorepo tool—it's a powerful framework for scalable and efficient development. At its core, Nx enables developers to manage many applications and libraries in a single repository, simplifying dependency handling and enforcing modular architecture.</a:t>
            </a:r>
          </a:p>
          <a:p/>
          <a:p>
            <a:r>
              <a:t>With rich CLI tooling and an intuitive dependency graph, Nx empowers teams to generate boilerplate code, run tasks selectively, and visualize project relationships. This is invaluable for large teams or enterprise-grade applications where coordination and performance are key.</a:t>
            </a:r>
          </a:p>
          <a:p/>
          <a:p>
            <a:r>
              <a:t>Perhaps most importantly, Nx supports a wide array of frameworks and integrates with your existing stack. Whether you're working with Angular, React, or backend services like NestJS, Nx adapts to your needs, making it a go-to choice for modern development workflows.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Nx provides a rich set of benefits tailored for scalable, efficient software development. At the heart of it lies a powerful dependency graph system, offering deep insights into the structure and interactions within a monorepo. This makes it easier to identify coupling issues and maintain architectural discipline.</a:t>
            </a:r>
          </a:p>
          <a:p/>
          <a:p>
            <a:r>
              <a:t>One of the standout advantages is Nx’s incremental build system. It intelligently runs tasks only on changed or affected projects, significantly improving CI/CD pipeline speed and developer feedback cycles. This optimization is especially crucial in large teams where builds and tests can otherwise become bottlenecks.</a:t>
            </a:r>
          </a:p>
          <a:p/>
          <a:p>
            <a:r>
              <a:t>Nx also promotes centralized code management, allowing for streamlined tooling and shared configurations across apps and libs. Combined with advanced caching mechanisms—both local and remote—it ensures repeated tasks aren’t wasting compute cycles. These features empower teams to scale faster and maintain code quality with ease.</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Before diving into Nx Workspace creation, it’s essential to install the Nx CLI. This can be done globally using `npm install -g nx` or `yarn global add nx`. A global install simplifies access to CLI commands across all your projects.</a:t>
            </a:r>
          </a:p>
          <a:p/>
          <a:p>
            <a:r>
              <a:t>After installation, confirm it's working by running `nx --version`. This checks that the CLI is correctly linked and ready to use. Nx relies on Node.js, so make sure you're using a compatible version—preferably Node 16 or higher—for optimal performance and compatibility.</a:t>
            </a:r>
          </a:p>
          <a:p/>
          <a:p>
            <a:r>
              <a:t>You can also use Nx without a global install via `npx`. This is especially useful in CI pipelines or if you prefer keeping your global environment clean. Just run `npx create-nx-workspace@latest` and it will bootstrap the CLI for one-time use.</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Nx and Lerna are both popular choices for managing JavaScript monorepos, but they differ significantly in terms of features, performance, and developer experience.</a:t>
            </a:r>
          </a:p>
          <a:p/>
          <a:p>
            <a:r>
              <a:t>Nx offers smart task execution, caching, and a visual dependency graph—all out of the box. These features help teams optimize their CI/CD pipelines and scale codebases with precision. Lerna, while historically valuable, lacks many of these built-in features and typically requires additional configuration or third-party integrations for similar outcomes.</a:t>
            </a:r>
          </a:p>
          <a:p/>
          <a:p>
            <a:r>
              <a:t>Nx's plugin ecosystem and modern CLI support multiple frontend and backend frameworks, making it a versatile choice for full-stack monorepos. With Lerna’s declining update frequency and lack of native caching, Nx is often the preferred choice for teams prioritizing performance and tooling maturity.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notesSlide" Target="../notesSlides/notesSlide5.xml"/></Relationships>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What is Nx Workspace?</a:t>
            </a:r>
          </a:p>
        </p:txBody>
      </p:sp>
      <p:sp>
        <p:nvSpPr>
          <p:cNvPr id="4" name="Subtitle 3"/>
          <p:cNvSpPr>
            <a:spLocks noGrp="1"/>
          </p:cNvSpPr>
          <p:nvPr>
            <p:ph type="subTitle" idx="13"/>
          </p:nvPr>
        </p:nvSpPr>
        <p:spPr/>
        <p:txBody>
          <a:bodyPr>
            <a:normAutofit/>
          </a:bodyPr>
          <a:lstStyle/>
          <a:p>
            <a:r>
              <a:t>Monorepo Tooling for Scalable Development</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qhsyd233.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Monorepo Management</a:t>
            </a:r>
          </a:p>
          <a:p>
            <a:pPr algn="ctr">
              <a:spcAft>
                <a:spcPts val="1200"/>
              </a:spcAft>
            </a:pPr>
            <a:r>
              <a:rPr b="0" i="0" sz="1300">
                <a:solidFill>
                  <a:srgbClr val="616161"/>
                </a:solidFill>
                <a:latin typeface="Proxima Nova"/>
              </a:rPr>
              <a:t>Nx enables managing multiple applications and libraries in a single, unified repository.</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7qwpah0h.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Integrated Tooling</a:t>
            </a:r>
          </a:p>
          <a:p>
            <a:pPr algn="ctr">
              <a:spcAft>
                <a:spcPts val="1200"/>
              </a:spcAft>
            </a:pPr>
            <a:r>
              <a:rPr b="0" i="0" sz="1300">
                <a:solidFill>
                  <a:srgbClr val="616161"/>
                </a:solidFill>
                <a:latin typeface="Proxima Nova"/>
              </a:rPr>
              <a:t>Provides a rich CLI, visual dependency graph, and build/test/lint workflows out of the box.</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l7acmsgs.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Framework Agnostic</a:t>
            </a:r>
          </a:p>
          <a:p>
            <a:pPr algn="ctr">
              <a:spcAft>
                <a:spcPts val="1200"/>
              </a:spcAft>
            </a:pPr>
            <a:r>
              <a:rPr b="0" i="0" sz="1300">
                <a:solidFill>
                  <a:srgbClr val="616161"/>
                </a:solidFill>
                <a:latin typeface="Proxima Nova"/>
              </a:rPr>
              <a:t>Supports Angular, React, Node.js, NestJS, and more with extensible plugins.</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025df1gl.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Smart Task Execution</a:t>
            </a:r>
          </a:p>
          <a:p>
            <a:pPr algn="ctr">
              <a:spcAft>
                <a:spcPts val="1200"/>
              </a:spcAft>
            </a:pPr>
            <a:r>
              <a:rPr b="0" i="0" sz="1300">
                <a:solidFill>
                  <a:srgbClr val="616161"/>
                </a:solidFill>
                <a:latin typeface="Proxima Nova"/>
              </a:rPr>
              <a:t>Optimizes developer workflow by running only the affected tasks using dependency analysis.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Benefits of Using Nx Workspace</a:t>
            </a:r>
          </a:p>
        </p:txBody>
      </p:sp>
      <p:sp>
        <p:nvSpPr>
          <p:cNvPr id="4" name="Subtitle 3"/>
          <p:cNvSpPr>
            <a:spLocks noGrp="1"/>
          </p:cNvSpPr>
          <p:nvPr>
            <p:ph type="subTitle" idx="13"/>
          </p:nvPr>
        </p:nvSpPr>
        <p:spPr/>
        <p:txBody>
          <a:bodyPr>
            <a:normAutofit/>
          </a:bodyPr>
          <a:lstStyle/>
          <a:p>
            <a:r>
              <a:t>Why Nx Excels for Modern Development</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70450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Dependency Graph Insights:</a:t>
            </a:r>
            <a:r>
              <a:rPr b="0" i="0" sz="1300">
                <a:solidFill>
                  <a:srgbClr val="616161"/>
                </a:solidFill>
                <a:latin typeface="Proxima Nova"/>
              </a:rPr>
              <a:t> Visualize relationships between apps and libs to manage complexity and reduce coupling.</a:t>
            </a:r>
          </a:p>
          <a:p>
            <a:pPr lvl="1" algn="l" marL="228600" indent="-91440">
              <a:spcBef>
                <a:spcPts val="1200"/>
              </a:spcBef>
              <a:spcAft>
                <a:spcPts val="0"/>
              </a:spcAft>
              <a:buSzPct val="100000"/>
              <a:buFont typeface="Arial"/>
              <a:buChar char="•"/>
            </a:pPr>
            <a:r>
              <a:rPr b="1" i="0" sz="1300">
                <a:solidFill>
                  <a:srgbClr val="616161"/>
                </a:solidFill>
                <a:latin typeface="Proxima Nova"/>
              </a:rPr>
              <a:t>Incremental Builds:</a:t>
            </a:r>
            <a:r>
              <a:rPr b="0" i="0" sz="1300">
                <a:solidFill>
                  <a:srgbClr val="616161"/>
                </a:solidFill>
                <a:latin typeface="Proxima Nova"/>
              </a:rPr>
              <a:t> Only affected apps/libs are rebuilt or tested, saving time and CI resources.</a:t>
            </a:r>
          </a:p>
          <a:p>
            <a:pPr lvl="1" algn="l" marL="228600" indent="-91440">
              <a:spcBef>
                <a:spcPts val="1200"/>
              </a:spcBef>
              <a:spcAft>
                <a:spcPts val="0"/>
              </a:spcAft>
              <a:buSzPct val="100000"/>
              <a:buFont typeface="Arial"/>
              <a:buChar char="•"/>
            </a:pPr>
            <a:r>
              <a:rPr b="1" i="0" sz="1300">
                <a:solidFill>
                  <a:srgbClr val="616161"/>
                </a:solidFill>
                <a:latin typeface="Proxima Nova"/>
              </a:rPr>
              <a:t>Centralized Code Management:</a:t>
            </a:r>
            <a:r>
              <a:rPr b="0" i="0" sz="1300">
                <a:solidFill>
                  <a:srgbClr val="616161"/>
                </a:solidFill>
                <a:latin typeface="Proxima Nova"/>
              </a:rPr>
              <a:t> Unify multiple projects in one monorepo with consistent tooling and architecture.</a:t>
            </a:r>
          </a:p>
          <a:p>
            <a:pPr lvl="1" algn="l" marL="228600" indent="-91440">
              <a:spcBef>
                <a:spcPts val="1200"/>
              </a:spcBef>
              <a:spcAft>
                <a:spcPts val="0"/>
              </a:spcAft>
              <a:buSzPct val="100000"/>
              <a:buFont typeface="Arial"/>
              <a:buChar char="•"/>
            </a:pPr>
            <a:r>
              <a:rPr b="1" i="0" sz="1300">
                <a:solidFill>
                  <a:srgbClr val="616161"/>
                </a:solidFill>
                <a:latin typeface="Proxima Nova"/>
              </a:rPr>
              <a:t>Built-in Caching:</a:t>
            </a:r>
            <a:r>
              <a:rPr b="0" i="0" sz="1300">
                <a:solidFill>
                  <a:srgbClr val="616161"/>
                </a:solidFill>
                <a:latin typeface="Proxima Nova"/>
              </a:rPr>
              <a:t> Avoid redundant computations with local and remote caching of tasks.</a:t>
            </a:r>
          </a:p>
        </p:txBody>
      </p:sp>
      <p:sp>
        <p:nvSpPr>
          <p:cNvPr id="10" name="Rectangle 9"/>
          <p:cNvSpPr/>
          <p:nvPr/>
        </p:nvSpPr>
        <p:spPr>
          <a:xfrm>
            <a:off x="47244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tn_5m7xr.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Josh Sorenson on Unsplash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Installing Nx CLI</a:t>
            </a:r>
          </a:p>
        </p:txBody>
      </p:sp>
      <p:sp>
        <p:nvSpPr>
          <p:cNvPr id="4" name="Subtitle 3"/>
          <p:cNvSpPr>
            <a:spLocks noGrp="1"/>
          </p:cNvSpPr>
          <p:nvPr>
            <p:ph type="subTitle" idx="13"/>
          </p:nvPr>
        </p:nvSpPr>
        <p:spPr/>
        <p:txBody>
          <a:bodyPr>
            <a:normAutofit/>
          </a:bodyPr>
          <a:lstStyle/>
          <a:p>
            <a:r>
              <a:t>Setting Up Your Nx Development Environment</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29314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Global Installation:</a:t>
            </a:r>
            <a:r>
              <a:rPr b="0" i="0" sz="1300">
                <a:solidFill>
                  <a:srgbClr val="616161"/>
                </a:solidFill>
                <a:latin typeface="Proxima Nova"/>
              </a:rPr>
              <a:t> Use `npm install -g nx` or `yarn global add nx` to install the CLI globally.</a:t>
            </a:r>
          </a:p>
          <a:p>
            <a:pPr lvl="1" algn="l" marL="228600" indent="-91440">
              <a:spcBef>
                <a:spcPts val="1200"/>
              </a:spcBef>
              <a:spcAft>
                <a:spcPts val="0"/>
              </a:spcAft>
              <a:buSzPct val="100000"/>
              <a:buFont typeface="Arial"/>
              <a:buChar char="•"/>
            </a:pPr>
            <a:r>
              <a:rPr b="1" i="0" sz="1300">
                <a:solidFill>
                  <a:srgbClr val="616161"/>
                </a:solidFill>
                <a:latin typeface="Proxima Nova"/>
              </a:rPr>
              <a:t>Verify Installation:</a:t>
            </a:r>
            <a:r>
              <a:rPr b="0" i="0" sz="1300">
                <a:solidFill>
                  <a:srgbClr val="616161"/>
                </a:solidFill>
                <a:latin typeface="Proxima Nova"/>
              </a:rPr>
              <a:t> Run `nx --version` to confirm the CLI is accessible from your terminal.</a:t>
            </a:r>
          </a:p>
          <a:p>
            <a:pPr lvl="1" algn="l" marL="228600" indent="-91440">
              <a:spcBef>
                <a:spcPts val="1200"/>
              </a:spcBef>
              <a:spcAft>
                <a:spcPts val="0"/>
              </a:spcAft>
              <a:buSzPct val="100000"/>
              <a:buFont typeface="Arial"/>
              <a:buChar char="•"/>
            </a:pPr>
            <a:r>
              <a:rPr b="1" i="0" sz="1300">
                <a:solidFill>
                  <a:srgbClr val="616161"/>
                </a:solidFill>
                <a:latin typeface="Proxima Nova"/>
              </a:rPr>
              <a:t>Node.js Prerequisite:</a:t>
            </a:r>
            <a:r>
              <a:rPr b="0" i="0" sz="1300">
                <a:solidFill>
                  <a:srgbClr val="616161"/>
                </a:solidFill>
                <a:latin typeface="Proxima Nova"/>
              </a:rPr>
              <a:t> Ensure Node.js (v16+) and npm are installed for CLI compatibility.</a:t>
            </a:r>
          </a:p>
          <a:p>
            <a:pPr lvl="1" algn="l" marL="228600" indent="-91440">
              <a:spcBef>
                <a:spcPts val="1200"/>
              </a:spcBef>
              <a:spcAft>
                <a:spcPts val="0"/>
              </a:spcAft>
              <a:buSzPct val="100000"/>
              <a:buFont typeface="Arial"/>
              <a:buChar char="•"/>
            </a:pPr>
            <a:r>
              <a:rPr b="1" i="0" sz="1300">
                <a:solidFill>
                  <a:srgbClr val="616161"/>
                </a:solidFill>
                <a:latin typeface="Proxima Nova"/>
              </a:rPr>
              <a:t>Using npx:</a:t>
            </a:r>
            <a:r>
              <a:rPr b="0" i="0" sz="1300">
                <a:solidFill>
                  <a:srgbClr val="616161"/>
                </a:solidFill>
                <a:latin typeface="Proxima Nova"/>
              </a:rPr>
              <a:t> Alternatively, use `npx create-nx-workspace@latest` to run without global install.</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mgrce1x2.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noshad AHMED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Nx vs Lerna</a:t>
            </a:r>
          </a:p>
        </p:txBody>
      </p:sp>
      <p:sp>
        <p:nvSpPr>
          <p:cNvPr id="4" name="Subtitle 3"/>
          <p:cNvSpPr>
            <a:spLocks noGrp="1"/>
          </p:cNvSpPr>
          <p:nvPr>
            <p:ph type="subTitle" idx="13"/>
          </p:nvPr>
        </p:nvSpPr>
        <p:spPr/>
        <p:txBody>
          <a:bodyPr>
            <a:normAutofit/>
          </a:bodyPr>
          <a:lstStyle/>
          <a:p>
            <a:r>
              <a:t>Choosing the Right Monorepo Tool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1586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Build Performance:</a:t>
            </a:r>
            <a:r>
              <a:rPr b="0" i="0" sz="1300">
                <a:solidFill>
                  <a:srgbClr val="616161"/>
                </a:solidFill>
                <a:latin typeface="Proxima Nova"/>
              </a:rPr>
              <a:t> Nx offers smart task scheduling and caching. Lerna lacks built-in caching unless used with third-party tools.</a:t>
            </a:r>
          </a:p>
          <a:p>
            <a:pPr lvl="1" algn="l" marL="228600" indent="-91440">
              <a:spcBef>
                <a:spcPts val="1200"/>
              </a:spcBef>
              <a:spcAft>
                <a:spcPts val="0"/>
              </a:spcAft>
              <a:buSzPct val="100000"/>
              <a:buFont typeface="Arial"/>
              <a:buChar char="•"/>
            </a:pPr>
            <a:r>
              <a:rPr b="1" i="0" sz="1300">
                <a:solidFill>
                  <a:srgbClr val="616161"/>
                </a:solidFill>
                <a:latin typeface="Proxima Nova"/>
              </a:rPr>
              <a:t>Dependency Graph:</a:t>
            </a:r>
            <a:r>
              <a:rPr b="0" i="0" sz="1300">
                <a:solidFill>
                  <a:srgbClr val="616161"/>
                </a:solidFill>
                <a:latin typeface="Proxima Nova"/>
              </a:rPr>
              <a:t> Nx provides a visual and analytical dependency graph. Lerna has no built-in graph visualization.</a:t>
            </a:r>
          </a:p>
          <a:p>
            <a:pPr lvl="1" algn="l" marL="228600" indent="-91440">
              <a:spcBef>
                <a:spcPts val="1200"/>
              </a:spcBef>
              <a:spcAft>
                <a:spcPts val="0"/>
              </a:spcAft>
              <a:buSzPct val="100000"/>
              <a:buFont typeface="Arial"/>
              <a:buChar char="•"/>
            </a:pPr>
            <a:r>
              <a:rPr b="1" i="0" sz="1300">
                <a:solidFill>
                  <a:srgbClr val="616161"/>
                </a:solidFill>
                <a:latin typeface="Proxima Nova"/>
              </a:rPr>
              <a:t>Plugin Ecosystem:</a:t>
            </a:r>
            <a:r>
              <a:rPr b="0" i="0" sz="1300">
                <a:solidFill>
                  <a:srgbClr val="616161"/>
                </a:solidFill>
                <a:latin typeface="Proxima Nova"/>
              </a:rPr>
              <a:t> Nx supports first-party plugins for React, Angular, NestJS, etc. Lerna requires manual setup.</a:t>
            </a:r>
          </a:p>
          <a:p>
            <a:pPr lvl="1" algn="l" marL="228600" indent="-91440">
              <a:spcBef>
                <a:spcPts val="1200"/>
              </a:spcBef>
              <a:spcAft>
                <a:spcPts val="0"/>
              </a:spcAft>
              <a:buSzPct val="100000"/>
              <a:buFont typeface="Arial"/>
              <a:buChar char="•"/>
            </a:pPr>
            <a:r>
              <a:rPr b="1" i="0" sz="1300">
                <a:solidFill>
                  <a:srgbClr val="616161"/>
                </a:solidFill>
                <a:latin typeface="Proxima Nova"/>
              </a:rPr>
              <a:t>Active Maintenance:</a:t>
            </a:r>
            <a:r>
              <a:rPr b="0" i="0" sz="1300">
                <a:solidFill>
                  <a:srgbClr val="616161"/>
                </a:solidFill>
                <a:latin typeface="Proxima Nova"/>
              </a:rPr>
              <a:t> Nx is actively developed and maintained. Lerna has seen less frequent updates recently.</a:t>
            </a: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dk8zwivb.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Ilija Boshkov on Unsplash</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