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64" r:id="rId2"/>
    <p:sldId id="266" r:id="rId3"/>
    <p:sldId id="267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612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2C09E-7D47-4F9E-BEA9-020DB0B328B8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2775E-51B9-4020-962C-E0357E714F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657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5A504E33-7DF6-4FD7-92D8-166DC0F4A8A9}" type="slidenum">
              <a:rPr lang="en-US" altLang="en-US" sz="1200"/>
              <a:pPr eaLnBrk="1" hangingPunct="1"/>
              <a:t>4</a:t>
            </a:fld>
            <a:endParaRPr lang="en-US" altLang="en-US" sz="120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5697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EA3C9C1-607A-4483-BDB9-1048DCE508B4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3156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CD92391-29E3-4308-98DC-BF809CC29950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18502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4E7207A-39B9-46D2-9251-B5E3464C911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341327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BC0AD2B-263B-4D54-B42D-F37AC3D55A5B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30574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AC3915C-1843-4EFE-A155-61FF9355CDD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5613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0B7E03-7074-4D16-B795-7E1AB1B09714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31398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D90AE18-D76D-41CD-981F-14A962B49D32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175570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CDF46A9-3B92-4E28-A074-6BB2159C8E86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72252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9799372" cy="2677648"/>
          </a:xfrm>
        </p:spPr>
        <p:txBody>
          <a:bodyPr/>
          <a:lstStyle/>
          <a:p>
            <a:r>
              <a:rPr lang="en-US" smtClean="0"/>
              <a:t>Data Structures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 smtClean="0"/>
              <a:t>Maryam Imtiaz Malik</a:t>
            </a:r>
          </a:p>
          <a:p>
            <a:r>
              <a:rPr lang="en-US" cap="none" dirty="0" smtClean="0"/>
              <a:t>maryam.imtiaz@numl.edu.pk</a:t>
            </a:r>
            <a:endParaRPr lang="en-GB" cap="none" dirty="0"/>
          </a:p>
        </p:txBody>
      </p:sp>
    </p:spTree>
    <p:extLst>
      <p:ext uri="{BB962C8B-B14F-4D97-AF65-F5344CB8AC3E}">
        <p14:creationId xmlns:p14="http://schemas.microsoft.com/office/powerpoint/2010/main" val="328191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Pop (</a:t>
            </a:r>
            <a:r>
              <a:rPr lang="en-US" altLang="en-US" dirty="0" err="1" smtClean="0">
                <a:ea typeface="MS Mincho" charset="-128"/>
              </a:rPr>
              <a:t>ItemType</a:t>
            </a:r>
            <a:r>
              <a:rPr lang="en-US" altLang="en-US" dirty="0" smtClean="0">
                <a:ea typeface="MS Mincho" charset="-128"/>
              </a:rPr>
              <a:t>&amp; item)</a:t>
            </a:r>
            <a:r>
              <a:rPr lang="en-US" altLang="en-US" dirty="0" smtClean="0"/>
              <a:t>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Function</a:t>
            </a:r>
            <a:r>
              <a:rPr lang="en-US" altLang="en-US" dirty="0" smtClean="0">
                <a:cs typeface="Times New Roman" panose="02020603050405020304" pitchFamily="18" charset="0"/>
              </a:rPr>
              <a:t>: Removes </a:t>
            </a:r>
            <a:r>
              <a:rPr lang="en-US" altLang="en-US" dirty="0" err="1" smtClean="0">
                <a:cs typeface="Times New Roman" panose="02020603050405020304" pitchFamily="18" charset="0"/>
              </a:rPr>
              <a:t>topItem</a:t>
            </a:r>
            <a:r>
              <a:rPr lang="en-US" altLang="en-US" dirty="0" smtClean="0">
                <a:cs typeface="Times New Roman" panose="02020603050405020304" pitchFamily="18" charset="0"/>
              </a:rPr>
              <a:t> from stack and returns it in item.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smtClean="0">
                <a:cs typeface="Times New Roman" panose="02020603050405020304" pitchFamily="18" charset="0"/>
              </a:rPr>
              <a:t>Preconditions</a:t>
            </a:r>
            <a:r>
              <a:rPr lang="en-US" altLang="en-US" dirty="0" smtClean="0">
                <a:cs typeface="Times New Roman" panose="02020603050405020304" pitchFamily="18" charset="0"/>
              </a:rPr>
              <a:t>: Stack has been initialized and is not empty.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err="1" smtClean="0">
                <a:cs typeface="Times New Roman" panose="02020603050405020304" pitchFamily="18" charset="0"/>
              </a:rPr>
              <a:t>Postconditions</a:t>
            </a:r>
            <a:r>
              <a:rPr lang="en-US" altLang="en-US" dirty="0" smtClean="0">
                <a:cs typeface="Times New Roman" panose="02020603050405020304" pitchFamily="18" charset="0"/>
              </a:rPr>
              <a:t>: Top element has been removed from stack and item</a:t>
            </a:r>
            <a:r>
              <a:rPr lang="en-US" altLang="en-US" dirty="0" smtClean="0"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ea typeface="MS Mincho" charset="-128"/>
              </a:rPr>
              <a:t>is a copy of the removed element.</a:t>
            </a:r>
            <a:r>
              <a:rPr lang="en-US" altLang="en-US" dirty="0" smtClean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3213" t="54238" r="31942" b="23677"/>
          <a:stretch/>
        </p:blipFill>
        <p:spPr>
          <a:xfrm>
            <a:off x="3515531" y="4479637"/>
            <a:ext cx="4543720" cy="207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76928" y="2443017"/>
            <a:ext cx="7772400" cy="2553855"/>
          </a:xfrm>
        </p:spPr>
        <p:txBody>
          <a:bodyPr>
            <a:normAutofit/>
          </a:bodyPr>
          <a:lstStyle/>
          <a:p>
            <a:r>
              <a:rPr lang="en-US" altLang="en-US" dirty="0" smtClean="0">
                <a:cs typeface="Times New Roman" panose="02020603050405020304" pitchFamily="18" charset="0"/>
              </a:rPr>
              <a:t>The condition resulting from trying to pop an empty stack.</a:t>
            </a:r>
          </a:p>
          <a:p>
            <a:pPr eaLnBrk="1" hangingPunct="1"/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		</a:t>
            </a:r>
            <a:r>
              <a:rPr lang="en-US" altLang="en-US" dirty="0">
                <a:cs typeface="Times New Roman" panose="02020603050405020304" pitchFamily="18" charset="0"/>
              </a:rPr>
              <a:t>if(!</a:t>
            </a:r>
            <a:r>
              <a:rPr lang="en-US" altLang="en-US" dirty="0" err="1">
                <a:cs typeface="Times New Roman" panose="02020603050405020304" pitchFamily="18" charset="0"/>
              </a:rPr>
              <a:t>stack.IsEmpty</a:t>
            </a:r>
            <a:r>
              <a:rPr lang="en-US" altLang="en-US" dirty="0">
                <a:cs typeface="Times New Roman" panose="02020603050405020304" pitchFamily="18" charset="0"/>
              </a:rPr>
              <a:t>())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		   </a:t>
            </a:r>
            <a:r>
              <a:rPr lang="en-US" altLang="en-US" dirty="0" err="1">
                <a:cs typeface="Times New Roman" panose="02020603050405020304" pitchFamily="18" charset="0"/>
              </a:rPr>
              <a:t>stack.Pop</a:t>
            </a:r>
            <a:r>
              <a:rPr lang="en-US" altLang="en-US" dirty="0">
                <a:cs typeface="Times New Roman" panose="02020603050405020304" pitchFamily="18" charset="0"/>
              </a:rPr>
              <a:t>(item);</a:t>
            </a:r>
            <a:endParaRPr lang="en-US" altLang="en-US" dirty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en-US" dirty="0">
                <a:ea typeface="MS Mincho" charset="-128"/>
              </a:rPr>
              <a:t>Stack underflow</a:t>
            </a:r>
          </a:p>
        </p:txBody>
      </p:sp>
    </p:spTree>
    <p:extLst>
      <p:ext uri="{BB962C8B-B14F-4D97-AF65-F5344CB8AC3E}">
        <p14:creationId xmlns:p14="http://schemas.microsoft.com/office/powerpoint/2010/main" val="3310388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Array-based Stacks </a:t>
            </a:r>
            <a:r>
              <a:rPr lang="en-US" altLang="en-US" dirty="0" smtClean="0">
                <a:ea typeface="MS Mincho" charset="-128"/>
              </a:rPr>
              <a:t>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4954" y="2396836"/>
            <a:ext cx="7162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void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&gt;::</a:t>
            </a:r>
            <a:r>
              <a:rPr lang="en-US" altLang="en-US" b="1" dirty="0" smtClean="0">
                <a:cs typeface="Times New Roman" panose="02020603050405020304" pitchFamily="18" charset="0"/>
              </a:rPr>
              <a:t>Pop</a:t>
            </a:r>
            <a:r>
              <a:rPr lang="en-US" altLang="en-US" dirty="0" smtClean="0">
                <a:cs typeface="Times New Roman" panose="02020603050405020304" pitchFamily="18" charset="0"/>
              </a:rPr>
              <a:t>()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top-</a:t>
            </a:r>
            <a:r>
              <a:rPr lang="en-US" altLang="en-US" dirty="0">
                <a:cs typeface="Times New Roman" panose="02020603050405020304" pitchFamily="18" charset="0"/>
              </a:rPr>
              <a:t>-;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  <p:sp>
        <p:nvSpPr>
          <p:cNvPr id="16388" name="Text Box 6"/>
          <p:cNvSpPr txBox="1">
            <a:spLocks noChangeArrowheads="1"/>
          </p:cNvSpPr>
          <p:nvPr/>
        </p:nvSpPr>
        <p:spPr bwMode="auto">
          <a:xfrm>
            <a:off x="7344616" y="3874798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43333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cs typeface="Times New Roman" panose="02020603050405020304" pitchFamily="18" charset="0"/>
              </a:rPr>
              <a:t>Array-based Stacks </a:t>
            </a:r>
            <a:r>
              <a:rPr lang="en-US" altLang="en-US" dirty="0">
                <a:ea typeface="MS Mincho" charset="-128"/>
              </a:rPr>
              <a:t>(cont.)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 err="1" smtClean="0">
                <a:cs typeface="Times New Roman" panose="02020603050405020304" pitchFamily="18" charset="0"/>
              </a:rPr>
              <a:t>ItemType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 smtClean="0">
                <a:cs typeface="Times New Roman" panose="02020603050405020304" pitchFamily="18" charset="0"/>
              </a:rPr>
              <a:t>&gt;::</a:t>
            </a:r>
            <a:r>
              <a:rPr lang="en-US" altLang="en-US" b="1" dirty="0" smtClean="0">
                <a:cs typeface="Times New Roman" panose="02020603050405020304" pitchFamily="18" charset="0"/>
              </a:rPr>
              <a:t>Top</a:t>
            </a:r>
            <a:r>
              <a:rPr lang="en-US" altLang="en-US" dirty="0" smtClean="0">
                <a:cs typeface="Times New Roman" panose="02020603050405020304" pitchFamily="18" charset="0"/>
              </a:rPr>
              <a:t>() </a:t>
            </a:r>
            <a:r>
              <a:rPr lang="en-US" altLang="en-US" dirty="0" err="1" smtClean="0">
                <a:cs typeface="Times New Roman" panose="02020603050405020304" pitchFamily="18" charset="0"/>
              </a:rPr>
              <a:t>const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r</a:t>
            </a:r>
            <a:r>
              <a:rPr lang="en-US" altLang="en-US" dirty="0" smtClean="0">
                <a:cs typeface="Times New Roman" panose="02020603050405020304" pitchFamily="18" charset="0"/>
              </a:rPr>
              <a:t>eturn items[top</a:t>
            </a:r>
            <a:r>
              <a:rPr lang="en-US" altLang="en-US" dirty="0" smtClean="0">
                <a:ea typeface="MS Mincho" charset="-128"/>
              </a:rPr>
              <a:t>];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dirty="0">
                <a:ea typeface="MS Mincho" charset="-128"/>
              </a:rPr>
              <a:t>}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7196570" y="3543873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428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a stack?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cs typeface="Times New Roman" pitchFamily="18" charset="0"/>
              </a:rPr>
              <a:t>It is an </a:t>
            </a:r>
            <a:r>
              <a:rPr lang="en-US" u="sng" dirty="0">
                <a:cs typeface="Times New Roman" pitchFamily="18" charset="0"/>
              </a:rPr>
              <a:t>ordered</a:t>
            </a:r>
            <a:r>
              <a:rPr lang="en-US" dirty="0">
                <a:cs typeface="Times New Roman" pitchFamily="18" charset="0"/>
              </a:rPr>
              <a:t> group of homogeneous items.</a:t>
            </a: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Items are added to and removed from the top of the stack </a:t>
            </a:r>
          </a:p>
          <a:p>
            <a:pPr marL="0" indent="0">
              <a:buNone/>
              <a:defRPr/>
            </a:pPr>
            <a:r>
              <a:rPr lang="en-US" b="1" dirty="0">
                <a:solidFill>
                  <a:srgbClr val="FFFF00"/>
                </a:solidFill>
                <a:cs typeface="Times New Roman" pitchFamily="18" charset="0"/>
              </a:rPr>
              <a:t>	  </a:t>
            </a:r>
            <a:r>
              <a:rPr lang="en-US" b="1" dirty="0">
                <a:cs typeface="Times New Roman" pitchFamily="18" charset="0"/>
              </a:rPr>
              <a:t>LIFO property</a:t>
            </a:r>
            <a:r>
              <a:rPr lang="en-US" dirty="0">
                <a:cs typeface="Times New Roman" pitchFamily="18" charset="0"/>
              </a:rPr>
              <a:t>: Last In, First Out </a:t>
            </a:r>
          </a:p>
          <a:p>
            <a:pPr>
              <a:defRPr/>
            </a:pPr>
            <a:r>
              <a:rPr lang="en-US" dirty="0">
                <a:cs typeface="Times New Roman" pitchFamily="18" charset="0"/>
              </a:rPr>
              <a:t>The last item added would be the first to be removed</a:t>
            </a:r>
            <a:endParaRPr lang="en-GB" dirty="0"/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3015672" y="4082473"/>
            <a:ext cx="6672263" cy="2597150"/>
            <a:chOff x="602" y="1226"/>
            <a:chExt cx="5129" cy="2378"/>
          </a:xfrm>
        </p:grpSpPr>
        <p:grpSp>
          <p:nvGrpSpPr>
            <p:cNvPr id="37" name="Group 5"/>
            <p:cNvGrpSpPr>
              <a:grpSpLocks/>
            </p:cNvGrpSpPr>
            <p:nvPr/>
          </p:nvGrpSpPr>
          <p:grpSpPr bwMode="auto">
            <a:xfrm>
              <a:off x="626" y="1696"/>
              <a:ext cx="1918" cy="1784"/>
              <a:chOff x="530" y="1600"/>
              <a:chExt cx="1918" cy="1784"/>
            </a:xfrm>
          </p:grpSpPr>
          <p:graphicFrame>
            <p:nvGraphicFramePr>
              <p:cNvPr id="45" name="Object 6"/>
              <p:cNvGraphicFramePr>
                <a:graphicFrameLocks/>
              </p:cNvGraphicFramePr>
              <p:nvPr/>
            </p:nvGraphicFramePr>
            <p:xfrm>
              <a:off x="535" y="2740"/>
              <a:ext cx="1913" cy="6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" name="ClipArt" r:id="rId3" imgW="3657257" imgH="1237139" progId="MS_ClipArt_Gallery.2">
                      <p:embed/>
                    </p:oleObj>
                  </mc:Choice>
                  <mc:Fallback>
                    <p:oleObj name="ClipArt" r:id="rId3" imgW="3657257" imgH="1237139" progId="MS_ClipArt_Gallery.2">
                      <p:embed/>
                      <p:pic>
                        <p:nvPicPr>
                          <p:cNvPr id="45" name="Object 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5" y="2740"/>
                            <a:ext cx="1913" cy="6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" name="Object 7"/>
              <p:cNvGraphicFramePr>
                <a:graphicFrameLocks/>
              </p:cNvGraphicFramePr>
              <p:nvPr/>
            </p:nvGraphicFramePr>
            <p:xfrm>
              <a:off x="530" y="2429"/>
              <a:ext cx="1904" cy="5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2" name="ClipArt" r:id="rId5" imgW="3660635" imgH="2403335" progId="MS_ClipArt_Gallery.2">
                      <p:embed/>
                    </p:oleObj>
                  </mc:Choice>
                  <mc:Fallback>
                    <p:oleObj name="ClipArt" r:id="rId5" imgW="3660635" imgH="2403335" progId="MS_ClipArt_Gallery.2">
                      <p:embed/>
                      <p:pic>
                        <p:nvPicPr>
                          <p:cNvPr id="46" name="Object 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0" y="2429"/>
                            <a:ext cx="1904" cy="5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" name="Object 8"/>
              <p:cNvGraphicFramePr>
                <a:graphicFrameLocks/>
              </p:cNvGraphicFramePr>
              <p:nvPr/>
            </p:nvGraphicFramePr>
            <p:xfrm>
              <a:off x="730" y="1905"/>
              <a:ext cx="1375" cy="7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3" name="ClipArt" r:id="rId7" imgW="3657984" imgH="2458818" progId="MS_ClipArt_Gallery.2">
                      <p:embed/>
                    </p:oleObj>
                  </mc:Choice>
                  <mc:Fallback>
                    <p:oleObj name="ClipArt" r:id="rId7" imgW="3657984" imgH="2458818" progId="MS_ClipArt_Gallery.2">
                      <p:embed/>
                      <p:pic>
                        <p:nvPicPr>
                          <p:cNvPr id="47" name="Object 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0" y="1905"/>
                            <a:ext cx="1375" cy="7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" name="Oval 9"/>
              <p:cNvSpPr>
                <a:spLocks noChangeArrowheads="1"/>
              </p:cNvSpPr>
              <p:nvPr/>
            </p:nvSpPr>
            <p:spPr bwMode="auto">
              <a:xfrm>
                <a:off x="804" y="2021"/>
                <a:ext cx="1109" cy="103"/>
              </a:xfrm>
              <a:prstGeom prst="ellipse">
                <a:avLst/>
              </a:prstGeom>
              <a:solidFill>
                <a:srgbClr val="0000E0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49" name="Freeform 10"/>
              <p:cNvSpPr>
                <a:spLocks/>
              </p:cNvSpPr>
              <p:nvPr/>
            </p:nvSpPr>
            <p:spPr bwMode="auto">
              <a:xfrm>
                <a:off x="759" y="1771"/>
                <a:ext cx="1202" cy="313"/>
              </a:xfrm>
              <a:custGeom>
                <a:avLst/>
                <a:gdLst>
                  <a:gd name="T0" fmla="*/ 0 w 1202"/>
                  <a:gd name="T1" fmla="*/ 0 h 313"/>
                  <a:gd name="T2" fmla="*/ 49 w 1202"/>
                  <a:gd name="T3" fmla="*/ 312 h 313"/>
                  <a:gd name="T4" fmla="*/ 1147 w 1202"/>
                  <a:gd name="T5" fmla="*/ 312 h 313"/>
                  <a:gd name="T6" fmla="*/ 1201 w 1202"/>
                  <a:gd name="T7" fmla="*/ 0 h 313"/>
                  <a:gd name="T8" fmla="*/ 0 w 1202"/>
                  <a:gd name="T9" fmla="*/ 0 h 31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2"/>
                  <a:gd name="T16" fmla="*/ 0 h 313"/>
                  <a:gd name="T17" fmla="*/ 1202 w 1202"/>
                  <a:gd name="T18" fmla="*/ 313 h 31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2" h="313">
                    <a:moveTo>
                      <a:pt x="0" y="0"/>
                    </a:moveTo>
                    <a:lnTo>
                      <a:pt x="49" y="312"/>
                    </a:lnTo>
                    <a:lnTo>
                      <a:pt x="1147" y="312"/>
                    </a:lnTo>
                    <a:lnTo>
                      <a:pt x="1201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E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0" name="Oval 11"/>
              <p:cNvSpPr>
                <a:spLocks noChangeArrowheads="1"/>
              </p:cNvSpPr>
              <p:nvPr/>
            </p:nvSpPr>
            <p:spPr bwMode="auto">
              <a:xfrm>
                <a:off x="725" y="1698"/>
                <a:ext cx="1259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grpSp>
            <p:nvGrpSpPr>
              <p:cNvPr id="51" name="Group 12"/>
              <p:cNvGrpSpPr>
                <a:grpSpLocks/>
              </p:cNvGrpSpPr>
              <p:nvPr/>
            </p:nvGrpSpPr>
            <p:grpSpPr bwMode="auto">
              <a:xfrm>
                <a:off x="726" y="1706"/>
                <a:ext cx="59" cy="36"/>
                <a:chOff x="726" y="1706"/>
                <a:chExt cx="59" cy="36"/>
              </a:xfrm>
            </p:grpSpPr>
            <p:sp>
              <p:nvSpPr>
                <p:cNvPr id="66" name="Freeform 13"/>
                <p:cNvSpPr>
                  <a:spLocks/>
                </p:cNvSpPr>
                <p:nvPr/>
              </p:nvSpPr>
              <p:spPr bwMode="auto">
                <a:xfrm>
                  <a:off x="726" y="1712"/>
                  <a:ext cx="59" cy="30"/>
                </a:xfrm>
                <a:custGeom>
                  <a:avLst/>
                  <a:gdLst>
                    <a:gd name="T0" fmla="*/ 58 w 59"/>
                    <a:gd name="T1" fmla="*/ 29 h 30"/>
                    <a:gd name="T2" fmla="*/ 58 w 59"/>
                    <a:gd name="T3" fmla="*/ 0 h 30"/>
                    <a:gd name="T4" fmla="*/ 0 w 59"/>
                    <a:gd name="T5" fmla="*/ 0 h 30"/>
                    <a:gd name="T6" fmla="*/ 0 w 59"/>
                    <a:gd name="T7" fmla="*/ 29 h 30"/>
                    <a:gd name="T8" fmla="*/ 58 w 59"/>
                    <a:gd name="T9" fmla="*/ 29 h 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30"/>
                    <a:gd name="T17" fmla="*/ 59 w 59"/>
                    <a:gd name="T18" fmla="*/ 30 h 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30">
                      <a:moveTo>
                        <a:pt x="58" y="29"/>
                      </a:moveTo>
                      <a:lnTo>
                        <a:pt x="58" y="0"/>
                      </a:lnTo>
                      <a:lnTo>
                        <a:pt x="0" y="0"/>
                      </a:lnTo>
                      <a:lnTo>
                        <a:pt x="0" y="29"/>
                      </a:lnTo>
                      <a:lnTo>
                        <a:pt x="58" y="29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7" name="Line 14"/>
                <p:cNvSpPr>
                  <a:spLocks noChangeShapeType="1"/>
                </p:cNvSpPr>
                <p:nvPr/>
              </p:nvSpPr>
              <p:spPr bwMode="auto">
                <a:xfrm>
                  <a:off x="728" y="1706"/>
                  <a:ext cx="0" cy="36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2" name="Group 15"/>
              <p:cNvGrpSpPr>
                <a:grpSpLocks/>
              </p:cNvGrpSpPr>
              <p:nvPr/>
            </p:nvGrpSpPr>
            <p:grpSpPr bwMode="auto">
              <a:xfrm>
                <a:off x="1928" y="1708"/>
                <a:ext cx="57" cy="37"/>
                <a:chOff x="1928" y="1708"/>
                <a:chExt cx="57" cy="37"/>
              </a:xfrm>
            </p:grpSpPr>
            <p:sp>
              <p:nvSpPr>
                <p:cNvPr id="64" name="Freeform 16"/>
                <p:cNvSpPr>
                  <a:spLocks/>
                </p:cNvSpPr>
                <p:nvPr/>
              </p:nvSpPr>
              <p:spPr bwMode="auto">
                <a:xfrm>
                  <a:off x="1928" y="1714"/>
                  <a:ext cx="57" cy="31"/>
                </a:xfrm>
                <a:custGeom>
                  <a:avLst/>
                  <a:gdLst>
                    <a:gd name="T0" fmla="*/ 0 w 57"/>
                    <a:gd name="T1" fmla="*/ 30 h 31"/>
                    <a:gd name="T2" fmla="*/ 0 w 57"/>
                    <a:gd name="T3" fmla="*/ 0 h 31"/>
                    <a:gd name="T4" fmla="*/ 56 w 57"/>
                    <a:gd name="T5" fmla="*/ 0 h 31"/>
                    <a:gd name="T6" fmla="*/ 56 w 57"/>
                    <a:gd name="T7" fmla="*/ 30 h 31"/>
                    <a:gd name="T8" fmla="*/ 0 w 57"/>
                    <a:gd name="T9" fmla="*/ 30 h 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"/>
                    <a:gd name="T16" fmla="*/ 0 h 31"/>
                    <a:gd name="T17" fmla="*/ 57 w 57"/>
                    <a:gd name="T18" fmla="*/ 31 h 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" h="31">
                      <a:moveTo>
                        <a:pt x="0" y="30"/>
                      </a:moveTo>
                      <a:lnTo>
                        <a:pt x="0" y="0"/>
                      </a:lnTo>
                      <a:lnTo>
                        <a:pt x="56" y="0"/>
                      </a:lnTo>
                      <a:lnTo>
                        <a:pt x="56" y="30"/>
                      </a:lnTo>
                      <a:lnTo>
                        <a:pt x="0" y="30"/>
                      </a:lnTo>
                    </a:path>
                  </a:pathLst>
                </a:custGeom>
                <a:solidFill>
                  <a:srgbClr val="0000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rnd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5" name="Line 17"/>
                <p:cNvSpPr>
                  <a:spLocks noChangeShapeType="1"/>
                </p:cNvSpPr>
                <p:nvPr/>
              </p:nvSpPr>
              <p:spPr bwMode="auto">
                <a:xfrm>
                  <a:off x="1985" y="1708"/>
                  <a:ext cx="0" cy="37"/>
                </a:xfrm>
                <a:prstGeom prst="line">
                  <a:avLst/>
                </a:prstGeom>
                <a:noFill/>
                <a:ln w="12699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3" name="Oval 18"/>
              <p:cNvSpPr>
                <a:spLocks noChangeArrowheads="1"/>
              </p:cNvSpPr>
              <p:nvPr/>
            </p:nvSpPr>
            <p:spPr bwMode="auto">
              <a:xfrm>
                <a:off x="728" y="1660"/>
                <a:ext cx="1260" cy="89"/>
              </a:xfrm>
              <a:prstGeom prst="ellipse">
                <a:avLst/>
              </a:prstGeom>
              <a:solidFill>
                <a:srgbClr val="0000FF"/>
              </a:solidFill>
              <a:ln w="12699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1174" y="1789"/>
                <a:ext cx="78" cy="335"/>
              </a:xfrm>
              <a:custGeom>
                <a:avLst/>
                <a:gdLst>
                  <a:gd name="T0" fmla="*/ 0 w 78"/>
                  <a:gd name="T1" fmla="*/ 0 h 335"/>
                  <a:gd name="T2" fmla="*/ 0 w 78"/>
                  <a:gd name="T3" fmla="*/ 331 h 335"/>
                  <a:gd name="T4" fmla="*/ 76 w 78"/>
                  <a:gd name="T5" fmla="*/ 334 h 335"/>
                  <a:gd name="T6" fmla="*/ 77 w 78"/>
                  <a:gd name="T7" fmla="*/ 1 h 335"/>
                  <a:gd name="T8" fmla="*/ 0 w 78"/>
                  <a:gd name="T9" fmla="*/ 0 h 3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"/>
                  <a:gd name="T16" fmla="*/ 0 h 335"/>
                  <a:gd name="T17" fmla="*/ 78 w 78"/>
                  <a:gd name="T18" fmla="*/ 335 h 3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" h="335">
                    <a:moveTo>
                      <a:pt x="0" y="0"/>
                    </a:moveTo>
                    <a:lnTo>
                      <a:pt x="0" y="331"/>
                    </a:lnTo>
                    <a:lnTo>
                      <a:pt x="76" y="334"/>
                    </a:lnTo>
                    <a:lnTo>
                      <a:pt x="77" y="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E0E0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1159" y="1746"/>
                <a:ext cx="77" cy="42"/>
              </a:xfrm>
              <a:custGeom>
                <a:avLst/>
                <a:gdLst>
                  <a:gd name="T0" fmla="*/ 76 w 77"/>
                  <a:gd name="T1" fmla="*/ 3 h 42"/>
                  <a:gd name="T2" fmla="*/ 76 w 77"/>
                  <a:gd name="T3" fmla="*/ 41 h 42"/>
                  <a:gd name="T4" fmla="*/ 0 w 77"/>
                  <a:gd name="T5" fmla="*/ 40 h 42"/>
                  <a:gd name="T6" fmla="*/ 0 w 77"/>
                  <a:gd name="T7" fmla="*/ 0 h 42"/>
                  <a:gd name="T8" fmla="*/ 76 w 77"/>
                  <a:gd name="T9" fmla="*/ 3 h 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7"/>
                  <a:gd name="T16" fmla="*/ 0 h 42"/>
                  <a:gd name="T17" fmla="*/ 77 w 77"/>
                  <a:gd name="T18" fmla="*/ 42 h 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7" h="42">
                    <a:moveTo>
                      <a:pt x="76" y="3"/>
                    </a:moveTo>
                    <a:lnTo>
                      <a:pt x="76" y="41"/>
                    </a:lnTo>
                    <a:lnTo>
                      <a:pt x="0" y="40"/>
                    </a:lnTo>
                    <a:lnTo>
                      <a:pt x="0" y="0"/>
                    </a:lnTo>
                    <a:lnTo>
                      <a:pt x="76" y="3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Freeform 21"/>
              <p:cNvSpPr>
                <a:spLocks/>
              </p:cNvSpPr>
              <p:nvPr/>
            </p:nvSpPr>
            <p:spPr bwMode="auto">
              <a:xfrm>
                <a:off x="1158" y="1662"/>
                <a:ext cx="414" cy="86"/>
              </a:xfrm>
              <a:custGeom>
                <a:avLst/>
                <a:gdLst>
                  <a:gd name="T0" fmla="*/ 81 w 414"/>
                  <a:gd name="T1" fmla="*/ 85 h 86"/>
                  <a:gd name="T2" fmla="*/ 413 w 414"/>
                  <a:gd name="T3" fmla="*/ 1 h 86"/>
                  <a:gd name="T4" fmla="*/ 356 w 414"/>
                  <a:gd name="T5" fmla="*/ 0 h 86"/>
                  <a:gd name="T6" fmla="*/ 0 w 414"/>
                  <a:gd name="T7" fmla="*/ 85 h 86"/>
                  <a:gd name="T8" fmla="*/ 81 w 414"/>
                  <a:gd name="T9" fmla="*/ 85 h 8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14"/>
                  <a:gd name="T16" fmla="*/ 0 h 86"/>
                  <a:gd name="T17" fmla="*/ 414 w 414"/>
                  <a:gd name="T18" fmla="*/ 86 h 8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14" h="86">
                    <a:moveTo>
                      <a:pt x="81" y="85"/>
                    </a:moveTo>
                    <a:lnTo>
                      <a:pt x="413" y="1"/>
                    </a:lnTo>
                    <a:lnTo>
                      <a:pt x="356" y="0"/>
                    </a:lnTo>
                    <a:lnTo>
                      <a:pt x="0" y="85"/>
                    </a:lnTo>
                    <a:lnTo>
                      <a:pt x="81" y="85"/>
                    </a:lnTo>
                  </a:path>
                </a:pathLst>
              </a:custGeom>
              <a:solidFill>
                <a:srgbClr val="FFFF00"/>
              </a:solidFill>
              <a:ln w="12699" cap="rnd" cmpd="sng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grpSp>
            <p:nvGrpSpPr>
              <p:cNvPr id="57" name="Group 22"/>
              <p:cNvGrpSpPr>
                <a:grpSpLocks/>
              </p:cNvGrpSpPr>
              <p:nvPr/>
            </p:nvGrpSpPr>
            <p:grpSpPr bwMode="auto">
              <a:xfrm>
                <a:off x="1065" y="1600"/>
                <a:ext cx="613" cy="109"/>
                <a:chOff x="1065" y="1600"/>
                <a:chExt cx="613" cy="109"/>
              </a:xfrm>
            </p:grpSpPr>
            <p:sp>
              <p:nvSpPr>
                <p:cNvPr id="58" name="Freeform 23"/>
                <p:cNvSpPr>
                  <a:spLocks/>
                </p:cNvSpPr>
                <p:nvPr/>
              </p:nvSpPr>
              <p:spPr bwMode="auto">
                <a:xfrm>
                  <a:off x="1435" y="1652"/>
                  <a:ext cx="243" cy="57"/>
                </a:xfrm>
                <a:custGeom>
                  <a:avLst/>
                  <a:gdLst>
                    <a:gd name="T0" fmla="*/ 37 w 243"/>
                    <a:gd name="T1" fmla="*/ 1 h 57"/>
                    <a:gd name="T2" fmla="*/ 15 w 243"/>
                    <a:gd name="T3" fmla="*/ 10 h 57"/>
                    <a:gd name="T4" fmla="*/ 7 w 243"/>
                    <a:gd name="T5" fmla="*/ 23 h 57"/>
                    <a:gd name="T6" fmla="*/ 0 w 243"/>
                    <a:gd name="T7" fmla="*/ 31 h 57"/>
                    <a:gd name="T8" fmla="*/ 0 w 243"/>
                    <a:gd name="T9" fmla="*/ 40 h 57"/>
                    <a:gd name="T10" fmla="*/ 93 w 243"/>
                    <a:gd name="T11" fmla="*/ 52 h 57"/>
                    <a:gd name="T12" fmla="*/ 131 w 243"/>
                    <a:gd name="T13" fmla="*/ 56 h 57"/>
                    <a:gd name="T14" fmla="*/ 174 w 243"/>
                    <a:gd name="T15" fmla="*/ 56 h 57"/>
                    <a:gd name="T16" fmla="*/ 211 w 243"/>
                    <a:gd name="T17" fmla="*/ 51 h 57"/>
                    <a:gd name="T18" fmla="*/ 232 w 243"/>
                    <a:gd name="T19" fmla="*/ 39 h 57"/>
                    <a:gd name="T20" fmla="*/ 242 w 243"/>
                    <a:gd name="T21" fmla="*/ 29 h 57"/>
                    <a:gd name="T22" fmla="*/ 236 w 243"/>
                    <a:gd name="T23" fmla="*/ 0 h 57"/>
                    <a:gd name="T24" fmla="*/ 37 w 243"/>
                    <a:gd name="T25" fmla="*/ 1 h 5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57"/>
                    <a:gd name="T41" fmla="*/ 243 w 243"/>
                    <a:gd name="T42" fmla="*/ 57 h 5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57">
                      <a:moveTo>
                        <a:pt x="37" y="1"/>
                      </a:moveTo>
                      <a:lnTo>
                        <a:pt x="15" y="10"/>
                      </a:lnTo>
                      <a:lnTo>
                        <a:pt x="7" y="23"/>
                      </a:lnTo>
                      <a:lnTo>
                        <a:pt x="0" y="31"/>
                      </a:lnTo>
                      <a:lnTo>
                        <a:pt x="0" y="40"/>
                      </a:lnTo>
                      <a:lnTo>
                        <a:pt x="93" y="52"/>
                      </a:lnTo>
                      <a:lnTo>
                        <a:pt x="131" y="56"/>
                      </a:lnTo>
                      <a:lnTo>
                        <a:pt x="174" y="56"/>
                      </a:lnTo>
                      <a:lnTo>
                        <a:pt x="211" y="51"/>
                      </a:lnTo>
                      <a:lnTo>
                        <a:pt x="232" y="39"/>
                      </a:lnTo>
                      <a:lnTo>
                        <a:pt x="242" y="29"/>
                      </a:lnTo>
                      <a:lnTo>
                        <a:pt x="236" y="0"/>
                      </a:lnTo>
                      <a:lnTo>
                        <a:pt x="37" y="1"/>
                      </a:lnTo>
                    </a:path>
                  </a:pathLst>
                </a:custGeom>
                <a:solidFill>
                  <a:srgbClr val="E0E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59" name="Freeform 24"/>
                <p:cNvSpPr>
                  <a:spLocks/>
                </p:cNvSpPr>
                <p:nvPr/>
              </p:nvSpPr>
              <p:spPr bwMode="auto">
                <a:xfrm>
                  <a:off x="1475" y="1639"/>
                  <a:ext cx="191" cy="29"/>
                </a:xfrm>
                <a:custGeom>
                  <a:avLst/>
                  <a:gdLst>
                    <a:gd name="T0" fmla="*/ 0 w 191"/>
                    <a:gd name="T1" fmla="*/ 16 h 29"/>
                    <a:gd name="T2" fmla="*/ 61 w 191"/>
                    <a:gd name="T3" fmla="*/ 24 h 29"/>
                    <a:gd name="T4" fmla="*/ 111 w 191"/>
                    <a:gd name="T5" fmla="*/ 28 h 29"/>
                    <a:gd name="T6" fmla="*/ 175 w 191"/>
                    <a:gd name="T7" fmla="*/ 24 h 29"/>
                    <a:gd name="T8" fmla="*/ 190 w 191"/>
                    <a:gd name="T9" fmla="*/ 16 h 29"/>
                    <a:gd name="T10" fmla="*/ 189 w 191"/>
                    <a:gd name="T11" fmla="*/ 6 h 29"/>
                    <a:gd name="T12" fmla="*/ 158 w 191"/>
                    <a:gd name="T13" fmla="*/ 1 h 29"/>
                    <a:gd name="T14" fmla="*/ 116 w 191"/>
                    <a:gd name="T15" fmla="*/ 0 h 29"/>
                    <a:gd name="T16" fmla="*/ 56 w 191"/>
                    <a:gd name="T17" fmla="*/ 3 h 29"/>
                    <a:gd name="T18" fmla="*/ 7 w 191"/>
                    <a:gd name="T19" fmla="*/ 7 h 29"/>
                    <a:gd name="T20" fmla="*/ 0 w 191"/>
                    <a:gd name="T21" fmla="*/ 16 h 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91"/>
                    <a:gd name="T34" fmla="*/ 0 h 29"/>
                    <a:gd name="T35" fmla="*/ 191 w 191"/>
                    <a:gd name="T36" fmla="*/ 29 h 29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91" h="29">
                      <a:moveTo>
                        <a:pt x="0" y="16"/>
                      </a:moveTo>
                      <a:lnTo>
                        <a:pt x="61" y="24"/>
                      </a:lnTo>
                      <a:lnTo>
                        <a:pt x="111" y="28"/>
                      </a:lnTo>
                      <a:lnTo>
                        <a:pt x="175" y="24"/>
                      </a:lnTo>
                      <a:lnTo>
                        <a:pt x="190" y="16"/>
                      </a:lnTo>
                      <a:lnTo>
                        <a:pt x="189" y="6"/>
                      </a:lnTo>
                      <a:lnTo>
                        <a:pt x="158" y="1"/>
                      </a:lnTo>
                      <a:lnTo>
                        <a:pt x="116" y="0"/>
                      </a:lnTo>
                      <a:lnTo>
                        <a:pt x="56" y="3"/>
                      </a:lnTo>
                      <a:lnTo>
                        <a:pt x="7" y="7"/>
                      </a:lnTo>
                      <a:lnTo>
                        <a:pt x="0" y="16"/>
                      </a:lnTo>
                    </a:path>
                  </a:pathLst>
                </a:custGeom>
                <a:solidFill>
                  <a:srgbClr val="A0A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0" name="Freeform 25"/>
                <p:cNvSpPr>
                  <a:spLocks/>
                </p:cNvSpPr>
                <p:nvPr/>
              </p:nvSpPr>
              <p:spPr bwMode="auto">
                <a:xfrm>
                  <a:off x="1065" y="1600"/>
                  <a:ext cx="310" cy="75"/>
                </a:xfrm>
                <a:custGeom>
                  <a:avLst/>
                  <a:gdLst>
                    <a:gd name="T0" fmla="*/ 235 w 310"/>
                    <a:gd name="T1" fmla="*/ 74 h 75"/>
                    <a:gd name="T2" fmla="*/ 0 w 310"/>
                    <a:gd name="T3" fmla="*/ 31 h 75"/>
                    <a:gd name="T4" fmla="*/ 16 w 310"/>
                    <a:gd name="T5" fmla="*/ 15 h 75"/>
                    <a:gd name="T6" fmla="*/ 40 w 310"/>
                    <a:gd name="T7" fmla="*/ 5 h 75"/>
                    <a:gd name="T8" fmla="*/ 72 w 310"/>
                    <a:gd name="T9" fmla="*/ 0 h 75"/>
                    <a:gd name="T10" fmla="*/ 103 w 310"/>
                    <a:gd name="T11" fmla="*/ 0 h 75"/>
                    <a:gd name="T12" fmla="*/ 137 w 310"/>
                    <a:gd name="T13" fmla="*/ 0 h 75"/>
                    <a:gd name="T14" fmla="*/ 166 w 310"/>
                    <a:gd name="T15" fmla="*/ 4 h 75"/>
                    <a:gd name="T16" fmla="*/ 195 w 310"/>
                    <a:gd name="T17" fmla="*/ 12 h 75"/>
                    <a:gd name="T18" fmla="*/ 238 w 310"/>
                    <a:gd name="T19" fmla="*/ 24 h 75"/>
                    <a:gd name="T20" fmla="*/ 309 w 310"/>
                    <a:gd name="T21" fmla="*/ 53 h 75"/>
                    <a:gd name="T22" fmla="*/ 235 w 310"/>
                    <a:gd name="T23" fmla="*/ 74 h 7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310"/>
                    <a:gd name="T37" fmla="*/ 0 h 75"/>
                    <a:gd name="T38" fmla="*/ 310 w 310"/>
                    <a:gd name="T39" fmla="*/ 75 h 75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310" h="75">
                      <a:moveTo>
                        <a:pt x="235" y="74"/>
                      </a:moveTo>
                      <a:lnTo>
                        <a:pt x="0" y="31"/>
                      </a:lnTo>
                      <a:lnTo>
                        <a:pt x="16" y="15"/>
                      </a:lnTo>
                      <a:lnTo>
                        <a:pt x="40" y="5"/>
                      </a:lnTo>
                      <a:lnTo>
                        <a:pt x="72" y="0"/>
                      </a:lnTo>
                      <a:lnTo>
                        <a:pt x="103" y="0"/>
                      </a:lnTo>
                      <a:lnTo>
                        <a:pt x="137" y="0"/>
                      </a:lnTo>
                      <a:lnTo>
                        <a:pt x="166" y="4"/>
                      </a:lnTo>
                      <a:lnTo>
                        <a:pt x="195" y="12"/>
                      </a:lnTo>
                      <a:lnTo>
                        <a:pt x="238" y="24"/>
                      </a:lnTo>
                      <a:lnTo>
                        <a:pt x="309" y="53"/>
                      </a:lnTo>
                      <a:lnTo>
                        <a:pt x="235" y="74"/>
                      </a:lnTo>
                    </a:path>
                  </a:pathLst>
                </a:custGeom>
                <a:solidFill>
                  <a:srgbClr val="FFFF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1" name="Freeform 26"/>
                <p:cNvSpPr>
                  <a:spLocks/>
                </p:cNvSpPr>
                <p:nvPr/>
              </p:nvSpPr>
              <p:spPr bwMode="auto">
                <a:xfrm>
                  <a:off x="1312" y="1645"/>
                  <a:ext cx="173" cy="57"/>
                </a:xfrm>
                <a:custGeom>
                  <a:avLst/>
                  <a:gdLst>
                    <a:gd name="T0" fmla="*/ 43 w 173"/>
                    <a:gd name="T1" fmla="*/ 53 h 57"/>
                    <a:gd name="T2" fmla="*/ 0 w 173"/>
                    <a:gd name="T3" fmla="*/ 33 h 57"/>
                    <a:gd name="T4" fmla="*/ 0 w 173"/>
                    <a:gd name="T5" fmla="*/ 24 h 57"/>
                    <a:gd name="T6" fmla="*/ 10 w 173"/>
                    <a:gd name="T7" fmla="*/ 8 h 57"/>
                    <a:gd name="T8" fmla="*/ 35 w 173"/>
                    <a:gd name="T9" fmla="*/ 0 h 57"/>
                    <a:gd name="T10" fmla="*/ 172 w 173"/>
                    <a:gd name="T11" fmla="*/ 1 h 57"/>
                    <a:gd name="T12" fmla="*/ 143 w 173"/>
                    <a:gd name="T13" fmla="*/ 17 h 57"/>
                    <a:gd name="T14" fmla="*/ 123 w 173"/>
                    <a:gd name="T15" fmla="*/ 33 h 57"/>
                    <a:gd name="T16" fmla="*/ 130 w 173"/>
                    <a:gd name="T17" fmla="*/ 48 h 57"/>
                    <a:gd name="T18" fmla="*/ 107 w 173"/>
                    <a:gd name="T19" fmla="*/ 56 h 57"/>
                    <a:gd name="T20" fmla="*/ 43 w 173"/>
                    <a:gd name="T21" fmla="*/ 53 h 5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173"/>
                    <a:gd name="T34" fmla="*/ 0 h 57"/>
                    <a:gd name="T35" fmla="*/ 173 w 173"/>
                    <a:gd name="T36" fmla="*/ 57 h 57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173" h="57">
                      <a:moveTo>
                        <a:pt x="43" y="53"/>
                      </a:moveTo>
                      <a:lnTo>
                        <a:pt x="0" y="33"/>
                      </a:lnTo>
                      <a:lnTo>
                        <a:pt x="0" y="24"/>
                      </a:lnTo>
                      <a:lnTo>
                        <a:pt x="10" y="8"/>
                      </a:lnTo>
                      <a:lnTo>
                        <a:pt x="35" y="0"/>
                      </a:lnTo>
                      <a:lnTo>
                        <a:pt x="172" y="1"/>
                      </a:lnTo>
                      <a:lnTo>
                        <a:pt x="143" y="17"/>
                      </a:lnTo>
                      <a:lnTo>
                        <a:pt x="123" y="33"/>
                      </a:lnTo>
                      <a:lnTo>
                        <a:pt x="130" y="48"/>
                      </a:lnTo>
                      <a:lnTo>
                        <a:pt x="107" y="56"/>
                      </a:lnTo>
                      <a:lnTo>
                        <a:pt x="43" y="53"/>
                      </a:lnTo>
                    </a:path>
                  </a:pathLst>
                </a:custGeom>
                <a:solidFill>
                  <a:srgbClr val="FFFF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2" name="Freeform 27"/>
                <p:cNvSpPr>
                  <a:spLocks/>
                </p:cNvSpPr>
                <p:nvPr/>
              </p:nvSpPr>
              <p:spPr bwMode="auto">
                <a:xfrm>
                  <a:off x="1067" y="1619"/>
                  <a:ext cx="242" cy="60"/>
                </a:xfrm>
                <a:custGeom>
                  <a:avLst/>
                  <a:gdLst>
                    <a:gd name="T0" fmla="*/ 241 w 242"/>
                    <a:gd name="T1" fmla="*/ 59 h 60"/>
                    <a:gd name="T2" fmla="*/ 189 w 242"/>
                    <a:gd name="T3" fmla="*/ 28 h 60"/>
                    <a:gd name="T4" fmla="*/ 152 w 242"/>
                    <a:gd name="T5" fmla="*/ 15 h 60"/>
                    <a:gd name="T6" fmla="*/ 113 w 242"/>
                    <a:gd name="T7" fmla="*/ 7 h 60"/>
                    <a:gd name="T8" fmla="*/ 77 w 242"/>
                    <a:gd name="T9" fmla="*/ 3 h 60"/>
                    <a:gd name="T10" fmla="*/ 45 w 242"/>
                    <a:gd name="T11" fmla="*/ 0 h 60"/>
                    <a:gd name="T12" fmla="*/ 14 w 242"/>
                    <a:gd name="T13" fmla="*/ 3 h 60"/>
                    <a:gd name="T14" fmla="*/ 0 w 242"/>
                    <a:gd name="T15" fmla="*/ 9 h 60"/>
                    <a:gd name="T16" fmla="*/ 0 w 242"/>
                    <a:gd name="T17" fmla="*/ 17 h 60"/>
                    <a:gd name="T18" fmla="*/ 5 w 242"/>
                    <a:gd name="T19" fmla="*/ 28 h 60"/>
                    <a:gd name="T20" fmla="*/ 23 w 242"/>
                    <a:gd name="T21" fmla="*/ 40 h 60"/>
                    <a:gd name="T22" fmla="*/ 61 w 242"/>
                    <a:gd name="T23" fmla="*/ 48 h 60"/>
                    <a:gd name="T24" fmla="*/ 93 w 242"/>
                    <a:gd name="T25" fmla="*/ 53 h 60"/>
                    <a:gd name="T26" fmla="*/ 126 w 242"/>
                    <a:gd name="T27" fmla="*/ 52 h 60"/>
                    <a:gd name="T28" fmla="*/ 162 w 242"/>
                    <a:gd name="T29" fmla="*/ 51 h 60"/>
                    <a:gd name="T30" fmla="*/ 199 w 242"/>
                    <a:gd name="T31" fmla="*/ 55 h 60"/>
                    <a:gd name="T32" fmla="*/ 241 w 242"/>
                    <a:gd name="T33" fmla="*/ 59 h 6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42"/>
                    <a:gd name="T52" fmla="*/ 0 h 60"/>
                    <a:gd name="T53" fmla="*/ 242 w 242"/>
                    <a:gd name="T54" fmla="*/ 60 h 60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42" h="60">
                      <a:moveTo>
                        <a:pt x="241" y="59"/>
                      </a:moveTo>
                      <a:lnTo>
                        <a:pt x="189" y="28"/>
                      </a:lnTo>
                      <a:lnTo>
                        <a:pt x="152" y="15"/>
                      </a:lnTo>
                      <a:lnTo>
                        <a:pt x="113" y="7"/>
                      </a:lnTo>
                      <a:lnTo>
                        <a:pt x="77" y="3"/>
                      </a:lnTo>
                      <a:lnTo>
                        <a:pt x="45" y="0"/>
                      </a:lnTo>
                      <a:lnTo>
                        <a:pt x="14" y="3"/>
                      </a:lnTo>
                      <a:lnTo>
                        <a:pt x="0" y="9"/>
                      </a:lnTo>
                      <a:lnTo>
                        <a:pt x="0" y="17"/>
                      </a:lnTo>
                      <a:lnTo>
                        <a:pt x="5" y="28"/>
                      </a:lnTo>
                      <a:lnTo>
                        <a:pt x="23" y="40"/>
                      </a:lnTo>
                      <a:lnTo>
                        <a:pt x="61" y="48"/>
                      </a:lnTo>
                      <a:lnTo>
                        <a:pt x="93" y="53"/>
                      </a:lnTo>
                      <a:lnTo>
                        <a:pt x="126" y="52"/>
                      </a:lnTo>
                      <a:lnTo>
                        <a:pt x="162" y="51"/>
                      </a:lnTo>
                      <a:lnTo>
                        <a:pt x="199" y="55"/>
                      </a:lnTo>
                      <a:lnTo>
                        <a:pt x="241" y="59"/>
                      </a:lnTo>
                    </a:path>
                  </a:pathLst>
                </a:custGeom>
                <a:solidFill>
                  <a:srgbClr val="A0A000"/>
                </a:solidFill>
                <a:ln w="12699" cap="rnd" cmpd="sng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GB"/>
                </a:p>
              </p:txBody>
            </p:sp>
            <p:sp>
              <p:nvSpPr>
                <p:cNvPr id="63" name="Freeform 28"/>
                <p:cNvSpPr>
                  <a:spLocks/>
                </p:cNvSpPr>
                <p:nvPr/>
              </p:nvSpPr>
              <p:spPr bwMode="auto">
                <a:xfrm>
                  <a:off x="1394" y="1645"/>
                  <a:ext cx="33" cy="54"/>
                </a:xfrm>
                <a:custGeom>
                  <a:avLst/>
                  <a:gdLst>
                    <a:gd name="T0" fmla="*/ 32 w 33"/>
                    <a:gd name="T1" fmla="*/ 0 h 54"/>
                    <a:gd name="T2" fmla="*/ 4 w 33"/>
                    <a:gd name="T3" fmla="*/ 9 h 54"/>
                    <a:gd name="T4" fmla="*/ 0 w 33"/>
                    <a:gd name="T5" fmla="*/ 20 h 54"/>
                    <a:gd name="T6" fmla="*/ 0 w 33"/>
                    <a:gd name="T7" fmla="*/ 29 h 54"/>
                    <a:gd name="T8" fmla="*/ 8 w 33"/>
                    <a:gd name="T9" fmla="*/ 37 h 54"/>
                    <a:gd name="T10" fmla="*/ 27 w 33"/>
                    <a:gd name="T11" fmla="*/ 53 h 54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33"/>
                    <a:gd name="T19" fmla="*/ 0 h 54"/>
                    <a:gd name="T20" fmla="*/ 33 w 33"/>
                    <a:gd name="T21" fmla="*/ 54 h 54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33" h="54">
                      <a:moveTo>
                        <a:pt x="32" y="0"/>
                      </a:moveTo>
                      <a:lnTo>
                        <a:pt x="4" y="9"/>
                      </a:lnTo>
                      <a:lnTo>
                        <a:pt x="0" y="20"/>
                      </a:lnTo>
                      <a:lnTo>
                        <a:pt x="0" y="29"/>
                      </a:lnTo>
                      <a:lnTo>
                        <a:pt x="8" y="37"/>
                      </a:lnTo>
                      <a:lnTo>
                        <a:pt x="27" y="53"/>
                      </a:lnTo>
                    </a:path>
                  </a:pathLst>
                </a:custGeom>
                <a:noFill/>
                <a:ln w="12699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GB"/>
                </a:p>
              </p:txBody>
            </p:sp>
          </p:grpSp>
        </p:grpSp>
        <p:grpSp>
          <p:nvGrpSpPr>
            <p:cNvPr id="38" name="Group 29"/>
            <p:cNvGrpSpPr>
              <a:grpSpLocks/>
            </p:cNvGrpSpPr>
            <p:nvPr/>
          </p:nvGrpSpPr>
          <p:grpSpPr bwMode="auto">
            <a:xfrm>
              <a:off x="3233" y="1708"/>
              <a:ext cx="1922" cy="1896"/>
              <a:chOff x="3137" y="1612"/>
              <a:chExt cx="1922" cy="1896"/>
            </a:xfrm>
          </p:grpSpPr>
          <p:graphicFrame>
            <p:nvGraphicFramePr>
              <p:cNvPr id="41" name="Object 30"/>
              <p:cNvGraphicFramePr>
                <a:graphicFrameLocks/>
              </p:cNvGraphicFramePr>
              <p:nvPr/>
            </p:nvGraphicFramePr>
            <p:xfrm>
              <a:off x="3137" y="2344"/>
              <a:ext cx="1922" cy="1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4" name="ClipArt" r:id="rId9" imgW="3657600" imgH="2214473" progId="MS_ClipArt_Gallery.2">
                      <p:embed/>
                    </p:oleObj>
                  </mc:Choice>
                  <mc:Fallback>
                    <p:oleObj name="ClipArt" r:id="rId9" imgW="3657600" imgH="2214473" progId="MS_ClipArt_Gallery.2">
                      <p:embed/>
                      <p:pic>
                        <p:nvPicPr>
                          <p:cNvPr id="41" name="Object 3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37" y="2344"/>
                            <a:ext cx="1922" cy="11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" name="Object 31"/>
              <p:cNvGraphicFramePr>
                <a:graphicFrameLocks/>
              </p:cNvGraphicFramePr>
              <p:nvPr/>
            </p:nvGraphicFramePr>
            <p:xfrm>
              <a:off x="3220" y="2085"/>
              <a:ext cx="1792" cy="10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5" name="ClipArt" r:id="rId11" imgW="3657600" imgH="2214473" progId="MS_ClipArt_Gallery.2">
                      <p:embed/>
                    </p:oleObj>
                  </mc:Choice>
                  <mc:Fallback>
                    <p:oleObj name="ClipArt" r:id="rId11" imgW="3657600" imgH="2214473" progId="MS_ClipArt_Gallery.2">
                      <p:embed/>
                      <p:pic>
                        <p:nvPicPr>
                          <p:cNvPr id="42" name="Object 31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20" y="2085"/>
                            <a:ext cx="1792" cy="10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3" name="Object 32"/>
              <p:cNvGraphicFramePr>
                <a:graphicFrameLocks/>
              </p:cNvGraphicFramePr>
              <p:nvPr/>
            </p:nvGraphicFramePr>
            <p:xfrm>
              <a:off x="3335" y="1838"/>
              <a:ext cx="1581" cy="9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6" name="ClipArt" r:id="rId12" imgW="3657600" imgH="2214473" progId="MS_ClipArt_Gallery.2">
                      <p:embed/>
                    </p:oleObj>
                  </mc:Choice>
                  <mc:Fallback>
                    <p:oleObj name="ClipArt" r:id="rId12" imgW="3657600" imgH="2214473" progId="MS_ClipArt_Gallery.2">
                      <p:embed/>
                      <p:pic>
                        <p:nvPicPr>
                          <p:cNvPr id="43" name="Object 3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35" y="1838"/>
                            <a:ext cx="1581" cy="9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" name="Object 33"/>
              <p:cNvGraphicFramePr>
                <a:graphicFrameLocks/>
              </p:cNvGraphicFramePr>
              <p:nvPr/>
            </p:nvGraphicFramePr>
            <p:xfrm>
              <a:off x="3415" y="1612"/>
              <a:ext cx="1402" cy="8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7" name="ClipArt" r:id="rId13" imgW="3657600" imgH="2214473" progId="MS_ClipArt_Gallery.2">
                      <p:embed/>
                    </p:oleObj>
                  </mc:Choice>
                  <mc:Fallback>
                    <p:oleObj name="ClipArt" r:id="rId13" imgW="3657600" imgH="2214473" progId="MS_ClipArt_Gallery.2">
                      <p:embed/>
                      <p:pic>
                        <p:nvPicPr>
                          <p:cNvPr id="44" name="Object 33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15" y="1612"/>
                            <a:ext cx="1402" cy="8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602" y="1226"/>
              <a:ext cx="241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TOP OF THE STACK</a:t>
              </a: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314" y="1226"/>
              <a:ext cx="241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b="1">
                  <a:solidFill>
                    <a:schemeClr val="bg1"/>
                  </a:solidFill>
                  <a:latin typeface="Arial" panose="020B0604020202020204" pitchFamily="34" charset="0"/>
                </a:rPr>
                <a:t>TOP OF THE STACK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9494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154954" y="975256"/>
            <a:ext cx="8761413" cy="706964"/>
          </a:xfrm>
        </p:spPr>
        <p:txBody>
          <a:bodyPr/>
          <a:lstStyle/>
          <a:p>
            <a:r>
              <a:rPr lang="en-US" altLang="en-US" smtClean="0"/>
              <a:t>Stack Implementations</a:t>
            </a:r>
          </a:p>
        </p:txBody>
      </p:sp>
      <p:pic>
        <p:nvPicPr>
          <p:cNvPr id="6147" name="Picture 5" descr="stacks_fig1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7"/>
          <a:stretch>
            <a:fillRect/>
          </a:stretch>
        </p:blipFill>
        <p:spPr bwMode="auto">
          <a:xfrm>
            <a:off x="2182090" y="2852738"/>
            <a:ext cx="3124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5" descr="P269c"/>
          <p:cNvPicPr>
            <a:picLocks noChangeAspect="1" noChangeArrowheads="1"/>
          </p:cNvPicPr>
          <p:nvPr/>
        </p:nvPicPr>
        <p:blipFill>
          <a:blip r:embed="rId3" cstate="print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107" y="3941618"/>
            <a:ext cx="4495800" cy="145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5"/>
          <p:cNvSpPr txBox="1">
            <a:spLocks noChangeArrowheads="1"/>
          </p:cNvSpPr>
          <p:nvPr/>
        </p:nvSpPr>
        <p:spPr bwMode="auto">
          <a:xfrm>
            <a:off x="2789383" y="2349161"/>
            <a:ext cx="17065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Array-based</a:t>
            </a:r>
          </a:p>
        </p:txBody>
      </p:sp>
      <p:sp>
        <p:nvSpPr>
          <p:cNvPr id="6150" name="TextBox 6"/>
          <p:cNvSpPr txBox="1">
            <a:spLocks noChangeArrowheads="1"/>
          </p:cNvSpPr>
          <p:nvPr/>
        </p:nvSpPr>
        <p:spPr bwMode="auto">
          <a:xfrm>
            <a:off x="7010401" y="2852738"/>
            <a:ext cx="23352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Linked-list-based</a:t>
            </a:r>
          </a:p>
        </p:txBody>
      </p:sp>
    </p:spTree>
    <p:extLst>
      <p:ext uri="{BB962C8B-B14F-4D97-AF65-F5344CB8AC3E}">
        <p14:creationId xmlns:p14="http://schemas.microsoft.com/office/powerpoint/2010/main" val="40113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4491" y="852488"/>
            <a:ext cx="7772400" cy="76200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cs typeface="Times New Roman" panose="02020603050405020304" pitchFamily="18" charset="0"/>
              </a:rPr>
              <a:t>Array-based Stacks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491" y="2281381"/>
            <a:ext cx="7162800" cy="435278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class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 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public: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cs typeface="Times New Roman" panose="02020603050405020304" pitchFamily="18" charset="0"/>
              </a:rPr>
              <a:t>int</a:t>
            </a:r>
            <a:r>
              <a:rPr lang="en-US" altLang="en-US" dirty="0" smtClean="0"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85000"/>
              </a:lnSpc>
              <a:buNone/>
            </a:pPr>
            <a:r>
              <a:rPr lang="en-US" altLang="en-US" smtClean="0">
                <a:cs typeface="Courier New" panose="02070309020205020404" pitchFamily="49" charset="0"/>
              </a:rPr>
              <a:t>    ~</a:t>
            </a:r>
            <a:r>
              <a:rPr lang="en-US" altLang="en-US" dirty="0" err="1">
                <a:cs typeface="Courier New" panose="02070309020205020404" pitchFamily="49" charset="0"/>
              </a:rPr>
              <a:t>StackType</a:t>
            </a:r>
            <a:r>
              <a:rPr lang="en-US" altLang="en-US" dirty="0">
                <a:cs typeface="Courier New" panose="02070309020205020404" pitchFamily="49" charset="0"/>
              </a:rPr>
              <a:t>();</a:t>
            </a:r>
            <a:endParaRPr lang="en-US" altLang="en-US" dirty="0" smtClean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cs typeface="Courier New" panose="02070309020205020404" pitchFamily="49" charset="0"/>
              </a:rPr>
              <a:t>   </a:t>
            </a:r>
            <a:r>
              <a:rPr lang="en-US" altLang="en-US" dirty="0" smtClean="0">
                <a:cs typeface="Times New Roman" panose="02020603050405020304" pitchFamily="18" charset="0"/>
              </a:rPr>
              <a:t>bool </a:t>
            </a:r>
            <a:r>
              <a:rPr lang="en-US" altLang="en-US" dirty="0" err="1">
                <a:cs typeface="Times New Roman" panose="02020603050405020304" pitchFamily="18" charset="0"/>
              </a:rPr>
              <a:t>IsEmpty</a:t>
            </a:r>
            <a:r>
              <a:rPr lang="en-US" altLang="en-US" dirty="0">
                <a:cs typeface="Times New Roman" panose="02020603050405020304" pitchFamily="18" charset="0"/>
              </a:rPr>
              <a:t>() </a:t>
            </a:r>
            <a:r>
              <a:rPr lang="en-US" altLang="en-US" dirty="0" err="1">
                <a:cs typeface="Times New Roman" panose="02020603050405020304" pitchFamily="18" charset="0"/>
              </a:rPr>
              <a:t>const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bool </a:t>
            </a:r>
            <a:r>
              <a:rPr lang="en-US" altLang="en-US" dirty="0" err="1">
                <a:cs typeface="Times New Roman" panose="02020603050405020304" pitchFamily="18" charset="0"/>
              </a:rPr>
              <a:t>IsFull</a:t>
            </a:r>
            <a:r>
              <a:rPr lang="en-US" altLang="en-US" dirty="0">
                <a:cs typeface="Times New Roman" panose="02020603050405020304" pitchFamily="18" charset="0"/>
              </a:rPr>
              <a:t>() </a:t>
            </a:r>
            <a:r>
              <a:rPr lang="en-US" altLang="en-US" dirty="0" err="1">
                <a:cs typeface="Times New Roman" panose="02020603050405020304" pitchFamily="18" charset="0"/>
              </a:rPr>
              <a:t>const</a:t>
            </a:r>
            <a:r>
              <a:rPr lang="en-US" altLang="en-US" dirty="0" smtClean="0"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85000"/>
              </a:lnSpc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ItemType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Top() </a:t>
            </a:r>
            <a:r>
              <a:rPr lang="en-US" altLang="en-US" dirty="0" err="1">
                <a:cs typeface="Times New Roman" panose="02020603050405020304" pitchFamily="18" charset="0"/>
              </a:rPr>
              <a:t>const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</a:t>
            </a:r>
            <a:r>
              <a:rPr lang="en-US" altLang="en-US" dirty="0" smtClean="0">
                <a:cs typeface="Times New Roman" panose="02020603050405020304" pitchFamily="18" charset="0"/>
              </a:rPr>
              <a:t>  void </a:t>
            </a:r>
            <a:r>
              <a:rPr lang="en-US" altLang="en-US" dirty="0">
                <a:cs typeface="Times New Roman" panose="02020603050405020304" pitchFamily="18" charset="0"/>
              </a:rPr>
              <a:t>Push(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);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   </a:t>
            </a:r>
            <a:r>
              <a:rPr lang="en-US" altLang="en-US" dirty="0" smtClean="0">
                <a:cs typeface="Times New Roman" panose="02020603050405020304" pitchFamily="18" charset="0"/>
              </a:rPr>
              <a:t>void Pop();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private: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cs typeface="Courier New" panose="02070309020205020404" pitchFamily="49" charset="0"/>
              </a:rPr>
              <a:t>    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top, </a:t>
            </a:r>
            <a:r>
              <a:rPr lang="en-US" altLang="en-US" dirty="0" err="1">
                <a:cs typeface="Times New Roman" panose="02020603050405020304" pitchFamily="18" charset="0"/>
              </a:rPr>
              <a:t>maxStack</a:t>
            </a:r>
            <a:r>
              <a:rPr lang="en-US" altLang="en-US" dirty="0">
                <a:cs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    </a:t>
            </a:r>
            <a:r>
              <a:rPr lang="en-US" altLang="en-US" dirty="0" err="1" smtClean="0">
                <a:cs typeface="Times New Roman" panose="02020603050405020304" pitchFamily="18" charset="0"/>
              </a:rPr>
              <a:t>ItemType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  <a:r>
              <a:rPr lang="en-US" altLang="en-US" dirty="0">
                <a:cs typeface="Times New Roman" panose="02020603050405020304" pitchFamily="18" charset="0"/>
              </a:rPr>
              <a:t>*items;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};</a:t>
            </a:r>
            <a:r>
              <a:rPr lang="en-US" altLang="en-US" dirty="0"/>
              <a:t> 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dirty="0"/>
          </a:p>
        </p:txBody>
      </p:sp>
      <p:pic>
        <p:nvPicPr>
          <p:cNvPr id="7172" name="Picture 5" descr="stacks_fig1"/>
          <p:cNvPicPr>
            <a:picLocks noChangeAspect="1" noChangeArrowheads="1"/>
          </p:cNvPicPr>
          <p:nvPr/>
        </p:nvPicPr>
        <p:blipFill>
          <a:blip r:embed="rId3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807"/>
          <a:stretch>
            <a:fillRect/>
          </a:stretch>
        </p:blipFill>
        <p:spPr bwMode="auto">
          <a:xfrm>
            <a:off x="7938655" y="2524267"/>
            <a:ext cx="3124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1"/>
          <p:cNvSpPr txBox="1">
            <a:spLocks noChangeArrowheads="1"/>
          </p:cNvSpPr>
          <p:nvPr/>
        </p:nvSpPr>
        <p:spPr bwMode="auto">
          <a:xfrm>
            <a:off x="4102186" y="6179486"/>
            <a:ext cx="3595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dynamically allocated array</a:t>
            </a:r>
          </a:p>
        </p:txBody>
      </p:sp>
      <p:sp>
        <p:nvSpPr>
          <p:cNvPr id="3" name="Left Arrow 2"/>
          <p:cNvSpPr/>
          <p:nvPr/>
        </p:nvSpPr>
        <p:spPr>
          <a:xfrm rot="1948924">
            <a:off x="3408219" y="6179485"/>
            <a:ext cx="685800" cy="23018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3769" y="670719"/>
            <a:ext cx="7772400" cy="12954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Array-based Stacks (cont’d)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5509" y="2242127"/>
            <a:ext cx="7086600" cy="44958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&gt;::</a:t>
            </a:r>
            <a:r>
              <a:rPr lang="en-US" altLang="en-US" b="1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smtClean="0">
                <a:cs typeface="Times New Roman" panose="02020603050405020304" pitchFamily="18" charset="0"/>
              </a:rPr>
              <a:t>size)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top = -1;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maxStack</a:t>
            </a:r>
            <a:r>
              <a:rPr lang="en-US" altLang="en-US" dirty="0">
                <a:cs typeface="Times New Roman" panose="02020603050405020304" pitchFamily="18" charset="0"/>
              </a:rPr>
              <a:t> = size;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items = new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[</a:t>
            </a:r>
            <a:r>
              <a:rPr lang="en-US" altLang="en-US" dirty="0" err="1">
                <a:cs typeface="Times New Roman" panose="02020603050405020304" pitchFamily="18" charset="0"/>
              </a:rPr>
              <a:t>maxStack</a:t>
            </a:r>
            <a:r>
              <a:rPr lang="en-US" altLang="en-US" dirty="0">
                <a:cs typeface="Times New Roman" panose="02020603050405020304" pitchFamily="18" charset="0"/>
              </a:rPr>
              <a:t>];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}</a:t>
            </a: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&gt;::~</a:t>
            </a:r>
            <a:r>
              <a:rPr lang="en-US" altLang="en-US" b="1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()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delete [ ] items;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}</a:t>
            </a:r>
            <a:endParaRPr lang="en-US" altLang="en-US" dirty="0"/>
          </a:p>
        </p:txBody>
      </p:sp>
      <p:sp>
        <p:nvSpPr>
          <p:cNvPr id="8196" name="Line 4"/>
          <p:cNvSpPr>
            <a:spLocks noChangeShapeType="1"/>
          </p:cNvSpPr>
          <p:nvPr/>
        </p:nvSpPr>
        <p:spPr bwMode="auto">
          <a:xfrm>
            <a:off x="2362200" y="47244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8197" name="Text Box 6"/>
          <p:cNvSpPr txBox="1">
            <a:spLocks noChangeArrowheads="1"/>
          </p:cNvSpPr>
          <p:nvPr/>
        </p:nvSpPr>
        <p:spPr bwMode="auto">
          <a:xfrm>
            <a:off x="7606145" y="3729182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7606145" y="5742709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129190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089891" y="949037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cs typeface="Times New Roman" panose="02020603050405020304" pitchFamily="18" charset="0"/>
              </a:rPr>
              <a:t>Array-based Stacks </a:t>
            </a:r>
            <a:r>
              <a:rPr lang="en-US" altLang="en-US" dirty="0" smtClean="0">
                <a:ea typeface="MS Mincho" charset="-128"/>
              </a:rPr>
              <a:t>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89891" y="2530764"/>
            <a:ext cx="7315200" cy="4022436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ea typeface="MS Mincho" charset="-128"/>
              </a:rPr>
              <a:t>template&lt;class </a:t>
            </a:r>
            <a:r>
              <a:rPr lang="en-US" altLang="en-US" dirty="0" err="1">
                <a:ea typeface="MS Mincho" charset="-128"/>
              </a:rPr>
              <a:t>ItemType</a:t>
            </a:r>
            <a:r>
              <a:rPr lang="en-US" altLang="en-US" dirty="0">
                <a:ea typeface="MS Mincho" charset="-128"/>
              </a:rPr>
              <a:t>&gt;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bool </a:t>
            </a:r>
            <a:r>
              <a:rPr lang="en-US" altLang="en-US" dirty="0" err="1">
                <a:ea typeface="MS Mincho" charset="-128"/>
              </a:rPr>
              <a:t>StackType</a:t>
            </a:r>
            <a:r>
              <a:rPr lang="en-US" altLang="en-US" dirty="0">
                <a:ea typeface="MS Mincho" charset="-128"/>
              </a:rPr>
              <a:t>&lt;</a:t>
            </a:r>
            <a:r>
              <a:rPr lang="en-US" altLang="en-US" dirty="0" err="1">
                <a:ea typeface="MS Mincho" charset="-128"/>
              </a:rPr>
              <a:t>ItemType</a:t>
            </a:r>
            <a:r>
              <a:rPr lang="en-US" altLang="en-US" dirty="0">
                <a:ea typeface="MS Mincho" charset="-128"/>
              </a:rPr>
              <a:t>&gt;::</a:t>
            </a:r>
            <a:r>
              <a:rPr lang="en-US" altLang="en-US" b="1" dirty="0" err="1">
                <a:ea typeface="MS Mincho" charset="-128"/>
              </a:rPr>
              <a:t>IsEmpty</a:t>
            </a:r>
            <a:r>
              <a:rPr lang="en-US" altLang="en-US" b="1" dirty="0">
                <a:ea typeface="MS Mincho" charset="-128"/>
              </a:rPr>
              <a:t>()</a:t>
            </a:r>
            <a:r>
              <a:rPr lang="en-US" altLang="en-US" dirty="0">
                <a:ea typeface="MS Mincho" charset="-128"/>
              </a:rPr>
              <a:t> </a:t>
            </a:r>
            <a:r>
              <a:rPr lang="en-US" altLang="en-US" dirty="0" err="1">
                <a:ea typeface="MS Mincho" charset="-128"/>
              </a:rPr>
              <a:t>const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{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 return (top == -1);</a:t>
            </a: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 smtClean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bool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&gt;::</a:t>
            </a:r>
            <a:r>
              <a:rPr lang="en-US" altLang="en-US" b="1" dirty="0" err="1">
                <a:cs typeface="Times New Roman" panose="02020603050405020304" pitchFamily="18" charset="0"/>
              </a:rPr>
              <a:t>IsFull</a:t>
            </a:r>
            <a:r>
              <a:rPr lang="en-US" altLang="en-US" b="1" dirty="0">
                <a:cs typeface="Times New Roman" panose="02020603050405020304" pitchFamily="18" charset="0"/>
              </a:rPr>
              <a:t>()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const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return (top == maxStack-1);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 smtClean="0">
                <a:cs typeface="Times New Roman" panose="02020603050405020304" pitchFamily="18" charset="0"/>
              </a:rPr>
              <a:t>}</a:t>
            </a:r>
            <a:endParaRPr lang="en-US" altLang="en-US" dirty="0">
              <a:cs typeface="Courier New" panose="02070309020205020404" pitchFamily="49" charset="0"/>
            </a:endParaRP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2514600" y="3429000"/>
            <a:ext cx="73914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5499100" y="5618019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420960" y="3380162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3368" t="56713" r="31117" b="27892"/>
          <a:stretch/>
        </p:blipFill>
        <p:spPr>
          <a:xfrm>
            <a:off x="6921869" y="3132615"/>
            <a:ext cx="4666269" cy="158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80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>
                <a:ea typeface="MS Mincho" charset="-128"/>
              </a:rPr>
              <a:t>Push (</a:t>
            </a:r>
            <a:r>
              <a:rPr lang="en-US" altLang="en-US" dirty="0" err="1" smtClean="0">
                <a:ea typeface="MS Mincho" charset="-128"/>
              </a:rPr>
              <a:t>ItemType</a:t>
            </a:r>
            <a:r>
              <a:rPr lang="en-US" altLang="en-US" dirty="0" smtClean="0">
                <a:ea typeface="MS Mincho" charset="-128"/>
              </a:rPr>
              <a:t> </a:t>
            </a:r>
            <a:r>
              <a:rPr lang="en-US" altLang="en-US" dirty="0" err="1" smtClean="0">
                <a:ea typeface="MS Mincho" charset="-128"/>
              </a:rPr>
              <a:t>newItem</a:t>
            </a:r>
            <a:r>
              <a:rPr lang="en-US" altLang="en-US" dirty="0" smtClean="0">
                <a:ea typeface="MS Mincho" charset="-128"/>
              </a:rPr>
              <a:t>)</a:t>
            </a:r>
            <a:r>
              <a:rPr lang="en-US" altLang="en-US" dirty="0" smtClean="0"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i="1" dirty="0">
                <a:cs typeface="Times New Roman" panose="02020603050405020304" pitchFamily="18" charset="0"/>
              </a:rPr>
              <a:t>Function</a:t>
            </a:r>
            <a:r>
              <a:rPr lang="en-US" altLang="en-US" dirty="0">
                <a:cs typeface="Times New Roman" panose="02020603050405020304" pitchFamily="18" charset="0"/>
              </a:rPr>
              <a:t>: Adds </a:t>
            </a:r>
            <a:r>
              <a:rPr lang="en-US" altLang="en-US" dirty="0" err="1">
                <a:cs typeface="Times New Roman" panose="02020603050405020304" pitchFamily="18" charset="0"/>
              </a:rPr>
              <a:t>newItem</a:t>
            </a:r>
            <a:r>
              <a:rPr lang="en-US" altLang="en-US" dirty="0">
                <a:cs typeface="Times New Roman" panose="02020603050405020304" pitchFamily="18" charset="0"/>
              </a:rPr>
              <a:t> to the top of the stack.</a:t>
            </a:r>
            <a:r>
              <a:rPr lang="en-US" altLang="en-US" dirty="0">
                <a:cs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en-US" i="1" dirty="0">
                <a:cs typeface="Times New Roman" panose="02020603050405020304" pitchFamily="18" charset="0"/>
              </a:rPr>
              <a:t>Preconditions</a:t>
            </a:r>
            <a:r>
              <a:rPr lang="en-US" altLang="en-US" dirty="0">
                <a:cs typeface="Times New Roman" panose="02020603050405020304" pitchFamily="18" charset="0"/>
              </a:rPr>
              <a:t>: Stack has been initialized and is not full.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dirty="0" err="1">
                <a:cs typeface="Times New Roman" panose="02020603050405020304" pitchFamily="18" charset="0"/>
              </a:rPr>
              <a:t>Postconditions</a:t>
            </a:r>
            <a:r>
              <a:rPr lang="en-US" altLang="en-US" dirty="0">
                <a:cs typeface="Times New Roman" panose="02020603050405020304" pitchFamily="18" charset="0"/>
              </a:rPr>
              <a:t>: </a:t>
            </a:r>
            <a:r>
              <a:rPr lang="en-US" altLang="en-US" dirty="0" err="1">
                <a:cs typeface="Times New Roman" panose="02020603050405020304" pitchFamily="18" charset="0"/>
              </a:rPr>
              <a:t>newItem</a:t>
            </a:r>
            <a:r>
              <a:rPr lang="en-US" altLang="en-US" dirty="0">
                <a:cs typeface="Times New Roman" panose="02020603050405020304" pitchFamily="18" charset="0"/>
              </a:rPr>
              <a:t> is at the top of the stack.</a:t>
            </a:r>
            <a:endParaRPr lang="en-US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43162" t="21799" r="31375" b="55475"/>
          <a:stretch/>
        </p:blipFill>
        <p:spPr>
          <a:xfrm>
            <a:off x="1727201" y="4724207"/>
            <a:ext cx="4153461" cy="205124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3162" t="52758" r="31375" b="24317"/>
          <a:stretch/>
        </p:blipFill>
        <p:spPr>
          <a:xfrm>
            <a:off x="6586430" y="4724207"/>
            <a:ext cx="4321715" cy="213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86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3872" y="2479964"/>
            <a:ext cx="7772400" cy="3320473"/>
          </a:xfrm>
        </p:spPr>
        <p:txBody>
          <a:bodyPr>
            <a:normAutofit/>
          </a:bodyPr>
          <a:lstStyle/>
          <a:p>
            <a:r>
              <a:rPr lang="en-US" altLang="en-US" sz="1600" dirty="0" smtClean="0">
                <a:ea typeface="MS Mincho" charset="-128"/>
              </a:rPr>
              <a:t>The condition resulting from trying to push an element onto a full stack.</a:t>
            </a:r>
            <a:endParaRPr lang="en-US" altLang="en-US" sz="1600" dirty="0" smtClean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 smtClean="0"/>
              <a:t>		</a:t>
            </a:r>
          </a:p>
          <a:p>
            <a:pPr eaLnBrk="1" hangingPunct="1">
              <a:buFontTx/>
              <a:buNone/>
            </a:pPr>
            <a:r>
              <a:rPr lang="en-US" altLang="en-US" sz="1600" dirty="0">
                <a:ea typeface="MS Mincho" charset="-128"/>
              </a:rPr>
              <a:t>		if(!</a:t>
            </a:r>
            <a:r>
              <a:rPr lang="en-US" altLang="en-US" sz="1600" dirty="0" err="1">
                <a:ea typeface="MS Mincho" charset="-128"/>
              </a:rPr>
              <a:t>stack.IsFull</a:t>
            </a:r>
            <a:r>
              <a:rPr lang="en-US" altLang="en-US" sz="1600" dirty="0">
                <a:ea typeface="MS Mincho" charset="-128"/>
              </a:rPr>
              <a:t>())</a:t>
            </a:r>
            <a:endParaRPr lang="en-US" altLang="en-US" sz="1600" dirty="0">
              <a:cs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en-US" sz="1600" dirty="0">
                <a:ea typeface="MS Mincho" charset="-128"/>
              </a:rPr>
              <a:t>		   </a:t>
            </a:r>
            <a:r>
              <a:rPr lang="en-US" altLang="en-US" sz="1600" dirty="0" err="1">
                <a:ea typeface="MS Mincho" charset="-128"/>
              </a:rPr>
              <a:t>stack.Push</a:t>
            </a:r>
            <a:r>
              <a:rPr lang="en-US" altLang="en-US" sz="1600" dirty="0">
                <a:ea typeface="MS Mincho" charset="-128"/>
              </a:rPr>
              <a:t>(item);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 altLang="en-US" dirty="0">
                <a:ea typeface="MS Mincho" charset="-128"/>
              </a:rPr>
              <a:t>Stack overflow</a:t>
            </a:r>
          </a:p>
        </p:txBody>
      </p:sp>
    </p:spTree>
    <p:extLst>
      <p:ext uri="{BB962C8B-B14F-4D97-AF65-F5344CB8AC3E}">
        <p14:creationId xmlns:p14="http://schemas.microsoft.com/office/powerpoint/2010/main" val="2627716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Array-based Stacks </a:t>
            </a:r>
            <a:r>
              <a:rPr lang="en-US" altLang="en-US" smtClean="0">
                <a:ea typeface="MS Mincho" charset="-128"/>
              </a:rPr>
              <a:t>(cont.)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7018" y="2572327"/>
            <a:ext cx="7162800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template&lt;class 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void </a:t>
            </a:r>
            <a:r>
              <a:rPr lang="en-US" altLang="en-US" dirty="0" err="1">
                <a:cs typeface="Times New Roman" panose="02020603050405020304" pitchFamily="18" charset="0"/>
              </a:rPr>
              <a:t>StackType</a:t>
            </a:r>
            <a:r>
              <a:rPr lang="en-US" altLang="en-US" dirty="0">
                <a:cs typeface="Times New Roman" panose="02020603050405020304" pitchFamily="18" charset="0"/>
              </a:rPr>
              <a:t>&lt;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&gt;::</a:t>
            </a:r>
            <a:r>
              <a:rPr lang="en-US" altLang="en-US" b="1" dirty="0">
                <a:cs typeface="Times New Roman" panose="02020603050405020304" pitchFamily="18" charset="0"/>
              </a:rPr>
              <a:t>Push</a:t>
            </a:r>
            <a:r>
              <a:rPr lang="en-US" altLang="en-US" dirty="0">
                <a:cs typeface="Times New Roman" panose="02020603050405020304" pitchFamily="18" charset="0"/>
              </a:rPr>
              <a:t>(</a:t>
            </a:r>
            <a:r>
              <a:rPr lang="en-US" altLang="en-US" dirty="0" err="1">
                <a:cs typeface="Times New Roman" panose="02020603050405020304" pitchFamily="18" charset="0"/>
              </a:rPr>
              <a:t>ItemType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cs typeface="Times New Roman" panose="02020603050405020304" pitchFamily="18" charset="0"/>
              </a:rPr>
              <a:t>newItem</a:t>
            </a:r>
            <a:r>
              <a:rPr lang="en-US" altLang="en-US" dirty="0">
                <a:cs typeface="Times New Roman" panose="02020603050405020304" pitchFamily="18" charset="0"/>
              </a:rPr>
              <a:t>)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{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top++;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 items[top] = </a:t>
            </a:r>
            <a:r>
              <a:rPr lang="en-US" altLang="en-US" dirty="0" err="1">
                <a:cs typeface="Times New Roman" panose="02020603050405020304" pitchFamily="18" charset="0"/>
              </a:rPr>
              <a:t>newItem</a:t>
            </a:r>
            <a:r>
              <a:rPr lang="en-US" altLang="en-US" dirty="0">
                <a:cs typeface="Times New Roman" panose="02020603050405020304" pitchFamily="18" charset="0"/>
              </a:rPr>
              <a:t>;</a:t>
            </a:r>
            <a:endParaRPr lang="en-US" altLang="en-US" dirty="0"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>
                <a:ea typeface="MS Mincho" charset="-128"/>
              </a:rPr>
              <a:t>}</a:t>
            </a:r>
          </a:p>
          <a:p>
            <a:pPr eaLnBrk="1" hangingPunct="1">
              <a:lnSpc>
                <a:spcPct val="85000"/>
              </a:lnSpc>
              <a:buFontTx/>
              <a:buNone/>
            </a:pPr>
            <a:endParaRPr lang="en-US" altLang="en-US" dirty="0">
              <a:cs typeface="Times New Roman" panose="02020603050405020304" pitchFamily="18" charset="0"/>
            </a:endParaRPr>
          </a:p>
        </p:txBody>
      </p:sp>
      <p:sp>
        <p:nvSpPr>
          <p:cNvPr id="13316" name="Text Box 6"/>
          <p:cNvSpPr txBox="1">
            <a:spLocks noChangeArrowheads="1"/>
          </p:cNvSpPr>
          <p:nvPr/>
        </p:nvSpPr>
        <p:spPr bwMode="auto">
          <a:xfrm>
            <a:off x="7162800" y="3505200"/>
            <a:ext cx="8499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FFC000"/>
                </a:solidFill>
                <a:latin typeface="+mn-lt"/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303814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395</Words>
  <Application>Microsoft Office PowerPoint</Application>
  <PresentationFormat>Widescreen</PresentationFormat>
  <Paragraphs>109</Paragraphs>
  <Slides>13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MS Mincho</vt:lpstr>
      <vt:lpstr>Times New Roman</vt:lpstr>
      <vt:lpstr>Wingdings 3</vt:lpstr>
      <vt:lpstr>Ion Boardroom</vt:lpstr>
      <vt:lpstr>ClipArt</vt:lpstr>
      <vt:lpstr>Data Structures</vt:lpstr>
      <vt:lpstr>What is a stack?</vt:lpstr>
      <vt:lpstr>Stack Implementations</vt:lpstr>
      <vt:lpstr>Array-based Stacks</vt:lpstr>
      <vt:lpstr>Array-based Stacks (cont’d)</vt:lpstr>
      <vt:lpstr>Array-based Stacks (cont.)</vt:lpstr>
      <vt:lpstr>Push (ItemType newItem) </vt:lpstr>
      <vt:lpstr>Stack overflow</vt:lpstr>
      <vt:lpstr>Array-based Stacks (cont.)</vt:lpstr>
      <vt:lpstr>Pop (ItemType&amp; item) </vt:lpstr>
      <vt:lpstr>Stack underflow</vt:lpstr>
      <vt:lpstr>Array-based Stacks (cont.)</vt:lpstr>
      <vt:lpstr>Array-based Stacks (cont.)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&amp; Algorithms</dc:title>
  <dc:creator>Maryam Imtiaz Malik</dc:creator>
  <cp:lastModifiedBy>Maryam Imtiaz Malik</cp:lastModifiedBy>
  <cp:revision>22</cp:revision>
  <dcterms:created xsi:type="dcterms:W3CDTF">2022-03-08T16:20:52Z</dcterms:created>
  <dcterms:modified xsi:type="dcterms:W3CDTF">2024-10-02T06:55:20Z</dcterms:modified>
</cp:coreProperties>
</file>