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Anton"/>
      <p:regular r:id="rId18"/>
    </p:embeddedFont>
    <p:embeddedFont>
      <p:font typeface="Trocchi" panose="00000500000000000000"/>
      <p:regular r:id="rId19"/>
    </p:embeddedFont>
    <p:embeddedFont>
      <p:font typeface="Canva Sans" panose="020B0503030501040103"/>
      <p:regular r:id="rId20"/>
    </p:embeddedFont>
    <p:embeddedFont>
      <p:font typeface="Gill Sans MT" panose="020B0502020104020203"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endParaRPr lang="en-US"/>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4489649" y="445295"/>
            <a:ext cx="3436117" cy="1166810"/>
          </a:xfrm>
          <a:custGeom>
            <a:avLst/>
            <a:gdLst/>
            <a:ahLst/>
            <a:cxnLst/>
            <a:rect l="l" t="t" r="r" b="b"/>
            <a:pathLst>
              <a:path w="3436117" h="1166810">
                <a:moveTo>
                  <a:pt x="0" y="0"/>
                </a:moveTo>
                <a:lnTo>
                  <a:pt x="3436117" y="0"/>
                </a:lnTo>
                <a:lnTo>
                  <a:pt x="3436117" y="1166810"/>
                </a:lnTo>
                <a:lnTo>
                  <a:pt x="0" y="1166810"/>
                </a:lnTo>
                <a:lnTo>
                  <a:pt x="0" y="0"/>
                </a:lnTo>
                <a:close/>
              </a:path>
            </a:pathLst>
          </a:custGeom>
          <a:blipFill>
            <a:blip r:embed="rId1"/>
            <a:stretch>
              <a:fillRect/>
            </a:stretch>
          </a:blipFill>
        </p:spPr>
      </p:sp>
      <p:sp>
        <p:nvSpPr>
          <p:cNvPr id="11" name="Freeform 11"/>
          <p:cNvSpPr/>
          <p:nvPr/>
        </p:nvSpPr>
        <p:spPr>
          <a:xfrm>
            <a:off x="317752" y="133350"/>
            <a:ext cx="1726695" cy="1993389"/>
          </a:xfrm>
          <a:custGeom>
            <a:avLst/>
            <a:gdLst/>
            <a:ahLst/>
            <a:cxnLst/>
            <a:rect l="l" t="t" r="r" b="b"/>
            <a:pathLst>
              <a:path w="1726695" h="1993389">
                <a:moveTo>
                  <a:pt x="0" y="0"/>
                </a:moveTo>
                <a:lnTo>
                  <a:pt x="1726696" y="0"/>
                </a:lnTo>
                <a:lnTo>
                  <a:pt x="1726696" y="1993389"/>
                </a:lnTo>
                <a:lnTo>
                  <a:pt x="0" y="1993389"/>
                </a:lnTo>
                <a:lnTo>
                  <a:pt x="0" y="0"/>
                </a:lnTo>
                <a:close/>
              </a:path>
            </a:pathLst>
          </a:custGeom>
          <a:blipFill>
            <a:blip r:embed="rId2"/>
            <a:stretch>
              <a:fillRect/>
            </a:stretch>
          </a:blipFill>
        </p:spPr>
      </p:sp>
      <p:sp>
        <p:nvSpPr>
          <p:cNvPr id="12" name="TextBox 12"/>
          <p:cNvSpPr txBox="1"/>
          <p:nvPr/>
        </p:nvSpPr>
        <p:spPr>
          <a:xfrm>
            <a:off x="1600200" y="571501"/>
            <a:ext cx="14572519" cy="7910499"/>
          </a:xfrm>
          <a:prstGeom prst="rect">
            <a:avLst/>
          </a:prstGeom>
        </p:spPr>
        <p:txBody>
          <a:bodyPr wrap="square" lIns="0" tIns="0" rIns="0" bIns="0" rtlCol="0" anchor="t">
            <a:spAutoFit/>
          </a:bodyPr>
          <a:lstStyle/>
          <a:p>
            <a:pPr algn="ctr">
              <a:lnSpc>
                <a:spcPts val="21000"/>
              </a:lnSpc>
              <a:spcBef>
                <a:spcPct val="0"/>
              </a:spcBef>
            </a:pPr>
            <a:r>
              <a:rPr lang="en-US" sz="6600" dirty="0">
                <a:solidFill>
                  <a:srgbClr val="0D587C"/>
                </a:solidFill>
                <a:latin typeface="Anton"/>
              </a:rPr>
              <a:t>Data analysis and forecasting of Walmart retail data using </a:t>
            </a:r>
            <a:r>
              <a:rPr lang="en-US" sz="6600" dirty="0" err="1">
                <a:solidFill>
                  <a:srgbClr val="0D587C"/>
                </a:solidFill>
                <a:latin typeface="Anton"/>
              </a:rPr>
              <a:t>pyspark</a:t>
            </a:r>
            <a:r>
              <a:rPr lang="en-US" sz="6600" dirty="0">
                <a:solidFill>
                  <a:srgbClr val="0D587C"/>
                </a:solidFill>
                <a:latin typeface="Anton"/>
              </a:rPr>
              <a:t> and machine learning</a:t>
            </a:r>
            <a:r>
              <a:rPr lang="en-US" sz="15000" dirty="0">
                <a:solidFill>
                  <a:srgbClr val="0D587C"/>
                </a:solidFill>
                <a:latin typeface="Anton"/>
              </a:rPr>
              <a:t>.</a:t>
            </a:r>
            <a:endParaRPr lang="en-US" sz="15000" dirty="0">
              <a:solidFill>
                <a:srgbClr val="0D587C"/>
              </a:solidFill>
              <a:latin typeface="Anto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5908569" y="573344"/>
            <a:ext cx="6851861" cy="1543050"/>
          </a:xfrm>
          <a:prstGeom prst="rect">
            <a:avLst/>
          </a:prstGeom>
        </p:spPr>
        <p:txBody>
          <a:bodyPr lIns="0" tIns="0" rIns="0" bIns="0" rtlCol="0" anchor="t">
            <a:spAutoFit/>
          </a:bodyPr>
          <a:lstStyle/>
          <a:p>
            <a:pPr>
              <a:lnSpc>
                <a:spcPts val="12600"/>
              </a:lnSpc>
              <a:spcBef>
                <a:spcPct val="0"/>
              </a:spcBef>
            </a:pPr>
            <a:r>
              <a:rPr lang="en-US" sz="9000" dirty="0">
                <a:solidFill>
                  <a:srgbClr val="0D587C"/>
                </a:solidFill>
                <a:latin typeface="Anton"/>
              </a:rPr>
              <a:t>PROBLEM FACED</a:t>
            </a:r>
            <a:endParaRPr lang="en-US" sz="9000" dirty="0">
              <a:solidFill>
                <a:srgbClr val="0D587C"/>
              </a:solidFill>
              <a:latin typeface="Anton"/>
            </a:endParaRPr>
          </a:p>
        </p:txBody>
      </p:sp>
      <p:sp>
        <p:nvSpPr>
          <p:cNvPr id="19" name="Rectangle 1"/>
          <p:cNvSpPr>
            <a:spLocks noChangeArrowheads="1"/>
          </p:cNvSpPr>
          <p:nvPr/>
        </p:nvSpPr>
        <p:spPr bwMode="auto">
          <a:xfrm rot="10800000" flipV="1">
            <a:off x="533399" y="1485900"/>
            <a:ext cx="1760220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sz="4000" dirty="0"/>
          </a:p>
          <a:p>
            <a:r>
              <a:rPr lang="en-US" sz="4000" b="1" dirty="0"/>
              <a:t>Data Quality Issues</a:t>
            </a:r>
            <a:r>
              <a:rPr lang="en-US" sz="4000" dirty="0"/>
              <a:t>: Encountered inconsistencies and missing values in the historical sales data, requiring significant data cleaning and preprocessing efforts.</a:t>
            </a:r>
            <a:endParaRPr lang="en-US" sz="4000" dirty="0"/>
          </a:p>
          <a:p>
            <a:endParaRPr lang="en-US" sz="4000" dirty="0"/>
          </a:p>
          <a:p>
            <a:r>
              <a:rPr lang="en-US" sz="4000" b="1" dirty="0"/>
              <a:t>Scalability Challenges</a:t>
            </a:r>
            <a:r>
              <a:rPr lang="en-US" sz="4000" dirty="0"/>
              <a:t>: Managing and processing the vast volume of sales data posed challenges in terms of computational resources and time efficiency, especially when implementing complex machine learning models.</a:t>
            </a:r>
            <a:endParaRPr lang="en-US" sz="4000" dirty="0"/>
          </a:p>
          <a:p>
            <a:endParaRPr lang="en-US" sz="4000" dirty="0"/>
          </a:p>
          <a:p>
            <a:r>
              <a:rPr lang="en-US" sz="4000" b="1" dirty="0"/>
              <a:t>Model Performance Variability</a:t>
            </a:r>
            <a:r>
              <a:rPr lang="en-US" sz="4000" dirty="0"/>
              <a:t>: Achieving consistent prediction accuracy across different stores and time periods was challenging due to factors like seasonality, promotions, and regional differences.</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116514" y="857250"/>
            <a:ext cx="6054972" cy="1543050"/>
          </a:xfrm>
          <a:prstGeom prst="rect">
            <a:avLst/>
          </a:prstGeom>
        </p:spPr>
        <p:txBody>
          <a:bodyPr lIns="0" tIns="0" rIns="0" bIns="0" rtlCol="0" anchor="t">
            <a:spAutoFit/>
          </a:bodyPr>
          <a:lstStyle/>
          <a:p>
            <a:pPr>
              <a:lnSpc>
                <a:spcPts val="12600"/>
              </a:lnSpc>
              <a:spcBef>
                <a:spcPct val="0"/>
              </a:spcBef>
            </a:pPr>
            <a:r>
              <a:rPr lang="en-US" sz="9000">
                <a:solidFill>
                  <a:srgbClr val="0D587C"/>
                </a:solidFill>
                <a:latin typeface="Anton"/>
              </a:rPr>
              <a:t>FUTURE SCOPE</a:t>
            </a:r>
            <a:endParaRPr lang="en-US" sz="9000">
              <a:solidFill>
                <a:srgbClr val="0D587C"/>
              </a:solidFill>
              <a:latin typeface="Anton"/>
            </a:endParaRPr>
          </a:p>
        </p:txBody>
      </p:sp>
      <p:sp>
        <p:nvSpPr>
          <p:cNvPr id="22" name="TextBox 21"/>
          <p:cNvSpPr txBox="1"/>
          <p:nvPr/>
        </p:nvSpPr>
        <p:spPr>
          <a:xfrm>
            <a:off x="1219200" y="3238500"/>
            <a:ext cx="16383000" cy="4031873"/>
          </a:xfrm>
          <a:prstGeom prst="rect">
            <a:avLst/>
          </a:prstGeom>
          <a:noFill/>
        </p:spPr>
        <p:txBody>
          <a:bodyPr wrap="square">
            <a:spAutoFit/>
          </a:bodyPr>
          <a:lstStyle/>
          <a:p>
            <a:pPr defTabSz="914400" eaLnBrk="0" fontAlgn="base" hangingPunct="0">
              <a:spcBef>
                <a:spcPct val="0"/>
              </a:spcBef>
              <a:spcAft>
                <a:spcPct val="0"/>
              </a:spcAft>
            </a:pPr>
            <a:r>
              <a:rPr kumimoji="0" lang="en-US" altLang="en-US" sz="3200" b="1" i="0" u="none" strike="noStrike" cap="none" normalizeH="0" baseline="0" dirty="0">
                <a:ln>
                  <a:noFill/>
                </a:ln>
                <a:solidFill>
                  <a:schemeClr val="tx1"/>
                </a:solidFill>
                <a:effectLst/>
                <a:latin typeface="Arial" panose="020B0604020202020204" pitchFamily="34" charset="0"/>
              </a:rPr>
              <a:t>1-Model Enhancement</a:t>
            </a:r>
            <a:r>
              <a:rPr kumimoji="0" lang="en-US" altLang="en-US" sz="3200" b="0" i="0" u="none" strike="noStrike" cap="none" normalizeH="0" baseline="0" dirty="0">
                <a:ln>
                  <a:noFill/>
                </a:ln>
                <a:solidFill>
                  <a:schemeClr val="tx1"/>
                </a:solidFill>
                <a:effectLst/>
                <a:latin typeface="Arial" panose="020B0604020202020204" pitchFamily="34" charset="0"/>
              </a:rPr>
              <a:t>: Explore advanced machine learning techniques to improve prediction accuracy.</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3200" b="1" i="0" u="none" strike="noStrike" cap="none" normalizeH="0" baseline="0" dirty="0">
                <a:ln>
                  <a:noFill/>
                </a:ln>
                <a:solidFill>
                  <a:schemeClr val="tx1"/>
                </a:solidFill>
                <a:effectLst/>
                <a:latin typeface="Arial" panose="020B0604020202020204" pitchFamily="34" charset="0"/>
              </a:rPr>
              <a:t>Incorporating External Data</a:t>
            </a:r>
            <a:r>
              <a:rPr kumimoji="0" lang="en-US" altLang="en-US" sz="3200" b="0" i="0" u="none" strike="noStrike" cap="none" normalizeH="0" baseline="0" dirty="0">
                <a:ln>
                  <a:noFill/>
                </a:ln>
                <a:solidFill>
                  <a:schemeClr val="tx1"/>
                </a:solidFill>
                <a:effectLst/>
                <a:latin typeface="Arial" panose="020B0604020202020204" pitchFamily="34" charset="0"/>
              </a:rPr>
              <a:t>: Integrate additional data sources like economic indicators to refine forecasts.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3200" b="1" i="0" u="none" strike="noStrike" cap="none" normalizeH="0" baseline="0" dirty="0">
                <a:ln>
                  <a:noFill/>
                </a:ln>
                <a:solidFill>
                  <a:schemeClr val="tx1"/>
                </a:solidFill>
                <a:effectLst/>
                <a:latin typeface="Arial" panose="020B0604020202020204" pitchFamily="34" charset="0"/>
              </a:rPr>
              <a:t>Real-time Analytics</a:t>
            </a:r>
            <a:r>
              <a:rPr kumimoji="0" lang="en-US" altLang="en-US" sz="3200" b="0" i="0" u="none" strike="noStrike" cap="none" normalizeH="0" baseline="0" dirty="0">
                <a:ln>
                  <a:noFill/>
                </a:ln>
                <a:solidFill>
                  <a:schemeClr val="tx1"/>
                </a:solidFill>
                <a:effectLst/>
                <a:latin typeface="Arial" panose="020B0604020202020204" pitchFamily="34" charset="0"/>
              </a:rPr>
              <a:t>: Develop real-time sales prediction capabilities for dynamic inventory and pricing management.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326181" y="1914116"/>
            <a:ext cx="5635639" cy="6125394"/>
          </a:xfrm>
          <a:prstGeom prst="rect">
            <a:avLst/>
          </a:prstGeom>
        </p:spPr>
        <p:txBody>
          <a:bodyPr lIns="0" tIns="0" rIns="0" bIns="0" rtlCol="0" anchor="t">
            <a:spAutoFit/>
          </a:bodyPr>
          <a:lstStyle/>
          <a:p>
            <a:pPr>
              <a:lnSpc>
                <a:spcPts val="24555"/>
              </a:lnSpc>
            </a:pPr>
            <a:r>
              <a:rPr lang="en-US" sz="17540">
                <a:solidFill>
                  <a:srgbClr val="0D587C"/>
                </a:solidFill>
                <a:latin typeface="Anton"/>
              </a:rPr>
              <a:t>THANK </a:t>
            </a:r>
            <a:endParaRPr lang="en-US" sz="17540">
              <a:solidFill>
                <a:srgbClr val="0D587C"/>
              </a:solidFill>
              <a:latin typeface="Anton"/>
            </a:endParaRPr>
          </a:p>
          <a:p>
            <a:pPr algn="ctr">
              <a:lnSpc>
                <a:spcPts val="24555"/>
              </a:lnSpc>
              <a:spcBef>
                <a:spcPct val="0"/>
              </a:spcBef>
            </a:pPr>
            <a:r>
              <a:rPr lang="en-US" sz="17540">
                <a:solidFill>
                  <a:srgbClr val="0D587C"/>
                </a:solidFill>
                <a:latin typeface="Anton"/>
              </a:rPr>
              <a:t>YOU</a:t>
            </a:r>
            <a:endParaRPr lang="en-US" sz="17540">
              <a:solidFill>
                <a:srgbClr val="0D587C"/>
              </a:solidFill>
              <a:latin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62959" y="6218183"/>
            <a:ext cx="7014841" cy="1262205"/>
          </a:xfrm>
          <a:prstGeom prst="rect">
            <a:avLst/>
          </a:prstGeom>
        </p:spPr>
        <p:txBody>
          <a:bodyPr wrap="square" lIns="0" tIns="0" rIns="0" bIns="0" rtlCol="0" anchor="t">
            <a:spAutoFit/>
          </a:bodyPr>
          <a:lstStyle/>
          <a:p>
            <a:pPr>
              <a:lnSpc>
                <a:spcPts val="10500"/>
              </a:lnSpc>
              <a:spcBef>
                <a:spcPct val="0"/>
              </a:spcBef>
            </a:pPr>
            <a:r>
              <a:rPr lang="en-US" sz="7500" dirty="0">
                <a:solidFill>
                  <a:srgbClr val="0D587C"/>
                </a:solidFill>
                <a:latin typeface="Anton"/>
              </a:rPr>
              <a:t>GROUP MEMBERS</a:t>
            </a:r>
            <a:endParaRPr lang="en-US" sz="7500" dirty="0">
              <a:solidFill>
                <a:srgbClr val="0D587C"/>
              </a:solidFill>
              <a:latin typeface="Anton"/>
            </a:endParaRPr>
          </a:p>
        </p:txBody>
      </p:sp>
      <p:sp>
        <p:nvSpPr>
          <p:cNvPr id="3" name="TextBox 3"/>
          <p:cNvSpPr txBox="1"/>
          <p:nvPr/>
        </p:nvSpPr>
        <p:spPr>
          <a:xfrm>
            <a:off x="9525000" y="8512641"/>
            <a:ext cx="6241294" cy="537845"/>
          </a:xfrm>
          <a:prstGeom prst="rect">
            <a:avLst/>
          </a:prstGeom>
        </p:spPr>
        <p:txBody>
          <a:bodyPr lIns="0" tIns="0" rIns="0" bIns="0" rtlCol="0" anchor="t">
            <a:spAutoFit/>
          </a:bodyPr>
          <a:lstStyle/>
          <a:p>
            <a:pPr>
              <a:lnSpc>
                <a:spcPts val="4480"/>
              </a:lnSpc>
            </a:pPr>
            <a:r>
              <a:rPr lang="en-US" sz="3200" dirty="0">
                <a:solidFill>
                  <a:srgbClr val="0D587C"/>
                </a:solidFill>
                <a:latin typeface="Trocchi" panose="00000500000000000000"/>
              </a:rPr>
              <a:t>MANU SINGH (240343025025)</a:t>
            </a:r>
            <a:endParaRPr lang="en-US" sz="3200" dirty="0">
              <a:solidFill>
                <a:srgbClr val="0D587C"/>
              </a:solidFill>
              <a:latin typeface="Trocchi" panose="00000500000000000000"/>
            </a:endParaRPr>
          </a:p>
        </p:txBody>
      </p:sp>
      <p:sp>
        <p:nvSpPr>
          <p:cNvPr id="4" name="TextBox 4"/>
          <p:cNvSpPr txBox="1"/>
          <p:nvPr/>
        </p:nvSpPr>
        <p:spPr>
          <a:xfrm>
            <a:off x="9762922" y="7816173"/>
            <a:ext cx="7401342" cy="539378"/>
          </a:xfrm>
          <a:prstGeom prst="rect">
            <a:avLst/>
          </a:prstGeom>
        </p:spPr>
        <p:txBody>
          <a:bodyPr wrap="square" lIns="0" tIns="0" rIns="0" bIns="0" rtlCol="0" anchor="t">
            <a:spAutoFit/>
          </a:bodyPr>
          <a:lstStyle/>
          <a:p>
            <a:pPr>
              <a:lnSpc>
                <a:spcPts val="4480"/>
              </a:lnSpc>
            </a:pPr>
            <a:r>
              <a:rPr lang="en-US" sz="3200" dirty="0">
                <a:solidFill>
                  <a:srgbClr val="0D587C"/>
                </a:solidFill>
                <a:latin typeface="Trocchi" panose="00000500000000000000"/>
              </a:rPr>
              <a:t>PAYAL JADHAV   (240343025034)</a:t>
            </a:r>
            <a:endParaRPr lang="en-US" sz="3200" dirty="0">
              <a:solidFill>
                <a:srgbClr val="0D587C"/>
              </a:solidFill>
              <a:latin typeface="Trocchi" panose="00000500000000000000"/>
            </a:endParaRPr>
          </a:p>
        </p:txBody>
      </p:sp>
      <p:sp>
        <p:nvSpPr>
          <p:cNvPr id="5" name="TextBox 5"/>
          <p:cNvSpPr txBox="1"/>
          <p:nvPr/>
        </p:nvSpPr>
        <p:spPr>
          <a:xfrm>
            <a:off x="1559288" y="8482949"/>
            <a:ext cx="7401342" cy="537845"/>
          </a:xfrm>
          <a:prstGeom prst="rect">
            <a:avLst/>
          </a:prstGeom>
        </p:spPr>
        <p:txBody>
          <a:bodyPr lIns="0" tIns="0" rIns="0" bIns="0" rtlCol="0" anchor="t">
            <a:spAutoFit/>
          </a:bodyPr>
          <a:lstStyle/>
          <a:p>
            <a:pPr>
              <a:lnSpc>
                <a:spcPts val="4480"/>
              </a:lnSpc>
            </a:pPr>
            <a:r>
              <a:rPr lang="en-US" sz="3200" dirty="0">
                <a:solidFill>
                  <a:srgbClr val="0D587C"/>
                </a:solidFill>
                <a:latin typeface="Trocchi" panose="00000500000000000000"/>
              </a:rPr>
              <a:t> SHUBHAM MULE  (240343025056)</a:t>
            </a:r>
            <a:endParaRPr lang="en-US" sz="3200" dirty="0">
              <a:solidFill>
                <a:srgbClr val="0D587C"/>
              </a:solidFill>
              <a:latin typeface="Trocchi" panose="00000500000000000000"/>
            </a:endParaRPr>
          </a:p>
        </p:txBody>
      </p:sp>
      <p:sp>
        <p:nvSpPr>
          <p:cNvPr id="6" name="TextBox 6"/>
          <p:cNvSpPr txBox="1"/>
          <p:nvPr/>
        </p:nvSpPr>
        <p:spPr>
          <a:xfrm>
            <a:off x="1469584" y="7685709"/>
            <a:ext cx="13681421" cy="539378"/>
          </a:xfrm>
          <a:prstGeom prst="rect">
            <a:avLst/>
          </a:prstGeom>
        </p:spPr>
        <p:txBody>
          <a:bodyPr wrap="square" lIns="0" tIns="0" rIns="0" bIns="0" rtlCol="0" anchor="t">
            <a:spAutoFit/>
          </a:bodyPr>
          <a:lstStyle/>
          <a:p>
            <a:pPr>
              <a:lnSpc>
                <a:spcPts val="4480"/>
              </a:lnSpc>
            </a:pPr>
            <a:r>
              <a:rPr lang="en-US" sz="3200" dirty="0">
                <a:solidFill>
                  <a:srgbClr val="0D587C"/>
                </a:solidFill>
                <a:latin typeface="Trocchi" panose="00000500000000000000"/>
              </a:rPr>
              <a:t>KIRAN THORAT   (240343025022)</a:t>
            </a:r>
            <a:endParaRPr lang="en-US" sz="3200" dirty="0">
              <a:solidFill>
                <a:srgbClr val="0D587C"/>
              </a:solidFill>
              <a:latin typeface="Trocchi" panose="00000500000000000000"/>
            </a:endParaRPr>
          </a:p>
        </p:txBody>
      </p:sp>
      <p:sp>
        <p:nvSpPr>
          <p:cNvPr id="11" name="TextBox 11"/>
          <p:cNvSpPr txBox="1"/>
          <p:nvPr/>
        </p:nvSpPr>
        <p:spPr>
          <a:xfrm>
            <a:off x="6398579" y="1161457"/>
            <a:ext cx="5943600" cy="1543050"/>
          </a:xfrm>
          <a:prstGeom prst="rect">
            <a:avLst/>
          </a:prstGeom>
        </p:spPr>
        <p:txBody>
          <a:bodyPr wrap="square" lIns="0" tIns="0" rIns="0" bIns="0" rtlCol="0" anchor="t">
            <a:spAutoFit/>
          </a:bodyPr>
          <a:lstStyle/>
          <a:p>
            <a:pPr algn="ctr">
              <a:lnSpc>
                <a:spcPts val="12600"/>
              </a:lnSpc>
              <a:spcBef>
                <a:spcPct val="0"/>
              </a:spcBef>
            </a:pPr>
            <a:r>
              <a:rPr lang="en-US" sz="9000" dirty="0">
                <a:solidFill>
                  <a:srgbClr val="0D587C"/>
                </a:solidFill>
                <a:latin typeface="Anton"/>
              </a:rPr>
              <a:t>GUIDED BY</a:t>
            </a:r>
            <a:endParaRPr lang="en-US" sz="9000" dirty="0">
              <a:solidFill>
                <a:srgbClr val="0D587C"/>
              </a:solidFill>
              <a:latin typeface="Anton"/>
            </a:endParaRPr>
          </a:p>
        </p:txBody>
      </p:sp>
      <p:sp>
        <p:nvSpPr>
          <p:cNvPr id="13" name="TextBox 13"/>
          <p:cNvSpPr txBox="1"/>
          <p:nvPr/>
        </p:nvSpPr>
        <p:spPr>
          <a:xfrm>
            <a:off x="7224454" y="4587603"/>
            <a:ext cx="4662745" cy="539378"/>
          </a:xfrm>
          <a:prstGeom prst="rect">
            <a:avLst/>
          </a:prstGeom>
        </p:spPr>
        <p:txBody>
          <a:bodyPr wrap="square" lIns="0" tIns="0" rIns="0" bIns="0" rtlCol="0" anchor="t">
            <a:spAutoFit/>
          </a:bodyPr>
          <a:lstStyle/>
          <a:p>
            <a:pPr algn="ctr">
              <a:lnSpc>
                <a:spcPts val="4480"/>
              </a:lnSpc>
            </a:pPr>
            <a:r>
              <a:rPr lang="en-US" sz="3200" dirty="0">
                <a:solidFill>
                  <a:srgbClr val="0D587C"/>
                </a:solidFill>
                <a:latin typeface="Trocchi" panose="00000500000000000000"/>
              </a:rPr>
              <a:t>Mr. Prasad Deshmukh</a:t>
            </a:r>
            <a:endParaRPr lang="en-US" sz="3200" dirty="0">
              <a:solidFill>
                <a:srgbClr val="0D587C"/>
              </a:solidFill>
              <a:latin typeface="Trocchi" panose="00000500000000000000"/>
            </a:endParaRPr>
          </a:p>
        </p:txBody>
      </p:sp>
      <p:sp>
        <p:nvSpPr>
          <p:cNvPr id="14" name="TextBox 14"/>
          <p:cNvSpPr txBox="1"/>
          <p:nvPr/>
        </p:nvSpPr>
        <p:spPr>
          <a:xfrm>
            <a:off x="7887245" y="3511594"/>
            <a:ext cx="3542755" cy="539378"/>
          </a:xfrm>
          <a:prstGeom prst="rect">
            <a:avLst/>
          </a:prstGeom>
        </p:spPr>
        <p:txBody>
          <a:bodyPr wrap="square" lIns="0" tIns="0" rIns="0" bIns="0" rtlCol="0" anchor="t">
            <a:spAutoFit/>
          </a:bodyPr>
          <a:lstStyle/>
          <a:p>
            <a:pPr algn="ctr">
              <a:lnSpc>
                <a:spcPts val="4480"/>
              </a:lnSpc>
            </a:pPr>
            <a:r>
              <a:rPr lang="en-US" sz="3200" dirty="0">
                <a:solidFill>
                  <a:srgbClr val="0D587C"/>
                </a:solidFill>
                <a:latin typeface="Trocchi" panose="00000500000000000000"/>
              </a:rPr>
              <a:t>Mrs. Trupti Joshi</a:t>
            </a:r>
            <a:endParaRPr lang="en-US" sz="3200" dirty="0">
              <a:solidFill>
                <a:srgbClr val="0D587C"/>
              </a:solidFill>
              <a:latin typeface="Trocchi"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68218" y="745055"/>
            <a:ext cx="6151564" cy="1543050"/>
          </a:xfrm>
          <a:prstGeom prst="rect">
            <a:avLst/>
          </a:prstGeom>
        </p:spPr>
        <p:txBody>
          <a:bodyPr lIns="0" tIns="0" rIns="0" bIns="0" rtlCol="0" anchor="t">
            <a:spAutoFit/>
          </a:bodyPr>
          <a:lstStyle/>
          <a:p>
            <a:pPr>
              <a:lnSpc>
                <a:spcPts val="12600"/>
              </a:lnSpc>
              <a:spcBef>
                <a:spcPct val="0"/>
              </a:spcBef>
            </a:pPr>
            <a:r>
              <a:rPr lang="en-US" sz="9000" dirty="0">
                <a:solidFill>
                  <a:srgbClr val="0D587C"/>
                </a:solidFill>
                <a:latin typeface="Anton"/>
              </a:rPr>
              <a:t>INTRODUCTION</a:t>
            </a:r>
            <a:endParaRPr lang="en-US" sz="9000" dirty="0">
              <a:solidFill>
                <a:srgbClr val="0D587C"/>
              </a:solidFill>
              <a:latin typeface="Anton"/>
            </a:endParaRPr>
          </a:p>
        </p:txBody>
      </p:sp>
      <p:sp>
        <p:nvSpPr>
          <p:cNvPr id="23" name="Rectangle 1"/>
          <p:cNvSpPr>
            <a:spLocks noChangeArrowheads="1"/>
          </p:cNvSpPr>
          <p:nvPr/>
        </p:nvSpPr>
        <p:spPr bwMode="auto">
          <a:xfrm>
            <a:off x="304800" y="2269670"/>
            <a:ext cx="17221200" cy="714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4000" b="1" i="0" u="none" strike="noStrike" cap="none" normalizeH="0" baseline="0" dirty="0">
                <a:ln>
                  <a:noFill/>
                </a:ln>
                <a:solidFill>
                  <a:schemeClr val="tx1"/>
                </a:solidFill>
                <a:effectLst/>
                <a:latin typeface="Arial" panose="020B0604020202020204" pitchFamily="34" charset="0"/>
              </a:rPr>
              <a:t>Business Impact</a:t>
            </a:r>
            <a:r>
              <a:rPr kumimoji="0" lang="en-US" altLang="en-US" sz="4000" b="0" i="0" u="none" strike="noStrike" cap="none" normalizeH="0" baseline="0" dirty="0">
                <a:ln>
                  <a:noFill/>
                </a:ln>
                <a:solidFill>
                  <a:schemeClr val="tx1"/>
                </a:solidFill>
                <a:effectLst/>
                <a:latin typeface="Arial" panose="020B0604020202020204" pitchFamily="34" charset="0"/>
              </a:rPr>
              <a:t>: Use predictions to support critical business operations, including inventory management and pricing strategies.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4000" b="1" i="0" u="none" strike="noStrike" cap="none" normalizeH="0" baseline="0" dirty="0">
                <a:ln>
                  <a:noFill/>
                </a:ln>
                <a:solidFill>
                  <a:schemeClr val="tx1"/>
                </a:solidFill>
                <a:effectLst/>
                <a:latin typeface="Arial" panose="020B0604020202020204" pitchFamily="34" charset="0"/>
              </a:rPr>
              <a:t>Technological Approach</a:t>
            </a:r>
            <a:r>
              <a:rPr kumimoji="0" lang="en-US" altLang="en-US" sz="4000" b="0" i="0" u="none" strike="noStrike" cap="none" normalizeH="0" baseline="0" dirty="0">
                <a:ln>
                  <a:noFill/>
                </a:ln>
                <a:solidFill>
                  <a:schemeClr val="tx1"/>
                </a:solidFill>
                <a:effectLst/>
                <a:latin typeface="Arial" panose="020B0604020202020204" pitchFamily="34" charset="0"/>
              </a:rPr>
              <a:t>: Implement and evaluate various machine learning algorithms using </a:t>
            </a:r>
            <a:r>
              <a:rPr kumimoji="0" lang="en-US" altLang="en-US" sz="4000" b="0" i="0" u="none" strike="noStrike" cap="none" normalizeH="0" baseline="0" dirty="0" err="1">
                <a:ln>
                  <a:noFill/>
                </a:ln>
                <a:solidFill>
                  <a:schemeClr val="tx1"/>
                </a:solidFill>
                <a:effectLst/>
                <a:latin typeface="Arial" panose="020B0604020202020204" pitchFamily="34" charset="0"/>
              </a:rPr>
              <a:t>PySpark</a:t>
            </a:r>
            <a:r>
              <a:rPr kumimoji="0" lang="en-US" altLang="en-US" sz="4000" b="0" i="0" u="none" strike="noStrike" cap="none" normalizeH="0" baseline="0" dirty="0">
                <a:ln>
                  <a:noFill/>
                </a:ln>
                <a:solidFill>
                  <a:schemeClr val="tx1"/>
                </a:solidFill>
                <a:effectLst/>
                <a:latin typeface="Arial" panose="020B0604020202020204" pitchFamily="34" charset="0"/>
              </a:rPr>
              <a:t> for efficient processing of large datasets.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4000" b="1" i="0" u="none" strike="noStrike" cap="none" normalizeH="0" baseline="0" dirty="0">
                <a:ln>
                  <a:noFill/>
                </a:ln>
                <a:solidFill>
                  <a:schemeClr val="tx1"/>
                </a:solidFill>
                <a:effectLst/>
                <a:latin typeface="Arial" panose="020B0604020202020204" pitchFamily="34" charset="0"/>
              </a:rPr>
              <a:t>Data Visualization</a:t>
            </a:r>
            <a:r>
              <a:rPr kumimoji="0" lang="en-US" altLang="en-US" sz="4000" b="0" i="0" u="none" strike="noStrike" cap="none" normalizeH="0" baseline="0" dirty="0">
                <a:ln>
                  <a:noFill/>
                </a:ln>
                <a:solidFill>
                  <a:schemeClr val="tx1"/>
                </a:solidFill>
                <a:effectLst/>
                <a:latin typeface="Arial" panose="020B0604020202020204" pitchFamily="34" charset="0"/>
              </a:rPr>
              <a:t>: Utilize Tableau to create intuitive visualizations that make data insights accessible to stakeholders.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4000" b="1" i="0" u="none" strike="noStrike" cap="none" normalizeH="0" baseline="0" dirty="0">
                <a:ln>
                  <a:noFill/>
                </a:ln>
                <a:solidFill>
                  <a:schemeClr val="tx1"/>
                </a:solidFill>
                <a:effectLst/>
                <a:latin typeface="Arial" panose="020B0604020202020204" pitchFamily="34" charset="0"/>
              </a:rPr>
              <a:t>Objective</a:t>
            </a:r>
            <a:r>
              <a:rPr kumimoji="0" lang="en-US" altLang="en-US" sz="4000" b="0" i="0" u="none" strike="noStrike" cap="none" normalizeH="0" baseline="0" dirty="0">
                <a:ln>
                  <a:noFill/>
                </a:ln>
                <a:solidFill>
                  <a:schemeClr val="tx1"/>
                </a:solidFill>
                <a:effectLst/>
                <a:latin typeface="Arial" panose="020B0604020202020204" pitchFamily="34" charset="0"/>
              </a:rPr>
              <a:t>: Provide accurate predictions and actionable insights to drive informed business decisions.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4498588" y="857250"/>
            <a:ext cx="9290824" cy="1543050"/>
          </a:xfrm>
          <a:prstGeom prst="rect">
            <a:avLst/>
          </a:prstGeom>
        </p:spPr>
        <p:txBody>
          <a:bodyPr lIns="0" tIns="0" rIns="0" bIns="0" rtlCol="0" anchor="t">
            <a:spAutoFit/>
          </a:bodyPr>
          <a:lstStyle/>
          <a:p>
            <a:pPr>
              <a:lnSpc>
                <a:spcPts val="12600"/>
              </a:lnSpc>
              <a:spcBef>
                <a:spcPct val="0"/>
              </a:spcBef>
            </a:pPr>
            <a:r>
              <a:rPr lang="en-US" sz="9000">
                <a:solidFill>
                  <a:srgbClr val="0D587C"/>
                </a:solidFill>
                <a:latin typeface="Anton"/>
              </a:rPr>
              <a:t>PROBLEM STATEMENT</a:t>
            </a:r>
            <a:endParaRPr lang="en-US" sz="9000">
              <a:solidFill>
                <a:srgbClr val="0D587C"/>
              </a:solidFill>
              <a:latin typeface="Anton"/>
            </a:endParaRPr>
          </a:p>
        </p:txBody>
      </p:sp>
      <p:sp>
        <p:nvSpPr>
          <p:cNvPr id="10" name="TextBox 10"/>
          <p:cNvSpPr txBox="1"/>
          <p:nvPr/>
        </p:nvSpPr>
        <p:spPr>
          <a:xfrm rot="5400000">
            <a:off x="4487251" y="1437807"/>
            <a:ext cx="1543052" cy="5484450"/>
          </a:xfrm>
          <a:prstGeom prst="rect">
            <a:avLst/>
          </a:prstGeom>
        </p:spPr>
        <p:txBody>
          <a:bodyPr lIns="50800" tIns="50800" rIns="50800" bIns="50800" rtlCol="0" anchor="ctr"/>
          <a:lstStyle/>
          <a:p>
            <a:pPr algn="ctr">
              <a:lnSpc>
                <a:spcPts val="2660"/>
              </a:lnSpc>
            </a:pPr>
            <a:endParaRPr dirty="0"/>
          </a:p>
        </p:txBody>
      </p:sp>
      <p:sp>
        <p:nvSpPr>
          <p:cNvPr id="21" name="Rectangle 3"/>
          <p:cNvSpPr>
            <a:spLocks noChangeArrowheads="1"/>
          </p:cNvSpPr>
          <p:nvPr/>
        </p:nvSpPr>
        <p:spPr bwMode="auto">
          <a:xfrm>
            <a:off x="685800" y="2756215"/>
            <a:ext cx="16764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571500" indent="-571500" defTabSz="914400" eaLnBrk="0" fontAlgn="base" hangingPunct="0">
              <a:spcBef>
                <a:spcPct val="0"/>
              </a:spcBef>
              <a:spcAft>
                <a:spcPct val="0"/>
              </a:spcAft>
              <a:buFont typeface="Arial" panose="020B0604020202020204" pitchFamily="34" charset="0"/>
              <a:buChar char="•"/>
            </a:pPr>
            <a:r>
              <a:rPr kumimoji="0" lang="en-US" altLang="en-US" sz="4000" b="0" i="0" u="none" strike="noStrike" cap="none" normalizeH="0" baseline="0" dirty="0">
                <a:ln>
                  <a:noFill/>
                </a:ln>
                <a:solidFill>
                  <a:schemeClr val="tx1"/>
                </a:solidFill>
                <a:effectLst/>
                <a:latin typeface="Arial" panose="020B0604020202020204" pitchFamily="34" charset="0"/>
              </a:rPr>
              <a:t>Sales Analysis: How can we effectively analyze Walmart's historical sales data to identify key trends and patterns that drive business performance and inform decision-making?</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pPr>
            <a:endParaRPr lang="en-US" altLang="en-US" sz="4000" dirty="0">
              <a:latin typeface="Arial" panose="020B0604020202020204" pitchFamily="34" charset="0"/>
            </a:endParaRPr>
          </a:p>
          <a:p>
            <a:pPr marL="571500" marR="0" lvl="0" indent="-57150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4000" b="0" i="0" u="none" strike="noStrike" cap="none" normalizeH="0" baseline="0" dirty="0">
                <a:ln>
                  <a:noFill/>
                </a:ln>
                <a:solidFill>
                  <a:schemeClr val="tx1"/>
                </a:solidFill>
                <a:effectLst/>
                <a:latin typeface="Arial" panose="020B0604020202020204" pitchFamily="34" charset="0"/>
              </a:rPr>
              <a:t>Sales Prediction: How can we accurately forecast Walmart's future sales using historical data, accounting for factors like seasonality and promotions, to optimize inventory and pricing strategies?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40488" y="1787169"/>
            <a:ext cx="3282851" cy="2281947"/>
            <a:chOff x="0" y="0"/>
            <a:chExt cx="864619" cy="601007"/>
          </a:xfrm>
        </p:grpSpPr>
        <p:sp>
          <p:nvSpPr>
            <p:cNvPr id="4" name="Freeform 4"/>
            <p:cNvSpPr/>
            <p:nvPr/>
          </p:nvSpPr>
          <p:spPr>
            <a:xfrm>
              <a:off x="0" y="0"/>
              <a:ext cx="864619" cy="601007"/>
            </a:xfrm>
            <a:custGeom>
              <a:avLst/>
              <a:gdLst/>
              <a:ahLst/>
              <a:cxnLst/>
              <a:rect l="l" t="t" r="r" b="b"/>
              <a:pathLst>
                <a:path w="864619" h="601007">
                  <a:moveTo>
                    <a:pt x="120273" y="0"/>
                  </a:moveTo>
                  <a:lnTo>
                    <a:pt x="744346" y="0"/>
                  </a:lnTo>
                  <a:cubicBezTo>
                    <a:pt x="810771" y="0"/>
                    <a:pt x="864619" y="53848"/>
                    <a:pt x="864619" y="120273"/>
                  </a:cubicBezTo>
                  <a:lnTo>
                    <a:pt x="864619" y="480734"/>
                  </a:lnTo>
                  <a:cubicBezTo>
                    <a:pt x="864619" y="547159"/>
                    <a:pt x="810771" y="601007"/>
                    <a:pt x="744346" y="601007"/>
                  </a:cubicBezTo>
                  <a:lnTo>
                    <a:pt x="120273" y="601007"/>
                  </a:lnTo>
                  <a:cubicBezTo>
                    <a:pt x="53848" y="601007"/>
                    <a:pt x="0" y="547159"/>
                    <a:pt x="0" y="480734"/>
                  </a:cubicBezTo>
                  <a:lnTo>
                    <a:pt x="0" y="120273"/>
                  </a:lnTo>
                  <a:cubicBezTo>
                    <a:pt x="0" y="53848"/>
                    <a:pt x="53848" y="0"/>
                    <a:pt x="120273" y="0"/>
                  </a:cubicBezTo>
                  <a:close/>
                </a:path>
              </a:pathLst>
            </a:custGeom>
            <a:solidFill>
              <a:srgbClr val="0097B2"/>
            </a:solidFill>
          </p:spPr>
        </p:sp>
        <p:sp>
          <p:nvSpPr>
            <p:cNvPr id="5" name="TextBox 5"/>
            <p:cNvSpPr txBox="1"/>
            <p:nvPr/>
          </p:nvSpPr>
          <p:spPr>
            <a:xfrm>
              <a:off x="0" y="-38100"/>
              <a:ext cx="864619" cy="63910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a:off x="5158180" y="1787169"/>
            <a:ext cx="3572123" cy="2281947"/>
            <a:chOff x="0" y="0"/>
            <a:chExt cx="940806" cy="601007"/>
          </a:xfrm>
        </p:grpSpPr>
        <p:sp>
          <p:nvSpPr>
            <p:cNvPr id="7" name="Freeform 7"/>
            <p:cNvSpPr/>
            <p:nvPr/>
          </p:nvSpPr>
          <p:spPr>
            <a:xfrm>
              <a:off x="0" y="0"/>
              <a:ext cx="940806" cy="601007"/>
            </a:xfrm>
            <a:custGeom>
              <a:avLst/>
              <a:gdLst/>
              <a:ahLst/>
              <a:cxnLst/>
              <a:rect l="l" t="t" r="r" b="b"/>
              <a:pathLst>
                <a:path w="940806" h="601007">
                  <a:moveTo>
                    <a:pt x="110533" y="0"/>
                  </a:moveTo>
                  <a:lnTo>
                    <a:pt x="830273" y="0"/>
                  </a:lnTo>
                  <a:cubicBezTo>
                    <a:pt x="891319" y="0"/>
                    <a:pt x="940806" y="49487"/>
                    <a:pt x="940806" y="110533"/>
                  </a:cubicBezTo>
                  <a:lnTo>
                    <a:pt x="940806" y="490474"/>
                  </a:lnTo>
                  <a:cubicBezTo>
                    <a:pt x="940806" y="519789"/>
                    <a:pt x="929161" y="547903"/>
                    <a:pt x="908432" y="568632"/>
                  </a:cubicBezTo>
                  <a:cubicBezTo>
                    <a:pt x="887703" y="589361"/>
                    <a:pt x="859588" y="601007"/>
                    <a:pt x="830273" y="601007"/>
                  </a:cubicBezTo>
                  <a:lnTo>
                    <a:pt x="110533" y="601007"/>
                  </a:lnTo>
                  <a:cubicBezTo>
                    <a:pt x="81218" y="601007"/>
                    <a:pt x="53103" y="589361"/>
                    <a:pt x="32374" y="568632"/>
                  </a:cubicBezTo>
                  <a:cubicBezTo>
                    <a:pt x="11645" y="547903"/>
                    <a:pt x="0" y="519789"/>
                    <a:pt x="0" y="490474"/>
                  </a:cubicBezTo>
                  <a:lnTo>
                    <a:pt x="0" y="110533"/>
                  </a:lnTo>
                  <a:cubicBezTo>
                    <a:pt x="0" y="81218"/>
                    <a:pt x="11645" y="53103"/>
                    <a:pt x="32374" y="32374"/>
                  </a:cubicBezTo>
                  <a:cubicBezTo>
                    <a:pt x="53103" y="11645"/>
                    <a:pt x="81218" y="0"/>
                    <a:pt x="110533" y="0"/>
                  </a:cubicBezTo>
                  <a:close/>
                </a:path>
              </a:pathLst>
            </a:custGeom>
            <a:solidFill>
              <a:srgbClr val="0097B2"/>
            </a:solidFill>
          </p:spPr>
        </p:sp>
        <p:sp>
          <p:nvSpPr>
            <p:cNvPr id="8" name="TextBox 8"/>
            <p:cNvSpPr txBox="1"/>
            <p:nvPr/>
          </p:nvSpPr>
          <p:spPr>
            <a:xfrm>
              <a:off x="0" y="-38100"/>
              <a:ext cx="940806" cy="639107"/>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a:off x="9997429" y="1809475"/>
            <a:ext cx="3744783" cy="2259642"/>
            <a:chOff x="0" y="0"/>
            <a:chExt cx="986280" cy="595132"/>
          </a:xfrm>
        </p:grpSpPr>
        <p:sp>
          <p:nvSpPr>
            <p:cNvPr id="10" name="Freeform 10"/>
            <p:cNvSpPr/>
            <p:nvPr/>
          </p:nvSpPr>
          <p:spPr>
            <a:xfrm>
              <a:off x="0" y="0"/>
              <a:ext cx="986280" cy="595132"/>
            </a:xfrm>
            <a:custGeom>
              <a:avLst/>
              <a:gdLst/>
              <a:ahLst/>
              <a:cxnLst/>
              <a:rect l="l" t="t" r="r" b="b"/>
              <a:pathLst>
                <a:path w="986280" h="595132">
                  <a:moveTo>
                    <a:pt x="105437" y="0"/>
                  </a:moveTo>
                  <a:lnTo>
                    <a:pt x="880844" y="0"/>
                  </a:lnTo>
                  <a:cubicBezTo>
                    <a:pt x="908807" y="0"/>
                    <a:pt x="935625" y="11108"/>
                    <a:pt x="955399" y="30882"/>
                  </a:cubicBezTo>
                  <a:cubicBezTo>
                    <a:pt x="975172" y="50655"/>
                    <a:pt x="986280" y="77473"/>
                    <a:pt x="986280" y="105437"/>
                  </a:cubicBezTo>
                  <a:lnTo>
                    <a:pt x="986280" y="489695"/>
                  </a:lnTo>
                  <a:cubicBezTo>
                    <a:pt x="986280" y="517659"/>
                    <a:pt x="975172" y="544477"/>
                    <a:pt x="955399" y="564250"/>
                  </a:cubicBezTo>
                  <a:cubicBezTo>
                    <a:pt x="935625" y="584023"/>
                    <a:pt x="908807" y="595132"/>
                    <a:pt x="880844" y="595132"/>
                  </a:cubicBezTo>
                  <a:lnTo>
                    <a:pt x="105437" y="595132"/>
                  </a:lnTo>
                  <a:cubicBezTo>
                    <a:pt x="77473" y="595132"/>
                    <a:pt x="50655" y="584023"/>
                    <a:pt x="30882" y="564250"/>
                  </a:cubicBezTo>
                  <a:cubicBezTo>
                    <a:pt x="11108" y="544477"/>
                    <a:pt x="0" y="517659"/>
                    <a:pt x="0" y="489695"/>
                  </a:cubicBezTo>
                  <a:lnTo>
                    <a:pt x="0" y="105437"/>
                  </a:lnTo>
                  <a:cubicBezTo>
                    <a:pt x="0" y="77473"/>
                    <a:pt x="11108" y="50655"/>
                    <a:pt x="30882" y="30882"/>
                  </a:cubicBezTo>
                  <a:cubicBezTo>
                    <a:pt x="50655" y="11108"/>
                    <a:pt x="77473" y="0"/>
                    <a:pt x="105437" y="0"/>
                  </a:cubicBezTo>
                  <a:close/>
                </a:path>
              </a:pathLst>
            </a:custGeom>
            <a:solidFill>
              <a:srgbClr val="0097B2"/>
            </a:solidFill>
          </p:spPr>
        </p:sp>
        <p:sp>
          <p:nvSpPr>
            <p:cNvPr id="11" name="TextBox 11"/>
            <p:cNvSpPr txBox="1"/>
            <p:nvPr/>
          </p:nvSpPr>
          <p:spPr>
            <a:xfrm>
              <a:off x="0" y="-38100"/>
              <a:ext cx="986280" cy="633232"/>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a:off x="14807487" y="6177608"/>
            <a:ext cx="3356688" cy="2221040"/>
            <a:chOff x="0" y="0"/>
            <a:chExt cx="884066" cy="584965"/>
          </a:xfrm>
        </p:grpSpPr>
        <p:sp>
          <p:nvSpPr>
            <p:cNvPr id="13" name="Freeform 13"/>
            <p:cNvSpPr/>
            <p:nvPr/>
          </p:nvSpPr>
          <p:spPr>
            <a:xfrm>
              <a:off x="0" y="0"/>
              <a:ext cx="884066" cy="584965"/>
            </a:xfrm>
            <a:custGeom>
              <a:avLst/>
              <a:gdLst/>
              <a:ahLst/>
              <a:cxnLst/>
              <a:rect l="l" t="t" r="r" b="b"/>
              <a:pathLst>
                <a:path w="884066" h="584965">
                  <a:moveTo>
                    <a:pt x="117627" y="0"/>
                  </a:moveTo>
                  <a:lnTo>
                    <a:pt x="766439" y="0"/>
                  </a:lnTo>
                  <a:cubicBezTo>
                    <a:pt x="831402" y="0"/>
                    <a:pt x="884066" y="52664"/>
                    <a:pt x="884066" y="117627"/>
                  </a:cubicBezTo>
                  <a:lnTo>
                    <a:pt x="884066" y="467338"/>
                  </a:lnTo>
                  <a:cubicBezTo>
                    <a:pt x="884066" y="532302"/>
                    <a:pt x="831402" y="584965"/>
                    <a:pt x="766439" y="584965"/>
                  </a:cubicBezTo>
                  <a:lnTo>
                    <a:pt x="117627" y="584965"/>
                  </a:lnTo>
                  <a:cubicBezTo>
                    <a:pt x="52664" y="584965"/>
                    <a:pt x="0" y="532302"/>
                    <a:pt x="0" y="467338"/>
                  </a:cubicBezTo>
                  <a:lnTo>
                    <a:pt x="0" y="117627"/>
                  </a:lnTo>
                  <a:cubicBezTo>
                    <a:pt x="0" y="52664"/>
                    <a:pt x="52664" y="0"/>
                    <a:pt x="117627" y="0"/>
                  </a:cubicBezTo>
                  <a:close/>
                </a:path>
              </a:pathLst>
            </a:custGeom>
            <a:solidFill>
              <a:srgbClr val="0097B2"/>
            </a:solidFill>
          </p:spPr>
        </p:sp>
        <p:sp>
          <p:nvSpPr>
            <p:cNvPr id="14" name="TextBox 14"/>
            <p:cNvSpPr txBox="1"/>
            <p:nvPr/>
          </p:nvSpPr>
          <p:spPr>
            <a:xfrm>
              <a:off x="0" y="-38100"/>
              <a:ext cx="884066" cy="623065"/>
            </a:xfrm>
            <a:prstGeom prst="rect">
              <a:avLst/>
            </a:prstGeom>
          </p:spPr>
          <p:txBody>
            <a:bodyPr lIns="50800" tIns="50800" rIns="50800" bIns="50800" rtlCol="0" anchor="ctr"/>
            <a:lstStyle/>
            <a:p>
              <a:pPr algn="ctr">
                <a:lnSpc>
                  <a:spcPts val="2660"/>
                </a:lnSpc>
              </a:pPr>
            </a:p>
          </p:txBody>
        </p:sp>
      </p:grpSp>
      <p:grpSp>
        <p:nvGrpSpPr>
          <p:cNvPr id="15" name="Group 15"/>
          <p:cNvGrpSpPr/>
          <p:nvPr/>
        </p:nvGrpSpPr>
        <p:grpSpPr>
          <a:xfrm>
            <a:off x="4175959" y="2717475"/>
            <a:ext cx="490495" cy="421335"/>
            <a:chOff x="0" y="0"/>
            <a:chExt cx="732309" cy="629053"/>
          </a:xfrm>
        </p:grpSpPr>
        <p:sp>
          <p:nvSpPr>
            <p:cNvPr id="16" name="Freeform 16"/>
            <p:cNvSpPr/>
            <p:nvPr/>
          </p:nvSpPr>
          <p:spPr>
            <a:xfrm>
              <a:off x="0" y="0"/>
              <a:ext cx="732309" cy="629053"/>
            </a:xfrm>
            <a:custGeom>
              <a:avLst/>
              <a:gdLst/>
              <a:ahLst/>
              <a:cxnLst/>
              <a:rect l="l" t="t" r="r" b="b"/>
              <a:pathLst>
                <a:path w="732309" h="629053">
                  <a:moveTo>
                    <a:pt x="732309" y="314527"/>
                  </a:moveTo>
                  <a:lnTo>
                    <a:pt x="325909" y="0"/>
                  </a:lnTo>
                  <a:lnTo>
                    <a:pt x="325909" y="203200"/>
                  </a:lnTo>
                  <a:lnTo>
                    <a:pt x="0" y="203200"/>
                  </a:lnTo>
                  <a:lnTo>
                    <a:pt x="0" y="425853"/>
                  </a:lnTo>
                  <a:lnTo>
                    <a:pt x="325909" y="425853"/>
                  </a:lnTo>
                  <a:lnTo>
                    <a:pt x="325909" y="629053"/>
                  </a:lnTo>
                  <a:lnTo>
                    <a:pt x="732309" y="314527"/>
                  </a:lnTo>
                  <a:close/>
                </a:path>
              </a:pathLst>
            </a:custGeom>
            <a:solidFill>
              <a:srgbClr val="DA2319"/>
            </a:solidFill>
          </p:spPr>
        </p:sp>
        <p:sp>
          <p:nvSpPr>
            <p:cNvPr id="17" name="TextBox 17"/>
            <p:cNvSpPr txBox="1"/>
            <p:nvPr/>
          </p:nvSpPr>
          <p:spPr>
            <a:xfrm>
              <a:off x="0" y="165100"/>
              <a:ext cx="630709" cy="260753"/>
            </a:xfrm>
            <a:prstGeom prst="rect">
              <a:avLst/>
            </a:prstGeom>
          </p:spPr>
          <p:txBody>
            <a:bodyPr lIns="50800" tIns="50800" rIns="50800" bIns="50800" rtlCol="0" anchor="ctr"/>
            <a:lstStyle/>
            <a:p>
              <a:pPr algn="ctr">
                <a:lnSpc>
                  <a:spcPts val="2660"/>
                </a:lnSpc>
              </a:pPr>
            </a:p>
          </p:txBody>
        </p:sp>
      </p:grpSp>
      <p:sp>
        <p:nvSpPr>
          <p:cNvPr id="19" name="Freeform 19"/>
          <p:cNvSpPr/>
          <p:nvPr/>
        </p:nvSpPr>
        <p:spPr>
          <a:xfrm>
            <a:off x="5980825" y="2137615"/>
            <a:ext cx="1876069" cy="1081182"/>
          </a:xfrm>
          <a:custGeom>
            <a:avLst/>
            <a:gdLst/>
            <a:ahLst/>
            <a:cxnLst/>
            <a:rect l="l" t="t" r="r" b="b"/>
            <a:pathLst>
              <a:path w="1876069" h="1081182">
                <a:moveTo>
                  <a:pt x="0" y="0"/>
                </a:moveTo>
                <a:lnTo>
                  <a:pt x="1876070" y="0"/>
                </a:lnTo>
                <a:lnTo>
                  <a:pt x="1876070" y="1081181"/>
                </a:lnTo>
                <a:lnTo>
                  <a:pt x="0" y="1081181"/>
                </a:lnTo>
                <a:lnTo>
                  <a:pt x="0" y="0"/>
                </a:lnTo>
                <a:close/>
              </a:path>
            </a:pathLst>
          </a:custGeom>
          <a:blipFill>
            <a:blip r:embed="rId1"/>
            <a:stretch>
              <a:fillRect l="-5495" r="-5495"/>
            </a:stretch>
          </a:blipFill>
        </p:spPr>
      </p:sp>
      <p:grpSp>
        <p:nvGrpSpPr>
          <p:cNvPr id="20" name="Group 20"/>
          <p:cNvGrpSpPr/>
          <p:nvPr/>
        </p:nvGrpSpPr>
        <p:grpSpPr>
          <a:xfrm>
            <a:off x="9118618" y="2658894"/>
            <a:ext cx="490495" cy="421335"/>
            <a:chOff x="0" y="0"/>
            <a:chExt cx="732309" cy="629053"/>
          </a:xfrm>
        </p:grpSpPr>
        <p:sp>
          <p:nvSpPr>
            <p:cNvPr id="21" name="Freeform 21"/>
            <p:cNvSpPr/>
            <p:nvPr/>
          </p:nvSpPr>
          <p:spPr>
            <a:xfrm>
              <a:off x="0" y="0"/>
              <a:ext cx="732309" cy="629053"/>
            </a:xfrm>
            <a:custGeom>
              <a:avLst/>
              <a:gdLst/>
              <a:ahLst/>
              <a:cxnLst/>
              <a:rect l="l" t="t" r="r" b="b"/>
              <a:pathLst>
                <a:path w="732309" h="629053">
                  <a:moveTo>
                    <a:pt x="732309" y="314527"/>
                  </a:moveTo>
                  <a:lnTo>
                    <a:pt x="325909" y="0"/>
                  </a:lnTo>
                  <a:lnTo>
                    <a:pt x="325909" y="203200"/>
                  </a:lnTo>
                  <a:lnTo>
                    <a:pt x="0" y="203200"/>
                  </a:lnTo>
                  <a:lnTo>
                    <a:pt x="0" y="425853"/>
                  </a:lnTo>
                  <a:lnTo>
                    <a:pt x="325909" y="425853"/>
                  </a:lnTo>
                  <a:lnTo>
                    <a:pt x="325909" y="629053"/>
                  </a:lnTo>
                  <a:lnTo>
                    <a:pt x="732309" y="314527"/>
                  </a:lnTo>
                  <a:close/>
                </a:path>
              </a:pathLst>
            </a:custGeom>
            <a:solidFill>
              <a:srgbClr val="DA2319"/>
            </a:solidFill>
          </p:spPr>
        </p:sp>
        <p:sp>
          <p:nvSpPr>
            <p:cNvPr id="22" name="TextBox 22"/>
            <p:cNvSpPr txBox="1"/>
            <p:nvPr/>
          </p:nvSpPr>
          <p:spPr>
            <a:xfrm>
              <a:off x="0" y="165100"/>
              <a:ext cx="630709" cy="260753"/>
            </a:xfrm>
            <a:prstGeom prst="rect">
              <a:avLst/>
            </a:prstGeom>
          </p:spPr>
          <p:txBody>
            <a:bodyPr lIns="50800" tIns="50800" rIns="50800" bIns="50800" rtlCol="0" anchor="ctr"/>
            <a:lstStyle/>
            <a:p>
              <a:pPr algn="ctr">
                <a:lnSpc>
                  <a:spcPts val="2660"/>
                </a:lnSpc>
              </a:pPr>
            </a:p>
          </p:txBody>
        </p:sp>
      </p:grpSp>
      <p:sp>
        <p:nvSpPr>
          <p:cNvPr id="23" name="Freeform 23"/>
          <p:cNvSpPr/>
          <p:nvPr/>
        </p:nvSpPr>
        <p:spPr>
          <a:xfrm>
            <a:off x="10263598" y="2085319"/>
            <a:ext cx="816684" cy="985699"/>
          </a:xfrm>
          <a:custGeom>
            <a:avLst/>
            <a:gdLst/>
            <a:ahLst/>
            <a:cxnLst/>
            <a:rect l="l" t="t" r="r" b="b"/>
            <a:pathLst>
              <a:path w="816684" h="985699">
                <a:moveTo>
                  <a:pt x="0" y="0"/>
                </a:moveTo>
                <a:lnTo>
                  <a:pt x="816684" y="0"/>
                </a:lnTo>
                <a:lnTo>
                  <a:pt x="816684" y="985699"/>
                </a:lnTo>
                <a:lnTo>
                  <a:pt x="0" y="985699"/>
                </a:lnTo>
                <a:lnTo>
                  <a:pt x="0" y="0"/>
                </a:lnTo>
                <a:close/>
              </a:path>
            </a:pathLst>
          </a:custGeom>
          <a:blipFill>
            <a:blip r:embed="rId2"/>
            <a:stretch>
              <a:fillRect l="-42576" t="-53907" r="-312415" b="-52986"/>
            </a:stretch>
          </a:blipFill>
        </p:spPr>
      </p:sp>
      <p:sp>
        <p:nvSpPr>
          <p:cNvPr id="24" name="Freeform 24"/>
          <p:cNvSpPr/>
          <p:nvPr/>
        </p:nvSpPr>
        <p:spPr>
          <a:xfrm>
            <a:off x="11308251" y="1999048"/>
            <a:ext cx="1876069" cy="1081182"/>
          </a:xfrm>
          <a:custGeom>
            <a:avLst/>
            <a:gdLst/>
            <a:ahLst/>
            <a:cxnLst/>
            <a:rect l="l" t="t" r="r" b="b"/>
            <a:pathLst>
              <a:path w="1876069" h="1081182">
                <a:moveTo>
                  <a:pt x="0" y="0"/>
                </a:moveTo>
                <a:lnTo>
                  <a:pt x="1876069" y="0"/>
                </a:lnTo>
                <a:lnTo>
                  <a:pt x="1876069" y="1081182"/>
                </a:lnTo>
                <a:lnTo>
                  <a:pt x="0" y="1081182"/>
                </a:lnTo>
                <a:lnTo>
                  <a:pt x="0" y="0"/>
                </a:lnTo>
                <a:close/>
              </a:path>
            </a:pathLst>
          </a:custGeom>
          <a:blipFill>
            <a:blip r:embed="rId1"/>
            <a:stretch>
              <a:fillRect l="-5495" r="-5495"/>
            </a:stretch>
          </a:blipFill>
        </p:spPr>
      </p:sp>
      <p:sp>
        <p:nvSpPr>
          <p:cNvPr id="25" name="Freeform 25"/>
          <p:cNvSpPr/>
          <p:nvPr/>
        </p:nvSpPr>
        <p:spPr>
          <a:xfrm>
            <a:off x="16042728" y="6585463"/>
            <a:ext cx="886207" cy="752470"/>
          </a:xfrm>
          <a:custGeom>
            <a:avLst/>
            <a:gdLst/>
            <a:ahLst/>
            <a:cxnLst/>
            <a:rect l="l" t="t" r="r" b="b"/>
            <a:pathLst>
              <a:path w="886207" h="752470">
                <a:moveTo>
                  <a:pt x="0" y="0"/>
                </a:moveTo>
                <a:lnTo>
                  <a:pt x="886206" y="0"/>
                </a:lnTo>
                <a:lnTo>
                  <a:pt x="886206" y="752469"/>
                </a:lnTo>
                <a:lnTo>
                  <a:pt x="0" y="752469"/>
                </a:lnTo>
                <a:lnTo>
                  <a:pt x="0" y="0"/>
                </a:lnTo>
                <a:close/>
              </a:path>
            </a:pathLst>
          </a:custGeom>
          <a:blipFill>
            <a:blip r:embed="rId3"/>
            <a:stretch>
              <a:fillRect l="-26805" r="-24817"/>
            </a:stretch>
          </a:blipFill>
        </p:spPr>
      </p:sp>
      <p:grpSp>
        <p:nvGrpSpPr>
          <p:cNvPr id="26" name="Group 26"/>
          <p:cNvGrpSpPr/>
          <p:nvPr/>
        </p:nvGrpSpPr>
        <p:grpSpPr>
          <a:xfrm>
            <a:off x="109522" y="6215305"/>
            <a:ext cx="3744783" cy="2259642"/>
            <a:chOff x="0" y="0"/>
            <a:chExt cx="986280" cy="595132"/>
          </a:xfrm>
        </p:grpSpPr>
        <p:sp>
          <p:nvSpPr>
            <p:cNvPr id="27" name="Freeform 27"/>
            <p:cNvSpPr/>
            <p:nvPr/>
          </p:nvSpPr>
          <p:spPr>
            <a:xfrm>
              <a:off x="0" y="0"/>
              <a:ext cx="986280" cy="595132"/>
            </a:xfrm>
            <a:custGeom>
              <a:avLst/>
              <a:gdLst/>
              <a:ahLst/>
              <a:cxnLst/>
              <a:rect l="l" t="t" r="r" b="b"/>
              <a:pathLst>
                <a:path w="986280" h="595132">
                  <a:moveTo>
                    <a:pt x="105437" y="0"/>
                  </a:moveTo>
                  <a:lnTo>
                    <a:pt x="880844" y="0"/>
                  </a:lnTo>
                  <a:cubicBezTo>
                    <a:pt x="908807" y="0"/>
                    <a:pt x="935625" y="11108"/>
                    <a:pt x="955399" y="30882"/>
                  </a:cubicBezTo>
                  <a:cubicBezTo>
                    <a:pt x="975172" y="50655"/>
                    <a:pt x="986280" y="77473"/>
                    <a:pt x="986280" y="105437"/>
                  </a:cubicBezTo>
                  <a:lnTo>
                    <a:pt x="986280" y="489695"/>
                  </a:lnTo>
                  <a:cubicBezTo>
                    <a:pt x="986280" y="517659"/>
                    <a:pt x="975172" y="544477"/>
                    <a:pt x="955399" y="564250"/>
                  </a:cubicBezTo>
                  <a:cubicBezTo>
                    <a:pt x="935625" y="584023"/>
                    <a:pt x="908807" y="595132"/>
                    <a:pt x="880844" y="595132"/>
                  </a:cubicBezTo>
                  <a:lnTo>
                    <a:pt x="105437" y="595132"/>
                  </a:lnTo>
                  <a:cubicBezTo>
                    <a:pt x="77473" y="595132"/>
                    <a:pt x="50655" y="584023"/>
                    <a:pt x="30882" y="564250"/>
                  </a:cubicBezTo>
                  <a:cubicBezTo>
                    <a:pt x="11108" y="544477"/>
                    <a:pt x="0" y="517659"/>
                    <a:pt x="0" y="489695"/>
                  </a:cubicBezTo>
                  <a:lnTo>
                    <a:pt x="0" y="105437"/>
                  </a:lnTo>
                  <a:cubicBezTo>
                    <a:pt x="0" y="77473"/>
                    <a:pt x="11108" y="50655"/>
                    <a:pt x="30882" y="30882"/>
                  </a:cubicBezTo>
                  <a:cubicBezTo>
                    <a:pt x="50655" y="11108"/>
                    <a:pt x="77473" y="0"/>
                    <a:pt x="105437" y="0"/>
                  </a:cubicBezTo>
                  <a:close/>
                </a:path>
              </a:pathLst>
            </a:custGeom>
            <a:solidFill>
              <a:srgbClr val="0097B2"/>
            </a:solidFill>
          </p:spPr>
        </p:sp>
        <p:sp>
          <p:nvSpPr>
            <p:cNvPr id="28" name="TextBox 28"/>
            <p:cNvSpPr txBox="1"/>
            <p:nvPr/>
          </p:nvSpPr>
          <p:spPr>
            <a:xfrm>
              <a:off x="0" y="-38100"/>
              <a:ext cx="986280" cy="633232"/>
            </a:xfrm>
            <a:prstGeom prst="rect">
              <a:avLst/>
            </a:prstGeom>
          </p:spPr>
          <p:txBody>
            <a:bodyPr lIns="50800" tIns="50800" rIns="50800" bIns="50800" rtlCol="0" anchor="ctr"/>
            <a:lstStyle/>
            <a:p>
              <a:pPr algn="ctr">
                <a:lnSpc>
                  <a:spcPts val="2660"/>
                </a:lnSpc>
              </a:pPr>
            </a:p>
          </p:txBody>
        </p:sp>
      </p:grpSp>
      <p:grpSp>
        <p:nvGrpSpPr>
          <p:cNvPr id="29" name="Group 29"/>
          <p:cNvGrpSpPr/>
          <p:nvPr/>
        </p:nvGrpSpPr>
        <p:grpSpPr>
          <a:xfrm>
            <a:off x="9997429" y="6215305"/>
            <a:ext cx="3744783" cy="2259642"/>
            <a:chOff x="0" y="0"/>
            <a:chExt cx="986280" cy="595132"/>
          </a:xfrm>
        </p:grpSpPr>
        <p:sp>
          <p:nvSpPr>
            <p:cNvPr id="30" name="Freeform 30"/>
            <p:cNvSpPr/>
            <p:nvPr/>
          </p:nvSpPr>
          <p:spPr>
            <a:xfrm>
              <a:off x="0" y="0"/>
              <a:ext cx="986280" cy="595132"/>
            </a:xfrm>
            <a:custGeom>
              <a:avLst/>
              <a:gdLst/>
              <a:ahLst/>
              <a:cxnLst/>
              <a:rect l="l" t="t" r="r" b="b"/>
              <a:pathLst>
                <a:path w="986280" h="595132">
                  <a:moveTo>
                    <a:pt x="105437" y="0"/>
                  </a:moveTo>
                  <a:lnTo>
                    <a:pt x="880844" y="0"/>
                  </a:lnTo>
                  <a:cubicBezTo>
                    <a:pt x="908807" y="0"/>
                    <a:pt x="935625" y="11108"/>
                    <a:pt x="955399" y="30882"/>
                  </a:cubicBezTo>
                  <a:cubicBezTo>
                    <a:pt x="975172" y="50655"/>
                    <a:pt x="986280" y="77473"/>
                    <a:pt x="986280" y="105437"/>
                  </a:cubicBezTo>
                  <a:lnTo>
                    <a:pt x="986280" y="489695"/>
                  </a:lnTo>
                  <a:cubicBezTo>
                    <a:pt x="986280" y="517659"/>
                    <a:pt x="975172" y="544477"/>
                    <a:pt x="955399" y="564250"/>
                  </a:cubicBezTo>
                  <a:cubicBezTo>
                    <a:pt x="935625" y="584023"/>
                    <a:pt x="908807" y="595132"/>
                    <a:pt x="880844" y="595132"/>
                  </a:cubicBezTo>
                  <a:lnTo>
                    <a:pt x="105437" y="595132"/>
                  </a:lnTo>
                  <a:cubicBezTo>
                    <a:pt x="77473" y="595132"/>
                    <a:pt x="50655" y="584023"/>
                    <a:pt x="30882" y="564250"/>
                  </a:cubicBezTo>
                  <a:cubicBezTo>
                    <a:pt x="11108" y="544477"/>
                    <a:pt x="0" y="517659"/>
                    <a:pt x="0" y="489695"/>
                  </a:cubicBezTo>
                  <a:lnTo>
                    <a:pt x="0" y="105437"/>
                  </a:lnTo>
                  <a:cubicBezTo>
                    <a:pt x="0" y="77473"/>
                    <a:pt x="11108" y="50655"/>
                    <a:pt x="30882" y="30882"/>
                  </a:cubicBezTo>
                  <a:cubicBezTo>
                    <a:pt x="50655" y="11108"/>
                    <a:pt x="77473" y="0"/>
                    <a:pt x="105437" y="0"/>
                  </a:cubicBezTo>
                  <a:close/>
                </a:path>
              </a:pathLst>
            </a:custGeom>
            <a:solidFill>
              <a:srgbClr val="0097B2"/>
            </a:solidFill>
          </p:spPr>
        </p:sp>
        <p:sp>
          <p:nvSpPr>
            <p:cNvPr id="31" name="TextBox 31"/>
            <p:cNvSpPr txBox="1"/>
            <p:nvPr/>
          </p:nvSpPr>
          <p:spPr>
            <a:xfrm>
              <a:off x="0" y="-38100"/>
              <a:ext cx="986280" cy="633232"/>
            </a:xfrm>
            <a:prstGeom prst="rect">
              <a:avLst/>
            </a:prstGeom>
          </p:spPr>
          <p:txBody>
            <a:bodyPr lIns="50800" tIns="50800" rIns="50800" bIns="50800" rtlCol="0" anchor="ctr"/>
            <a:lstStyle/>
            <a:p>
              <a:pPr algn="ctr">
                <a:lnSpc>
                  <a:spcPts val="2660"/>
                </a:lnSpc>
              </a:pPr>
            </a:p>
          </p:txBody>
        </p:sp>
      </p:grpSp>
      <p:grpSp>
        <p:nvGrpSpPr>
          <p:cNvPr id="32" name="Group 32"/>
          <p:cNvGrpSpPr/>
          <p:nvPr/>
        </p:nvGrpSpPr>
        <p:grpSpPr>
          <a:xfrm>
            <a:off x="4985520" y="6215305"/>
            <a:ext cx="3744783" cy="2259642"/>
            <a:chOff x="0" y="0"/>
            <a:chExt cx="986280" cy="595132"/>
          </a:xfrm>
        </p:grpSpPr>
        <p:sp>
          <p:nvSpPr>
            <p:cNvPr id="33" name="Freeform 33"/>
            <p:cNvSpPr/>
            <p:nvPr/>
          </p:nvSpPr>
          <p:spPr>
            <a:xfrm>
              <a:off x="0" y="0"/>
              <a:ext cx="986280" cy="595132"/>
            </a:xfrm>
            <a:custGeom>
              <a:avLst/>
              <a:gdLst/>
              <a:ahLst/>
              <a:cxnLst/>
              <a:rect l="l" t="t" r="r" b="b"/>
              <a:pathLst>
                <a:path w="986280" h="595132">
                  <a:moveTo>
                    <a:pt x="105437" y="0"/>
                  </a:moveTo>
                  <a:lnTo>
                    <a:pt x="880844" y="0"/>
                  </a:lnTo>
                  <a:cubicBezTo>
                    <a:pt x="908807" y="0"/>
                    <a:pt x="935625" y="11108"/>
                    <a:pt x="955399" y="30882"/>
                  </a:cubicBezTo>
                  <a:cubicBezTo>
                    <a:pt x="975172" y="50655"/>
                    <a:pt x="986280" y="77473"/>
                    <a:pt x="986280" y="105437"/>
                  </a:cubicBezTo>
                  <a:lnTo>
                    <a:pt x="986280" y="489695"/>
                  </a:lnTo>
                  <a:cubicBezTo>
                    <a:pt x="986280" y="517659"/>
                    <a:pt x="975172" y="544477"/>
                    <a:pt x="955399" y="564250"/>
                  </a:cubicBezTo>
                  <a:cubicBezTo>
                    <a:pt x="935625" y="584023"/>
                    <a:pt x="908807" y="595132"/>
                    <a:pt x="880844" y="595132"/>
                  </a:cubicBezTo>
                  <a:lnTo>
                    <a:pt x="105437" y="595132"/>
                  </a:lnTo>
                  <a:cubicBezTo>
                    <a:pt x="77473" y="595132"/>
                    <a:pt x="50655" y="584023"/>
                    <a:pt x="30882" y="564250"/>
                  </a:cubicBezTo>
                  <a:cubicBezTo>
                    <a:pt x="11108" y="544477"/>
                    <a:pt x="0" y="517659"/>
                    <a:pt x="0" y="489695"/>
                  </a:cubicBezTo>
                  <a:lnTo>
                    <a:pt x="0" y="105437"/>
                  </a:lnTo>
                  <a:cubicBezTo>
                    <a:pt x="0" y="77473"/>
                    <a:pt x="11108" y="50655"/>
                    <a:pt x="30882" y="30882"/>
                  </a:cubicBezTo>
                  <a:cubicBezTo>
                    <a:pt x="50655" y="11108"/>
                    <a:pt x="77473" y="0"/>
                    <a:pt x="105437" y="0"/>
                  </a:cubicBezTo>
                  <a:close/>
                </a:path>
              </a:pathLst>
            </a:custGeom>
            <a:solidFill>
              <a:srgbClr val="0097B2"/>
            </a:solidFill>
          </p:spPr>
        </p:sp>
        <p:sp>
          <p:nvSpPr>
            <p:cNvPr id="34" name="TextBox 34"/>
            <p:cNvSpPr txBox="1"/>
            <p:nvPr/>
          </p:nvSpPr>
          <p:spPr>
            <a:xfrm>
              <a:off x="0" y="-38100"/>
              <a:ext cx="986280" cy="633232"/>
            </a:xfrm>
            <a:prstGeom prst="rect">
              <a:avLst/>
            </a:prstGeom>
          </p:spPr>
          <p:txBody>
            <a:bodyPr lIns="50800" tIns="50800" rIns="50800" bIns="50800" rtlCol="0" anchor="ctr"/>
            <a:lstStyle/>
            <a:p>
              <a:pPr algn="ctr">
                <a:lnSpc>
                  <a:spcPts val="2660"/>
                </a:lnSpc>
              </a:pPr>
            </a:p>
          </p:txBody>
        </p:sp>
      </p:grpSp>
      <p:sp>
        <p:nvSpPr>
          <p:cNvPr id="36" name="Freeform 36"/>
          <p:cNvSpPr/>
          <p:nvPr/>
        </p:nvSpPr>
        <p:spPr>
          <a:xfrm>
            <a:off x="10931785" y="6542074"/>
            <a:ext cx="1876069" cy="1081182"/>
          </a:xfrm>
          <a:custGeom>
            <a:avLst/>
            <a:gdLst/>
            <a:ahLst/>
            <a:cxnLst/>
            <a:rect l="l" t="t" r="r" b="b"/>
            <a:pathLst>
              <a:path w="1876069" h="1081182">
                <a:moveTo>
                  <a:pt x="0" y="0"/>
                </a:moveTo>
                <a:lnTo>
                  <a:pt x="1876070" y="0"/>
                </a:lnTo>
                <a:lnTo>
                  <a:pt x="1876070" y="1081182"/>
                </a:lnTo>
                <a:lnTo>
                  <a:pt x="0" y="1081182"/>
                </a:lnTo>
                <a:lnTo>
                  <a:pt x="0" y="0"/>
                </a:lnTo>
                <a:close/>
              </a:path>
            </a:pathLst>
          </a:custGeom>
          <a:blipFill>
            <a:blip r:embed="rId1"/>
            <a:stretch>
              <a:fillRect l="-5495" r="-5495"/>
            </a:stretch>
          </a:blipFill>
        </p:spPr>
      </p:sp>
      <p:sp>
        <p:nvSpPr>
          <p:cNvPr id="37" name="Freeform 37"/>
          <p:cNvSpPr/>
          <p:nvPr/>
        </p:nvSpPr>
        <p:spPr>
          <a:xfrm>
            <a:off x="1404397" y="6346081"/>
            <a:ext cx="1155034" cy="1155034"/>
          </a:xfrm>
          <a:custGeom>
            <a:avLst/>
            <a:gdLst/>
            <a:ahLst/>
            <a:cxnLst/>
            <a:rect l="l" t="t" r="r" b="b"/>
            <a:pathLst>
              <a:path w="1155034" h="1155034">
                <a:moveTo>
                  <a:pt x="0" y="0"/>
                </a:moveTo>
                <a:lnTo>
                  <a:pt x="1155033" y="0"/>
                </a:lnTo>
                <a:lnTo>
                  <a:pt x="1155033" y="1155033"/>
                </a:lnTo>
                <a:lnTo>
                  <a:pt x="0" y="1155033"/>
                </a:lnTo>
                <a:lnTo>
                  <a:pt x="0" y="0"/>
                </a:lnTo>
                <a:close/>
              </a:path>
            </a:pathLst>
          </a:custGeom>
          <a:blipFill>
            <a:blip r:embed="rId4"/>
            <a:stretch>
              <a:fillRect/>
            </a:stretch>
          </a:blipFill>
        </p:spPr>
      </p:sp>
      <p:sp>
        <p:nvSpPr>
          <p:cNvPr id="38" name="TextBox 38"/>
          <p:cNvSpPr txBox="1"/>
          <p:nvPr/>
        </p:nvSpPr>
        <p:spPr>
          <a:xfrm>
            <a:off x="6345922" y="-38943"/>
            <a:ext cx="5971964" cy="1543050"/>
          </a:xfrm>
          <a:prstGeom prst="rect">
            <a:avLst/>
          </a:prstGeom>
        </p:spPr>
        <p:txBody>
          <a:bodyPr lIns="0" tIns="0" rIns="0" bIns="0" rtlCol="0" anchor="t">
            <a:spAutoFit/>
          </a:bodyPr>
          <a:lstStyle/>
          <a:p>
            <a:pPr>
              <a:lnSpc>
                <a:spcPts val="12600"/>
              </a:lnSpc>
              <a:spcBef>
                <a:spcPct val="0"/>
              </a:spcBef>
            </a:pPr>
            <a:r>
              <a:rPr lang="en-US" sz="9000">
                <a:solidFill>
                  <a:srgbClr val="0D587C"/>
                </a:solidFill>
                <a:latin typeface="Anton"/>
              </a:rPr>
              <a:t>ARCHITECTURE</a:t>
            </a:r>
            <a:endParaRPr lang="en-US" sz="9000">
              <a:solidFill>
                <a:srgbClr val="0D587C"/>
              </a:solidFill>
              <a:latin typeface="Anton"/>
            </a:endParaRPr>
          </a:p>
        </p:txBody>
      </p:sp>
      <p:sp>
        <p:nvSpPr>
          <p:cNvPr id="39" name="TextBox 39"/>
          <p:cNvSpPr txBox="1"/>
          <p:nvPr/>
        </p:nvSpPr>
        <p:spPr>
          <a:xfrm>
            <a:off x="634177" y="3292336"/>
            <a:ext cx="2695473" cy="438785"/>
          </a:xfrm>
          <a:prstGeom prst="rect">
            <a:avLst/>
          </a:prstGeom>
        </p:spPr>
        <p:txBody>
          <a:bodyPr wrap="square" lIns="0" tIns="0" rIns="0" bIns="0" rtlCol="0" anchor="t">
            <a:spAutoFit/>
          </a:bodyPr>
          <a:lstStyle/>
          <a:p>
            <a:pPr algn="ctr">
              <a:lnSpc>
                <a:spcPts val="3640"/>
              </a:lnSpc>
            </a:pPr>
            <a:r>
              <a:rPr lang="en-US" sz="2600" dirty="0">
                <a:solidFill>
                  <a:srgbClr val="FFFFFF"/>
                </a:solidFill>
                <a:latin typeface="Trocchi" panose="00000500000000000000"/>
              </a:rPr>
              <a:t>Data collection</a:t>
            </a:r>
            <a:endParaRPr lang="en-US" sz="2600" dirty="0">
              <a:solidFill>
                <a:srgbClr val="FFFFFF"/>
              </a:solidFill>
              <a:latin typeface="Trocchi" panose="00000500000000000000"/>
            </a:endParaRPr>
          </a:p>
        </p:txBody>
      </p:sp>
      <p:sp>
        <p:nvSpPr>
          <p:cNvPr id="40" name="TextBox 40"/>
          <p:cNvSpPr txBox="1"/>
          <p:nvPr/>
        </p:nvSpPr>
        <p:spPr>
          <a:xfrm>
            <a:off x="5331522" y="3285471"/>
            <a:ext cx="3174676" cy="697230"/>
          </a:xfrm>
          <a:prstGeom prst="rect">
            <a:avLst/>
          </a:prstGeom>
        </p:spPr>
        <p:txBody>
          <a:bodyPr lIns="0" tIns="0" rIns="0" bIns="0" rtlCol="0" anchor="t">
            <a:spAutoFit/>
          </a:bodyPr>
          <a:lstStyle/>
          <a:p>
            <a:pPr algn="ctr">
              <a:lnSpc>
                <a:spcPts val="2730"/>
              </a:lnSpc>
            </a:pPr>
            <a:r>
              <a:rPr lang="en-US" sz="2600">
                <a:solidFill>
                  <a:srgbClr val="FFFFFF"/>
                </a:solidFill>
                <a:latin typeface="Trocchi" panose="00000500000000000000"/>
              </a:rPr>
              <a:t>Data pre-processing</a:t>
            </a:r>
            <a:endParaRPr lang="en-US" sz="2600">
              <a:solidFill>
                <a:srgbClr val="FFFFFF"/>
              </a:solidFill>
              <a:latin typeface="Trocchi" panose="00000500000000000000"/>
            </a:endParaRPr>
          </a:p>
        </p:txBody>
      </p:sp>
      <p:sp>
        <p:nvSpPr>
          <p:cNvPr id="41" name="TextBox 41"/>
          <p:cNvSpPr txBox="1"/>
          <p:nvPr/>
        </p:nvSpPr>
        <p:spPr>
          <a:xfrm>
            <a:off x="10201751" y="3294996"/>
            <a:ext cx="3336139" cy="697230"/>
          </a:xfrm>
          <a:prstGeom prst="rect">
            <a:avLst/>
          </a:prstGeom>
        </p:spPr>
        <p:txBody>
          <a:bodyPr lIns="0" tIns="0" rIns="0" bIns="0" rtlCol="0" anchor="t">
            <a:spAutoFit/>
          </a:bodyPr>
          <a:lstStyle/>
          <a:p>
            <a:pPr algn="ctr">
              <a:lnSpc>
                <a:spcPts val="2730"/>
              </a:lnSpc>
            </a:pPr>
            <a:r>
              <a:rPr lang="en-US" sz="2600">
                <a:solidFill>
                  <a:srgbClr val="FFFFFF"/>
                </a:solidFill>
                <a:latin typeface="Trocchi" panose="00000500000000000000"/>
              </a:rPr>
              <a:t>Exploratory data</a:t>
            </a:r>
            <a:endParaRPr lang="en-US" sz="2600">
              <a:solidFill>
                <a:srgbClr val="FFFFFF"/>
              </a:solidFill>
              <a:latin typeface="Trocchi" panose="00000500000000000000"/>
            </a:endParaRPr>
          </a:p>
          <a:p>
            <a:pPr algn="ctr">
              <a:lnSpc>
                <a:spcPts val="2730"/>
              </a:lnSpc>
            </a:pPr>
            <a:r>
              <a:rPr lang="en-US" sz="2600">
                <a:solidFill>
                  <a:srgbClr val="FFFFFF"/>
                </a:solidFill>
                <a:latin typeface="Trocchi" panose="00000500000000000000"/>
              </a:rPr>
              <a:t>analysis</a:t>
            </a:r>
            <a:endParaRPr lang="en-US" sz="2600">
              <a:solidFill>
                <a:srgbClr val="FFFFFF"/>
              </a:solidFill>
              <a:latin typeface="Trocchi" panose="00000500000000000000"/>
            </a:endParaRPr>
          </a:p>
        </p:txBody>
      </p:sp>
      <p:sp>
        <p:nvSpPr>
          <p:cNvPr id="42" name="TextBox 42"/>
          <p:cNvSpPr txBox="1"/>
          <p:nvPr/>
        </p:nvSpPr>
        <p:spPr>
          <a:xfrm>
            <a:off x="486042" y="7672843"/>
            <a:ext cx="2991743" cy="697230"/>
          </a:xfrm>
          <a:prstGeom prst="rect">
            <a:avLst/>
          </a:prstGeom>
        </p:spPr>
        <p:txBody>
          <a:bodyPr lIns="0" tIns="0" rIns="0" bIns="0" rtlCol="0" anchor="t">
            <a:spAutoFit/>
          </a:bodyPr>
          <a:lstStyle/>
          <a:p>
            <a:pPr algn="ctr">
              <a:lnSpc>
                <a:spcPts val="2730"/>
              </a:lnSpc>
            </a:pPr>
            <a:r>
              <a:rPr lang="en-US" sz="2600">
                <a:solidFill>
                  <a:srgbClr val="FFFFFF"/>
                </a:solidFill>
                <a:latin typeface="Trocchi" panose="00000500000000000000"/>
              </a:rPr>
              <a:t>Predictions &amp;</a:t>
            </a:r>
            <a:endParaRPr lang="en-US" sz="2600">
              <a:solidFill>
                <a:srgbClr val="FFFFFF"/>
              </a:solidFill>
              <a:latin typeface="Trocchi" panose="00000500000000000000"/>
            </a:endParaRPr>
          </a:p>
          <a:p>
            <a:pPr algn="ctr">
              <a:lnSpc>
                <a:spcPts val="2730"/>
              </a:lnSpc>
            </a:pPr>
            <a:r>
              <a:rPr lang="en-US" sz="2600">
                <a:solidFill>
                  <a:srgbClr val="FFFFFF"/>
                </a:solidFill>
                <a:latin typeface="Trocchi" panose="00000500000000000000"/>
              </a:rPr>
              <a:t>Deployment</a:t>
            </a:r>
            <a:endParaRPr lang="en-US" sz="2600">
              <a:solidFill>
                <a:srgbClr val="FFFFFF"/>
              </a:solidFill>
              <a:latin typeface="Trocchi" panose="00000500000000000000"/>
            </a:endParaRPr>
          </a:p>
        </p:txBody>
      </p:sp>
      <p:sp>
        <p:nvSpPr>
          <p:cNvPr id="43" name="TextBox 43"/>
          <p:cNvSpPr txBox="1"/>
          <p:nvPr/>
        </p:nvSpPr>
        <p:spPr>
          <a:xfrm>
            <a:off x="15033916" y="7577314"/>
            <a:ext cx="2745979" cy="697230"/>
          </a:xfrm>
          <a:prstGeom prst="rect">
            <a:avLst/>
          </a:prstGeom>
        </p:spPr>
        <p:txBody>
          <a:bodyPr lIns="0" tIns="0" rIns="0" bIns="0" rtlCol="0" anchor="t">
            <a:spAutoFit/>
          </a:bodyPr>
          <a:lstStyle/>
          <a:p>
            <a:pPr algn="ctr">
              <a:lnSpc>
                <a:spcPts val="2730"/>
              </a:lnSpc>
            </a:pPr>
            <a:r>
              <a:rPr lang="en-US" sz="2600">
                <a:solidFill>
                  <a:srgbClr val="FFFFFF"/>
                </a:solidFill>
                <a:latin typeface="Trocchi" panose="00000500000000000000"/>
              </a:rPr>
              <a:t>Data Visualization</a:t>
            </a:r>
            <a:endParaRPr lang="en-US" sz="2600">
              <a:solidFill>
                <a:srgbClr val="FFFFFF"/>
              </a:solidFill>
              <a:latin typeface="Trocchi" panose="00000500000000000000"/>
            </a:endParaRPr>
          </a:p>
        </p:txBody>
      </p:sp>
      <p:sp>
        <p:nvSpPr>
          <p:cNvPr id="44" name="TextBox 44"/>
          <p:cNvSpPr txBox="1"/>
          <p:nvPr/>
        </p:nvSpPr>
        <p:spPr>
          <a:xfrm>
            <a:off x="10594476" y="7818836"/>
            <a:ext cx="2589844" cy="438785"/>
          </a:xfrm>
          <a:prstGeom prst="rect">
            <a:avLst/>
          </a:prstGeom>
        </p:spPr>
        <p:txBody>
          <a:bodyPr lIns="0" tIns="0" rIns="0" bIns="0" rtlCol="0" anchor="t">
            <a:spAutoFit/>
          </a:bodyPr>
          <a:lstStyle/>
          <a:p>
            <a:pPr algn="ctr">
              <a:lnSpc>
                <a:spcPts val="3640"/>
              </a:lnSpc>
            </a:pPr>
            <a:r>
              <a:rPr lang="en-US" sz="2600">
                <a:solidFill>
                  <a:srgbClr val="FFFFFF"/>
                </a:solidFill>
                <a:latin typeface="Trocchi" panose="00000500000000000000"/>
              </a:rPr>
              <a:t>Clean Data</a:t>
            </a:r>
            <a:endParaRPr lang="en-US" sz="2600">
              <a:solidFill>
                <a:srgbClr val="FFFFFF"/>
              </a:solidFill>
              <a:latin typeface="Trocchi" panose="00000500000000000000"/>
            </a:endParaRPr>
          </a:p>
        </p:txBody>
      </p:sp>
      <p:sp>
        <p:nvSpPr>
          <p:cNvPr id="45" name="TextBox 45"/>
          <p:cNvSpPr txBox="1"/>
          <p:nvPr/>
        </p:nvSpPr>
        <p:spPr>
          <a:xfrm>
            <a:off x="5422989" y="7904561"/>
            <a:ext cx="2991743" cy="354330"/>
          </a:xfrm>
          <a:prstGeom prst="rect">
            <a:avLst/>
          </a:prstGeom>
        </p:spPr>
        <p:txBody>
          <a:bodyPr lIns="0" tIns="0" rIns="0" bIns="0" rtlCol="0" anchor="t">
            <a:spAutoFit/>
          </a:bodyPr>
          <a:lstStyle/>
          <a:p>
            <a:pPr algn="ctr">
              <a:lnSpc>
                <a:spcPts val="2730"/>
              </a:lnSpc>
            </a:pPr>
            <a:r>
              <a:rPr lang="en-US" sz="2600">
                <a:solidFill>
                  <a:srgbClr val="FFFFFF"/>
                </a:solidFill>
                <a:latin typeface="Trocchi" panose="00000500000000000000"/>
              </a:rPr>
              <a:t>Model Training</a:t>
            </a:r>
            <a:endParaRPr lang="en-US" sz="2600">
              <a:solidFill>
                <a:srgbClr val="FFFFFF"/>
              </a:solidFill>
              <a:latin typeface="Trocchi" panose="00000500000000000000"/>
            </a:endParaRPr>
          </a:p>
        </p:txBody>
      </p:sp>
      <p:grpSp>
        <p:nvGrpSpPr>
          <p:cNvPr id="46" name="Group 46"/>
          <p:cNvGrpSpPr/>
          <p:nvPr/>
        </p:nvGrpSpPr>
        <p:grpSpPr>
          <a:xfrm rot="-10800000">
            <a:off x="4127040" y="7249546"/>
            <a:ext cx="490495" cy="421335"/>
            <a:chOff x="0" y="0"/>
            <a:chExt cx="732309" cy="629053"/>
          </a:xfrm>
        </p:grpSpPr>
        <p:sp>
          <p:nvSpPr>
            <p:cNvPr id="47" name="Freeform 47"/>
            <p:cNvSpPr/>
            <p:nvPr/>
          </p:nvSpPr>
          <p:spPr>
            <a:xfrm>
              <a:off x="0" y="0"/>
              <a:ext cx="732309" cy="629053"/>
            </a:xfrm>
            <a:custGeom>
              <a:avLst/>
              <a:gdLst/>
              <a:ahLst/>
              <a:cxnLst/>
              <a:rect l="l" t="t" r="r" b="b"/>
              <a:pathLst>
                <a:path w="732309" h="629053">
                  <a:moveTo>
                    <a:pt x="732309" y="314527"/>
                  </a:moveTo>
                  <a:lnTo>
                    <a:pt x="325909" y="0"/>
                  </a:lnTo>
                  <a:lnTo>
                    <a:pt x="325909" y="203200"/>
                  </a:lnTo>
                  <a:lnTo>
                    <a:pt x="0" y="203200"/>
                  </a:lnTo>
                  <a:lnTo>
                    <a:pt x="0" y="425853"/>
                  </a:lnTo>
                  <a:lnTo>
                    <a:pt x="325909" y="425853"/>
                  </a:lnTo>
                  <a:lnTo>
                    <a:pt x="325909" y="629053"/>
                  </a:lnTo>
                  <a:lnTo>
                    <a:pt x="732309" y="314527"/>
                  </a:lnTo>
                  <a:close/>
                </a:path>
              </a:pathLst>
            </a:custGeom>
            <a:solidFill>
              <a:srgbClr val="DA2319"/>
            </a:solidFill>
          </p:spPr>
        </p:sp>
        <p:sp>
          <p:nvSpPr>
            <p:cNvPr id="48" name="TextBox 48"/>
            <p:cNvSpPr txBox="1"/>
            <p:nvPr/>
          </p:nvSpPr>
          <p:spPr>
            <a:xfrm>
              <a:off x="0" y="165100"/>
              <a:ext cx="630709" cy="260753"/>
            </a:xfrm>
            <a:prstGeom prst="rect">
              <a:avLst/>
            </a:prstGeom>
          </p:spPr>
          <p:txBody>
            <a:bodyPr lIns="50800" tIns="50800" rIns="50800" bIns="50800" rtlCol="0" anchor="ctr"/>
            <a:lstStyle/>
            <a:p>
              <a:pPr algn="ctr">
                <a:lnSpc>
                  <a:spcPts val="2660"/>
                </a:lnSpc>
              </a:pPr>
            </a:p>
          </p:txBody>
        </p:sp>
      </p:grpSp>
      <p:grpSp>
        <p:nvGrpSpPr>
          <p:cNvPr id="49" name="Group 49"/>
          <p:cNvGrpSpPr/>
          <p:nvPr/>
        </p:nvGrpSpPr>
        <p:grpSpPr>
          <a:xfrm>
            <a:off x="14171946" y="7249546"/>
            <a:ext cx="490495" cy="421335"/>
            <a:chOff x="0" y="0"/>
            <a:chExt cx="732309" cy="629053"/>
          </a:xfrm>
        </p:grpSpPr>
        <p:sp>
          <p:nvSpPr>
            <p:cNvPr id="50" name="Freeform 50"/>
            <p:cNvSpPr/>
            <p:nvPr/>
          </p:nvSpPr>
          <p:spPr>
            <a:xfrm>
              <a:off x="0" y="0"/>
              <a:ext cx="732309" cy="629053"/>
            </a:xfrm>
            <a:custGeom>
              <a:avLst/>
              <a:gdLst/>
              <a:ahLst/>
              <a:cxnLst/>
              <a:rect l="l" t="t" r="r" b="b"/>
              <a:pathLst>
                <a:path w="732309" h="629053">
                  <a:moveTo>
                    <a:pt x="732309" y="314527"/>
                  </a:moveTo>
                  <a:lnTo>
                    <a:pt x="325909" y="0"/>
                  </a:lnTo>
                  <a:lnTo>
                    <a:pt x="325909" y="203200"/>
                  </a:lnTo>
                  <a:lnTo>
                    <a:pt x="0" y="203200"/>
                  </a:lnTo>
                  <a:lnTo>
                    <a:pt x="0" y="425853"/>
                  </a:lnTo>
                  <a:lnTo>
                    <a:pt x="325909" y="425853"/>
                  </a:lnTo>
                  <a:lnTo>
                    <a:pt x="325909" y="629053"/>
                  </a:lnTo>
                  <a:lnTo>
                    <a:pt x="732309" y="314527"/>
                  </a:lnTo>
                  <a:close/>
                </a:path>
              </a:pathLst>
            </a:custGeom>
            <a:solidFill>
              <a:srgbClr val="DA2319"/>
            </a:solidFill>
          </p:spPr>
        </p:sp>
        <p:sp>
          <p:nvSpPr>
            <p:cNvPr id="51" name="TextBox 51"/>
            <p:cNvSpPr txBox="1"/>
            <p:nvPr/>
          </p:nvSpPr>
          <p:spPr>
            <a:xfrm>
              <a:off x="0" y="165100"/>
              <a:ext cx="630709" cy="260753"/>
            </a:xfrm>
            <a:prstGeom prst="rect">
              <a:avLst/>
            </a:prstGeom>
          </p:spPr>
          <p:txBody>
            <a:bodyPr lIns="50800" tIns="50800" rIns="50800" bIns="50800" rtlCol="0" anchor="ctr"/>
            <a:lstStyle/>
            <a:p>
              <a:pPr algn="ctr">
                <a:lnSpc>
                  <a:spcPts val="2660"/>
                </a:lnSpc>
              </a:pPr>
            </a:p>
          </p:txBody>
        </p:sp>
      </p:grpSp>
      <p:grpSp>
        <p:nvGrpSpPr>
          <p:cNvPr id="52" name="Group 52"/>
          <p:cNvGrpSpPr/>
          <p:nvPr/>
        </p:nvGrpSpPr>
        <p:grpSpPr>
          <a:xfrm rot="-10800000">
            <a:off x="9144000" y="7249546"/>
            <a:ext cx="490495" cy="421335"/>
            <a:chOff x="0" y="0"/>
            <a:chExt cx="732309" cy="629053"/>
          </a:xfrm>
        </p:grpSpPr>
        <p:sp>
          <p:nvSpPr>
            <p:cNvPr id="53" name="Freeform 53"/>
            <p:cNvSpPr/>
            <p:nvPr/>
          </p:nvSpPr>
          <p:spPr>
            <a:xfrm>
              <a:off x="0" y="0"/>
              <a:ext cx="732309" cy="629053"/>
            </a:xfrm>
            <a:custGeom>
              <a:avLst/>
              <a:gdLst/>
              <a:ahLst/>
              <a:cxnLst/>
              <a:rect l="l" t="t" r="r" b="b"/>
              <a:pathLst>
                <a:path w="732309" h="629053">
                  <a:moveTo>
                    <a:pt x="732309" y="314527"/>
                  </a:moveTo>
                  <a:lnTo>
                    <a:pt x="325909" y="0"/>
                  </a:lnTo>
                  <a:lnTo>
                    <a:pt x="325909" y="203200"/>
                  </a:lnTo>
                  <a:lnTo>
                    <a:pt x="0" y="203200"/>
                  </a:lnTo>
                  <a:lnTo>
                    <a:pt x="0" y="425853"/>
                  </a:lnTo>
                  <a:lnTo>
                    <a:pt x="325909" y="425853"/>
                  </a:lnTo>
                  <a:lnTo>
                    <a:pt x="325909" y="629053"/>
                  </a:lnTo>
                  <a:lnTo>
                    <a:pt x="732309" y="314527"/>
                  </a:lnTo>
                  <a:close/>
                </a:path>
              </a:pathLst>
            </a:custGeom>
            <a:solidFill>
              <a:srgbClr val="DA2319"/>
            </a:solidFill>
          </p:spPr>
        </p:sp>
        <p:sp>
          <p:nvSpPr>
            <p:cNvPr id="54" name="TextBox 54"/>
            <p:cNvSpPr txBox="1"/>
            <p:nvPr/>
          </p:nvSpPr>
          <p:spPr>
            <a:xfrm>
              <a:off x="0" y="165100"/>
              <a:ext cx="630709" cy="260753"/>
            </a:xfrm>
            <a:prstGeom prst="rect">
              <a:avLst/>
            </a:prstGeom>
          </p:spPr>
          <p:txBody>
            <a:bodyPr lIns="50800" tIns="50800" rIns="50800" bIns="50800" rtlCol="0" anchor="ctr"/>
            <a:lstStyle/>
            <a:p>
              <a:pPr algn="ctr">
                <a:lnSpc>
                  <a:spcPts val="2660"/>
                </a:lnSpc>
              </a:pPr>
            </a:p>
          </p:txBody>
        </p:sp>
      </p:grpSp>
      <p:grpSp>
        <p:nvGrpSpPr>
          <p:cNvPr id="55" name="Group 55"/>
          <p:cNvGrpSpPr/>
          <p:nvPr/>
        </p:nvGrpSpPr>
        <p:grpSpPr>
          <a:xfrm rot="5400000">
            <a:off x="11644150" y="4932832"/>
            <a:ext cx="490495" cy="421335"/>
            <a:chOff x="0" y="0"/>
            <a:chExt cx="732309" cy="629053"/>
          </a:xfrm>
        </p:grpSpPr>
        <p:sp>
          <p:nvSpPr>
            <p:cNvPr id="56" name="Freeform 56"/>
            <p:cNvSpPr/>
            <p:nvPr/>
          </p:nvSpPr>
          <p:spPr>
            <a:xfrm>
              <a:off x="0" y="0"/>
              <a:ext cx="732309" cy="629053"/>
            </a:xfrm>
            <a:custGeom>
              <a:avLst/>
              <a:gdLst/>
              <a:ahLst/>
              <a:cxnLst/>
              <a:rect l="l" t="t" r="r" b="b"/>
              <a:pathLst>
                <a:path w="732309" h="629053">
                  <a:moveTo>
                    <a:pt x="732309" y="314527"/>
                  </a:moveTo>
                  <a:lnTo>
                    <a:pt x="325909" y="0"/>
                  </a:lnTo>
                  <a:lnTo>
                    <a:pt x="325909" y="203200"/>
                  </a:lnTo>
                  <a:lnTo>
                    <a:pt x="0" y="203200"/>
                  </a:lnTo>
                  <a:lnTo>
                    <a:pt x="0" y="425853"/>
                  </a:lnTo>
                  <a:lnTo>
                    <a:pt x="325909" y="425853"/>
                  </a:lnTo>
                  <a:lnTo>
                    <a:pt x="325909" y="629053"/>
                  </a:lnTo>
                  <a:lnTo>
                    <a:pt x="732309" y="314527"/>
                  </a:lnTo>
                  <a:close/>
                </a:path>
              </a:pathLst>
            </a:custGeom>
            <a:solidFill>
              <a:srgbClr val="DA2319"/>
            </a:solidFill>
          </p:spPr>
        </p:sp>
        <p:sp>
          <p:nvSpPr>
            <p:cNvPr id="57" name="TextBox 57"/>
            <p:cNvSpPr txBox="1"/>
            <p:nvPr/>
          </p:nvSpPr>
          <p:spPr>
            <a:xfrm>
              <a:off x="0" y="165100"/>
              <a:ext cx="630709" cy="260753"/>
            </a:xfrm>
            <a:prstGeom prst="rect">
              <a:avLst/>
            </a:prstGeom>
          </p:spPr>
          <p:txBody>
            <a:bodyPr lIns="50800" tIns="50800" rIns="50800" bIns="50800" rtlCol="0" anchor="ctr"/>
            <a:lstStyle/>
            <a:p>
              <a:pPr algn="ctr">
                <a:lnSpc>
                  <a:spcPts val="2660"/>
                </a:lnSpc>
              </a:pPr>
            </a:p>
          </p:txBody>
        </p:sp>
      </p:gr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8000" y="1951138"/>
            <a:ext cx="1271431" cy="1271431"/>
          </a:xfrm>
          <a:prstGeom prst="rect">
            <a:avLst/>
          </a:prstGeom>
        </p:spPr>
      </p:pic>
      <p:pic>
        <p:nvPicPr>
          <p:cNvPr id="2" name="Picture 1"/>
          <p:cNvPicPr/>
          <p:nvPr/>
        </p:nvPicPr>
        <p:blipFill>
          <a:blip r:embed="rId6"/>
        </p:blipFill>
        <p:spPr>
          <a:xfrm>
            <a:off x="5410200" y="6515100"/>
            <a:ext cx="3147060" cy="929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25741" y="684957"/>
            <a:ext cx="9436518" cy="1543050"/>
          </a:xfrm>
          <a:prstGeom prst="rect">
            <a:avLst/>
          </a:prstGeom>
        </p:spPr>
        <p:txBody>
          <a:bodyPr lIns="0" tIns="0" rIns="0" bIns="0" rtlCol="0" anchor="t">
            <a:spAutoFit/>
          </a:bodyPr>
          <a:lstStyle/>
          <a:p>
            <a:pPr>
              <a:lnSpc>
                <a:spcPts val="12600"/>
              </a:lnSpc>
              <a:spcBef>
                <a:spcPct val="0"/>
              </a:spcBef>
            </a:pPr>
            <a:r>
              <a:rPr lang="en-US" sz="9000">
                <a:solidFill>
                  <a:srgbClr val="0D587C"/>
                </a:solidFill>
                <a:latin typeface="Anton"/>
              </a:rPr>
              <a:t>DATA PRE-PROCESSING</a:t>
            </a:r>
            <a:endParaRPr lang="en-US" sz="9000">
              <a:solidFill>
                <a:srgbClr val="0D587C"/>
              </a:solidFill>
              <a:latin typeface="Anton"/>
            </a:endParaRPr>
          </a:p>
        </p:txBody>
      </p:sp>
      <p:sp>
        <p:nvSpPr>
          <p:cNvPr id="7" name="TextBox 7"/>
          <p:cNvSpPr txBox="1"/>
          <p:nvPr/>
        </p:nvSpPr>
        <p:spPr>
          <a:xfrm>
            <a:off x="2819400" y="3162300"/>
            <a:ext cx="12191999" cy="4035015"/>
          </a:xfrm>
          <a:prstGeom prst="rect">
            <a:avLst/>
          </a:prstGeom>
        </p:spPr>
        <p:txBody>
          <a:bodyPr wrap="square" lIns="0" tIns="0" rIns="0" bIns="0" rtlCol="0" anchor="t">
            <a:spAutoFit/>
          </a:bodyPr>
          <a:lstStyle/>
          <a:p>
            <a:pPr>
              <a:lnSpc>
                <a:spcPts val="5335"/>
              </a:lnSpc>
            </a:pPr>
            <a:r>
              <a:rPr lang="en-US" sz="3810" dirty="0">
                <a:latin typeface="Trocchi" panose="00000500000000000000"/>
              </a:rPr>
              <a:t>1.  Dropping autogenerated Columns </a:t>
            </a:r>
            <a:endParaRPr lang="en-US" sz="3810" dirty="0">
              <a:latin typeface="Trocchi" panose="00000500000000000000"/>
            </a:endParaRPr>
          </a:p>
          <a:p>
            <a:pPr>
              <a:lnSpc>
                <a:spcPts val="5335"/>
              </a:lnSpc>
            </a:pPr>
            <a:r>
              <a:rPr lang="en-US" sz="3810" dirty="0">
                <a:latin typeface="Trocchi" panose="00000500000000000000"/>
              </a:rPr>
              <a:t>2. Handling Missing Values: </a:t>
            </a:r>
            <a:endParaRPr lang="en-US" sz="3810" dirty="0">
              <a:latin typeface="Trocchi" panose="00000500000000000000"/>
            </a:endParaRPr>
          </a:p>
          <a:p>
            <a:pPr>
              <a:lnSpc>
                <a:spcPts val="5335"/>
              </a:lnSpc>
            </a:pPr>
            <a:r>
              <a:rPr lang="en-US" sz="3810" dirty="0">
                <a:latin typeface="Trocchi" panose="00000500000000000000"/>
              </a:rPr>
              <a:t>4. Handling Categorical Columns</a:t>
            </a:r>
            <a:endParaRPr lang="en-US" sz="3810" dirty="0">
              <a:latin typeface="Trocchi" panose="00000500000000000000"/>
            </a:endParaRPr>
          </a:p>
          <a:p>
            <a:pPr>
              <a:lnSpc>
                <a:spcPts val="5335"/>
              </a:lnSpc>
            </a:pPr>
            <a:r>
              <a:rPr lang="en-US" sz="3810" dirty="0">
                <a:latin typeface="Trocchi" panose="00000500000000000000"/>
              </a:rPr>
              <a:t>5. Converting Data Types: </a:t>
            </a:r>
            <a:endParaRPr lang="en-US" sz="3810" dirty="0">
              <a:latin typeface="Trocchi" panose="00000500000000000000"/>
            </a:endParaRPr>
          </a:p>
          <a:p>
            <a:pPr>
              <a:lnSpc>
                <a:spcPts val="5335"/>
              </a:lnSpc>
            </a:pPr>
            <a:r>
              <a:rPr lang="en-US" sz="3810" dirty="0">
                <a:latin typeface="Trocchi" panose="00000500000000000000"/>
              </a:rPr>
              <a:t>6. Handling Outliers:</a:t>
            </a:r>
            <a:endParaRPr lang="en-US" sz="3810" dirty="0">
              <a:latin typeface="Trocchi" panose="00000500000000000000"/>
            </a:endParaRPr>
          </a:p>
          <a:p>
            <a:pPr>
              <a:lnSpc>
                <a:spcPts val="5335"/>
              </a:lnSpc>
            </a:pPr>
            <a:r>
              <a:rPr lang="en-US" sz="3810" dirty="0">
                <a:latin typeface="Trocchi" panose="00000500000000000000"/>
              </a:rPr>
              <a:t>7. Adding New  Column</a:t>
            </a:r>
            <a:endParaRPr lang="en-US" sz="3810" dirty="0">
              <a:latin typeface="Trocchi"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8212779" y="-843"/>
            <a:ext cx="1862443" cy="1543050"/>
          </a:xfrm>
          <a:prstGeom prst="rect">
            <a:avLst/>
          </a:prstGeom>
        </p:spPr>
        <p:txBody>
          <a:bodyPr lIns="0" tIns="0" rIns="0" bIns="0" rtlCol="0" anchor="t">
            <a:spAutoFit/>
          </a:bodyPr>
          <a:lstStyle/>
          <a:p>
            <a:pPr>
              <a:lnSpc>
                <a:spcPts val="12600"/>
              </a:lnSpc>
              <a:spcBef>
                <a:spcPct val="0"/>
              </a:spcBef>
            </a:pPr>
            <a:r>
              <a:rPr lang="en-US" sz="9000">
                <a:solidFill>
                  <a:srgbClr val="0D587C"/>
                </a:solidFill>
                <a:latin typeface="Anton"/>
              </a:rPr>
              <a:t>EDA</a:t>
            </a:r>
            <a:endParaRPr lang="en-US" sz="9000">
              <a:solidFill>
                <a:srgbClr val="0D587C"/>
              </a:solidFill>
              <a:latin typeface="Anton"/>
            </a:endParaRPr>
          </a:p>
        </p:txBody>
      </p:sp>
      <p:pic>
        <p:nvPicPr>
          <p:cNvPr id="15" name="Picture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542206"/>
            <a:ext cx="14173200" cy="69121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767473" y="521259"/>
            <a:ext cx="5178866" cy="1543050"/>
          </a:xfrm>
          <a:prstGeom prst="rect">
            <a:avLst/>
          </a:prstGeom>
        </p:spPr>
        <p:txBody>
          <a:bodyPr lIns="0" tIns="0" rIns="0" bIns="0" rtlCol="0" anchor="t">
            <a:spAutoFit/>
          </a:bodyPr>
          <a:lstStyle/>
          <a:p>
            <a:pPr>
              <a:lnSpc>
                <a:spcPts val="12600"/>
              </a:lnSpc>
              <a:spcBef>
                <a:spcPct val="0"/>
              </a:spcBef>
            </a:pPr>
            <a:r>
              <a:rPr lang="en-US" sz="9000">
                <a:solidFill>
                  <a:srgbClr val="0D587C"/>
                </a:solidFill>
                <a:latin typeface="Anton"/>
              </a:rPr>
              <a:t>ML MODELS</a:t>
            </a:r>
            <a:endParaRPr lang="en-US" sz="9000">
              <a:solidFill>
                <a:srgbClr val="0D587C"/>
              </a:solidFill>
              <a:latin typeface="Anton"/>
            </a:endParaRPr>
          </a:p>
        </p:txBody>
      </p:sp>
      <p:sp>
        <p:nvSpPr>
          <p:cNvPr id="8" name="TextBox 8"/>
          <p:cNvSpPr txBox="1"/>
          <p:nvPr/>
        </p:nvSpPr>
        <p:spPr>
          <a:xfrm>
            <a:off x="1352543" y="3988080"/>
            <a:ext cx="6398066" cy="754950"/>
          </a:xfrm>
          <a:prstGeom prst="rect">
            <a:avLst/>
          </a:prstGeom>
        </p:spPr>
        <p:txBody>
          <a:bodyPr wrap="square" lIns="0" tIns="0" rIns="0" bIns="0" rtlCol="0" anchor="t">
            <a:spAutoFit/>
          </a:bodyPr>
          <a:lstStyle/>
          <a:p>
            <a:pPr algn="ctr">
              <a:lnSpc>
                <a:spcPts val="6300"/>
              </a:lnSpc>
              <a:spcBef>
                <a:spcPct val="0"/>
              </a:spcBef>
            </a:pPr>
            <a:r>
              <a:rPr lang="en-US" sz="4500" dirty="0">
                <a:solidFill>
                  <a:srgbClr val="0D587C"/>
                </a:solidFill>
                <a:latin typeface="Canva Sans" panose="020B0503030501040103"/>
              </a:rPr>
              <a:t>       </a:t>
            </a:r>
            <a:endParaRPr lang="en-US" sz="4500" dirty="0">
              <a:solidFill>
                <a:srgbClr val="0D587C"/>
              </a:solidFill>
              <a:latin typeface="Canva Sans" panose="020B0503030501040103"/>
            </a:endParaRPr>
          </a:p>
        </p:txBody>
      </p:sp>
      <p:sp>
        <p:nvSpPr>
          <p:cNvPr id="23" name="Rectangle 1"/>
          <p:cNvSpPr>
            <a:spLocks noChangeArrowheads="1"/>
          </p:cNvSpPr>
          <p:nvPr/>
        </p:nvSpPr>
        <p:spPr bwMode="auto">
          <a:xfrm>
            <a:off x="671977" y="2628900"/>
            <a:ext cx="1694404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3200" b="1" i="0" u="none" strike="noStrike" cap="none" normalizeH="0" baseline="0" dirty="0">
                <a:ln>
                  <a:noFill/>
                </a:ln>
                <a:solidFill>
                  <a:schemeClr val="tx1"/>
                </a:solidFill>
                <a:effectLst/>
                <a:latin typeface="Arial" panose="020B0604020202020204" pitchFamily="34" charset="0"/>
              </a:rPr>
              <a:t>Model Selection</a:t>
            </a:r>
            <a:r>
              <a:rPr kumimoji="0" lang="en-US" altLang="en-US" sz="3200" b="0" i="0" u="none" strike="noStrike" cap="none" normalizeH="0" baseline="0" dirty="0">
                <a:ln>
                  <a:noFill/>
                </a:ln>
                <a:solidFill>
                  <a:schemeClr val="tx1"/>
                </a:solidFill>
                <a:effectLst/>
                <a:latin typeface="Arial" panose="020B0604020202020204" pitchFamily="34" charset="0"/>
              </a:rPr>
              <a:t>: Chosen the ARIMA (</a:t>
            </a:r>
            <a:r>
              <a:rPr kumimoji="0" lang="en-US" altLang="en-US" sz="3200" b="0" i="0" u="none" strike="noStrike" cap="none" normalizeH="0" baseline="0" dirty="0" err="1">
                <a:ln>
                  <a:noFill/>
                </a:ln>
                <a:solidFill>
                  <a:schemeClr val="tx1"/>
                </a:solidFill>
                <a:effectLst/>
                <a:latin typeface="Arial" panose="020B0604020202020204" pitchFamily="34" charset="0"/>
              </a:rPr>
              <a:t>AutoRegressive</a:t>
            </a:r>
            <a:r>
              <a:rPr kumimoji="0" lang="en-US" altLang="en-US" sz="3200" b="0" i="0" u="none" strike="noStrike" cap="none" normalizeH="0" baseline="0" dirty="0">
                <a:ln>
                  <a:noFill/>
                </a:ln>
                <a:solidFill>
                  <a:schemeClr val="tx1"/>
                </a:solidFill>
                <a:effectLst/>
                <a:latin typeface="Arial" panose="020B0604020202020204" pitchFamily="34" charset="0"/>
              </a:rPr>
              <a:t> Integrated Moving Average) model due to its effectiveness in time series forecasting, particularly for data with trends and seasonality, like Walmart's sales data.</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3200" b="1" i="0" u="none" strike="noStrike" cap="none" normalizeH="0" baseline="0" dirty="0">
                <a:ln>
                  <a:noFill/>
                </a:ln>
                <a:solidFill>
                  <a:schemeClr val="tx1"/>
                </a:solidFill>
                <a:effectLst/>
                <a:latin typeface="Arial" panose="020B0604020202020204" pitchFamily="34" charset="0"/>
              </a:rPr>
              <a:t>Parameter Tuning</a:t>
            </a:r>
            <a:r>
              <a:rPr kumimoji="0" lang="en-US" altLang="en-US" sz="3200" b="0" i="0" u="none" strike="noStrike" cap="none" normalizeH="0" baseline="0" dirty="0">
                <a:ln>
                  <a:noFill/>
                </a:ln>
                <a:solidFill>
                  <a:schemeClr val="tx1"/>
                </a:solidFill>
                <a:effectLst/>
                <a:latin typeface="Arial" panose="020B0604020202020204" pitchFamily="34" charset="0"/>
              </a:rPr>
              <a:t>: Conducted extensive parameter tuning, including selecting the optimal p (autoregressive order), d (differencing order), and q (moving average order) parameters, to improve the model's accuracy in predicting future sales.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3200" b="1" i="0" u="none" strike="noStrike" cap="none" normalizeH="0" baseline="0" dirty="0">
                <a:ln>
                  <a:noFill/>
                </a:ln>
                <a:solidFill>
                  <a:schemeClr val="tx1"/>
                </a:solidFill>
                <a:effectLst/>
                <a:latin typeface="Arial" panose="020B0604020202020204" pitchFamily="34" charset="0"/>
              </a:rPr>
              <a:t>Model Evaluation</a:t>
            </a:r>
            <a:r>
              <a:rPr kumimoji="0" lang="en-US" altLang="en-US" sz="3200" b="0" i="0" u="none" strike="noStrike" cap="none" normalizeH="0" baseline="0" dirty="0">
                <a:ln>
                  <a:noFill/>
                </a:ln>
                <a:solidFill>
                  <a:schemeClr val="tx1"/>
                </a:solidFill>
                <a:effectLst/>
                <a:latin typeface="Arial" panose="020B0604020202020204" pitchFamily="34" charset="0"/>
              </a:rPr>
              <a:t>: Evaluated the ARIMA model's performance using metrics such as Mean Absolute Error (MAE) and Root Mean Square Error (RMSE) to ensure the predictions were reliable and aligned with actual sales trends.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502885" y="857250"/>
            <a:ext cx="5282231" cy="1543050"/>
          </a:xfrm>
          <a:prstGeom prst="rect">
            <a:avLst/>
          </a:prstGeom>
        </p:spPr>
        <p:txBody>
          <a:bodyPr lIns="0" tIns="0" rIns="0" bIns="0" rtlCol="0" anchor="t">
            <a:spAutoFit/>
          </a:bodyPr>
          <a:lstStyle/>
          <a:p>
            <a:pPr>
              <a:lnSpc>
                <a:spcPts val="12600"/>
              </a:lnSpc>
              <a:spcBef>
                <a:spcPct val="0"/>
              </a:spcBef>
            </a:pPr>
            <a:r>
              <a:rPr lang="en-US" sz="9000">
                <a:solidFill>
                  <a:srgbClr val="0D587C"/>
                </a:solidFill>
                <a:latin typeface="Anton"/>
              </a:rPr>
              <a:t>CONCLUSION</a:t>
            </a:r>
            <a:endParaRPr lang="en-US" sz="9000">
              <a:solidFill>
                <a:srgbClr val="0D587C"/>
              </a:solidFill>
              <a:latin typeface="Anton"/>
            </a:endParaRPr>
          </a:p>
        </p:txBody>
      </p:sp>
      <p:sp>
        <p:nvSpPr>
          <p:cNvPr id="20" name="TextBox 19"/>
          <p:cNvSpPr txBox="1"/>
          <p:nvPr/>
        </p:nvSpPr>
        <p:spPr>
          <a:xfrm>
            <a:off x="838200" y="2927508"/>
            <a:ext cx="16002000" cy="5786199"/>
          </a:xfrm>
          <a:prstGeom prst="rect">
            <a:avLst/>
          </a:prstGeom>
          <a:noFill/>
        </p:spPr>
        <p:txBody>
          <a:bodyPr wrap="square">
            <a:spAutoFit/>
          </a:bodyPr>
          <a:lstStyle/>
          <a:p>
            <a:endParaRPr lang="en-US" dirty="0"/>
          </a:p>
          <a:p>
            <a:pPr>
              <a:buFont typeface="+mj-lt"/>
              <a:buAutoNum type="arabicPeriod"/>
            </a:pPr>
            <a:r>
              <a:rPr lang="en-US" sz="4400" dirty="0"/>
              <a:t>Developed accurate sales prediction models that support key business operations like inventory and pricing strategies.</a:t>
            </a:r>
            <a:endParaRPr lang="en-US" sz="4400" dirty="0"/>
          </a:p>
          <a:p>
            <a:pPr>
              <a:buFont typeface="+mj-lt"/>
              <a:buAutoNum type="arabicPeriod"/>
            </a:pPr>
            <a:endParaRPr lang="en-US" sz="4400" dirty="0"/>
          </a:p>
          <a:p>
            <a:pPr>
              <a:buFont typeface="+mj-lt"/>
              <a:buAutoNum type="arabicPeriod"/>
            </a:pPr>
            <a:r>
              <a:rPr lang="en-US" sz="4400" dirty="0"/>
              <a:t>Efficiently processed large datasets using </a:t>
            </a:r>
            <a:r>
              <a:rPr lang="en-US" sz="4400" dirty="0" err="1"/>
              <a:t>PySpark</a:t>
            </a:r>
            <a:r>
              <a:rPr lang="en-US" sz="4400" dirty="0"/>
              <a:t>, ensuring scalability and precision.</a:t>
            </a:r>
            <a:endParaRPr lang="en-US" sz="4400" dirty="0"/>
          </a:p>
          <a:p>
            <a:endParaRPr lang="en-US" sz="4400" dirty="0"/>
          </a:p>
          <a:p>
            <a:r>
              <a:rPr lang="en-US" sz="4400" dirty="0"/>
              <a:t>3- Delivered actionable insights through Tableau visualizations, enabling data-driven decision-making for stakeholders.</a:t>
            </a:r>
            <a:endParaRPr lang="en-US" sz="44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3412</Words>
  <Application>WPS Presentation</Application>
  <PresentationFormat>Custom</PresentationFormat>
  <Paragraphs>104</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Anton</vt:lpstr>
      <vt:lpstr>Trocchi</vt:lpstr>
      <vt:lpstr>Canva Sans</vt:lpstr>
      <vt:lpstr>Microsoft YaHei</vt:lpstr>
      <vt:lpstr>Arial Unicode MS</vt:lpstr>
      <vt:lpstr>Gill Sans MT</vt:lpstr>
      <vt:lpstr>Calibri</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Abhishek Patel (230943025001)</dc:title>
  <dc:creator>Admin</dc:creator>
  <cp:lastModifiedBy>kthor</cp:lastModifiedBy>
  <cp:revision>9</cp:revision>
  <dcterms:created xsi:type="dcterms:W3CDTF">2006-08-16T00:00:00Z</dcterms:created>
  <dcterms:modified xsi:type="dcterms:W3CDTF">2024-08-14T06:02:24Z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8A1204259407428C9FA356100E83AD38_12</vt:lpwstr>
  </property>
  <property fmtid="{D5CDD505-2E9C-101B-9397-08002B2CF9AE}" pid="3" name="KSOProductBuildVer">
    <vt:lpwstr>1033-12.2.0.17545</vt:lpwstr>
  </property>
</Properties>
</file>