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  <p:embeddedFont>
      <p:font typeface="Nunito"/>
      <p:regular r:id="rId36"/>
      <p:bold r:id="rId37"/>
      <p:italic r:id="rId38"/>
      <p:boldItalic r:id="rId39"/>
    </p:embeddedFont>
    <p:embeddedFont>
      <p:font typeface="Maven Pro"/>
      <p:regular r:id="rId40"/>
      <p:bold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avenPro-regular.fntdata"/><Relationship Id="rId20" Type="http://schemas.openxmlformats.org/officeDocument/2006/relationships/slide" Target="slides/slide15.xml"/><Relationship Id="rId41" Type="http://schemas.openxmlformats.org/officeDocument/2006/relationships/font" Target="fonts/MavenPro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bold.fntdata"/><Relationship Id="rId10" Type="http://schemas.openxmlformats.org/officeDocument/2006/relationships/slide" Target="slides/slide5.xml"/><Relationship Id="rId32" Type="http://schemas.openxmlformats.org/officeDocument/2006/relationships/font" Target="fonts/Roboto-regular.fntdata"/><Relationship Id="rId13" Type="http://schemas.openxmlformats.org/officeDocument/2006/relationships/slide" Target="slides/slide8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-italic.fntdata"/><Relationship Id="rId15" Type="http://schemas.openxmlformats.org/officeDocument/2006/relationships/slide" Target="slides/slide10.xml"/><Relationship Id="rId37" Type="http://schemas.openxmlformats.org/officeDocument/2006/relationships/font" Target="fonts/Nunito-bold.fntdata"/><Relationship Id="rId14" Type="http://schemas.openxmlformats.org/officeDocument/2006/relationships/slide" Target="slides/slide9.xml"/><Relationship Id="rId36" Type="http://schemas.openxmlformats.org/officeDocument/2006/relationships/font" Target="fonts/Nunito-regular.fntdata"/><Relationship Id="rId17" Type="http://schemas.openxmlformats.org/officeDocument/2006/relationships/slide" Target="slides/slide12.xml"/><Relationship Id="rId39" Type="http://schemas.openxmlformats.org/officeDocument/2006/relationships/font" Target="fonts/Nunito-boldItalic.fntdata"/><Relationship Id="rId16" Type="http://schemas.openxmlformats.org/officeDocument/2006/relationships/slide" Target="slides/slide11.xml"/><Relationship Id="rId38" Type="http://schemas.openxmlformats.org/officeDocument/2006/relationships/font" Target="fonts/Nuni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69d60febd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69d60febd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69d73ceac0_1_16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69d73ceac0_1_1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69d73ceac0_1_16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69d73ceac0_1_1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69d60febd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69d60febd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69d73ceac0_1_1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69d73ceac0_1_1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69d60febd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69d60febd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69d73ceac0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269d73ceac0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69d73ceac0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69d73ceac0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69d60febd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269d60febd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69d73ceac0_1_16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269d73ceac0_1_16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ba79e77f4e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ba79e77f4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269d60febd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269d60febd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bbb3de047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2bbb3de047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bbb3de047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bbb3de047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69d60febd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269d60febd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2bbb3de0477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2bbb3de0477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2bbb3de0477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2bbb3de0477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2698326eb0b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2698326eb0b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69d60feb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69d60feb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69d73ceac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69d73ceac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69d73ceac0_1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69d73ceac0_1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69d73ceac0_1_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69d73ceac0_1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69d73ceac0_1_8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69d73ceac0_1_8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69d60febd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69d60febd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69d73ceac0_1_1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69d73ceac0_1_1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Relationship Id="rId4" Type="http://schemas.openxmlformats.org/officeDocument/2006/relationships/image" Target="../media/image34.png"/><Relationship Id="rId5" Type="http://schemas.openxmlformats.org/officeDocument/2006/relationships/image" Target="../media/image2.png"/><Relationship Id="rId6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5.png"/><Relationship Id="rId6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17.png"/><Relationship Id="rId5" Type="http://schemas.openxmlformats.org/officeDocument/2006/relationships/image" Target="../media/image20.png"/><Relationship Id="rId6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5.png"/><Relationship Id="rId4" Type="http://schemas.openxmlformats.org/officeDocument/2006/relationships/image" Target="../media/image2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8.png"/><Relationship Id="rId4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0.png"/><Relationship Id="rId4" Type="http://schemas.openxmlformats.org/officeDocument/2006/relationships/image" Target="../media/image33.png"/><Relationship Id="rId5" Type="http://schemas.openxmlformats.org/officeDocument/2006/relationships/image" Target="../media/image3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8.png"/><Relationship Id="rId4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hyperlink" Target="https://rbi.org.in/Scripts/BS_PressReleaseDisplay.aspx?prid=57327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454950" y="1187125"/>
            <a:ext cx="5724600" cy="22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3: Capital Asset Pricing Model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662525" y="325032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 4330</a:t>
            </a:r>
            <a:r>
              <a:rPr lang="en"/>
              <a:t> – INTRODUCTION TO FINANCIAL  ENGINEERING​</a:t>
            </a:r>
            <a:endParaRPr/>
          </a:p>
        </p:txBody>
      </p:sp>
      <p:sp>
        <p:nvSpPr>
          <p:cNvPr id="279" name="Google Shape;279;p13"/>
          <p:cNvSpPr txBox="1"/>
          <p:nvPr>
            <p:ph idx="1" type="subTitle"/>
          </p:nvPr>
        </p:nvSpPr>
        <p:spPr>
          <a:xfrm>
            <a:off x="662525" y="394572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- 7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Capital Market Line (CML)</a:t>
            </a:r>
            <a:endParaRPr/>
          </a:p>
        </p:txBody>
      </p:sp>
      <p:sp>
        <p:nvSpPr>
          <p:cNvPr id="342" name="Google Shape;342;p22"/>
          <p:cNvSpPr txBox="1"/>
          <p:nvPr>
            <p:ph idx="1" type="body"/>
          </p:nvPr>
        </p:nvSpPr>
        <p:spPr>
          <a:xfrm>
            <a:off x="1303800" y="2160025"/>
            <a:ext cx="7030500" cy="15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For </a:t>
            </a:r>
            <a:r>
              <a:rPr lang="en" sz="1400"/>
              <a:t>drawing</a:t>
            </a:r>
            <a:r>
              <a:rPr lang="en" sz="1400"/>
              <a:t> CML, we need to maximize the slope between the graph return and volatility(standard deviation).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get optimal derived weights by solving the maximization problem, by this weight we can get derived return and derived volatility.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Here M is the vector of expected </a:t>
            </a:r>
            <a:r>
              <a:rPr lang="en" sz="1400"/>
              <a:t>returns</a:t>
            </a:r>
            <a:r>
              <a:rPr lang="en" sz="1400"/>
              <a:t> of risky assets.</a:t>
            </a:r>
            <a:endParaRPr sz="1400"/>
          </a:p>
        </p:txBody>
      </p:sp>
      <p:pic>
        <p:nvPicPr>
          <p:cNvPr id="343" name="Google Shape;3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300949"/>
            <a:ext cx="2495508" cy="7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1493" y="1247568"/>
            <a:ext cx="3671875" cy="848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98350" y="3593075"/>
            <a:ext cx="1824250" cy="75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68623" y="3732775"/>
            <a:ext cx="2309140" cy="61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Capital Market Line (</a:t>
            </a:r>
            <a:r>
              <a:rPr lang="en"/>
              <a:t>CML)</a:t>
            </a:r>
            <a:endParaRPr/>
          </a:p>
        </p:txBody>
      </p:sp>
      <p:sp>
        <p:nvSpPr>
          <p:cNvPr id="352" name="Google Shape;352;p23"/>
          <p:cNvSpPr txBox="1"/>
          <p:nvPr>
            <p:ph idx="1" type="body"/>
          </p:nvPr>
        </p:nvSpPr>
        <p:spPr>
          <a:xfrm>
            <a:off x="1303800" y="1420575"/>
            <a:ext cx="7030500" cy="15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On solving the optimization problem we get the relation between return and volatility, which incorporates the risk free asset as well.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results are :-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353" name="Google Shape;3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2650" y="2329200"/>
            <a:ext cx="5558725" cy="79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7150" y="3487875"/>
            <a:ext cx="2944916" cy="29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0750" y="4034500"/>
            <a:ext cx="5158550" cy="5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07025" y="3401950"/>
            <a:ext cx="3373675" cy="4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Capital Market Line (</a:t>
            </a:r>
            <a:r>
              <a:rPr lang="en"/>
              <a:t>CML)</a:t>
            </a:r>
            <a:endParaRPr/>
          </a:p>
        </p:txBody>
      </p:sp>
      <p:pic>
        <p:nvPicPr>
          <p:cNvPr id="362" name="Google Shape;3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150" y="1320325"/>
            <a:ext cx="6341701" cy="352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5"/>
          <p:cNvSpPr txBox="1"/>
          <p:nvPr>
            <p:ph type="title"/>
          </p:nvPr>
        </p:nvSpPr>
        <p:spPr>
          <a:xfrm>
            <a:off x="1303800" y="598575"/>
            <a:ext cx="7030500" cy="8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Significance of tangency | CML</a:t>
            </a:r>
            <a:endParaRPr/>
          </a:p>
        </p:txBody>
      </p:sp>
      <p:sp>
        <p:nvSpPr>
          <p:cNvPr id="368" name="Google Shape;368;p25"/>
          <p:cNvSpPr txBox="1"/>
          <p:nvPr>
            <p:ph idx="1" type="body"/>
          </p:nvPr>
        </p:nvSpPr>
        <p:spPr>
          <a:xfrm>
            <a:off x="1303800" y="13702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point obtained on the markowitz bullet i.e. derived expected return and derived volatility, and the CML line which joins </a:t>
            </a:r>
            <a:r>
              <a:rPr lang="en" sz="1400"/>
              <a:t>risk</a:t>
            </a:r>
            <a:r>
              <a:rPr lang="en" sz="1400"/>
              <a:t> free rate and this point is tangent to the bullet.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tangency portfolio is the point of maximum Sharpe ratio, which is a measure of risk-adjusted performance.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This portfolio is considered the best choice for investors who are risk-averse and want to optimize their portfolio's performance by balancing risk and return.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Investors can choose a combination of the tangency portfolio and the risk-free asset to tailor their portfolio to their risk preferences.</a:t>
            </a:r>
            <a:endParaRPr sz="1400"/>
          </a:p>
        </p:txBody>
      </p:sp>
      <p:pic>
        <p:nvPicPr>
          <p:cNvPr id="369" name="Google Shape;36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3911825"/>
            <a:ext cx="6629400" cy="3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6"/>
          <p:cNvSpPr txBox="1"/>
          <p:nvPr>
            <p:ph type="title"/>
          </p:nvPr>
        </p:nvSpPr>
        <p:spPr>
          <a:xfrm>
            <a:off x="1303800" y="598575"/>
            <a:ext cx="7030500" cy="8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Significance of tangency | Validation</a:t>
            </a:r>
            <a:endParaRPr/>
          </a:p>
        </p:txBody>
      </p:sp>
      <p:pic>
        <p:nvPicPr>
          <p:cNvPr id="375" name="Google Shape;37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4338" y="2966438"/>
            <a:ext cx="6629400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3588" y="3402275"/>
            <a:ext cx="6690925" cy="74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73600" y="4252425"/>
            <a:ext cx="6864900" cy="55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2937" y="1273575"/>
            <a:ext cx="2918124" cy="160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ecurity market lines (SML)</a:t>
            </a:r>
            <a:endParaRPr/>
          </a:p>
        </p:txBody>
      </p:sp>
      <p:sp>
        <p:nvSpPr>
          <p:cNvPr id="384" name="Google Shape;384;p27"/>
          <p:cNvSpPr txBox="1"/>
          <p:nvPr>
            <p:ph idx="1" type="body"/>
          </p:nvPr>
        </p:nvSpPr>
        <p:spPr>
          <a:xfrm>
            <a:off x="1171150" y="1530500"/>
            <a:ext cx="7163100" cy="29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SML </a:t>
            </a:r>
            <a:r>
              <a:rPr lang="en" sz="1200"/>
              <a:t>is an investment evaluation tool derived from </a:t>
            </a:r>
            <a:r>
              <a:rPr b="1" lang="en" sz="1200"/>
              <a:t>CAPM</a:t>
            </a:r>
            <a:r>
              <a:rPr lang="en" sz="1200"/>
              <a:t> that works on the principle that investor should be compensated for both the </a:t>
            </a:r>
            <a:r>
              <a:rPr b="1" lang="en" sz="1200"/>
              <a:t>time value of money (TVM)</a:t>
            </a:r>
            <a:r>
              <a:rPr lang="en" sz="1200"/>
              <a:t> and corresponding </a:t>
            </a:r>
            <a:r>
              <a:rPr b="1" lang="en" sz="1200"/>
              <a:t>risk associated with the investment (risk premium)</a:t>
            </a:r>
            <a:r>
              <a:rPr lang="en" sz="1200"/>
              <a:t>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                                     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Beta</a:t>
            </a:r>
            <a:r>
              <a:rPr lang="en" sz="1200"/>
              <a:t> is the measure of </a:t>
            </a:r>
            <a:r>
              <a:rPr b="1" lang="en" sz="1200"/>
              <a:t>volatility</a:t>
            </a:r>
            <a:r>
              <a:rPr lang="en" sz="1200"/>
              <a:t> or </a:t>
            </a:r>
            <a:r>
              <a:rPr b="1" lang="en" sz="1200"/>
              <a:t>systematic risk</a:t>
            </a:r>
            <a:r>
              <a:rPr lang="en" sz="1200"/>
              <a:t> of an asset or a portfolio compared to the market.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An asset can be classified as </a:t>
            </a:r>
            <a:r>
              <a:rPr b="1" lang="en" sz="1200"/>
              <a:t>undervalued or overvalued</a:t>
            </a:r>
            <a:r>
              <a:rPr lang="en" sz="1200"/>
              <a:t> based on its </a:t>
            </a:r>
            <a:r>
              <a:rPr b="1" lang="en" sz="1200"/>
              <a:t>level of systematic risk</a:t>
            </a:r>
            <a:r>
              <a:rPr lang="en" sz="1200"/>
              <a:t>, compared to the market.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If an asset is plotted above the security market line, it is underpriced. If an asset is plotted below, it is overpriced.</a:t>
            </a:r>
            <a:endParaRPr sz="1200"/>
          </a:p>
        </p:txBody>
      </p:sp>
      <p:pic>
        <p:nvPicPr>
          <p:cNvPr id="385" name="Google Shape;38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6200" y="2503200"/>
            <a:ext cx="1640450" cy="51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3900" y="2566513"/>
            <a:ext cx="2809600" cy="38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Market Lines (</a:t>
            </a:r>
            <a:r>
              <a:rPr lang="en"/>
              <a:t>𝝻</a:t>
            </a:r>
            <a:r>
              <a:rPr baseline="-25000" lang="en"/>
              <a:t>k</a:t>
            </a:r>
            <a:r>
              <a:rPr lang="en"/>
              <a:t>-beta line)</a:t>
            </a:r>
            <a:endParaRPr/>
          </a:p>
        </p:txBody>
      </p:sp>
      <p:sp>
        <p:nvSpPr>
          <p:cNvPr id="392" name="Google Shape;392;p28"/>
          <p:cNvSpPr txBox="1"/>
          <p:nvPr>
            <p:ph idx="1" type="body"/>
          </p:nvPr>
        </p:nvSpPr>
        <p:spPr>
          <a:xfrm>
            <a:off x="1303800" y="1990050"/>
            <a:ext cx="37683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market consists a portfolio of 3 assets.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SML is plotted between </a:t>
            </a:r>
            <a:r>
              <a:rPr lang="en"/>
              <a:t>U</a:t>
            </a:r>
            <a:r>
              <a:rPr baseline="-25000" lang="en"/>
              <a:t>k</a:t>
            </a:r>
            <a:r>
              <a:rPr lang="en"/>
              <a:t> and beta: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Slope = (U</a:t>
            </a:r>
            <a:r>
              <a:rPr baseline="-25000" lang="en"/>
              <a:t>M</a:t>
            </a:r>
            <a:r>
              <a:rPr lang="en"/>
              <a:t> - U</a:t>
            </a:r>
            <a:r>
              <a:rPr baseline="-25000" lang="en"/>
              <a:t>rf</a:t>
            </a:r>
            <a:r>
              <a:rPr lang="en"/>
              <a:t>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Intercept = U</a:t>
            </a:r>
            <a:r>
              <a:rPr baseline="-25000" lang="en"/>
              <a:t>rf</a:t>
            </a:r>
            <a:endParaRPr baseline="-250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Points corresponding to individual assets are plotted on SML line by calculating their beta values.</a:t>
            </a:r>
            <a:endParaRPr/>
          </a:p>
        </p:txBody>
      </p:sp>
      <p:pic>
        <p:nvPicPr>
          <p:cNvPr id="393" name="Google Shape;39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2125" y="1990050"/>
            <a:ext cx="3262166" cy="254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3050" y="3919550"/>
            <a:ext cx="3178250" cy="61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Market Lines (𝝻</a:t>
            </a:r>
            <a:r>
              <a:rPr baseline="-25000" lang="en"/>
              <a:t>k</a:t>
            </a:r>
            <a:r>
              <a:rPr lang="en"/>
              <a:t>- 𝝻</a:t>
            </a:r>
            <a:r>
              <a:rPr baseline="-25000" lang="en"/>
              <a:t>M</a:t>
            </a:r>
            <a:r>
              <a:rPr lang="en"/>
              <a:t> line)</a:t>
            </a:r>
            <a:endParaRPr/>
          </a:p>
        </p:txBody>
      </p:sp>
      <p:sp>
        <p:nvSpPr>
          <p:cNvPr id="400" name="Google Shape;400;p29"/>
          <p:cNvSpPr txBox="1"/>
          <p:nvPr>
            <p:ph idx="1" type="body"/>
          </p:nvPr>
        </p:nvSpPr>
        <p:spPr>
          <a:xfrm>
            <a:off x="1078050" y="1552150"/>
            <a:ext cx="3932700" cy="29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market consists of a portfolio of 3 assets.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SML is plotted between μ</a:t>
            </a:r>
            <a:r>
              <a:rPr baseline="-25000" lang="en"/>
              <a:t>k</a:t>
            </a:r>
            <a:r>
              <a:rPr lang="en"/>
              <a:t> and μ</a:t>
            </a:r>
            <a:r>
              <a:rPr baseline="-25000" lang="en"/>
              <a:t>M</a:t>
            </a:r>
            <a:r>
              <a:rPr lang="en"/>
              <a:t>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Slope = Beta of individual assets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Intercept =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SML  corresponding to individual assets are plotted by calculating their beta values.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Point of intersection shows point of equal expected market and stock returns due to some specific sets of weights for these stocks in the portfolio.</a:t>
            </a:r>
            <a:endParaRPr/>
          </a:p>
        </p:txBody>
      </p:sp>
      <p:pic>
        <p:nvPicPr>
          <p:cNvPr id="401" name="Google Shape;40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5350" y="1937900"/>
            <a:ext cx="3323637" cy="254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6947" y="2513697"/>
            <a:ext cx="549150" cy="2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Sharpe Ratio</a:t>
            </a:r>
            <a:endParaRPr/>
          </a:p>
        </p:txBody>
      </p:sp>
      <p:sp>
        <p:nvSpPr>
          <p:cNvPr id="408" name="Google Shape;408;p30"/>
          <p:cNvSpPr txBox="1"/>
          <p:nvPr>
            <p:ph idx="1" type="body"/>
          </p:nvPr>
        </p:nvSpPr>
        <p:spPr>
          <a:xfrm>
            <a:off x="1260975" y="1597875"/>
            <a:ext cx="7030500" cy="30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capital market line joining the risk-free security and the market portfolio satisfies the equation .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Sharpe ratio</a:t>
            </a:r>
            <a:r>
              <a:rPr lang="en" sz="1400"/>
              <a:t> is defined as the difference between the returns of the investment and the risk-free return, divided by the standard deviation of the investment returns v.i.z slope of the capital market line (CML).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409" name="Google Shape;40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0523" y="1993823"/>
            <a:ext cx="3272500" cy="77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7975" y="3888050"/>
            <a:ext cx="3738050" cy="41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Sharpe Ratio</a:t>
            </a:r>
            <a:endParaRPr/>
          </a:p>
        </p:txBody>
      </p:sp>
      <p:sp>
        <p:nvSpPr>
          <p:cNvPr id="416" name="Google Shape;416;p31"/>
          <p:cNvSpPr txBox="1"/>
          <p:nvPr>
            <p:ph idx="1" type="body"/>
          </p:nvPr>
        </p:nvSpPr>
        <p:spPr>
          <a:xfrm>
            <a:off x="1260975" y="1597875"/>
            <a:ext cx="6711900" cy="25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 higher Sharpe Ratio indicates a better risk-adjusted performance.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It helps investors assess if the additional return earned by a portfolio is worth the additional risk taken.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Comparing Sharpe Ratios among different portfolios allows for a more informed decision on which portfolio provides a better risk-return trade-off.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Sharpe ratio of individual assets can also be compared with overall </a:t>
            </a:r>
            <a:r>
              <a:rPr lang="en" sz="1400"/>
              <a:t>performance</a:t>
            </a:r>
            <a:r>
              <a:rPr lang="en" sz="1400"/>
              <a:t> of a portfolio.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 higher Sharpe Ratio generally signifies better risk-adjusted performance. This can enhance investor confidence, attracting those who are risk-averse or looking for a more stable investment strategy.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199975" y="17824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have taken the 91-days GOI Treasury Bill as Risk-free asset.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have taken 10 stocks of various Indian Companies listed on NSE and did the Markowitz Portfolio Optimization.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Created Markowitz bullet and efficient frontier.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Calculated expected return, CML using Capital Asset Pricing Model (CAPM).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Calculated SML for individual stocks.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Compared the performance of stocks and portfolio using Sharpe ratio.</a:t>
            </a:r>
            <a:endParaRPr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of sharpe ratio</a:t>
            </a:r>
            <a:endParaRPr/>
          </a:p>
        </p:txBody>
      </p:sp>
      <p:sp>
        <p:nvSpPr>
          <p:cNvPr id="422" name="Google Shape;422;p32"/>
          <p:cNvSpPr txBox="1"/>
          <p:nvPr>
            <p:ph idx="1" type="body"/>
          </p:nvPr>
        </p:nvSpPr>
        <p:spPr>
          <a:xfrm>
            <a:off x="1249425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have created various portfolios for </a:t>
            </a:r>
            <a:r>
              <a:rPr lang="en" sz="1400"/>
              <a:t>comparing</a:t>
            </a:r>
            <a:r>
              <a:rPr lang="en" sz="1400"/>
              <a:t> the sharpe ratios.</a:t>
            </a:r>
            <a:endParaRPr sz="1400"/>
          </a:p>
        </p:txBody>
      </p:sp>
      <p:pic>
        <p:nvPicPr>
          <p:cNvPr id="423" name="Google Shape;42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7103" y="1738700"/>
            <a:ext cx="5386925" cy="1270575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32"/>
          <p:cNvSpPr txBox="1"/>
          <p:nvPr/>
        </p:nvSpPr>
        <p:spPr>
          <a:xfrm>
            <a:off x="1249425" y="3103500"/>
            <a:ext cx="5984100" cy="14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This portfolio has a moderate overall Sharpe ratio, indicating a reasonable balance between risk and return. While </a:t>
            </a: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ICICI BANK</a:t>
            </a: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contributes positively to the portfolio's risk-adjusted return, the lower individual Sharpe ratios of TCS and </a:t>
            </a: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ADANI PORTS</a:t>
            </a: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temper the overall performance.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of sharpe ratio</a:t>
            </a:r>
            <a:endParaRPr/>
          </a:p>
        </p:txBody>
      </p:sp>
      <p:pic>
        <p:nvPicPr>
          <p:cNvPr id="430" name="Google Shape;43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5800" y="1266675"/>
            <a:ext cx="4642275" cy="1196825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33"/>
          <p:cNvSpPr txBox="1"/>
          <p:nvPr/>
        </p:nvSpPr>
        <p:spPr>
          <a:xfrm>
            <a:off x="1361450" y="2951250"/>
            <a:ext cx="6796500" cy="1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32" name="Google Shape;432;p33"/>
          <p:cNvSpPr txBox="1"/>
          <p:nvPr/>
        </p:nvSpPr>
        <p:spPr>
          <a:xfrm>
            <a:off x="1423750" y="2571750"/>
            <a:ext cx="5846400" cy="2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overall portfolio demonstrates a positive risk-adjusted return, with LT and VEDL contributing more significantly to the portfolio's performance.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individual Sharpe ratios suggest that LT has the highest risk-adjusted return, followed by VEDL, TATAPOWER, and INFY.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diversification across different sectors (information technology, power, metals, and infrastructure) may contribute to spreading the risk within the portfolio.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Portfolio 1 has a higher overall Sharpe ratio (0.2044) compared to Portfolio 2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(0.1770).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This suggests that, on a risk-adjusted basis, Portfolio 1 has a better performance relative to Portfolio 3.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of sharpe ratio</a:t>
            </a:r>
            <a:endParaRPr/>
          </a:p>
        </p:txBody>
      </p:sp>
      <p:sp>
        <p:nvSpPr>
          <p:cNvPr id="438" name="Google Shape;438;p34"/>
          <p:cNvSpPr txBox="1"/>
          <p:nvPr/>
        </p:nvSpPr>
        <p:spPr>
          <a:xfrm>
            <a:off x="1173750" y="2808650"/>
            <a:ext cx="7251300" cy="23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●"/>
            </a:pP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Here we have compared the sharpe ratios of all 10 stocks in the portfolio.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●"/>
            </a:pP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The sharpe ratio of the portfolio is 0.3044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●"/>
            </a:pP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TATAMOTORS.NS has the highest individual Sharpe ratio, suggesting strong risk-adjusted performance.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●"/>
            </a:pP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ICICIBANK.NS and LT.NS also have relatively high Sharpe ratios, indicating favorable risk-return profiles.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●"/>
            </a:pP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ADANIPORTS.NS has a lower Sharpe ratio, implying higher risk compared to some other stocks in the portfolio.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●"/>
            </a:pP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Stocks with higher individual Sharpe ratios, such as </a:t>
            </a: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TATA MOTORS</a:t>
            </a: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.NS, ICICIBANK.NS, and LT.NS, contribute more positively to the overall portfolio return. These stocks offer better risk-adjusted returns.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39" name="Google Shape;43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188" y="1526200"/>
            <a:ext cx="7351725" cy="46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200" y="1993975"/>
            <a:ext cx="3645851" cy="72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9587" y="1993975"/>
            <a:ext cx="3729563" cy="72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Markowitz vs CAPM | Bonus</a:t>
            </a:r>
            <a:endParaRPr/>
          </a:p>
        </p:txBody>
      </p:sp>
      <p:sp>
        <p:nvSpPr>
          <p:cNvPr id="447" name="Google Shape;447;p35"/>
          <p:cNvSpPr txBox="1"/>
          <p:nvPr>
            <p:ph idx="1" type="body"/>
          </p:nvPr>
        </p:nvSpPr>
        <p:spPr>
          <a:xfrm>
            <a:off x="1303800" y="1501175"/>
            <a:ext cx="7030500" cy="30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</a:t>
            </a:r>
            <a:r>
              <a:rPr b="1" lang="en"/>
              <a:t> Capital Asset Pricing Model (CAPM)</a:t>
            </a:r>
            <a:r>
              <a:rPr lang="en"/>
              <a:t> provides a solution that is much more efficient computationally, does not involve an estimate of C, but offers a deep, even if somewhat oversimplified, insight into some fundamental economic issues.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CAPM is based on CML and SML where as Markowitz optimization is based on efficient frontier v.i.z the set of efficient portfolios among all attainable portfolios.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Markowitz theory considers only risky assets where as CAPM has the inclusion of risk-free assets.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risk analysis, MPT uses standard deviation (or variance) to measure risk, CAPM uses beta, representing systematic risk.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Systematic risk, also known as market risk or undiversifiable risk, is the inherent risk associated with the entire market or a particular segment of it. This type of risk cannot be eliminated through diversification because it affects all assets in the market.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Systematic risk is caused by external factors that impact the overall economy, financial markets, and various industries.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Portfolio Comparison | Bonus</a:t>
            </a:r>
            <a:endParaRPr/>
          </a:p>
        </p:txBody>
      </p:sp>
      <p:pic>
        <p:nvPicPr>
          <p:cNvPr id="453" name="Google Shape;453;p36"/>
          <p:cNvPicPr preferRelativeResize="0"/>
          <p:nvPr/>
        </p:nvPicPr>
        <p:blipFill rotWithShape="1">
          <a:blip r:embed="rId3">
            <a:alphaModFix/>
          </a:blip>
          <a:srcRect b="-6720" l="0" r="0" t="6720"/>
          <a:stretch/>
        </p:blipFill>
        <p:spPr>
          <a:xfrm>
            <a:off x="819000" y="2221275"/>
            <a:ext cx="3908224" cy="233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36"/>
          <p:cNvSpPr txBox="1"/>
          <p:nvPr/>
        </p:nvSpPr>
        <p:spPr>
          <a:xfrm>
            <a:off x="1363150" y="1653750"/>
            <a:ext cx="35289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                     Efficient Frontier 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55" name="Google Shape;45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5800" y="2168682"/>
            <a:ext cx="4011901" cy="2228467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36"/>
          <p:cNvSpPr txBox="1"/>
          <p:nvPr/>
        </p:nvSpPr>
        <p:spPr>
          <a:xfrm>
            <a:off x="5572500" y="1584575"/>
            <a:ext cx="26985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                   CAPM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Insights | Bonus</a:t>
            </a:r>
            <a:endParaRPr/>
          </a:p>
        </p:txBody>
      </p:sp>
      <p:sp>
        <p:nvSpPr>
          <p:cNvPr id="462" name="Google Shape;462;p37"/>
          <p:cNvSpPr txBox="1"/>
          <p:nvPr>
            <p:ph idx="1" type="body"/>
          </p:nvPr>
        </p:nvSpPr>
        <p:spPr>
          <a:xfrm>
            <a:off x="623375" y="1597875"/>
            <a:ext cx="44418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300"/>
              </a:spcBef>
              <a:spcAft>
                <a:spcPts val="0"/>
              </a:spcAft>
              <a:buClr>
                <a:srgbClr val="1F1F1F"/>
              </a:buClr>
              <a:buSzPts val="1300"/>
              <a:buFont typeface="Nunito"/>
              <a:buChar char="●"/>
            </a:pPr>
            <a:r>
              <a:rPr b="1" lang="en">
                <a:solidFill>
                  <a:srgbClr val="1F1F1F"/>
                </a:solidFill>
                <a:highlight>
                  <a:srgbClr val="FFFFFF"/>
                </a:highlight>
              </a:rPr>
              <a:t>Markowitz:</a:t>
            </a:r>
            <a:endParaRPr b="1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300"/>
              <a:buFont typeface="Nunito"/>
              <a:buChar char="○"/>
            </a:pPr>
            <a:r>
              <a:rPr lang="en" sz="1300">
                <a:solidFill>
                  <a:srgbClr val="1F1F1F"/>
                </a:solidFill>
                <a:highlight>
                  <a:srgbClr val="FFFFFF"/>
                </a:highlight>
              </a:rPr>
              <a:t>Diversification is key to reducing portfolio risk without sacrificing returns.</a:t>
            </a:r>
            <a:endParaRPr sz="13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300"/>
              <a:buFont typeface="Nunito"/>
              <a:buChar char="○"/>
            </a:pPr>
            <a:r>
              <a:rPr lang="en" sz="1300">
                <a:solidFill>
                  <a:srgbClr val="1F1F1F"/>
                </a:solidFill>
                <a:highlight>
                  <a:srgbClr val="FFFFFF"/>
                </a:highlight>
              </a:rPr>
              <a:t>The efficient frontier shows the optimal trade-off between risk and return for different investors.</a:t>
            </a:r>
            <a:endParaRPr sz="13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300"/>
              </a:spcBef>
              <a:spcAft>
                <a:spcPts val="0"/>
              </a:spcAft>
              <a:buClr>
                <a:srgbClr val="1F1F1F"/>
              </a:buClr>
              <a:buSzPts val="1300"/>
              <a:buFont typeface="Nunito"/>
              <a:buChar char="●"/>
            </a:pPr>
            <a:r>
              <a:rPr b="1" lang="en">
                <a:solidFill>
                  <a:srgbClr val="1F1F1F"/>
                </a:solidFill>
                <a:highlight>
                  <a:srgbClr val="FFFFFF"/>
                </a:highlight>
              </a:rPr>
              <a:t>CAPM:</a:t>
            </a:r>
            <a:endParaRPr b="1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300"/>
              <a:buFont typeface="Nunito"/>
              <a:buChar char="○"/>
            </a:pPr>
            <a:r>
              <a:rPr lang="en" sz="1300">
                <a:solidFill>
                  <a:srgbClr val="1F1F1F"/>
                </a:solidFill>
                <a:highlight>
                  <a:srgbClr val="FFFFFF"/>
                </a:highlight>
              </a:rPr>
              <a:t>Systematic risk is a key determinant of expected returns.</a:t>
            </a:r>
            <a:endParaRPr sz="13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300"/>
              <a:buFont typeface="Nunito"/>
              <a:buChar char="○"/>
            </a:pPr>
            <a:r>
              <a:rPr lang="en" sz="1300">
                <a:solidFill>
                  <a:srgbClr val="1F1F1F"/>
                </a:solidFill>
                <a:highlight>
                  <a:srgbClr val="FFFFFF"/>
                </a:highlight>
              </a:rPr>
              <a:t>Portfolios can be constructed to align with an investor's risk preferences by adjusting the weights of assets with different betas.</a:t>
            </a:r>
            <a:endParaRPr sz="13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7"/>
          <p:cNvSpPr txBox="1"/>
          <p:nvPr/>
        </p:nvSpPr>
        <p:spPr>
          <a:xfrm>
            <a:off x="5134375" y="1597875"/>
            <a:ext cx="3874800" cy="3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1F1F1F"/>
              </a:buClr>
              <a:buSzPts val="1300"/>
              <a:buFont typeface="Nunito"/>
              <a:buChar char="●"/>
            </a:pPr>
            <a:r>
              <a:rPr b="1" lang="en" sz="1300">
                <a:solidFill>
                  <a:srgbClr val="1F1F1F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Markowitz is better for:</a:t>
            </a:r>
            <a:endParaRPr b="1" sz="1300">
              <a:solidFill>
                <a:srgbClr val="1F1F1F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300"/>
              <a:buFont typeface="Nunito"/>
              <a:buChar char="○"/>
            </a:pPr>
            <a:r>
              <a:rPr lang="en" sz="1300">
                <a:solidFill>
                  <a:srgbClr val="1F1F1F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Building personalized portfolios based on individual risk tolerance.</a:t>
            </a:r>
            <a:endParaRPr sz="1300">
              <a:solidFill>
                <a:srgbClr val="1F1F1F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300"/>
              <a:buFont typeface="Nunito"/>
              <a:buChar char="○"/>
            </a:pPr>
            <a:r>
              <a:rPr lang="en" sz="1300">
                <a:solidFill>
                  <a:srgbClr val="1F1F1F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Capturing the benefits of diversification within a portfolio.</a:t>
            </a:r>
            <a:endParaRPr sz="1300">
              <a:solidFill>
                <a:srgbClr val="1F1F1F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F1F1F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1F1F1F"/>
              </a:buClr>
              <a:buSzPts val="1300"/>
              <a:buFont typeface="Nunito"/>
              <a:buChar char="●"/>
            </a:pPr>
            <a:r>
              <a:rPr b="1" lang="en" sz="1300">
                <a:solidFill>
                  <a:srgbClr val="1F1F1F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CAPM is better for:</a:t>
            </a:r>
            <a:endParaRPr b="1" sz="1300">
              <a:solidFill>
                <a:srgbClr val="1F1F1F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300"/>
              <a:buFont typeface="Nunito"/>
              <a:buChar char="○"/>
            </a:pPr>
            <a:r>
              <a:rPr lang="en" sz="1300">
                <a:solidFill>
                  <a:srgbClr val="1F1F1F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Getting a quick estimate of an asset's expected return based on market risk.</a:t>
            </a:r>
            <a:endParaRPr sz="1300">
              <a:solidFill>
                <a:srgbClr val="1F1F1F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300"/>
              <a:buFont typeface="Nunito"/>
              <a:buChar char="○"/>
            </a:pPr>
            <a:r>
              <a:rPr lang="en" sz="1300">
                <a:solidFill>
                  <a:srgbClr val="1F1F1F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Understanding the impact of systematic risk on portfolio performance.</a:t>
            </a:r>
            <a:endParaRPr sz="1300">
              <a:solidFill>
                <a:srgbClr val="1F1F1F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Thank You</a:t>
            </a:r>
            <a:endParaRPr sz="4600"/>
          </a:p>
        </p:txBody>
      </p:sp>
      <p:sp>
        <p:nvSpPr>
          <p:cNvPr id="469" name="Google Shape;469;p3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</a:rPr>
              <a:t>Group Members (Group -07) :-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EDEBE9"/>
                </a:highlight>
                <a:latin typeface="Arial"/>
                <a:ea typeface="Arial"/>
                <a:cs typeface="Arial"/>
                <a:sym typeface="Arial"/>
              </a:rPr>
              <a:t>Chennamsetty Ushakiran (B20MT014)</a:t>
            </a:r>
            <a:endParaRPr sz="1600">
              <a:solidFill>
                <a:srgbClr val="000000"/>
              </a:solidFill>
              <a:highlight>
                <a:srgbClr val="EDEBE9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EDEBE9"/>
                </a:highlight>
                <a:latin typeface="Arial"/>
                <a:ea typeface="Arial"/>
                <a:cs typeface="Arial"/>
                <a:sym typeface="Arial"/>
              </a:rPr>
              <a:t>Saurabh Kumar (B20CS062)</a:t>
            </a:r>
            <a:endParaRPr sz="1600">
              <a:solidFill>
                <a:srgbClr val="000000"/>
              </a:solidFill>
              <a:highlight>
                <a:srgbClr val="EDEBE9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EDEBE9"/>
                </a:highlight>
                <a:latin typeface="Arial"/>
                <a:ea typeface="Arial"/>
                <a:cs typeface="Arial"/>
                <a:sym typeface="Arial"/>
              </a:rPr>
              <a:t>Shubham Kumar (B20CS069)</a:t>
            </a:r>
            <a:endParaRPr sz="1600">
              <a:solidFill>
                <a:srgbClr val="000000"/>
              </a:solidFill>
              <a:highlight>
                <a:srgbClr val="EDEBE9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EDEBE9"/>
                </a:highlight>
                <a:latin typeface="Arial"/>
                <a:ea typeface="Arial"/>
                <a:cs typeface="Arial"/>
                <a:sym typeface="Arial"/>
              </a:rPr>
              <a:t>Tanisha Jain (B20CS093)</a:t>
            </a:r>
            <a:endParaRPr sz="1600">
              <a:solidFill>
                <a:srgbClr val="000000"/>
              </a:solidFill>
              <a:highlight>
                <a:srgbClr val="EDEBE9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7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Risk-free Asset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916850" y="3885375"/>
            <a:ext cx="7827000" cy="9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taken</a:t>
            </a:r>
            <a:r>
              <a:rPr lang="en"/>
              <a:t> the press release of treasury bills allotment announcement dated Feb 14, 2024. The "Yield" for all type of bills (91 days, 182 days and 364 days) is roughly around 7.1% p.a. (YTM). We will be going ahead with 91 days bill in this project, with yield = 7.05% p.a.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(1 + U_rf)</a:t>
            </a:r>
            <a:r>
              <a:rPr b="1" baseline="30000" lang="en"/>
              <a:t>364</a:t>
            </a:r>
            <a:r>
              <a:rPr b="1" lang="en"/>
              <a:t> = 1 + r_eff   =&gt; U_rf = 0.00018</a:t>
            </a:r>
            <a:r>
              <a:rPr lang="en"/>
              <a:t> </a:t>
            </a:r>
            <a:endParaRPr/>
          </a:p>
        </p:txBody>
      </p:sp>
      <p:pic>
        <p:nvPicPr>
          <p:cNvPr id="292" name="Google Shape;292;p15"/>
          <p:cNvPicPr preferRelativeResize="0"/>
          <p:nvPr/>
        </p:nvPicPr>
        <p:blipFill rotWithShape="1">
          <a:blip r:embed="rId3">
            <a:alphaModFix/>
          </a:blip>
          <a:srcRect b="7220" l="0" r="0" t="-7220"/>
          <a:stretch/>
        </p:blipFill>
        <p:spPr>
          <a:xfrm>
            <a:off x="1566450" y="1198563"/>
            <a:ext cx="5150001" cy="274637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15"/>
          <p:cNvSpPr txBox="1"/>
          <p:nvPr/>
        </p:nvSpPr>
        <p:spPr>
          <a:xfrm>
            <a:off x="7095450" y="1766925"/>
            <a:ext cx="1239000" cy="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Source :- </a:t>
            </a:r>
            <a:r>
              <a:rPr lang="en" sz="8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https://rbi.org.in/Scripts/BS_PressReleaseDisplay.aspx?prid=57327</a:t>
            </a:r>
            <a:r>
              <a:rPr lang="en" sz="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Risky Assets</a:t>
            </a:r>
            <a:endParaRPr/>
          </a:p>
        </p:txBody>
      </p:sp>
      <p:sp>
        <p:nvSpPr>
          <p:cNvPr id="299" name="Google Shape;299;p16"/>
          <p:cNvSpPr txBox="1"/>
          <p:nvPr>
            <p:ph idx="1" type="body"/>
          </p:nvPr>
        </p:nvSpPr>
        <p:spPr>
          <a:xfrm>
            <a:off x="1236025" y="1209800"/>
            <a:ext cx="7338900" cy="14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5118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63"/>
              <a:buChar char="●"/>
            </a:pPr>
            <a:r>
              <a:rPr lang="en" sz="1362"/>
              <a:t>We have used yfinance library and imported 10 stocks’ closing price for a period of 3 months.</a:t>
            </a:r>
            <a:endParaRPr sz="1362"/>
          </a:p>
          <a:p>
            <a:pPr indent="-315118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63"/>
              <a:buChar char="●"/>
            </a:pPr>
            <a:r>
              <a:rPr lang="en" sz="1362"/>
              <a:t>The stocks we have chosen are :-</a:t>
            </a:r>
            <a:endParaRPr sz="1362"/>
          </a:p>
          <a:p>
            <a:pPr indent="-315118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63"/>
              <a:buChar char="●"/>
            </a:pPr>
            <a:r>
              <a:rPr lang="en" sz="1362"/>
              <a:t>Did the pre-processing of the data</a:t>
            </a:r>
            <a:endParaRPr sz="1362"/>
          </a:p>
          <a:p>
            <a:pPr indent="-315118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63"/>
              <a:buChar char="●"/>
            </a:pPr>
            <a:r>
              <a:rPr lang="en" sz="1362"/>
              <a:t>Calculated simple returns with these closing prices and plotted them.</a:t>
            </a:r>
            <a:endParaRPr sz="1362"/>
          </a:p>
        </p:txBody>
      </p:sp>
      <p:pic>
        <p:nvPicPr>
          <p:cNvPr id="300" name="Google Shape;3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213" y="2660301"/>
            <a:ext cx="8005576" cy="226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Closing Prices Plots</a:t>
            </a:r>
            <a:endParaRPr/>
          </a:p>
        </p:txBody>
      </p:sp>
      <p:pic>
        <p:nvPicPr>
          <p:cNvPr id="306" name="Google Shape;3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213" y="1158025"/>
            <a:ext cx="7531575" cy="199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225" y="3096974"/>
            <a:ext cx="7531576" cy="2046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Returns Plots</a:t>
            </a:r>
            <a:endParaRPr/>
          </a:p>
        </p:txBody>
      </p:sp>
      <p:pic>
        <p:nvPicPr>
          <p:cNvPr id="313" name="Google Shape;3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125" y="1223825"/>
            <a:ext cx="7433601" cy="189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7638" y="3116325"/>
            <a:ext cx="7428564" cy="189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</a:t>
            </a:r>
            <a:r>
              <a:rPr lang="en"/>
              <a:t> return and risk measures for each risky asset.</a:t>
            </a:r>
            <a:endParaRPr/>
          </a:p>
        </p:txBody>
      </p:sp>
      <p:pic>
        <p:nvPicPr>
          <p:cNvPr id="320" name="Google Shape;3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2026925"/>
            <a:ext cx="2647950" cy="301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8400" y="2036450"/>
            <a:ext cx="2867025" cy="300037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19"/>
          <p:cNvSpPr txBox="1"/>
          <p:nvPr/>
        </p:nvSpPr>
        <p:spPr>
          <a:xfrm>
            <a:off x="1252700" y="1537625"/>
            <a:ext cx="41757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Returns and Risk(Variance) of each asset are :-</a:t>
            </a:r>
            <a:endParaRPr sz="1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Derived Portfolio Optimization</a:t>
            </a:r>
            <a:endParaRPr/>
          </a:p>
        </p:txBody>
      </p:sp>
      <p:sp>
        <p:nvSpPr>
          <p:cNvPr id="328" name="Google Shape;328;p20"/>
          <p:cNvSpPr txBox="1"/>
          <p:nvPr>
            <p:ph idx="1" type="body"/>
          </p:nvPr>
        </p:nvSpPr>
        <p:spPr>
          <a:xfrm>
            <a:off x="1303800" y="17508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Created a derived portfolio for the 10-risky assets chosen.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Optimized the derived portfolio with given returns and their risks.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Plotted Markowitz Curve, bullet, efficient frontier similar to what we have done in project 2.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Used this to plot the Capital Market Line (CML) and in proving the </a:t>
            </a:r>
            <a:r>
              <a:rPr lang="en" sz="1400"/>
              <a:t>point</a:t>
            </a:r>
            <a:r>
              <a:rPr lang="en" sz="1400"/>
              <a:t> of tangency.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329" name="Google Shape;3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6675" y="3554450"/>
            <a:ext cx="4710650" cy="50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Markowitz Bullet</a:t>
            </a:r>
            <a:endParaRPr/>
          </a:p>
        </p:txBody>
      </p:sp>
      <p:sp>
        <p:nvSpPr>
          <p:cNvPr id="335" name="Google Shape;335;p21"/>
          <p:cNvSpPr txBox="1"/>
          <p:nvPr>
            <p:ph idx="1" type="body"/>
          </p:nvPr>
        </p:nvSpPr>
        <p:spPr>
          <a:xfrm>
            <a:off x="1303800" y="1074625"/>
            <a:ext cx="75441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It is the graph between 𝞂, and returns(𝝻) plotted when we try to minimize the risk associated with the expected returns.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id="336" name="Google Shape;3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950" y="1663100"/>
            <a:ext cx="6265726" cy="348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