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Calibri" panose="020F0502020204030204" pitchFamily="34" charset="0"/>
      <p:regular r:id="rId13"/>
      <p:bold r:id="rId14"/>
      <p:italic r:id="rId15"/>
      <p:boldItalic r:id="rId16"/>
    </p:embeddedFont>
    <p:embeddedFont>
      <p:font typeface="Consolas" panose="020B0609020204030204" pitchFamily="49" charset="0"/>
      <p:regular r:id="rId17"/>
      <p:bold r:id="rId18"/>
      <p:italic r:id="rId19"/>
      <p:boldItalic r:id="rId20"/>
    </p:embeddedFont>
    <p:embeddedFont>
      <p:font typeface="Roboto" panose="02000000000000000000" pitchFamily="2"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9" d="100"/>
          <a:sy n="59" d="100"/>
        </p:scale>
        <p:origin x="70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6355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869680" y="0"/>
            <a:ext cx="5760720" cy="8229600"/>
          </a:xfrm>
          <a:prstGeom prst="rect">
            <a:avLst/>
          </a:prstGeom>
        </p:spPr>
      </p:pic>
      <p:sp>
        <p:nvSpPr>
          <p:cNvPr id="3" name="Text 0"/>
          <p:cNvSpPr/>
          <p:nvPr/>
        </p:nvSpPr>
        <p:spPr>
          <a:xfrm>
            <a:off x="793790" y="1977185"/>
            <a:ext cx="7556421" cy="2211807"/>
          </a:xfrm>
          <a:prstGeom prst="rect">
            <a:avLst/>
          </a:prstGeom>
          <a:noFill/>
          <a:ln/>
        </p:spPr>
        <p:txBody>
          <a:bodyPr wrap="square" lIns="0" tIns="0" rIns="0" bIns="0" rtlCol="0" anchor="t"/>
          <a:lstStyle/>
          <a:p>
            <a:pPr marL="0" indent="0" algn="l">
              <a:lnSpc>
                <a:spcPts val="5550"/>
              </a:lnSpc>
              <a:buNone/>
            </a:pPr>
            <a:r>
              <a:rPr lang="en-US" sz="4450" dirty="0">
                <a:solidFill>
                  <a:schemeClr val="accent1">
                    <a:lumMod val="75000"/>
                  </a:schemeClr>
                </a:solidFill>
                <a:latin typeface="Host Grotesk Medium" pitchFamily="34" charset="0"/>
                <a:ea typeface="Host Grotesk Medium" pitchFamily="34" charset="-122"/>
                <a:cs typeface="Host Grotesk Medium" pitchFamily="34" charset="-120"/>
              </a:rPr>
              <a:t>Lab 13:</a:t>
            </a:r>
          </a:p>
          <a:p>
            <a:pPr marL="0" indent="0" algn="l">
              <a:lnSpc>
                <a:spcPts val="5550"/>
              </a:lnSpc>
              <a:buNone/>
            </a:pPr>
            <a:r>
              <a:rPr lang="en-US" sz="4450" dirty="0">
                <a:solidFill>
                  <a:schemeClr val="accent1">
                    <a:lumMod val="75000"/>
                  </a:schemeClr>
                </a:solidFill>
                <a:latin typeface="Host Grotesk Medium" pitchFamily="34" charset="0"/>
                <a:ea typeface="Host Grotesk Medium" pitchFamily="34" charset="-122"/>
                <a:cs typeface="Host Grotesk Medium" pitchFamily="34" charset="-120"/>
              </a:rPr>
              <a:t>Integration Lexical Analyzer and Parser</a:t>
            </a:r>
            <a:endParaRPr lang="en-US" sz="4450" dirty="0">
              <a:solidFill>
                <a:schemeClr val="accent1">
                  <a:lumMod val="75000"/>
                </a:schemeClr>
              </a:solidFill>
            </a:endParaRPr>
          </a:p>
        </p:txBody>
      </p:sp>
      <p:sp>
        <p:nvSpPr>
          <p:cNvPr id="4" name="Text 1"/>
          <p:cNvSpPr/>
          <p:nvPr/>
        </p:nvSpPr>
        <p:spPr>
          <a:xfrm>
            <a:off x="793789" y="4622245"/>
            <a:ext cx="7556421" cy="1360646"/>
          </a:xfrm>
          <a:prstGeom prst="rect">
            <a:avLst/>
          </a:prstGeom>
          <a:noFill/>
          <a:ln/>
        </p:spPr>
        <p:txBody>
          <a:bodyPr wrap="squar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This presentation details the integration of a lexical analyzer with a parser, a crucial step in compiler construction. We will explore how tokens generated by the lexical analyzer are processed by the parser for syntax analysis, ensuring the code adheres to the language's grammar.</a:t>
            </a:r>
            <a:endParaRPr lang="en-US" sz="1750" dirty="0"/>
          </a:p>
        </p:txBody>
      </p:sp>
      <p:sp>
        <p:nvSpPr>
          <p:cNvPr id="5" name="Shape 2"/>
          <p:cNvSpPr/>
          <p:nvPr/>
        </p:nvSpPr>
        <p:spPr>
          <a:xfrm>
            <a:off x="793790" y="5619988"/>
            <a:ext cx="362903" cy="362903"/>
          </a:xfrm>
          <a:prstGeom prst="roundRect">
            <a:avLst>
              <a:gd name="adj" fmla="val 25194296"/>
            </a:avLst>
          </a:prstGeom>
          <a:noFill/>
          <a:ln w="7620">
            <a:solidFill>
              <a:srgbClr val="FFFFFF"/>
            </a:solidFill>
            <a:prstDash val="solid"/>
          </a:ln>
        </p:spPr>
      </p:sp>
      <p:sp>
        <p:nvSpPr>
          <p:cNvPr id="7" name="Text 3"/>
          <p:cNvSpPr/>
          <p:nvPr/>
        </p:nvSpPr>
        <p:spPr>
          <a:xfrm>
            <a:off x="2266083" y="6230480"/>
            <a:ext cx="1279684" cy="396835"/>
          </a:xfrm>
          <a:prstGeom prst="rect">
            <a:avLst/>
          </a:prstGeom>
          <a:noFill/>
          <a:ln/>
        </p:spPr>
        <p:txBody>
          <a:bodyPr wrap="none" lIns="0" tIns="0" rIns="0" bIns="0" rtlCol="0" anchor="t"/>
          <a:lstStyle/>
          <a:p>
            <a:pPr marL="0" indent="0" algn="l">
              <a:lnSpc>
                <a:spcPts val="3100"/>
              </a:lnSpc>
              <a:buNone/>
            </a:pP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869680" y="0"/>
            <a:ext cx="5760720" cy="8229600"/>
          </a:xfrm>
          <a:prstGeom prst="rect">
            <a:avLst/>
          </a:prstGeom>
        </p:spPr>
      </p:pic>
      <p:sp>
        <p:nvSpPr>
          <p:cNvPr id="3" name="Text 0"/>
          <p:cNvSpPr/>
          <p:nvPr/>
        </p:nvSpPr>
        <p:spPr>
          <a:xfrm>
            <a:off x="793790" y="902970"/>
            <a:ext cx="7556421" cy="1417558"/>
          </a:xfrm>
          <a:prstGeom prst="rect">
            <a:avLst/>
          </a:prstGeom>
          <a:noFill/>
          <a:ln/>
        </p:spPr>
        <p:txBody>
          <a:bodyPr wrap="square" lIns="0" tIns="0" rIns="0" bIns="0" rtlCol="0" anchor="t"/>
          <a:lstStyle/>
          <a:p>
            <a:pPr marL="0" indent="0" algn="l">
              <a:lnSpc>
                <a:spcPts val="5550"/>
              </a:lnSpc>
              <a:buNone/>
            </a:pPr>
            <a:r>
              <a:rPr lang="en-US" sz="4450" dirty="0">
                <a:solidFill>
                  <a:schemeClr val="accent1">
                    <a:lumMod val="75000"/>
                  </a:schemeClr>
                </a:solidFill>
                <a:latin typeface="Host Grotesk Medium" pitchFamily="34" charset="0"/>
                <a:ea typeface="Host Grotesk Medium" pitchFamily="34" charset="-122"/>
                <a:cs typeface="Host Grotesk Medium" pitchFamily="34" charset="-120"/>
              </a:rPr>
              <a:t>Conclusion: Successful Integration and Future Steps</a:t>
            </a:r>
            <a:endParaRPr lang="en-US" sz="4450" dirty="0">
              <a:solidFill>
                <a:schemeClr val="accent1">
                  <a:lumMod val="75000"/>
                </a:schemeClr>
              </a:solidFill>
            </a:endParaRPr>
          </a:p>
        </p:txBody>
      </p:sp>
      <p:sp>
        <p:nvSpPr>
          <p:cNvPr id="4" name="Shape 1"/>
          <p:cNvSpPr/>
          <p:nvPr/>
        </p:nvSpPr>
        <p:spPr>
          <a:xfrm>
            <a:off x="793790" y="2660690"/>
            <a:ext cx="510302" cy="510302"/>
          </a:xfrm>
          <a:prstGeom prst="roundRect">
            <a:avLst>
              <a:gd name="adj" fmla="val 18669"/>
            </a:avLst>
          </a:prstGeom>
          <a:solidFill>
            <a:srgbClr val="D9EDF2"/>
          </a:solidFill>
          <a:ln w="7620">
            <a:solidFill>
              <a:srgbClr val="BFD3D8"/>
            </a:solidFill>
            <a:prstDash val="solid"/>
          </a:ln>
        </p:spPr>
      </p:sp>
      <p:sp>
        <p:nvSpPr>
          <p:cNvPr id="5" name="Text 2"/>
          <p:cNvSpPr/>
          <p:nvPr/>
        </p:nvSpPr>
        <p:spPr>
          <a:xfrm>
            <a:off x="878860" y="2703195"/>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384653"/>
                </a:solidFill>
                <a:latin typeface="Host Grotesk Medium" pitchFamily="34" charset="0"/>
                <a:ea typeface="Host Grotesk Medium" pitchFamily="34" charset="-122"/>
                <a:cs typeface="Host Grotesk Medium" pitchFamily="34" charset="-120"/>
              </a:rPr>
              <a:t>1</a:t>
            </a:r>
            <a:endParaRPr lang="en-US" sz="2650" dirty="0"/>
          </a:p>
        </p:txBody>
      </p:sp>
      <p:sp>
        <p:nvSpPr>
          <p:cNvPr id="6" name="Text 3"/>
          <p:cNvSpPr/>
          <p:nvPr/>
        </p:nvSpPr>
        <p:spPr>
          <a:xfrm>
            <a:off x="1530906" y="2738557"/>
            <a:ext cx="2899410" cy="708660"/>
          </a:xfrm>
          <a:prstGeom prst="rect">
            <a:avLst/>
          </a:prstGeom>
          <a:noFill/>
          <a:ln/>
        </p:spPr>
        <p:txBody>
          <a:bodyPr wrap="square" lIns="0" tIns="0" rIns="0" bIns="0" rtlCol="0" anchor="t"/>
          <a:lstStyle/>
          <a:p>
            <a:pPr marL="0" indent="0" algn="l">
              <a:lnSpc>
                <a:spcPts val="2750"/>
              </a:lnSpc>
              <a:buNone/>
            </a:pPr>
            <a:r>
              <a:rPr lang="en-US" sz="2200" dirty="0">
                <a:solidFill>
                  <a:srgbClr val="384653"/>
                </a:solidFill>
                <a:latin typeface="Host Grotesk Medium" pitchFamily="34" charset="0"/>
                <a:ea typeface="Host Grotesk Medium" pitchFamily="34" charset="-122"/>
                <a:cs typeface="Host Grotesk Medium" pitchFamily="34" charset="-120"/>
              </a:rPr>
              <a:t>Lexical Analyzer and Parser Integration</a:t>
            </a:r>
            <a:endParaRPr lang="en-US" sz="2200" dirty="0"/>
          </a:p>
        </p:txBody>
      </p:sp>
      <p:sp>
        <p:nvSpPr>
          <p:cNvPr id="7" name="Text 4"/>
          <p:cNvSpPr/>
          <p:nvPr/>
        </p:nvSpPr>
        <p:spPr>
          <a:xfrm>
            <a:off x="1530906" y="3583305"/>
            <a:ext cx="2899410" cy="1700808"/>
          </a:xfrm>
          <a:prstGeom prst="rect">
            <a:avLst/>
          </a:prstGeom>
          <a:noFill/>
          <a:ln/>
        </p:spPr>
        <p:txBody>
          <a:bodyPr wrap="squar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Successfully demonstrated the seamless flow of tokens from the lexical analyzer to the parser for syntax validation.</a:t>
            </a:r>
            <a:endParaRPr lang="en-US" sz="1750" dirty="0"/>
          </a:p>
        </p:txBody>
      </p:sp>
      <p:sp>
        <p:nvSpPr>
          <p:cNvPr id="8" name="Shape 5"/>
          <p:cNvSpPr/>
          <p:nvPr/>
        </p:nvSpPr>
        <p:spPr>
          <a:xfrm>
            <a:off x="4713803" y="2660690"/>
            <a:ext cx="510302" cy="510302"/>
          </a:xfrm>
          <a:prstGeom prst="roundRect">
            <a:avLst>
              <a:gd name="adj" fmla="val 18669"/>
            </a:avLst>
          </a:prstGeom>
          <a:solidFill>
            <a:srgbClr val="D9EDF2"/>
          </a:solidFill>
          <a:ln w="7620">
            <a:solidFill>
              <a:srgbClr val="BFD3D8"/>
            </a:solidFill>
            <a:prstDash val="solid"/>
          </a:ln>
        </p:spPr>
      </p:sp>
      <p:sp>
        <p:nvSpPr>
          <p:cNvPr id="9" name="Text 6"/>
          <p:cNvSpPr/>
          <p:nvPr/>
        </p:nvSpPr>
        <p:spPr>
          <a:xfrm>
            <a:off x="4798874" y="2703195"/>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384653"/>
                </a:solidFill>
                <a:latin typeface="Host Grotesk Medium" pitchFamily="34" charset="0"/>
                <a:ea typeface="Host Grotesk Medium" pitchFamily="34" charset="-122"/>
                <a:cs typeface="Host Grotesk Medium" pitchFamily="34" charset="-120"/>
              </a:rPr>
              <a:t>2</a:t>
            </a:r>
            <a:endParaRPr lang="en-US" sz="2650" dirty="0"/>
          </a:p>
        </p:txBody>
      </p:sp>
      <p:sp>
        <p:nvSpPr>
          <p:cNvPr id="10" name="Text 7"/>
          <p:cNvSpPr/>
          <p:nvPr/>
        </p:nvSpPr>
        <p:spPr>
          <a:xfrm>
            <a:off x="5450919" y="2738557"/>
            <a:ext cx="2875717" cy="354330"/>
          </a:xfrm>
          <a:prstGeom prst="rect">
            <a:avLst/>
          </a:prstGeom>
          <a:noFill/>
          <a:ln/>
        </p:spPr>
        <p:txBody>
          <a:bodyPr wrap="none" lIns="0" tIns="0" rIns="0" bIns="0" rtlCol="0" anchor="t"/>
          <a:lstStyle/>
          <a:p>
            <a:pPr marL="0" indent="0" algn="l">
              <a:lnSpc>
                <a:spcPts val="2750"/>
              </a:lnSpc>
              <a:buNone/>
            </a:pPr>
            <a:r>
              <a:rPr lang="en-US" sz="2200" dirty="0">
                <a:solidFill>
                  <a:srgbClr val="384653"/>
                </a:solidFill>
                <a:latin typeface="Host Grotesk Medium" pitchFamily="34" charset="0"/>
                <a:ea typeface="Host Grotesk Medium" pitchFamily="34" charset="-122"/>
                <a:cs typeface="Host Grotesk Medium" pitchFamily="34" charset="-120"/>
              </a:rPr>
              <a:t>Key Concepts Applied</a:t>
            </a:r>
            <a:endParaRPr lang="en-US" sz="2200" dirty="0"/>
          </a:p>
        </p:txBody>
      </p:sp>
      <p:sp>
        <p:nvSpPr>
          <p:cNvPr id="11" name="Text 8"/>
          <p:cNvSpPr/>
          <p:nvPr/>
        </p:nvSpPr>
        <p:spPr>
          <a:xfrm>
            <a:off x="5450919" y="3228975"/>
            <a:ext cx="2899410" cy="1360646"/>
          </a:xfrm>
          <a:prstGeom prst="rect">
            <a:avLst/>
          </a:prstGeom>
          <a:noFill/>
          <a:ln/>
        </p:spPr>
        <p:txBody>
          <a:bodyPr wrap="squar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Reinforced understanding of token generation, context-free grammars, and bottom-up parsing strategies.</a:t>
            </a:r>
            <a:endParaRPr lang="en-US" sz="1750" dirty="0"/>
          </a:p>
        </p:txBody>
      </p:sp>
      <p:sp>
        <p:nvSpPr>
          <p:cNvPr id="12" name="Shape 9"/>
          <p:cNvSpPr/>
          <p:nvPr/>
        </p:nvSpPr>
        <p:spPr>
          <a:xfrm>
            <a:off x="793790" y="5737741"/>
            <a:ext cx="510302" cy="510302"/>
          </a:xfrm>
          <a:prstGeom prst="roundRect">
            <a:avLst>
              <a:gd name="adj" fmla="val 18669"/>
            </a:avLst>
          </a:prstGeom>
          <a:solidFill>
            <a:srgbClr val="D9EDF2"/>
          </a:solidFill>
          <a:ln w="7620">
            <a:solidFill>
              <a:srgbClr val="BFD3D8"/>
            </a:solidFill>
            <a:prstDash val="solid"/>
          </a:ln>
        </p:spPr>
      </p:sp>
      <p:sp>
        <p:nvSpPr>
          <p:cNvPr id="13" name="Text 10"/>
          <p:cNvSpPr/>
          <p:nvPr/>
        </p:nvSpPr>
        <p:spPr>
          <a:xfrm>
            <a:off x="878860" y="5780246"/>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384653"/>
                </a:solidFill>
                <a:latin typeface="Host Grotesk Medium" pitchFamily="34" charset="0"/>
                <a:ea typeface="Host Grotesk Medium" pitchFamily="34" charset="-122"/>
                <a:cs typeface="Host Grotesk Medium" pitchFamily="34" charset="-120"/>
              </a:rPr>
              <a:t>3</a:t>
            </a:r>
            <a:endParaRPr lang="en-US" sz="2650" dirty="0"/>
          </a:p>
        </p:txBody>
      </p:sp>
      <p:sp>
        <p:nvSpPr>
          <p:cNvPr id="14" name="Text 11"/>
          <p:cNvSpPr/>
          <p:nvPr/>
        </p:nvSpPr>
        <p:spPr>
          <a:xfrm>
            <a:off x="1530906" y="5815608"/>
            <a:ext cx="3930968" cy="354330"/>
          </a:xfrm>
          <a:prstGeom prst="rect">
            <a:avLst/>
          </a:prstGeom>
          <a:noFill/>
          <a:ln/>
        </p:spPr>
        <p:txBody>
          <a:bodyPr wrap="none" lIns="0" tIns="0" rIns="0" bIns="0" rtlCol="0" anchor="t"/>
          <a:lstStyle/>
          <a:p>
            <a:pPr marL="0" indent="0" algn="l">
              <a:lnSpc>
                <a:spcPts val="2750"/>
              </a:lnSpc>
              <a:buNone/>
            </a:pPr>
            <a:r>
              <a:rPr lang="en-US" sz="2200" dirty="0">
                <a:solidFill>
                  <a:srgbClr val="384653"/>
                </a:solidFill>
                <a:latin typeface="Host Grotesk Medium" pitchFamily="34" charset="0"/>
                <a:ea typeface="Host Grotesk Medium" pitchFamily="34" charset="-122"/>
                <a:cs typeface="Host Grotesk Medium" pitchFamily="34" charset="-120"/>
              </a:rPr>
              <a:t>Next Steps: Semantic Analysis</a:t>
            </a:r>
            <a:endParaRPr lang="en-US" sz="2200" dirty="0"/>
          </a:p>
        </p:txBody>
      </p:sp>
      <p:sp>
        <p:nvSpPr>
          <p:cNvPr id="15" name="Text 12"/>
          <p:cNvSpPr/>
          <p:nvPr/>
        </p:nvSpPr>
        <p:spPr>
          <a:xfrm>
            <a:off x="1530906" y="6306026"/>
            <a:ext cx="6819305" cy="1020485"/>
          </a:xfrm>
          <a:prstGeom prst="rect">
            <a:avLst/>
          </a:prstGeom>
          <a:noFill/>
          <a:ln/>
        </p:spPr>
        <p:txBody>
          <a:bodyPr wrap="squar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The integrated system provides a robust foundation for the next phase: semantic analysis, ensuring the meaning and consistency of the code.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403991"/>
            <a:ext cx="11064002" cy="708779"/>
          </a:xfrm>
          <a:prstGeom prst="rect">
            <a:avLst/>
          </a:prstGeom>
          <a:noFill/>
          <a:ln/>
        </p:spPr>
        <p:txBody>
          <a:bodyPr wrap="none" lIns="0" tIns="0" rIns="0" bIns="0" rtlCol="0" anchor="t"/>
          <a:lstStyle/>
          <a:p>
            <a:pPr marL="0" indent="0" algn="l">
              <a:lnSpc>
                <a:spcPts val="5550"/>
              </a:lnSpc>
              <a:buNone/>
            </a:pPr>
            <a:r>
              <a:rPr lang="en-US" sz="4450" dirty="0">
                <a:solidFill>
                  <a:schemeClr val="accent1">
                    <a:lumMod val="75000"/>
                  </a:schemeClr>
                </a:solidFill>
                <a:latin typeface="Host Grotesk Medium" pitchFamily="34" charset="0"/>
                <a:ea typeface="Host Grotesk Medium" pitchFamily="34" charset="-122"/>
                <a:cs typeface="Host Grotesk Medium" pitchFamily="34" charset="-120"/>
              </a:rPr>
              <a:t>Lexical Analysis and Parsing Fundamentals</a:t>
            </a:r>
            <a:endParaRPr lang="en-US" sz="4450" dirty="0">
              <a:solidFill>
                <a:schemeClr val="accent1">
                  <a:lumMod val="75000"/>
                </a:schemeClr>
              </a:solidFill>
            </a:endParaRPr>
          </a:p>
        </p:txBody>
      </p:sp>
      <p:sp>
        <p:nvSpPr>
          <p:cNvPr id="3" name="Text 1"/>
          <p:cNvSpPr/>
          <p:nvPr/>
        </p:nvSpPr>
        <p:spPr>
          <a:xfrm>
            <a:off x="793790" y="367974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E3C4E"/>
                </a:solidFill>
                <a:latin typeface="Host Grotesk Medium" pitchFamily="34" charset="0"/>
                <a:ea typeface="Host Grotesk Medium" pitchFamily="34" charset="-122"/>
                <a:cs typeface="Host Grotesk Medium" pitchFamily="34" charset="-120"/>
              </a:rPr>
              <a:t>Lexical Analyzer</a:t>
            </a:r>
            <a:endParaRPr lang="en-US" sz="2200" dirty="0"/>
          </a:p>
        </p:txBody>
      </p:sp>
      <p:sp>
        <p:nvSpPr>
          <p:cNvPr id="4" name="Text 2"/>
          <p:cNvSpPr/>
          <p:nvPr/>
        </p:nvSpPr>
        <p:spPr>
          <a:xfrm>
            <a:off x="793790" y="4260890"/>
            <a:ext cx="6244709" cy="1360646"/>
          </a:xfrm>
          <a:prstGeom prst="rect">
            <a:avLst/>
          </a:prstGeom>
          <a:noFill/>
          <a:ln/>
        </p:spPr>
        <p:txBody>
          <a:bodyPr wrap="squar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The lexical analyzer's primary task is token generation. It reads the source code and breaks it down into a stream of tokens, which are the smallest meaningful units of the language.</a:t>
            </a:r>
            <a:endParaRPr lang="en-US" sz="1750" dirty="0"/>
          </a:p>
        </p:txBody>
      </p:sp>
      <p:sp>
        <p:nvSpPr>
          <p:cNvPr id="5" name="Text 3"/>
          <p:cNvSpPr/>
          <p:nvPr/>
        </p:nvSpPr>
        <p:spPr>
          <a:xfrm>
            <a:off x="7599521" y="367974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E3C4E"/>
                </a:solidFill>
                <a:latin typeface="Host Grotesk Medium" pitchFamily="34" charset="0"/>
                <a:ea typeface="Host Grotesk Medium" pitchFamily="34" charset="-122"/>
                <a:cs typeface="Host Grotesk Medium" pitchFamily="34" charset="-120"/>
              </a:rPr>
              <a:t>Parser</a:t>
            </a:r>
            <a:endParaRPr lang="en-US" sz="2200" dirty="0"/>
          </a:p>
        </p:txBody>
      </p:sp>
      <p:sp>
        <p:nvSpPr>
          <p:cNvPr id="6" name="Text 4"/>
          <p:cNvSpPr/>
          <p:nvPr/>
        </p:nvSpPr>
        <p:spPr>
          <a:xfrm>
            <a:off x="7599521" y="4260890"/>
            <a:ext cx="6244709" cy="1360646"/>
          </a:xfrm>
          <a:prstGeom prst="rect">
            <a:avLst/>
          </a:prstGeom>
          <a:noFill/>
          <a:ln/>
        </p:spPr>
        <p:txBody>
          <a:bodyPr wrap="squar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The parser receives these tokens and performs syntax checking. It verifies their arrangement against the language's context-free grammar, typically using a bottom-up parsing strategy.</a:t>
            </a:r>
            <a:endParaRPr lang="en-US" sz="1750" dirty="0"/>
          </a:p>
        </p:txBody>
      </p:sp>
      <p:pic>
        <p:nvPicPr>
          <p:cNvPr id="8" name="Picture 7">
            <a:extLst>
              <a:ext uri="{FF2B5EF4-FFF2-40B4-BE49-F238E27FC236}">
                <a16:creationId xmlns:a16="http://schemas.microsoft.com/office/drawing/2014/main" id="{CAFE5B13-F31F-4D27-8008-743AF6767288}"/>
              </a:ext>
            </a:extLst>
          </p:cNvPr>
          <p:cNvPicPr>
            <a:picLocks noChangeAspect="1"/>
          </p:cNvPicPr>
          <p:nvPr/>
        </p:nvPicPr>
        <p:blipFill>
          <a:blip r:embed="rId3"/>
          <a:stretch>
            <a:fillRect/>
          </a:stretch>
        </p:blipFill>
        <p:spPr>
          <a:xfrm>
            <a:off x="9017138" y="7647217"/>
            <a:ext cx="5524391" cy="5815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869680" y="0"/>
            <a:ext cx="5760720" cy="8229600"/>
          </a:xfrm>
          <a:prstGeom prst="rect">
            <a:avLst/>
          </a:prstGeom>
        </p:spPr>
      </p:pic>
      <p:sp>
        <p:nvSpPr>
          <p:cNvPr id="3" name="Text 0"/>
          <p:cNvSpPr/>
          <p:nvPr/>
        </p:nvSpPr>
        <p:spPr>
          <a:xfrm>
            <a:off x="722233" y="568762"/>
            <a:ext cx="7699534" cy="1289685"/>
          </a:xfrm>
          <a:prstGeom prst="rect">
            <a:avLst/>
          </a:prstGeom>
          <a:noFill/>
          <a:ln/>
        </p:spPr>
        <p:txBody>
          <a:bodyPr wrap="square" lIns="0" tIns="0" rIns="0" bIns="0" rtlCol="0" anchor="t"/>
          <a:lstStyle/>
          <a:p>
            <a:pPr marL="0" indent="0" algn="l">
              <a:lnSpc>
                <a:spcPts val="5050"/>
              </a:lnSpc>
              <a:buNone/>
            </a:pPr>
            <a:r>
              <a:rPr lang="en-US" sz="4050" dirty="0">
                <a:solidFill>
                  <a:schemeClr val="accent1">
                    <a:lumMod val="75000"/>
                  </a:schemeClr>
                </a:solidFill>
                <a:latin typeface="Host Grotesk Medium" pitchFamily="34" charset="0"/>
                <a:ea typeface="Host Grotesk Medium" pitchFamily="34" charset="-122"/>
                <a:cs typeface="Host Grotesk Medium" pitchFamily="34" charset="-120"/>
              </a:rPr>
              <a:t>Setting Up the Compiler Environment</a:t>
            </a:r>
            <a:endParaRPr lang="en-US" sz="4050" dirty="0">
              <a:solidFill>
                <a:schemeClr val="accent1">
                  <a:lumMod val="75000"/>
                </a:schemeClr>
              </a:solidFill>
            </a:endParaRPr>
          </a:p>
        </p:txBody>
      </p:sp>
      <p:sp>
        <p:nvSpPr>
          <p:cNvPr id="4" name="Shape 1"/>
          <p:cNvSpPr/>
          <p:nvPr/>
        </p:nvSpPr>
        <p:spPr>
          <a:xfrm>
            <a:off x="722233" y="2168009"/>
            <a:ext cx="7699534" cy="3713440"/>
          </a:xfrm>
          <a:prstGeom prst="roundRect">
            <a:avLst>
              <a:gd name="adj" fmla="val 2334"/>
            </a:avLst>
          </a:prstGeom>
          <a:solidFill>
            <a:srgbClr val="D9EDF2"/>
          </a:solidFill>
          <a:ln/>
        </p:spPr>
      </p:sp>
      <p:sp>
        <p:nvSpPr>
          <p:cNvPr id="5" name="Shape 2"/>
          <p:cNvSpPr/>
          <p:nvPr/>
        </p:nvSpPr>
        <p:spPr>
          <a:xfrm>
            <a:off x="711994" y="2168009"/>
            <a:ext cx="7720013" cy="3713440"/>
          </a:xfrm>
          <a:prstGeom prst="roundRect">
            <a:avLst>
              <a:gd name="adj" fmla="val 834"/>
            </a:avLst>
          </a:prstGeom>
          <a:solidFill>
            <a:srgbClr val="D9EDF2"/>
          </a:solidFill>
          <a:ln/>
        </p:spPr>
      </p:sp>
      <p:sp>
        <p:nvSpPr>
          <p:cNvPr id="6" name="Text 3"/>
          <p:cNvSpPr/>
          <p:nvPr/>
        </p:nvSpPr>
        <p:spPr>
          <a:xfrm>
            <a:off x="918329" y="2322790"/>
            <a:ext cx="7307342" cy="3403878"/>
          </a:xfrm>
          <a:prstGeom prst="rect">
            <a:avLst/>
          </a:prstGeom>
          <a:noFill/>
          <a:ln/>
        </p:spPr>
        <p:txBody>
          <a:bodyPr wrap="square" lIns="0" tIns="0" rIns="0" bIns="0" rtlCol="0" anchor="t"/>
          <a:lstStyle/>
          <a:p>
            <a:pPr marL="0" indent="0" algn="l">
              <a:lnSpc>
                <a:spcPts val="2400"/>
              </a:lnSpc>
              <a:buNone/>
            </a:pPr>
            <a:r>
              <a:rPr lang="en-US" sz="1600" dirty="0">
                <a:solidFill>
                  <a:srgbClr val="384653"/>
                </a:solidFill>
                <a:highlight>
                  <a:srgbClr val="D9EDF2"/>
                </a:highlight>
                <a:latin typeface="Consolas" pitchFamily="34" charset="0"/>
                <a:ea typeface="Consolas" pitchFamily="34" charset="-122"/>
                <a:cs typeface="Consolas" pitchFamily="34" charset="-120"/>
              </a:rPr>
              <a:t>using System;
using System.Collections.Generic;
using System.Text.RegularExpressions;
using System.Linq;
namespace LexicalAnalyzerParser {
    class Program {
        static List&lt;Symbol&gt; SymbolTable = new List&lt;Symbol&gt;();
    }
}
</a:t>
            </a:r>
            <a:endParaRPr lang="en-US" sz="1600" dirty="0"/>
          </a:p>
        </p:txBody>
      </p:sp>
      <p:sp>
        <p:nvSpPr>
          <p:cNvPr id="7" name="Text 4"/>
          <p:cNvSpPr/>
          <p:nvPr/>
        </p:nvSpPr>
        <p:spPr>
          <a:xfrm>
            <a:off x="722233" y="6113621"/>
            <a:ext cx="7699534" cy="1547217"/>
          </a:xfrm>
          <a:prstGeom prst="rect">
            <a:avLst/>
          </a:prstGeom>
          <a:noFill/>
          <a:ln/>
        </p:spPr>
        <p:txBody>
          <a:bodyPr wrap="square" lIns="0" tIns="0" rIns="0" bIns="0" rtlCol="0" anchor="t"/>
          <a:lstStyle/>
          <a:p>
            <a:pPr marL="0" indent="0" algn="l">
              <a:lnSpc>
                <a:spcPts val="2400"/>
              </a:lnSpc>
              <a:buNone/>
            </a:pPr>
            <a:r>
              <a:rPr lang="en-US" sz="1600" dirty="0">
                <a:solidFill>
                  <a:srgbClr val="384653"/>
                </a:solidFill>
                <a:latin typeface="Roboto" pitchFamily="34" charset="0"/>
                <a:ea typeface="Roboto" pitchFamily="34" charset="-122"/>
                <a:cs typeface="Roboto" pitchFamily="34" charset="-120"/>
              </a:rPr>
              <a:t>This initial code snippet sets up the basic structure for our compiler. It includes necessary namespaces for collections, regular expressions, and LINQ. The </a:t>
            </a:r>
            <a:r>
              <a:rPr lang="en-US" sz="1600" b="1" dirty="0">
                <a:solidFill>
                  <a:srgbClr val="384653"/>
                </a:solidFill>
                <a:latin typeface="Roboto" pitchFamily="34" charset="0"/>
                <a:ea typeface="Roboto" pitchFamily="34" charset="-122"/>
                <a:cs typeface="Roboto" pitchFamily="34" charset="-120"/>
              </a:rPr>
              <a:t>LexicalAnalyzerParser</a:t>
            </a:r>
            <a:r>
              <a:rPr lang="en-US" sz="1600" dirty="0">
                <a:solidFill>
                  <a:srgbClr val="384653"/>
                </a:solidFill>
                <a:latin typeface="Roboto" pitchFamily="34" charset="0"/>
                <a:ea typeface="Roboto" pitchFamily="34" charset="-122"/>
                <a:cs typeface="Roboto" pitchFamily="34" charset="-120"/>
              </a:rPr>
              <a:t> namespace contains the </a:t>
            </a:r>
            <a:r>
              <a:rPr lang="en-US" sz="1600" b="1" dirty="0">
                <a:solidFill>
                  <a:srgbClr val="384653"/>
                </a:solidFill>
                <a:latin typeface="Roboto" pitchFamily="34" charset="0"/>
                <a:ea typeface="Roboto" pitchFamily="34" charset="-122"/>
                <a:cs typeface="Roboto" pitchFamily="34" charset="-120"/>
              </a:rPr>
              <a:t>Program</a:t>
            </a:r>
            <a:r>
              <a:rPr lang="en-US" sz="1600" dirty="0">
                <a:solidFill>
                  <a:srgbClr val="384653"/>
                </a:solidFill>
                <a:latin typeface="Roboto" pitchFamily="34" charset="0"/>
                <a:ea typeface="Roboto" pitchFamily="34" charset="-122"/>
                <a:cs typeface="Roboto" pitchFamily="34" charset="-120"/>
              </a:rPr>
              <a:t> class, which will house our main logic, and initializes a static </a:t>
            </a:r>
            <a:r>
              <a:rPr lang="en-US" sz="1600" b="1" dirty="0">
                <a:solidFill>
                  <a:srgbClr val="384653"/>
                </a:solidFill>
                <a:latin typeface="Roboto" pitchFamily="34" charset="0"/>
                <a:ea typeface="Roboto" pitchFamily="34" charset="-122"/>
                <a:cs typeface="Roboto" pitchFamily="34" charset="-120"/>
              </a:rPr>
              <a:t>SymbolTable</a:t>
            </a:r>
            <a:r>
              <a:rPr lang="en-US" sz="1600" dirty="0">
                <a:solidFill>
                  <a:srgbClr val="384653"/>
                </a:solidFill>
                <a:latin typeface="Roboto" pitchFamily="34" charset="0"/>
                <a:ea typeface="Roboto" pitchFamily="34" charset="-122"/>
                <a:cs typeface="Roboto" pitchFamily="34" charset="-120"/>
              </a:rPr>
              <a:t> to store identifiers and their attributes.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67571" y="445889"/>
            <a:ext cx="9124355" cy="506730"/>
          </a:xfrm>
          <a:prstGeom prst="rect">
            <a:avLst/>
          </a:prstGeom>
          <a:noFill/>
          <a:ln/>
        </p:spPr>
        <p:txBody>
          <a:bodyPr wrap="none" lIns="0" tIns="0" rIns="0" bIns="0" rtlCol="0" anchor="t"/>
          <a:lstStyle/>
          <a:p>
            <a:pPr marL="0" indent="0" algn="l">
              <a:lnSpc>
                <a:spcPts val="3950"/>
              </a:lnSpc>
              <a:buNone/>
            </a:pPr>
            <a:r>
              <a:rPr lang="en-US" sz="3150" dirty="0">
                <a:solidFill>
                  <a:schemeClr val="accent1">
                    <a:lumMod val="75000"/>
                  </a:schemeClr>
                </a:solidFill>
                <a:latin typeface="Host Grotesk Medium" pitchFamily="34" charset="0"/>
                <a:ea typeface="Host Grotesk Medium" pitchFamily="34" charset="-122"/>
                <a:cs typeface="Host Grotesk Medium" pitchFamily="34" charset="-120"/>
              </a:rPr>
              <a:t>Defining Core Data Structures: Symbol and Token</a:t>
            </a:r>
            <a:endParaRPr lang="en-US" sz="3150" dirty="0">
              <a:solidFill>
                <a:schemeClr val="accent1">
                  <a:lumMod val="75000"/>
                </a:schemeClr>
              </a:solidFill>
            </a:endParaRPr>
          </a:p>
        </p:txBody>
      </p:sp>
      <p:sp>
        <p:nvSpPr>
          <p:cNvPr id="3" name="Shape 1"/>
          <p:cNvSpPr/>
          <p:nvPr/>
        </p:nvSpPr>
        <p:spPr>
          <a:xfrm>
            <a:off x="567571" y="1276945"/>
            <a:ext cx="13495258" cy="5837753"/>
          </a:xfrm>
          <a:prstGeom prst="roundRect">
            <a:avLst>
              <a:gd name="adj" fmla="val 1167"/>
            </a:avLst>
          </a:prstGeom>
          <a:solidFill>
            <a:srgbClr val="D9EDF2"/>
          </a:solidFill>
          <a:ln/>
        </p:spPr>
      </p:sp>
      <p:sp>
        <p:nvSpPr>
          <p:cNvPr id="4" name="Shape 2"/>
          <p:cNvSpPr/>
          <p:nvPr/>
        </p:nvSpPr>
        <p:spPr>
          <a:xfrm>
            <a:off x="559475" y="1260616"/>
            <a:ext cx="13511451" cy="5837753"/>
          </a:xfrm>
          <a:prstGeom prst="roundRect">
            <a:avLst>
              <a:gd name="adj" fmla="val 417"/>
            </a:avLst>
          </a:prstGeom>
          <a:solidFill>
            <a:srgbClr val="D9EDF2"/>
          </a:solidFill>
          <a:ln/>
        </p:spPr>
      </p:sp>
      <p:sp>
        <p:nvSpPr>
          <p:cNvPr id="5" name="Text 3"/>
          <p:cNvSpPr/>
          <p:nvPr/>
        </p:nvSpPr>
        <p:spPr>
          <a:xfrm>
            <a:off x="721638" y="1398508"/>
            <a:ext cx="13187124" cy="5594628"/>
          </a:xfrm>
          <a:prstGeom prst="rect">
            <a:avLst/>
          </a:prstGeom>
          <a:noFill/>
          <a:ln/>
        </p:spPr>
        <p:txBody>
          <a:bodyPr wrap="square" lIns="0" tIns="0" rIns="0" bIns="0" rtlCol="0" anchor="t"/>
          <a:lstStyle/>
          <a:p>
            <a:pPr marL="0" indent="0" algn="l">
              <a:lnSpc>
                <a:spcPts val="1900"/>
              </a:lnSpc>
              <a:buNone/>
            </a:pPr>
            <a:r>
              <a:rPr lang="en-US" sz="1250" dirty="0">
                <a:solidFill>
                  <a:srgbClr val="384653"/>
                </a:solidFill>
                <a:highlight>
                  <a:srgbClr val="D9EDF2"/>
                </a:highlight>
                <a:latin typeface="Consolas" pitchFamily="34" charset="0"/>
                <a:ea typeface="Consolas" pitchFamily="34" charset="-122"/>
                <a:cs typeface="Consolas" pitchFamily="34" charset="-120"/>
              </a:rPr>
              <a:t>class Symbol {
    public int Index;
    public string Name;
    public string Type;
    public string Value;
    public int Line;
    public Symbol(int index, string name, string type, string value, int line) {
        Index = index; Name = name; Type = type; Value = value; Line = line;
    }
}
class Token {
    public string Type;
    public string Lexeme;
    public int Line;
    public Token(string type, string lexeme, int line) {
        Type = type; Lexeme = lexeme; Line = line;
    }
    public override string ToString() {
        return $"&lt;{Type}, {Lexeme}&gt;";
    }
}
</a:t>
            </a:r>
            <a:endParaRPr lang="en-US" sz="1250" dirty="0"/>
          </a:p>
        </p:txBody>
      </p:sp>
      <p:sp>
        <p:nvSpPr>
          <p:cNvPr id="6" name="Text 4"/>
          <p:cNvSpPr/>
          <p:nvPr/>
        </p:nvSpPr>
        <p:spPr>
          <a:xfrm>
            <a:off x="567571" y="7297103"/>
            <a:ext cx="13495258" cy="486489"/>
          </a:xfrm>
          <a:prstGeom prst="rect">
            <a:avLst/>
          </a:prstGeom>
          <a:noFill/>
          <a:ln/>
        </p:spPr>
        <p:txBody>
          <a:bodyPr wrap="squar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We define two crucial classes: </a:t>
            </a:r>
            <a:r>
              <a:rPr lang="en-US" sz="1250" b="1" dirty="0">
                <a:solidFill>
                  <a:srgbClr val="384653"/>
                </a:solidFill>
                <a:latin typeface="Roboto" pitchFamily="34" charset="0"/>
                <a:ea typeface="Roboto" pitchFamily="34" charset="-122"/>
                <a:cs typeface="Roboto" pitchFamily="34" charset="-120"/>
              </a:rPr>
              <a:t>Symbol</a:t>
            </a:r>
            <a:r>
              <a:rPr lang="en-US" sz="1250" dirty="0">
                <a:solidFill>
                  <a:srgbClr val="384653"/>
                </a:solidFill>
                <a:latin typeface="Roboto" pitchFamily="34" charset="0"/>
                <a:ea typeface="Roboto" pitchFamily="34" charset="-122"/>
                <a:cs typeface="Roboto" pitchFamily="34" charset="-120"/>
              </a:rPr>
              <a:t> and </a:t>
            </a:r>
            <a:r>
              <a:rPr lang="en-US" sz="1250" b="1" dirty="0">
                <a:solidFill>
                  <a:srgbClr val="384653"/>
                </a:solidFill>
                <a:latin typeface="Roboto" pitchFamily="34" charset="0"/>
                <a:ea typeface="Roboto" pitchFamily="34" charset="-122"/>
                <a:cs typeface="Roboto" pitchFamily="34" charset="-120"/>
              </a:rPr>
              <a:t>Token</a:t>
            </a:r>
            <a:r>
              <a:rPr lang="en-US" sz="1250" dirty="0">
                <a:solidFill>
                  <a:srgbClr val="384653"/>
                </a:solidFill>
                <a:latin typeface="Roboto" pitchFamily="34" charset="0"/>
                <a:ea typeface="Roboto" pitchFamily="34" charset="-122"/>
                <a:cs typeface="Roboto" pitchFamily="34" charset="-120"/>
              </a:rPr>
              <a:t>. The </a:t>
            </a:r>
            <a:r>
              <a:rPr lang="en-US" sz="1250" b="1" dirty="0">
                <a:solidFill>
                  <a:srgbClr val="384653"/>
                </a:solidFill>
                <a:latin typeface="Roboto" pitchFamily="34" charset="0"/>
                <a:ea typeface="Roboto" pitchFamily="34" charset="-122"/>
                <a:cs typeface="Roboto" pitchFamily="34" charset="-120"/>
              </a:rPr>
              <a:t>Symbol</a:t>
            </a:r>
            <a:r>
              <a:rPr lang="en-US" sz="1250" dirty="0">
                <a:solidFill>
                  <a:srgbClr val="384653"/>
                </a:solidFill>
                <a:latin typeface="Roboto" pitchFamily="34" charset="0"/>
                <a:ea typeface="Roboto" pitchFamily="34" charset="-122"/>
                <a:cs typeface="Roboto" pitchFamily="34" charset="-120"/>
              </a:rPr>
              <a:t> class represents entries in the symbol table, storing details like name, type, and value for variables. The </a:t>
            </a:r>
            <a:r>
              <a:rPr lang="en-US" sz="1250" b="1" dirty="0">
                <a:solidFill>
                  <a:srgbClr val="384653"/>
                </a:solidFill>
                <a:latin typeface="Roboto" pitchFamily="34" charset="0"/>
                <a:ea typeface="Roboto" pitchFamily="34" charset="-122"/>
                <a:cs typeface="Roboto" pitchFamily="34" charset="-120"/>
              </a:rPr>
              <a:t>Token</a:t>
            </a:r>
            <a:r>
              <a:rPr lang="en-US" sz="1250" dirty="0">
                <a:solidFill>
                  <a:srgbClr val="384653"/>
                </a:solidFill>
                <a:latin typeface="Roboto" pitchFamily="34" charset="0"/>
                <a:ea typeface="Roboto" pitchFamily="34" charset="-122"/>
                <a:cs typeface="Roboto" pitchFamily="34" charset="-120"/>
              </a:rPr>
              <a:t> class encapsulates the output of the lexical analysis, holding the token's type, its lexeme (the actual text), and the line number where it appeared.</a:t>
            </a:r>
            <a:endParaRPr lang="en-US" sz="1250" dirty="0"/>
          </a:p>
        </p:txBody>
      </p:sp>
      <p:pic>
        <p:nvPicPr>
          <p:cNvPr id="7" name="Picture 6">
            <a:extLst>
              <a:ext uri="{FF2B5EF4-FFF2-40B4-BE49-F238E27FC236}">
                <a16:creationId xmlns:a16="http://schemas.microsoft.com/office/drawing/2014/main" id="{99B6EA13-8057-41AD-9961-B35AF2B7A508}"/>
              </a:ext>
            </a:extLst>
          </p:cNvPr>
          <p:cNvPicPr>
            <a:picLocks noChangeAspect="1"/>
          </p:cNvPicPr>
          <p:nvPr/>
        </p:nvPicPr>
        <p:blipFill>
          <a:blip r:embed="rId3"/>
          <a:stretch>
            <a:fillRect/>
          </a:stretch>
        </p:blipFill>
        <p:spPr>
          <a:xfrm>
            <a:off x="11397343" y="7742243"/>
            <a:ext cx="3144186" cy="48648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6058138" y="704731"/>
            <a:ext cx="7260312" cy="510540"/>
          </a:xfrm>
          <a:prstGeom prst="rect">
            <a:avLst/>
          </a:prstGeom>
          <a:noFill/>
          <a:ln/>
        </p:spPr>
        <p:txBody>
          <a:bodyPr wrap="none" lIns="0" tIns="0" rIns="0" bIns="0" rtlCol="0" anchor="t"/>
          <a:lstStyle/>
          <a:p>
            <a:pPr marL="0" indent="0" algn="l">
              <a:lnSpc>
                <a:spcPts val="4000"/>
              </a:lnSpc>
              <a:buNone/>
            </a:pPr>
            <a:r>
              <a:rPr lang="en-US" sz="3200" dirty="0">
                <a:solidFill>
                  <a:schemeClr val="accent1">
                    <a:lumMod val="75000"/>
                  </a:schemeClr>
                </a:solidFill>
                <a:latin typeface="Host Grotesk Medium" pitchFamily="34" charset="0"/>
                <a:ea typeface="Host Grotesk Medium" pitchFamily="34" charset="-122"/>
                <a:cs typeface="Host Grotesk Medium" pitchFamily="34" charset="-120"/>
              </a:rPr>
              <a:t>Main Program Flow and Input Handling</a:t>
            </a:r>
            <a:endParaRPr lang="en-US" sz="3200" dirty="0">
              <a:solidFill>
                <a:schemeClr val="accent1">
                  <a:lumMod val="75000"/>
                </a:schemeClr>
              </a:solidFill>
            </a:endParaRPr>
          </a:p>
        </p:txBody>
      </p:sp>
      <p:sp>
        <p:nvSpPr>
          <p:cNvPr id="4" name="Shape 1"/>
          <p:cNvSpPr/>
          <p:nvPr/>
        </p:nvSpPr>
        <p:spPr>
          <a:xfrm>
            <a:off x="6058138" y="1460302"/>
            <a:ext cx="8000524" cy="5145643"/>
          </a:xfrm>
          <a:prstGeom prst="roundRect">
            <a:avLst>
              <a:gd name="adj" fmla="val 1334"/>
            </a:avLst>
          </a:prstGeom>
          <a:solidFill>
            <a:srgbClr val="D9EDF2"/>
          </a:solidFill>
          <a:ln/>
        </p:spPr>
      </p:sp>
      <p:sp>
        <p:nvSpPr>
          <p:cNvPr id="5" name="Shape 2"/>
          <p:cNvSpPr/>
          <p:nvPr/>
        </p:nvSpPr>
        <p:spPr>
          <a:xfrm>
            <a:off x="6050042" y="1443973"/>
            <a:ext cx="8016716" cy="5145643"/>
          </a:xfrm>
          <a:prstGeom prst="roundRect">
            <a:avLst>
              <a:gd name="adj" fmla="val 476"/>
            </a:avLst>
          </a:prstGeom>
          <a:solidFill>
            <a:srgbClr val="D9EDF2"/>
          </a:solidFill>
          <a:ln/>
        </p:spPr>
      </p:sp>
      <p:sp>
        <p:nvSpPr>
          <p:cNvPr id="6" name="Text 3"/>
          <p:cNvSpPr/>
          <p:nvPr/>
        </p:nvSpPr>
        <p:spPr>
          <a:xfrm>
            <a:off x="6213396" y="1582817"/>
            <a:ext cx="7690009" cy="4900613"/>
          </a:xfrm>
          <a:prstGeom prst="rect">
            <a:avLst/>
          </a:prstGeom>
          <a:noFill/>
          <a:ln/>
        </p:spPr>
        <p:txBody>
          <a:bodyPr wrap="square" lIns="0" tIns="0" rIns="0" bIns="0" rtlCol="0" anchor="t"/>
          <a:lstStyle/>
          <a:p>
            <a:pPr marL="0" indent="0" algn="l">
              <a:lnSpc>
                <a:spcPts val="1900"/>
              </a:lnSpc>
              <a:buNone/>
            </a:pPr>
            <a:r>
              <a:rPr lang="en-US" sz="1250" dirty="0">
                <a:solidFill>
                  <a:srgbClr val="384653"/>
                </a:solidFill>
                <a:highlight>
                  <a:srgbClr val="D9EDF2"/>
                </a:highlight>
                <a:latin typeface="Consolas" pitchFamily="34" charset="0"/>
                <a:ea typeface="Consolas" pitchFamily="34" charset="-122"/>
                <a:cs typeface="Consolas" pitchFamily="34" charset="-120"/>
              </a:rPr>
              <a:t>static void Main(string[] args) {
    Console.WriteLine("Enter your code:");
    string userInput = ReadMultilineInput();
    var tokens = AnalyzeInput(userInput);
    Console.WriteLine("\nParsing...");
    Console.WriteLine("Parsing Steps:");
    Parse(tokens);
    Console.WriteLine("\nPress any key to exit...");
    Console.ReadKey();
}
static string ReadMultilineInput() {
    string input = "";
    string line;
    while ((line = Console.ReadLine()) != null &amp;&amp; line != "") {
        input += line + "\n";
    }
    return input;
}
</a:t>
            </a:r>
            <a:endParaRPr lang="en-US" sz="1250" dirty="0"/>
          </a:p>
        </p:txBody>
      </p:sp>
      <p:sp>
        <p:nvSpPr>
          <p:cNvPr id="7" name="Text 4"/>
          <p:cNvSpPr/>
          <p:nvPr/>
        </p:nvSpPr>
        <p:spPr>
          <a:xfrm>
            <a:off x="6058138" y="6789658"/>
            <a:ext cx="8000524" cy="735092"/>
          </a:xfrm>
          <a:prstGeom prst="rect">
            <a:avLst/>
          </a:prstGeom>
          <a:noFill/>
          <a:ln/>
        </p:spPr>
        <p:txBody>
          <a:bodyPr wrap="squar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The </a:t>
            </a:r>
            <a:r>
              <a:rPr lang="en-US" sz="1250" b="1" dirty="0">
                <a:solidFill>
                  <a:srgbClr val="384653"/>
                </a:solidFill>
                <a:latin typeface="Roboto" pitchFamily="34" charset="0"/>
                <a:ea typeface="Roboto" pitchFamily="34" charset="-122"/>
                <a:cs typeface="Roboto" pitchFamily="34" charset="-120"/>
              </a:rPr>
              <a:t>Main</a:t>
            </a:r>
            <a:r>
              <a:rPr lang="en-US" sz="1250" dirty="0">
                <a:solidFill>
                  <a:srgbClr val="384653"/>
                </a:solidFill>
                <a:latin typeface="Roboto" pitchFamily="34" charset="0"/>
                <a:ea typeface="Roboto" pitchFamily="34" charset="-122"/>
                <a:cs typeface="Roboto" pitchFamily="34" charset="-120"/>
              </a:rPr>
              <a:t> method orchestrates the compiler's execution. It prompts the user to enter code, reads multiline input using </a:t>
            </a:r>
            <a:r>
              <a:rPr lang="en-US" sz="1250" b="1" dirty="0">
                <a:solidFill>
                  <a:srgbClr val="384653"/>
                </a:solidFill>
                <a:latin typeface="Roboto" pitchFamily="34" charset="0"/>
                <a:ea typeface="Roboto" pitchFamily="34" charset="-122"/>
                <a:cs typeface="Roboto" pitchFamily="34" charset="-120"/>
              </a:rPr>
              <a:t>ReadMultilineInput()</a:t>
            </a:r>
            <a:r>
              <a:rPr lang="en-US" sz="1250" dirty="0">
                <a:solidFill>
                  <a:srgbClr val="384653"/>
                </a:solidFill>
                <a:latin typeface="Roboto" pitchFamily="34" charset="0"/>
                <a:ea typeface="Roboto" pitchFamily="34" charset="-122"/>
                <a:cs typeface="Roboto" pitchFamily="34" charset="-120"/>
              </a:rPr>
              <a:t>, then passes this input to </a:t>
            </a:r>
            <a:r>
              <a:rPr lang="en-US" sz="1250" b="1" dirty="0">
                <a:solidFill>
                  <a:srgbClr val="384653"/>
                </a:solidFill>
                <a:latin typeface="Roboto" pitchFamily="34" charset="0"/>
                <a:ea typeface="Roboto" pitchFamily="34" charset="-122"/>
                <a:cs typeface="Roboto" pitchFamily="34" charset="-120"/>
              </a:rPr>
              <a:t>AnalyzeInput()</a:t>
            </a:r>
            <a:r>
              <a:rPr lang="en-US" sz="1250" dirty="0">
                <a:solidFill>
                  <a:srgbClr val="384653"/>
                </a:solidFill>
                <a:latin typeface="Roboto" pitchFamily="34" charset="0"/>
                <a:ea typeface="Roboto" pitchFamily="34" charset="-122"/>
                <a:cs typeface="Roboto" pitchFamily="34" charset="-120"/>
              </a:rPr>
              <a:t> for tokenization. Finally, it initiates the parsing process by calling </a:t>
            </a:r>
            <a:r>
              <a:rPr lang="en-US" sz="1250" b="1" dirty="0">
                <a:solidFill>
                  <a:srgbClr val="384653"/>
                </a:solidFill>
                <a:latin typeface="Roboto" pitchFamily="34" charset="0"/>
                <a:ea typeface="Roboto" pitchFamily="34" charset="-122"/>
                <a:cs typeface="Roboto" pitchFamily="34" charset="-120"/>
              </a:rPr>
              <a:t>Parse()</a:t>
            </a:r>
            <a:r>
              <a:rPr lang="en-US" sz="1250" dirty="0">
                <a:solidFill>
                  <a:srgbClr val="384653"/>
                </a:solidFill>
                <a:latin typeface="Roboto" pitchFamily="34" charset="0"/>
                <a:ea typeface="Roboto" pitchFamily="34" charset="-122"/>
                <a:cs typeface="Roboto" pitchFamily="34" charset="-120"/>
              </a:rPr>
              <a:t> with the generated tokens.</a:t>
            </a:r>
            <a:endParaRPr lang="en-US" sz="1250" dirty="0"/>
          </a:p>
        </p:txBody>
      </p:sp>
      <p:pic>
        <p:nvPicPr>
          <p:cNvPr id="8" name="Picture 7">
            <a:extLst>
              <a:ext uri="{FF2B5EF4-FFF2-40B4-BE49-F238E27FC236}">
                <a16:creationId xmlns:a16="http://schemas.microsoft.com/office/drawing/2014/main" id="{D3336D5F-2610-4BF9-B29D-187FCDED63AD}"/>
              </a:ext>
            </a:extLst>
          </p:cNvPr>
          <p:cNvPicPr>
            <a:picLocks noChangeAspect="1"/>
          </p:cNvPicPr>
          <p:nvPr/>
        </p:nvPicPr>
        <p:blipFill>
          <a:blip r:embed="rId3"/>
          <a:stretch>
            <a:fillRect/>
          </a:stretch>
        </p:blipFill>
        <p:spPr>
          <a:xfrm>
            <a:off x="9017138" y="7647217"/>
            <a:ext cx="5524391" cy="581516"/>
          </a:xfrm>
          <a:prstGeom prst="rect">
            <a:avLst/>
          </a:prstGeom>
        </p:spPr>
      </p:pic>
      <p:pic>
        <p:nvPicPr>
          <p:cNvPr id="9" name="Image 0" descr="preencoded.png">
            <a:extLst>
              <a:ext uri="{FF2B5EF4-FFF2-40B4-BE49-F238E27FC236}">
                <a16:creationId xmlns:a16="http://schemas.microsoft.com/office/drawing/2014/main" id="{EF538681-2872-4862-BEDC-4DEC5A232E90}"/>
              </a:ext>
            </a:extLst>
          </p:cNvPr>
          <p:cNvPicPr>
            <a:picLocks noChangeAspect="1"/>
          </p:cNvPicPr>
          <p:nvPr/>
        </p:nvPicPr>
        <p:blipFill>
          <a:blip r:embed="rId4"/>
          <a:stretch>
            <a:fillRect/>
          </a:stretch>
        </p:blipFill>
        <p:spPr>
          <a:xfrm flipH="1">
            <a:off x="20751" y="0"/>
            <a:ext cx="6021194"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07933" y="478393"/>
            <a:ext cx="6526292" cy="542687"/>
          </a:xfrm>
          <a:prstGeom prst="rect">
            <a:avLst/>
          </a:prstGeom>
          <a:noFill/>
          <a:ln/>
        </p:spPr>
        <p:txBody>
          <a:bodyPr wrap="none" lIns="0" tIns="0" rIns="0" bIns="0" rtlCol="0" anchor="t"/>
          <a:lstStyle/>
          <a:p>
            <a:pPr marL="0" indent="0" algn="l">
              <a:lnSpc>
                <a:spcPts val="4250"/>
              </a:lnSpc>
              <a:buNone/>
            </a:pPr>
            <a:r>
              <a:rPr lang="en-US" sz="3400" dirty="0">
                <a:solidFill>
                  <a:schemeClr val="accent1">
                    <a:lumMod val="75000"/>
                  </a:schemeClr>
                </a:solidFill>
                <a:latin typeface="Host Grotesk Medium" pitchFamily="34" charset="0"/>
                <a:ea typeface="Host Grotesk Medium" pitchFamily="34" charset="-122"/>
                <a:cs typeface="Host Grotesk Medium" pitchFamily="34" charset="-120"/>
              </a:rPr>
              <a:t>Lexical Analysis: Tokenizing Input</a:t>
            </a:r>
            <a:endParaRPr lang="en-US" sz="3400" dirty="0">
              <a:solidFill>
                <a:schemeClr val="accent1">
                  <a:lumMod val="75000"/>
                </a:schemeClr>
              </a:solidFill>
            </a:endParaRPr>
          </a:p>
        </p:txBody>
      </p:sp>
      <p:pic>
        <p:nvPicPr>
          <p:cNvPr id="3" name="Image 0" descr="preencoded.png"/>
          <p:cNvPicPr>
            <a:picLocks noChangeAspect="1"/>
          </p:cNvPicPr>
          <p:nvPr/>
        </p:nvPicPr>
        <p:blipFill>
          <a:blip r:embed="rId3"/>
          <a:stretch>
            <a:fillRect/>
          </a:stretch>
        </p:blipFill>
        <p:spPr>
          <a:xfrm>
            <a:off x="607933" y="1368385"/>
            <a:ext cx="868442" cy="1042154"/>
          </a:xfrm>
          <a:prstGeom prst="rect">
            <a:avLst/>
          </a:prstGeom>
        </p:spPr>
      </p:pic>
      <p:sp>
        <p:nvSpPr>
          <p:cNvPr id="4" name="Text 1"/>
          <p:cNvSpPr/>
          <p:nvPr/>
        </p:nvSpPr>
        <p:spPr>
          <a:xfrm>
            <a:off x="1736884" y="1541978"/>
            <a:ext cx="2171224" cy="271463"/>
          </a:xfrm>
          <a:prstGeom prst="rect">
            <a:avLst/>
          </a:prstGeom>
          <a:noFill/>
          <a:ln/>
        </p:spPr>
        <p:txBody>
          <a:bodyPr wrap="none" lIns="0" tIns="0" rIns="0" bIns="0" rtlCol="0" anchor="t"/>
          <a:lstStyle/>
          <a:p>
            <a:pPr marL="0" indent="0" algn="l">
              <a:lnSpc>
                <a:spcPts val="2100"/>
              </a:lnSpc>
              <a:buNone/>
            </a:pPr>
            <a:r>
              <a:rPr lang="en-US" sz="1700" dirty="0">
                <a:solidFill>
                  <a:srgbClr val="384653"/>
                </a:solidFill>
                <a:latin typeface="Host Grotesk Medium" pitchFamily="34" charset="0"/>
                <a:ea typeface="Host Grotesk Medium" pitchFamily="34" charset="-122"/>
                <a:cs typeface="Host Grotesk Medium" pitchFamily="34" charset="-120"/>
              </a:rPr>
              <a:t>Keyword Recognition</a:t>
            </a:r>
            <a:endParaRPr lang="en-US" sz="1700" dirty="0"/>
          </a:p>
        </p:txBody>
      </p:sp>
      <p:sp>
        <p:nvSpPr>
          <p:cNvPr id="5" name="Text 2"/>
          <p:cNvSpPr/>
          <p:nvPr/>
        </p:nvSpPr>
        <p:spPr>
          <a:xfrm>
            <a:off x="1736884" y="1917621"/>
            <a:ext cx="12285583" cy="260509"/>
          </a:xfrm>
          <a:prstGeom prst="rect">
            <a:avLst/>
          </a:prstGeom>
          <a:noFill/>
          <a:ln/>
        </p:spPr>
        <p:txBody>
          <a:bodyPr wrap="none" lIns="0" tIns="0" rIns="0" bIns="0" rtlCol="0" anchor="t"/>
          <a:lstStyle/>
          <a:p>
            <a:pPr marL="0" indent="0" algn="l">
              <a:lnSpc>
                <a:spcPts val="2050"/>
              </a:lnSpc>
              <a:buNone/>
            </a:pPr>
            <a:r>
              <a:rPr lang="en-US" sz="1350" dirty="0">
                <a:solidFill>
                  <a:srgbClr val="384653"/>
                </a:solidFill>
                <a:latin typeface="Roboto" pitchFamily="34" charset="0"/>
                <a:ea typeface="Roboto" pitchFamily="34" charset="-122"/>
                <a:cs typeface="Roboto" pitchFamily="34" charset="-120"/>
              </a:rPr>
              <a:t>Identifies reserved words like "int", "float", "begin", "end", etc.</a:t>
            </a:r>
            <a:endParaRPr lang="en-US" sz="1350" dirty="0"/>
          </a:p>
        </p:txBody>
      </p:sp>
      <p:pic>
        <p:nvPicPr>
          <p:cNvPr id="6" name="Image 1" descr="preencoded.png"/>
          <p:cNvPicPr>
            <a:picLocks noChangeAspect="1"/>
          </p:cNvPicPr>
          <p:nvPr/>
        </p:nvPicPr>
        <p:blipFill>
          <a:blip r:embed="rId4"/>
          <a:stretch>
            <a:fillRect/>
          </a:stretch>
        </p:blipFill>
        <p:spPr>
          <a:xfrm>
            <a:off x="607933" y="2410539"/>
            <a:ext cx="868442" cy="1042154"/>
          </a:xfrm>
          <a:prstGeom prst="rect">
            <a:avLst/>
          </a:prstGeom>
        </p:spPr>
      </p:pic>
      <p:sp>
        <p:nvSpPr>
          <p:cNvPr id="7" name="Text 3"/>
          <p:cNvSpPr/>
          <p:nvPr/>
        </p:nvSpPr>
        <p:spPr>
          <a:xfrm>
            <a:off x="1736884" y="2584133"/>
            <a:ext cx="3281005" cy="271463"/>
          </a:xfrm>
          <a:prstGeom prst="rect">
            <a:avLst/>
          </a:prstGeom>
          <a:noFill/>
          <a:ln/>
        </p:spPr>
        <p:txBody>
          <a:bodyPr wrap="none" lIns="0" tIns="0" rIns="0" bIns="0" rtlCol="0" anchor="t"/>
          <a:lstStyle/>
          <a:p>
            <a:pPr marL="0" indent="0" algn="l">
              <a:lnSpc>
                <a:spcPts val="2100"/>
              </a:lnSpc>
              <a:buNone/>
            </a:pPr>
            <a:r>
              <a:rPr lang="en-US" sz="1700" dirty="0">
                <a:solidFill>
                  <a:srgbClr val="384653"/>
                </a:solidFill>
                <a:latin typeface="Host Grotesk Medium" pitchFamily="34" charset="0"/>
                <a:ea typeface="Host Grotesk Medium" pitchFamily="34" charset="-122"/>
                <a:cs typeface="Host Grotesk Medium" pitchFamily="34" charset="-120"/>
              </a:rPr>
              <a:t>Constant and Operator Matching</a:t>
            </a:r>
            <a:endParaRPr lang="en-US" sz="1700" dirty="0"/>
          </a:p>
        </p:txBody>
      </p:sp>
      <p:sp>
        <p:nvSpPr>
          <p:cNvPr id="8" name="Text 4"/>
          <p:cNvSpPr/>
          <p:nvPr/>
        </p:nvSpPr>
        <p:spPr>
          <a:xfrm>
            <a:off x="1736884" y="2959775"/>
            <a:ext cx="12285583" cy="260509"/>
          </a:xfrm>
          <a:prstGeom prst="rect">
            <a:avLst/>
          </a:prstGeom>
          <a:noFill/>
          <a:ln/>
        </p:spPr>
        <p:txBody>
          <a:bodyPr wrap="none" lIns="0" tIns="0" rIns="0" bIns="0" rtlCol="0" anchor="t"/>
          <a:lstStyle/>
          <a:p>
            <a:pPr marL="0" indent="0" algn="l">
              <a:lnSpc>
                <a:spcPts val="2050"/>
              </a:lnSpc>
              <a:buNone/>
            </a:pPr>
            <a:r>
              <a:rPr lang="en-US" sz="1350" dirty="0">
                <a:solidFill>
                  <a:srgbClr val="384653"/>
                </a:solidFill>
                <a:latin typeface="Roboto" pitchFamily="34" charset="0"/>
                <a:ea typeface="Roboto" pitchFamily="34" charset="-122"/>
                <a:cs typeface="Roboto" pitchFamily="34" charset="-120"/>
              </a:rPr>
              <a:t>Uses regular expressions to detect numeric constants and various operators.</a:t>
            </a:r>
            <a:endParaRPr lang="en-US" sz="1350" dirty="0"/>
          </a:p>
        </p:txBody>
      </p:sp>
      <p:pic>
        <p:nvPicPr>
          <p:cNvPr id="9" name="Image 2" descr="preencoded.png"/>
          <p:cNvPicPr>
            <a:picLocks noChangeAspect="1"/>
          </p:cNvPicPr>
          <p:nvPr/>
        </p:nvPicPr>
        <p:blipFill>
          <a:blip r:embed="rId5"/>
          <a:stretch>
            <a:fillRect/>
          </a:stretch>
        </p:blipFill>
        <p:spPr>
          <a:xfrm>
            <a:off x="607933" y="3452693"/>
            <a:ext cx="868442" cy="1042154"/>
          </a:xfrm>
          <a:prstGeom prst="rect">
            <a:avLst/>
          </a:prstGeom>
        </p:spPr>
      </p:pic>
      <p:sp>
        <p:nvSpPr>
          <p:cNvPr id="10" name="Text 5"/>
          <p:cNvSpPr/>
          <p:nvPr/>
        </p:nvSpPr>
        <p:spPr>
          <a:xfrm>
            <a:off x="1736884" y="3626287"/>
            <a:ext cx="3412331" cy="271463"/>
          </a:xfrm>
          <a:prstGeom prst="rect">
            <a:avLst/>
          </a:prstGeom>
          <a:noFill/>
          <a:ln/>
        </p:spPr>
        <p:txBody>
          <a:bodyPr wrap="none" lIns="0" tIns="0" rIns="0" bIns="0" rtlCol="0" anchor="t"/>
          <a:lstStyle/>
          <a:p>
            <a:pPr marL="0" indent="0" algn="l">
              <a:lnSpc>
                <a:spcPts val="2100"/>
              </a:lnSpc>
              <a:buNone/>
            </a:pPr>
            <a:r>
              <a:rPr lang="en-US" sz="1700" dirty="0">
                <a:solidFill>
                  <a:srgbClr val="384653"/>
                </a:solidFill>
                <a:latin typeface="Host Grotesk Medium" pitchFamily="34" charset="0"/>
                <a:ea typeface="Host Grotesk Medium" pitchFamily="34" charset="-122"/>
                <a:cs typeface="Host Grotesk Medium" pitchFamily="34" charset="-120"/>
              </a:rPr>
              <a:t>Punctuation and Variable Handling</a:t>
            </a:r>
            <a:endParaRPr lang="en-US" sz="1700" dirty="0"/>
          </a:p>
        </p:txBody>
      </p:sp>
      <p:sp>
        <p:nvSpPr>
          <p:cNvPr id="11" name="Text 6"/>
          <p:cNvSpPr/>
          <p:nvPr/>
        </p:nvSpPr>
        <p:spPr>
          <a:xfrm>
            <a:off x="1736884" y="4001929"/>
            <a:ext cx="12285583" cy="260509"/>
          </a:xfrm>
          <a:prstGeom prst="rect">
            <a:avLst/>
          </a:prstGeom>
          <a:noFill/>
          <a:ln/>
        </p:spPr>
        <p:txBody>
          <a:bodyPr wrap="none" lIns="0" tIns="0" rIns="0" bIns="0" rtlCol="0" anchor="t"/>
          <a:lstStyle/>
          <a:p>
            <a:pPr marL="0" indent="0" algn="l">
              <a:lnSpc>
                <a:spcPts val="2050"/>
              </a:lnSpc>
              <a:buNone/>
            </a:pPr>
            <a:r>
              <a:rPr lang="en-US" sz="1350" dirty="0">
                <a:solidFill>
                  <a:srgbClr val="384653"/>
                </a:solidFill>
                <a:latin typeface="Roboto" pitchFamily="34" charset="0"/>
                <a:ea typeface="Roboto" pitchFamily="34" charset="-122"/>
                <a:cs typeface="Roboto" pitchFamily="34" charset="-120"/>
              </a:rPr>
              <a:t>Recognizes punctuation marks and identifies variables, adding new ones to the symbol table.</a:t>
            </a:r>
            <a:endParaRPr lang="en-US" sz="1350" dirty="0"/>
          </a:p>
        </p:txBody>
      </p:sp>
      <p:sp>
        <p:nvSpPr>
          <p:cNvPr id="12" name="Shape 7"/>
          <p:cNvSpPr/>
          <p:nvPr/>
        </p:nvSpPr>
        <p:spPr>
          <a:xfrm>
            <a:off x="607933" y="4690229"/>
            <a:ext cx="13414534" cy="2344579"/>
          </a:xfrm>
          <a:prstGeom prst="roundRect">
            <a:avLst>
              <a:gd name="adj" fmla="val 3112"/>
            </a:avLst>
          </a:prstGeom>
          <a:solidFill>
            <a:srgbClr val="D9EDF2"/>
          </a:solidFill>
          <a:ln/>
        </p:spPr>
      </p:sp>
      <p:sp>
        <p:nvSpPr>
          <p:cNvPr id="13" name="Shape 8"/>
          <p:cNvSpPr/>
          <p:nvPr/>
        </p:nvSpPr>
        <p:spPr>
          <a:xfrm>
            <a:off x="599361" y="4673901"/>
            <a:ext cx="13431679" cy="2344579"/>
          </a:xfrm>
          <a:prstGeom prst="roundRect">
            <a:avLst>
              <a:gd name="adj" fmla="val 1111"/>
            </a:avLst>
          </a:prstGeom>
          <a:solidFill>
            <a:srgbClr val="D9EDF2"/>
          </a:solidFill>
          <a:ln/>
        </p:spPr>
      </p:sp>
      <p:sp>
        <p:nvSpPr>
          <p:cNvPr id="14" name="Text 9"/>
          <p:cNvSpPr/>
          <p:nvPr/>
        </p:nvSpPr>
        <p:spPr>
          <a:xfrm>
            <a:off x="772954" y="4820483"/>
            <a:ext cx="13084493" cy="2084070"/>
          </a:xfrm>
          <a:prstGeom prst="rect">
            <a:avLst/>
          </a:prstGeom>
          <a:noFill/>
          <a:ln/>
        </p:spPr>
        <p:txBody>
          <a:bodyPr wrap="square" lIns="0" tIns="0" rIns="0" bIns="0" rtlCol="0" anchor="t"/>
          <a:lstStyle/>
          <a:p>
            <a:pPr marL="0" indent="0" algn="l">
              <a:lnSpc>
                <a:spcPts val="2050"/>
              </a:lnSpc>
              <a:buNone/>
            </a:pPr>
            <a:r>
              <a:rPr lang="en-US" sz="1350" dirty="0">
                <a:solidFill>
                  <a:srgbClr val="384653"/>
                </a:solidFill>
                <a:highlight>
                  <a:srgbClr val="D9EDF2"/>
                </a:highlight>
                <a:latin typeface="Consolas" pitchFamily="34" charset="0"/>
                <a:ea typeface="Consolas" pitchFamily="34" charset="-122"/>
                <a:cs typeface="Consolas" pitchFamily="34" charset="-120"/>
              </a:rPr>
              <a:t>static List&lt;Token&gt; AnalyzeInput(string userInput) {
    List&lt;Token&gt; tokensOutput = new List&lt;Token&gt;();
    List&lt;string&gt; keywordList = new List&lt;string&gt; { "int", "float", "begin", "end", "print", "if", "else", "while", "main", "new" };
    Regex variable_Reg = new Regex(@"^[A-Za-z_][A-Za-z0-9_]*$");
    Regex constants_Reg = new Regex(@"^[0-9]+(\.[0-9]+)?([eE][+-]?[0-9]+)?$");
    // ... (rest of the AnalyzeInput method)
}
</a:t>
            </a:r>
            <a:endParaRPr lang="en-US" sz="1350" dirty="0"/>
          </a:p>
        </p:txBody>
      </p:sp>
      <p:sp>
        <p:nvSpPr>
          <p:cNvPr id="15" name="Text 10"/>
          <p:cNvSpPr/>
          <p:nvPr/>
        </p:nvSpPr>
        <p:spPr>
          <a:xfrm>
            <a:off x="607933" y="7230189"/>
            <a:ext cx="13414534" cy="521017"/>
          </a:xfrm>
          <a:prstGeom prst="rect">
            <a:avLst/>
          </a:prstGeom>
          <a:noFill/>
          <a:ln/>
        </p:spPr>
        <p:txBody>
          <a:bodyPr wrap="square" lIns="0" tIns="0" rIns="0" bIns="0" rtlCol="0" anchor="t"/>
          <a:lstStyle/>
          <a:p>
            <a:pPr marL="0" indent="0" algn="l">
              <a:lnSpc>
                <a:spcPts val="2050"/>
              </a:lnSpc>
              <a:buNone/>
            </a:pPr>
            <a:r>
              <a:rPr lang="en-US" sz="1350" dirty="0">
                <a:solidFill>
                  <a:srgbClr val="384653"/>
                </a:solidFill>
                <a:latin typeface="Roboto" pitchFamily="34" charset="0"/>
                <a:ea typeface="Roboto" pitchFamily="34" charset="-122"/>
                <a:cs typeface="Roboto" pitchFamily="34" charset="-120"/>
              </a:rPr>
              <a:t>The </a:t>
            </a:r>
            <a:r>
              <a:rPr lang="en-US" sz="1350" b="1" dirty="0">
                <a:solidFill>
                  <a:srgbClr val="384653"/>
                </a:solidFill>
                <a:latin typeface="Roboto" pitchFamily="34" charset="0"/>
                <a:ea typeface="Roboto" pitchFamily="34" charset="-122"/>
                <a:cs typeface="Roboto" pitchFamily="34" charset="-120"/>
              </a:rPr>
              <a:t>AnalyzeInput</a:t>
            </a:r>
            <a:r>
              <a:rPr lang="en-US" sz="1350" dirty="0">
                <a:solidFill>
                  <a:srgbClr val="384653"/>
                </a:solidFill>
                <a:latin typeface="Roboto" pitchFamily="34" charset="0"/>
                <a:ea typeface="Roboto" pitchFamily="34" charset="-122"/>
                <a:cs typeface="Roboto" pitchFamily="34" charset="-120"/>
              </a:rPr>
              <a:t> method performs the core lexical analysis. It iterates through each line of user input, tokenizing it based on predefined rules for keywords, constants, operators, punctuations, and variables. New variables are added to the </a:t>
            </a:r>
            <a:r>
              <a:rPr lang="en-US" sz="1350" b="1" dirty="0">
                <a:solidFill>
                  <a:srgbClr val="384653"/>
                </a:solidFill>
                <a:latin typeface="Roboto" pitchFamily="34" charset="0"/>
                <a:ea typeface="Roboto" pitchFamily="34" charset="-122"/>
                <a:cs typeface="Roboto" pitchFamily="34" charset="-120"/>
              </a:rPr>
              <a:t>SymbolTable</a:t>
            </a:r>
            <a:r>
              <a:rPr lang="en-US" sz="1350" dirty="0">
                <a:solidFill>
                  <a:srgbClr val="384653"/>
                </a:solidFill>
                <a:latin typeface="Roboto" pitchFamily="34" charset="0"/>
                <a:ea typeface="Roboto" pitchFamily="34" charset="-122"/>
                <a:cs typeface="Roboto" pitchFamily="34" charset="-120"/>
              </a:rPr>
              <a:t> for later use by the parser.</a:t>
            </a:r>
            <a:endParaRPr lang="en-US" sz="1350" dirty="0"/>
          </a:p>
        </p:txBody>
      </p:sp>
      <p:pic>
        <p:nvPicPr>
          <p:cNvPr id="16" name="Picture 15">
            <a:extLst>
              <a:ext uri="{FF2B5EF4-FFF2-40B4-BE49-F238E27FC236}">
                <a16:creationId xmlns:a16="http://schemas.microsoft.com/office/drawing/2014/main" id="{BEFB04C0-5779-408F-9C0F-A46BC2B65840}"/>
              </a:ext>
            </a:extLst>
          </p:cNvPr>
          <p:cNvPicPr>
            <a:picLocks noChangeAspect="1"/>
          </p:cNvPicPr>
          <p:nvPr/>
        </p:nvPicPr>
        <p:blipFill>
          <a:blip r:embed="rId6"/>
          <a:stretch>
            <a:fillRect/>
          </a:stretch>
        </p:blipFill>
        <p:spPr>
          <a:xfrm>
            <a:off x="9486900" y="7647217"/>
            <a:ext cx="5054629" cy="5815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627817" y="491830"/>
            <a:ext cx="7888367" cy="1121093"/>
          </a:xfrm>
          <a:prstGeom prst="rect">
            <a:avLst/>
          </a:prstGeom>
          <a:noFill/>
          <a:ln/>
        </p:spPr>
        <p:txBody>
          <a:bodyPr wrap="square" lIns="0" tIns="0" rIns="0" bIns="0" rtlCol="0" anchor="t"/>
          <a:lstStyle/>
          <a:p>
            <a:pPr marL="0" indent="0" algn="l">
              <a:lnSpc>
                <a:spcPts val="4400"/>
              </a:lnSpc>
              <a:buNone/>
            </a:pPr>
            <a:r>
              <a:rPr lang="en-US" sz="3500" dirty="0">
                <a:solidFill>
                  <a:schemeClr val="accent1">
                    <a:lumMod val="75000"/>
                  </a:schemeClr>
                </a:solidFill>
                <a:latin typeface="Host Grotesk Medium" pitchFamily="34" charset="0"/>
                <a:ea typeface="Host Grotesk Medium" pitchFamily="34" charset="-122"/>
                <a:cs typeface="Host Grotesk Medium" pitchFamily="34" charset="-120"/>
              </a:rPr>
              <a:t>Tokenization and Symbol Table Management</a:t>
            </a:r>
            <a:endParaRPr lang="en-US" sz="3500" dirty="0">
              <a:solidFill>
                <a:schemeClr val="accent1">
                  <a:lumMod val="75000"/>
                </a:schemeClr>
              </a:solidFill>
            </a:endParaRPr>
          </a:p>
        </p:txBody>
      </p:sp>
      <p:sp>
        <p:nvSpPr>
          <p:cNvPr id="4" name="Shape 1"/>
          <p:cNvSpPr/>
          <p:nvPr/>
        </p:nvSpPr>
        <p:spPr>
          <a:xfrm>
            <a:off x="627817" y="1883688"/>
            <a:ext cx="7888367" cy="4574143"/>
          </a:xfrm>
          <a:prstGeom prst="roundRect">
            <a:avLst>
              <a:gd name="adj" fmla="val 1647"/>
            </a:avLst>
          </a:prstGeom>
          <a:solidFill>
            <a:srgbClr val="D9EDF2"/>
          </a:solidFill>
          <a:ln/>
        </p:spPr>
      </p:sp>
      <p:sp>
        <p:nvSpPr>
          <p:cNvPr id="5" name="Shape 2"/>
          <p:cNvSpPr/>
          <p:nvPr/>
        </p:nvSpPr>
        <p:spPr>
          <a:xfrm>
            <a:off x="618887" y="1883688"/>
            <a:ext cx="7906226" cy="4574143"/>
          </a:xfrm>
          <a:prstGeom prst="roundRect">
            <a:avLst>
              <a:gd name="adj" fmla="val 588"/>
            </a:avLst>
          </a:prstGeom>
          <a:solidFill>
            <a:srgbClr val="D9EDF2"/>
          </a:solidFill>
          <a:ln/>
        </p:spPr>
      </p:sp>
      <p:sp>
        <p:nvSpPr>
          <p:cNvPr id="6" name="Text 3"/>
          <p:cNvSpPr/>
          <p:nvPr/>
        </p:nvSpPr>
        <p:spPr>
          <a:xfrm>
            <a:off x="798195" y="2018109"/>
            <a:ext cx="7547610" cy="4305300"/>
          </a:xfrm>
          <a:prstGeom prst="rect">
            <a:avLst/>
          </a:prstGeom>
          <a:noFill/>
          <a:ln/>
        </p:spPr>
        <p:txBody>
          <a:bodyPr wrap="square" lIns="0" tIns="0" rIns="0" bIns="0" rtlCol="0" anchor="t"/>
          <a:lstStyle/>
          <a:p>
            <a:pPr marL="0" indent="0" algn="l">
              <a:lnSpc>
                <a:spcPts val="2100"/>
              </a:lnSpc>
              <a:buNone/>
            </a:pPr>
            <a:r>
              <a:rPr lang="en-US" sz="1400" dirty="0">
                <a:solidFill>
                  <a:srgbClr val="384653"/>
                </a:solidFill>
                <a:highlight>
                  <a:srgbClr val="D9EDF2"/>
                </a:highlight>
                <a:latin typeface="Consolas" pitchFamily="34" charset="0"/>
                <a:ea typeface="Consolas" pitchFamily="34" charset="-122"/>
                <a:cs typeface="Consolas" pitchFamily="34" charset="-120"/>
              </a:rPr>
              <a:t>static List&lt;string&gt; Tokenize(string line) {
    List&lt;string&gt; tokens = new List&lt;string&gt;();
    string current = "";
    for (int i = 0; i &lt; line.Length; i++) {
        char c = line[i];
        if (char.IsWhiteSpace(c)) { /* ... */ }
        else if ("+-*/=&lt;&gt;!&amp;|".Contains(c) || ".,;:{}()[]".Contains(c)) { /* ... */ }
        else { current += c; }
    }
    if (current != "") tokens.Add(current);
    return tokens;
}
static bool SymbolExists(string name) { /* ... */ }
static Symbol GetSymbol(string name) { /* ... */ }
</a:t>
            </a:r>
            <a:endParaRPr lang="en-US" sz="1400" dirty="0"/>
          </a:p>
        </p:txBody>
      </p:sp>
      <p:sp>
        <p:nvSpPr>
          <p:cNvPr id="7" name="Text 4"/>
          <p:cNvSpPr/>
          <p:nvPr/>
        </p:nvSpPr>
        <p:spPr>
          <a:xfrm>
            <a:off x="627817" y="6659523"/>
            <a:ext cx="7888367" cy="1076325"/>
          </a:xfrm>
          <a:prstGeom prst="rect">
            <a:avLst/>
          </a:prstGeom>
          <a:noFill/>
          <a:ln/>
        </p:spPr>
        <p:txBody>
          <a:bodyPr wrap="square" lIns="0" tIns="0" rIns="0" bIns="0" rtlCol="0" anchor="t"/>
          <a:lstStyle/>
          <a:p>
            <a:pPr marL="0" indent="0" algn="l">
              <a:lnSpc>
                <a:spcPts val="2100"/>
              </a:lnSpc>
              <a:buNone/>
            </a:pPr>
            <a:r>
              <a:rPr lang="en-US" sz="1400" dirty="0">
                <a:solidFill>
                  <a:srgbClr val="384653"/>
                </a:solidFill>
                <a:latin typeface="Roboto" pitchFamily="34" charset="0"/>
                <a:ea typeface="Roboto" pitchFamily="34" charset="-122"/>
                <a:cs typeface="Roboto" pitchFamily="34" charset="-120"/>
              </a:rPr>
              <a:t>The </a:t>
            </a:r>
            <a:r>
              <a:rPr lang="en-US" sz="1400" b="1" dirty="0">
                <a:solidFill>
                  <a:srgbClr val="384653"/>
                </a:solidFill>
                <a:latin typeface="Roboto" pitchFamily="34" charset="0"/>
                <a:ea typeface="Roboto" pitchFamily="34" charset="-122"/>
                <a:cs typeface="Roboto" pitchFamily="34" charset="-120"/>
              </a:rPr>
              <a:t>Tokenize</a:t>
            </a:r>
            <a:r>
              <a:rPr lang="en-US" sz="1400" dirty="0">
                <a:solidFill>
                  <a:srgbClr val="384653"/>
                </a:solidFill>
                <a:latin typeface="Roboto" pitchFamily="34" charset="0"/>
                <a:ea typeface="Roboto" pitchFamily="34" charset="-122"/>
                <a:cs typeface="Roboto" pitchFamily="34" charset="-120"/>
              </a:rPr>
              <a:t> helper method breaks down a single line of code into individual tokens, handling whitespace and special characters. The </a:t>
            </a:r>
            <a:r>
              <a:rPr lang="en-US" sz="1400" b="1" dirty="0">
                <a:solidFill>
                  <a:srgbClr val="384653"/>
                </a:solidFill>
                <a:latin typeface="Roboto" pitchFamily="34" charset="0"/>
                <a:ea typeface="Roboto" pitchFamily="34" charset="-122"/>
                <a:cs typeface="Roboto" pitchFamily="34" charset="-120"/>
              </a:rPr>
              <a:t>SymbolExists</a:t>
            </a:r>
            <a:r>
              <a:rPr lang="en-US" sz="1400" dirty="0">
                <a:solidFill>
                  <a:srgbClr val="384653"/>
                </a:solidFill>
                <a:latin typeface="Roboto" pitchFamily="34" charset="0"/>
                <a:ea typeface="Roboto" pitchFamily="34" charset="-122"/>
                <a:cs typeface="Roboto" pitchFamily="34" charset="-120"/>
              </a:rPr>
              <a:t> and </a:t>
            </a:r>
            <a:r>
              <a:rPr lang="en-US" sz="1400" b="1" dirty="0">
                <a:solidFill>
                  <a:srgbClr val="384653"/>
                </a:solidFill>
                <a:latin typeface="Roboto" pitchFamily="34" charset="0"/>
                <a:ea typeface="Roboto" pitchFamily="34" charset="-122"/>
                <a:cs typeface="Roboto" pitchFamily="34" charset="-120"/>
              </a:rPr>
              <a:t>GetSymbol</a:t>
            </a:r>
            <a:r>
              <a:rPr lang="en-US" sz="1400" dirty="0">
                <a:solidFill>
                  <a:srgbClr val="384653"/>
                </a:solidFill>
                <a:latin typeface="Roboto" pitchFamily="34" charset="0"/>
                <a:ea typeface="Roboto" pitchFamily="34" charset="-122"/>
                <a:cs typeface="Roboto" pitchFamily="34" charset="-120"/>
              </a:rPr>
              <a:t> methods provide utility for managing the symbol table, ensuring that each unique identifier is tracked and its properties can be retrieved during parsing.</a:t>
            </a:r>
            <a:endParaRPr lang="en-US" sz="1400" dirty="0"/>
          </a:p>
        </p:txBody>
      </p:sp>
      <p:pic>
        <p:nvPicPr>
          <p:cNvPr id="8" name="Image 0" descr="preencoded.png">
            <a:extLst>
              <a:ext uri="{FF2B5EF4-FFF2-40B4-BE49-F238E27FC236}">
                <a16:creationId xmlns:a16="http://schemas.microsoft.com/office/drawing/2014/main" id="{189A7D67-A71D-4E93-8049-23877D5479A8}"/>
              </a:ext>
            </a:extLst>
          </p:cNvPr>
          <p:cNvPicPr>
            <a:picLocks noChangeAspect="1"/>
          </p:cNvPicPr>
          <p:nvPr/>
        </p:nvPicPr>
        <p:blipFill>
          <a:blip r:embed="rId3"/>
          <a:stretch>
            <a:fillRect/>
          </a:stretch>
        </p:blipFill>
        <p:spPr>
          <a:xfrm>
            <a:off x="8869680" y="0"/>
            <a:ext cx="5760720" cy="822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89967" y="542092"/>
            <a:ext cx="9891593" cy="615910"/>
          </a:xfrm>
          <a:prstGeom prst="rect">
            <a:avLst/>
          </a:prstGeom>
          <a:noFill/>
          <a:ln/>
        </p:spPr>
        <p:txBody>
          <a:bodyPr wrap="none" lIns="0" tIns="0" rIns="0" bIns="0" rtlCol="0" anchor="t"/>
          <a:lstStyle/>
          <a:p>
            <a:pPr marL="0" indent="0" algn="l">
              <a:lnSpc>
                <a:spcPts val="4850"/>
              </a:lnSpc>
              <a:buNone/>
            </a:pPr>
            <a:r>
              <a:rPr lang="en-US" sz="3850" dirty="0">
                <a:solidFill>
                  <a:schemeClr val="accent1">
                    <a:lumMod val="75000"/>
                  </a:schemeClr>
                </a:solidFill>
                <a:latin typeface="Host Grotesk Medium" pitchFamily="34" charset="0"/>
                <a:ea typeface="Host Grotesk Medium" pitchFamily="34" charset="-122"/>
                <a:cs typeface="Host Grotesk Medium" pitchFamily="34" charset="-120"/>
              </a:rPr>
              <a:t>Enhanced Parser: Stack-based Step Display</a:t>
            </a:r>
            <a:endParaRPr lang="en-US" sz="3850" dirty="0">
              <a:solidFill>
                <a:schemeClr val="accent1">
                  <a:lumMod val="75000"/>
                </a:schemeClr>
              </a:solidFill>
            </a:endParaRPr>
          </a:p>
        </p:txBody>
      </p:sp>
      <p:sp>
        <p:nvSpPr>
          <p:cNvPr id="3" name="Shape 1"/>
          <p:cNvSpPr/>
          <p:nvPr/>
        </p:nvSpPr>
        <p:spPr>
          <a:xfrm>
            <a:off x="689967" y="1552218"/>
            <a:ext cx="13250466" cy="5027533"/>
          </a:xfrm>
          <a:prstGeom prst="roundRect">
            <a:avLst>
              <a:gd name="adj" fmla="val 1647"/>
            </a:avLst>
          </a:prstGeom>
          <a:solidFill>
            <a:srgbClr val="D9EDF2"/>
          </a:solidFill>
          <a:ln/>
        </p:spPr>
      </p:sp>
      <p:sp>
        <p:nvSpPr>
          <p:cNvPr id="4" name="Shape 2"/>
          <p:cNvSpPr/>
          <p:nvPr/>
        </p:nvSpPr>
        <p:spPr>
          <a:xfrm>
            <a:off x="680204" y="1552218"/>
            <a:ext cx="13269992" cy="5027533"/>
          </a:xfrm>
          <a:prstGeom prst="roundRect">
            <a:avLst>
              <a:gd name="adj" fmla="val 588"/>
            </a:avLst>
          </a:prstGeom>
          <a:solidFill>
            <a:srgbClr val="D9EDF2"/>
          </a:solidFill>
          <a:ln/>
        </p:spPr>
      </p:sp>
      <p:sp>
        <p:nvSpPr>
          <p:cNvPr id="5" name="Text 3"/>
          <p:cNvSpPr/>
          <p:nvPr/>
        </p:nvSpPr>
        <p:spPr>
          <a:xfrm>
            <a:off x="877253" y="1699974"/>
            <a:ext cx="12875895" cy="4732020"/>
          </a:xfrm>
          <a:prstGeom prst="rect">
            <a:avLst/>
          </a:prstGeom>
          <a:noFill/>
          <a:ln/>
        </p:spPr>
        <p:txBody>
          <a:bodyPr wrap="square" lIns="0" tIns="0" rIns="0" bIns="0" rtlCol="0" anchor="t"/>
          <a:lstStyle/>
          <a:p>
            <a:pPr marL="0" indent="0" algn="l">
              <a:lnSpc>
                <a:spcPts val="2300"/>
              </a:lnSpc>
              <a:buNone/>
            </a:pPr>
            <a:r>
              <a:rPr lang="en-US" sz="1550" dirty="0">
                <a:solidFill>
                  <a:srgbClr val="384653"/>
                </a:solidFill>
                <a:highlight>
                  <a:srgbClr val="D9EDF2"/>
                </a:highlight>
                <a:latin typeface="Consolas" pitchFamily="34" charset="0"/>
                <a:ea typeface="Consolas" pitchFamily="34" charset="-122"/>
                <a:cs typeface="Consolas" pitchFamily="34" charset="-120"/>
              </a:rPr>
              <a:t>static void Parse(List&lt;Token&gt; tokens) {
    if (tokens.Count == 0) { /* ... */ return; }
    Stack&lt;string&gt; parseStack = new Stack&lt;string&gt;();
    parseStack.Push("$");
    Queue&lt;Token&gt; inputQueue = new Queue&lt;Token&gt;(tokens);
    inputQueue.Enqueue(new Token("$", "$", 0)); // End marker
    int index = 0;
    void DisplayParsingStep(string processing, string action = "") {
        var stackArray = parseStack.ToArray().Reverse().ToArray();
        string stackStr = "[" + string.Join(" ", stackArray) + "]";
        Console.WriteLine($"| {stackStr,-25} | {processing,-15} | {action,-20} |");
    }
    // ... (Match and Reduce methods)
}
</a:t>
            </a:r>
            <a:endParaRPr lang="en-US" sz="1550" dirty="0"/>
          </a:p>
        </p:txBody>
      </p:sp>
      <p:sp>
        <p:nvSpPr>
          <p:cNvPr id="6" name="Text 4"/>
          <p:cNvSpPr/>
          <p:nvPr/>
        </p:nvSpPr>
        <p:spPr>
          <a:xfrm>
            <a:off x="689967" y="6801445"/>
            <a:ext cx="13250466" cy="887254"/>
          </a:xfrm>
          <a:prstGeom prst="rect">
            <a:avLst/>
          </a:prstGeom>
          <a:noFill/>
          <a:ln/>
        </p:spPr>
        <p:txBody>
          <a:bodyPr wrap="square" lIns="0" tIns="0" rIns="0" bIns="0" rtlCol="0" anchor="t"/>
          <a:lstStyle/>
          <a:p>
            <a:pPr marL="0" indent="0" algn="l">
              <a:lnSpc>
                <a:spcPts val="2300"/>
              </a:lnSpc>
              <a:buNone/>
            </a:pPr>
            <a:r>
              <a:rPr lang="en-US" sz="1550" dirty="0">
                <a:solidFill>
                  <a:srgbClr val="384653"/>
                </a:solidFill>
                <a:latin typeface="Roboto" pitchFamily="34" charset="0"/>
                <a:ea typeface="Roboto" pitchFamily="34" charset="-122"/>
                <a:cs typeface="Roboto" pitchFamily="34" charset="-120"/>
              </a:rPr>
              <a:t>The </a:t>
            </a:r>
            <a:r>
              <a:rPr lang="en-US" sz="1550" b="1" dirty="0">
                <a:solidFill>
                  <a:srgbClr val="384653"/>
                </a:solidFill>
                <a:latin typeface="Roboto" pitchFamily="34" charset="0"/>
                <a:ea typeface="Roboto" pitchFamily="34" charset="-122"/>
                <a:cs typeface="Roboto" pitchFamily="34" charset="-120"/>
              </a:rPr>
              <a:t>Parse</a:t>
            </a:r>
            <a:r>
              <a:rPr lang="en-US" sz="1550" dirty="0">
                <a:solidFill>
                  <a:srgbClr val="384653"/>
                </a:solidFill>
                <a:latin typeface="Roboto" pitchFamily="34" charset="0"/>
                <a:ea typeface="Roboto" pitchFamily="34" charset="-122"/>
                <a:cs typeface="Roboto" pitchFamily="34" charset="-120"/>
              </a:rPr>
              <a:t> method implements a stack-based parser. It initializes a parse stack with an end marker and an input queue with the tokens. The </a:t>
            </a:r>
            <a:r>
              <a:rPr lang="en-US" sz="1550" b="1" dirty="0">
                <a:solidFill>
                  <a:srgbClr val="384653"/>
                </a:solidFill>
                <a:latin typeface="Roboto" pitchFamily="34" charset="0"/>
                <a:ea typeface="Roboto" pitchFamily="34" charset="-122"/>
                <a:cs typeface="Roboto" pitchFamily="34" charset="-120"/>
              </a:rPr>
              <a:t>DisplayParsingStep</a:t>
            </a:r>
            <a:r>
              <a:rPr lang="en-US" sz="1550" dirty="0">
                <a:solidFill>
                  <a:srgbClr val="384653"/>
                </a:solidFill>
                <a:latin typeface="Roboto" pitchFamily="34" charset="0"/>
                <a:ea typeface="Roboto" pitchFamily="34" charset="-122"/>
                <a:cs typeface="Roboto" pitchFamily="34" charset="-120"/>
              </a:rPr>
              <a:t> helper function is crucial for visualizing the parsing process, showing the current state of the stack, the token being processed, and the action taken (match or reduce).</a:t>
            </a:r>
            <a:endParaRPr lang="en-US" sz="1550" dirty="0"/>
          </a:p>
        </p:txBody>
      </p:sp>
      <p:pic>
        <p:nvPicPr>
          <p:cNvPr id="7" name="Picture 6">
            <a:extLst>
              <a:ext uri="{FF2B5EF4-FFF2-40B4-BE49-F238E27FC236}">
                <a16:creationId xmlns:a16="http://schemas.microsoft.com/office/drawing/2014/main" id="{9B23CA72-E0D9-4EDF-8503-F237AE2D2C4E}"/>
              </a:ext>
            </a:extLst>
          </p:cNvPr>
          <p:cNvPicPr>
            <a:picLocks noChangeAspect="1"/>
          </p:cNvPicPr>
          <p:nvPr/>
        </p:nvPicPr>
        <p:blipFill>
          <a:blip r:embed="rId3"/>
          <a:stretch>
            <a:fillRect/>
          </a:stretch>
        </p:blipFill>
        <p:spPr>
          <a:xfrm>
            <a:off x="9017138" y="7647217"/>
            <a:ext cx="5524391" cy="5815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21375" y="522208"/>
            <a:ext cx="7290554" cy="465534"/>
          </a:xfrm>
          <a:prstGeom prst="rect">
            <a:avLst/>
          </a:prstGeom>
          <a:noFill/>
          <a:ln/>
        </p:spPr>
        <p:txBody>
          <a:bodyPr wrap="none" lIns="0" tIns="0" rIns="0" bIns="0" rtlCol="0" anchor="t"/>
          <a:lstStyle/>
          <a:p>
            <a:pPr marL="0" indent="0" algn="l">
              <a:lnSpc>
                <a:spcPts val="3650"/>
              </a:lnSpc>
              <a:buNone/>
            </a:pPr>
            <a:r>
              <a:rPr lang="en-US" sz="2900" dirty="0">
                <a:solidFill>
                  <a:schemeClr val="accent1">
                    <a:lumMod val="75000"/>
                  </a:schemeClr>
                </a:solidFill>
                <a:latin typeface="Host Grotesk Medium" pitchFamily="34" charset="0"/>
                <a:ea typeface="Host Grotesk Medium" pitchFamily="34" charset="-122"/>
                <a:cs typeface="Host Grotesk Medium" pitchFamily="34" charset="-120"/>
              </a:rPr>
              <a:t>Parsing Logic: Expressions and Statements</a:t>
            </a:r>
            <a:endParaRPr lang="en-US" sz="2900" dirty="0">
              <a:solidFill>
                <a:schemeClr val="accent1">
                  <a:lumMod val="75000"/>
                </a:schemeClr>
              </a:solidFill>
            </a:endParaRPr>
          </a:p>
        </p:txBody>
      </p:sp>
      <p:sp>
        <p:nvSpPr>
          <p:cNvPr id="3" name="Shape 1"/>
          <p:cNvSpPr/>
          <p:nvPr/>
        </p:nvSpPr>
        <p:spPr>
          <a:xfrm>
            <a:off x="521375" y="1285637"/>
            <a:ext cx="13587651" cy="5807393"/>
          </a:xfrm>
          <a:prstGeom prst="roundRect">
            <a:avLst>
              <a:gd name="adj" fmla="val 1077"/>
            </a:avLst>
          </a:prstGeom>
          <a:solidFill>
            <a:srgbClr val="D9EDF2"/>
          </a:solidFill>
          <a:ln/>
        </p:spPr>
      </p:sp>
      <p:sp>
        <p:nvSpPr>
          <p:cNvPr id="4" name="Shape 2"/>
          <p:cNvSpPr/>
          <p:nvPr/>
        </p:nvSpPr>
        <p:spPr>
          <a:xfrm>
            <a:off x="513993" y="1285637"/>
            <a:ext cx="13602414" cy="5807393"/>
          </a:xfrm>
          <a:prstGeom prst="roundRect">
            <a:avLst>
              <a:gd name="adj" fmla="val 385"/>
            </a:avLst>
          </a:prstGeom>
          <a:solidFill>
            <a:srgbClr val="D9EDF2"/>
          </a:solidFill>
          <a:ln/>
        </p:spPr>
      </p:sp>
      <p:sp>
        <p:nvSpPr>
          <p:cNvPr id="5" name="Text 3"/>
          <p:cNvSpPr/>
          <p:nvPr/>
        </p:nvSpPr>
        <p:spPr>
          <a:xfrm>
            <a:off x="662940" y="1397318"/>
            <a:ext cx="13304520" cy="5584031"/>
          </a:xfrm>
          <a:prstGeom prst="rect">
            <a:avLst/>
          </a:prstGeom>
          <a:noFill/>
          <a:ln/>
        </p:spPr>
        <p:txBody>
          <a:bodyPr wrap="square" lIns="0" tIns="0" rIns="0" bIns="0" rtlCol="0" anchor="t"/>
          <a:lstStyle/>
          <a:p>
            <a:pPr marL="0" indent="0" algn="l">
              <a:lnSpc>
                <a:spcPts val="1750"/>
              </a:lnSpc>
              <a:buNone/>
            </a:pPr>
            <a:r>
              <a:rPr lang="en-US" sz="1150" dirty="0">
                <a:solidFill>
                  <a:srgbClr val="384653"/>
                </a:solidFill>
                <a:highlight>
                  <a:srgbClr val="D9EDF2"/>
                </a:highlight>
                <a:latin typeface="Consolas" pitchFamily="34" charset="0"/>
                <a:ea typeface="Consolas" pitchFamily="34" charset="-122"/>
                <a:cs typeface="Consolas" pitchFamily="34" charset="-120"/>
              </a:rPr>
              <a:t>void Expression() {
    if (index &lt; tokens.Count &amp;&amp; (tokens[index].Type == "digit" || tokens[index].Type == "var")) {
        var currentToken = tokens[index];
        DisplayParsingStep(currentToken.Lexeme, "Parsing Expression");
        parseStack.Push(currentToken.Lexeme);
        index++;
        Reduce("E", 1); // Reduce variable/digit to Expression
    } else { /* ... */ }
}
void Statement() {
    if (index &gt;= tokens.Count) return;
    var currentToken = tokens[index];
    DisplayParsingStep(currentToken.Lexeme, "Parsing Statement");
    // Declaration statement: type var;
    if (currentToken.Type == "keyword" &amp;&amp; (currentToken.Lexeme == "int" || currentToken.Lexeme == "float")) { /* ... */ }
    // Assignment statement: var = expression;
    else if (index + 2 &lt; tokens.Count &amp;&amp; currentToken.Type == "var" &amp;&amp; tokens[index + 1].Type == "op" &amp;&amp; tokens[index + 1].Lexeme == "=") { /* ... */ }
    // Print statement
    else if (currentToken.Type == "keyword" &amp;&amp; currentToken.Lexeme == "print") { /* ... */ }
    // Block statements
    else if (currentToken.Type == "keyword" &amp;&amp; currentToken.Lexeme == "begin") { /* ... */ }
    else { /* ... */ }
}
</a:t>
            </a:r>
            <a:endParaRPr lang="en-US" sz="1150" dirty="0"/>
          </a:p>
        </p:txBody>
      </p:sp>
      <p:sp>
        <p:nvSpPr>
          <p:cNvPr id="6" name="Text 4"/>
          <p:cNvSpPr/>
          <p:nvPr/>
        </p:nvSpPr>
        <p:spPr>
          <a:xfrm>
            <a:off x="521375" y="7260550"/>
            <a:ext cx="13587651" cy="446723"/>
          </a:xfrm>
          <a:prstGeom prst="rect">
            <a:avLst/>
          </a:prstGeom>
          <a:noFill/>
          <a:ln/>
        </p:spPr>
        <p:txBody>
          <a:bodyPr wrap="square" lIns="0" tIns="0" rIns="0" bIns="0" rtlCol="0" anchor="t"/>
          <a:lstStyle/>
          <a:p>
            <a:pPr marL="0" indent="0" algn="l">
              <a:lnSpc>
                <a:spcPts val="1750"/>
              </a:lnSpc>
              <a:buNone/>
            </a:pPr>
            <a:r>
              <a:rPr lang="en-US" sz="1150" dirty="0">
                <a:solidFill>
                  <a:srgbClr val="384653"/>
                </a:solidFill>
                <a:latin typeface="Roboto" pitchFamily="34" charset="0"/>
                <a:ea typeface="Roboto" pitchFamily="34" charset="-122"/>
                <a:cs typeface="Roboto" pitchFamily="34" charset="-120"/>
              </a:rPr>
              <a:t>The </a:t>
            </a:r>
            <a:r>
              <a:rPr lang="en-US" sz="1150" b="1" dirty="0">
                <a:solidFill>
                  <a:srgbClr val="384653"/>
                </a:solidFill>
                <a:latin typeface="Roboto" pitchFamily="34" charset="0"/>
                <a:ea typeface="Roboto" pitchFamily="34" charset="-122"/>
                <a:cs typeface="Roboto" pitchFamily="34" charset="-120"/>
              </a:rPr>
              <a:t>Expression</a:t>
            </a:r>
            <a:r>
              <a:rPr lang="en-US" sz="1150" dirty="0">
                <a:solidFill>
                  <a:srgbClr val="384653"/>
                </a:solidFill>
                <a:latin typeface="Roboto" pitchFamily="34" charset="0"/>
                <a:ea typeface="Roboto" pitchFamily="34" charset="-122"/>
                <a:cs typeface="Roboto" pitchFamily="34" charset="-120"/>
              </a:rPr>
              <a:t> and </a:t>
            </a:r>
            <a:r>
              <a:rPr lang="en-US" sz="1150" b="1" dirty="0">
                <a:solidFill>
                  <a:srgbClr val="384653"/>
                </a:solidFill>
                <a:latin typeface="Roboto" pitchFamily="34" charset="0"/>
                <a:ea typeface="Roboto" pitchFamily="34" charset="-122"/>
                <a:cs typeface="Roboto" pitchFamily="34" charset="-120"/>
              </a:rPr>
              <a:t>Statement</a:t>
            </a:r>
            <a:r>
              <a:rPr lang="en-US" sz="1150" dirty="0">
                <a:solidFill>
                  <a:srgbClr val="384653"/>
                </a:solidFill>
                <a:latin typeface="Roboto" pitchFamily="34" charset="0"/>
                <a:ea typeface="Roboto" pitchFamily="34" charset="-122"/>
                <a:cs typeface="Roboto" pitchFamily="34" charset="-120"/>
              </a:rPr>
              <a:t> methods define the grammar rules for parsing. </a:t>
            </a:r>
            <a:r>
              <a:rPr lang="en-US" sz="1150" b="1" dirty="0">
                <a:solidFill>
                  <a:srgbClr val="384653"/>
                </a:solidFill>
                <a:latin typeface="Roboto" pitchFamily="34" charset="0"/>
                <a:ea typeface="Roboto" pitchFamily="34" charset="-122"/>
                <a:cs typeface="Roboto" pitchFamily="34" charset="-120"/>
              </a:rPr>
              <a:t>Expression</a:t>
            </a:r>
            <a:r>
              <a:rPr lang="en-US" sz="1150" dirty="0">
                <a:solidFill>
                  <a:srgbClr val="384653"/>
                </a:solidFill>
                <a:latin typeface="Roboto" pitchFamily="34" charset="0"/>
                <a:ea typeface="Roboto" pitchFamily="34" charset="-122"/>
                <a:cs typeface="Roboto" pitchFamily="34" charset="-120"/>
              </a:rPr>
              <a:t> handles simple numeric or variable expressions. </a:t>
            </a:r>
            <a:r>
              <a:rPr lang="en-US" sz="1150" b="1" dirty="0">
                <a:solidFill>
                  <a:srgbClr val="384653"/>
                </a:solidFill>
                <a:latin typeface="Roboto" pitchFamily="34" charset="0"/>
                <a:ea typeface="Roboto" pitchFamily="34" charset="-122"/>
                <a:cs typeface="Roboto" pitchFamily="34" charset="-120"/>
              </a:rPr>
              <a:t>Statement</a:t>
            </a:r>
            <a:r>
              <a:rPr lang="en-US" sz="1150" dirty="0">
                <a:solidFill>
                  <a:srgbClr val="384653"/>
                </a:solidFill>
                <a:latin typeface="Roboto" pitchFamily="34" charset="0"/>
                <a:ea typeface="Roboto" pitchFamily="34" charset="-122"/>
                <a:cs typeface="Roboto" pitchFamily="34" charset="-120"/>
              </a:rPr>
              <a:t> is more complex, recognizing various types of statements like declarations, assignments, print statements, and code blocks. Each rule involves matching expected tokens and then reducing them to a non-terminal symbol on the parse stack.</a:t>
            </a:r>
            <a:endParaRPr lang="en-US" sz="1150" dirty="0"/>
          </a:p>
        </p:txBody>
      </p:sp>
      <p:pic>
        <p:nvPicPr>
          <p:cNvPr id="7" name="Picture 6">
            <a:extLst>
              <a:ext uri="{FF2B5EF4-FFF2-40B4-BE49-F238E27FC236}">
                <a16:creationId xmlns:a16="http://schemas.microsoft.com/office/drawing/2014/main" id="{DB9BF50C-1B32-418B-AC7A-21CD003DBA9A}"/>
              </a:ext>
            </a:extLst>
          </p:cNvPr>
          <p:cNvPicPr>
            <a:picLocks noChangeAspect="1"/>
          </p:cNvPicPr>
          <p:nvPr/>
        </p:nvPicPr>
        <p:blipFill>
          <a:blip r:embed="rId3"/>
          <a:stretch>
            <a:fillRect/>
          </a:stretch>
        </p:blipFill>
        <p:spPr>
          <a:xfrm>
            <a:off x="10074729" y="7782009"/>
            <a:ext cx="4466800" cy="44672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1779</Words>
  <Application>Microsoft Office PowerPoint</Application>
  <PresentationFormat>Custom</PresentationFormat>
  <Paragraphs>55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Host Grotesk Medium</vt:lpstr>
      <vt:lpstr>Calibri</vt:lpstr>
      <vt:lpstr>Roboto</vt:lpstr>
      <vt:lpstr>Consolas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areeba abdulrazaq</cp:lastModifiedBy>
  <cp:revision>4</cp:revision>
  <dcterms:created xsi:type="dcterms:W3CDTF">2025-05-30T04:27:48Z</dcterms:created>
  <dcterms:modified xsi:type="dcterms:W3CDTF">2025-05-30T04:51:13Z</dcterms:modified>
</cp:coreProperties>
</file>