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71" r:id="rId4"/>
    <p:sldId id="258" r:id="rId5"/>
    <p:sldId id="259" r:id="rId6"/>
    <p:sldId id="260" r:id="rId7"/>
    <p:sldId id="269" r:id="rId8"/>
    <p:sldId id="270" r:id="rId9"/>
    <p:sldId id="261" r:id="rId10"/>
    <p:sldId id="262" r:id="rId11"/>
    <p:sldId id="263" r:id="rId12"/>
    <p:sldId id="264" r:id="rId13"/>
    <p:sldId id="265" r:id="rId14"/>
    <p:sldId id="266" r:id="rId15"/>
    <p:sldId id="267" r:id="rId16"/>
    <p:sldId id="268" r:id="rId17"/>
  </p:sldIdLst>
  <p:sldSz cx="10083800" cy="7562850"/>
  <p:notesSz cx="100838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4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520950" y="3445298"/>
            <a:ext cx="6806565" cy="2089060"/>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520950" y="5517552"/>
            <a:ext cx="6806565" cy="1512570"/>
          </a:xfrm>
        </p:spPr>
        <p:txBody>
          <a:bodyPr/>
          <a:lstStyle>
            <a:lvl1pPr marL="0" indent="0" algn="l">
              <a:buNone/>
              <a:defRPr sz="2000" b="1">
                <a:solidFill>
                  <a:schemeClr val="tx2"/>
                </a:solidFill>
              </a:defRPr>
            </a:lvl1pPr>
            <a:lvl2pPr marL="504154" indent="0" algn="ctr">
              <a:buNone/>
            </a:lvl2pPr>
            <a:lvl3pPr marL="1008309" indent="0" algn="ctr">
              <a:buNone/>
            </a:lvl3pPr>
            <a:lvl4pPr marL="1512463" indent="0" algn="ctr">
              <a:buNone/>
            </a:lvl4pPr>
            <a:lvl5pPr marL="2016618" indent="0" algn="ctr">
              <a:buNone/>
            </a:lvl5pPr>
            <a:lvl6pPr marL="2520772" indent="0" algn="ctr">
              <a:buNone/>
            </a:lvl6pPr>
            <a:lvl7pPr marL="3024927" indent="0" algn="ctr">
              <a:buNone/>
            </a:lvl7pPr>
            <a:lvl8pPr marL="3529081" indent="0" algn="ctr">
              <a:buNone/>
            </a:lvl8pPr>
            <a:lvl9pPr marL="4033236"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8562651" y="1294768"/>
            <a:ext cx="2520950" cy="420158"/>
          </a:xfrm>
        </p:spPr>
        <p:txBody>
          <a:bodyPr/>
          <a:lstStyle/>
          <a:p>
            <a:fld id="{1D8BD707-D9CF-40AE-B4C6-C98DA3205C09}" type="datetimeFigureOut">
              <a:rPr lang="en-US" smtClean="0"/>
              <a:t>10/1/2019</a:t>
            </a:fld>
            <a:endParaRPr lang="en-US"/>
          </a:p>
        </p:txBody>
      </p:sp>
      <p:sp>
        <p:nvSpPr>
          <p:cNvPr id="17" name="Footer Placeholder 16"/>
          <p:cNvSpPr>
            <a:spLocks noGrp="1"/>
          </p:cNvSpPr>
          <p:nvPr>
            <p:ph type="ftr" sz="quarter" idx="11"/>
          </p:nvPr>
        </p:nvSpPr>
        <p:spPr bwMode="auto">
          <a:xfrm rot="5400000">
            <a:off x="7804655" y="4611451"/>
            <a:ext cx="4033520" cy="423520"/>
          </a:xfrm>
        </p:spPr>
        <p:txBody>
          <a:bodyPr/>
          <a:lstStyle/>
          <a:p>
            <a:endParaRPr lang="en-US"/>
          </a:p>
        </p:txBody>
      </p:sp>
      <p:sp>
        <p:nvSpPr>
          <p:cNvPr id="10" name="Rectangle 9"/>
          <p:cNvSpPr/>
          <p:nvPr/>
        </p:nvSpPr>
        <p:spPr bwMode="auto">
          <a:xfrm>
            <a:off x="420159" y="0"/>
            <a:ext cx="672253" cy="756285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a:p>
        </p:txBody>
      </p:sp>
      <p:sp>
        <p:nvSpPr>
          <p:cNvPr id="12" name="Rectangle 11"/>
          <p:cNvSpPr/>
          <p:nvPr/>
        </p:nvSpPr>
        <p:spPr bwMode="auto">
          <a:xfrm>
            <a:off x="304737" y="0"/>
            <a:ext cx="115421" cy="756285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a:p>
        </p:txBody>
      </p:sp>
      <p:sp>
        <p:nvSpPr>
          <p:cNvPr id="14" name="Rectangle 13"/>
          <p:cNvSpPr/>
          <p:nvPr/>
        </p:nvSpPr>
        <p:spPr bwMode="auto">
          <a:xfrm>
            <a:off x="1092412" y="0"/>
            <a:ext cx="200564" cy="756285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a:p>
        </p:txBody>
      </p:sp>
      <p:sp>
        <p:nvSpPr>
          <p:cNvPr id="19" name="Rectangle 18"/>
          <p:cNvSpPr/>
          <p:nvPr/>
        </p:nvSpPr>
        <p:spPr bwMode="auto">
          <a:xfrm>
            <a:off x="1258622" y="0"/>
            <a:ext cx="253948" cy="756285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a:p>
        </p:txBody>
      </p:sp>
      <p:sp>
        <p:nvSpPr>
          <p:cNvPr id="11" name="Straight Connector 10"/>
          <p:cNvSpPr>
            <a:spLocks noChangeShapeType="1"/>
          </p:cNvSpPr>
          <p:nvPr/>
        </p:nvSpPr>
        <p:spPr bwMode="auto">
          <a:xfrm>
            <a:off x="117274" y="0"/>
            <a:ext cx="0" cy="756285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100831" tIns="50415" rIns="100831" bIns="50415" anchor="t" compatLnSpc="1"/>
          <a:lstStyle/>
          <a:p>
            <a:endParaRPr kumimoji="0" lang="en-US"/>
          </a:p>
        </p:txBody>
      </p:sp>
      <p:sp>
        <p:nvSpPr>
          <p:cNvPr id="18" name="Straight Connector 17"/>
          <p:cNvSpPr>
            <a:spLocks noChangeShapeType="1"/>
          </p:cNvSpPr>
          <p:nvPr/>
        </p:nvSpPr>
        <p:spPr bwMode="auto">
          <a:xfrm>
            <a:off x="1008380" y="0"/>
            <a:ext cx="0" cy="756285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100831" tIns="50415" rIns="100831" bIns="50415" anchor="t" compatLnSpc="1"/>
          <a:lstStyle/>
          <a:p>
            <a:endParaRPr kumimoji="0" lang="en-US"/>
          </a:p>
        </p:txBody>
      </p:sp>
      <p:sp>
        <p:nvSpPr>
          <p:cNvPr id="20" name="Straight Connector 19"/>
          <p:cNvSpPr>
            <a:spLocks noChangeShapeType="1"/>
          </p:cNvSpPr>
          <p:nvPr/>
        </p:nvSpPr>
        <p:spPr bwMode="auto">
          <a:xfrm>
            <a:off x="941896" y="0"/>
            <a:ext cx="0" cy="756285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100831" tIns="50415" rIns="100831" bIns="50415" anchor="t" compatLnSpc="1"/>
          <a:lstStyle/>
          <a:p>
            <a:endParaRPr kumimoji="0" lang="en-US"/>
          </a:p>
        </p:txBody>
      </p:sp>
      <p:sp>
        <p:nvSpPr>
          <p:cNvPr id="16" name="Straight Connector 15"/>
          <p:cNvSpPr>
            <a:spLocks noChangeShapeType="1"/>
          </p:cNvSpPr>
          <p:nvPr/>
        </p:nvSpPr>
        <p:spPr bwMode="auto">
          <a:xfrm>
            <a:off x="1904100" y="0"/>
            <a:ext cx="0" cy="756285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100831" tIns="50415" rIns="100831" bIns="50415" anchor="t" compatLnSpc="1"/>
          <a:lstStyle/>
          <a:p>
            <a:endParaRPr kumimoji="0" lang="en-US"/>
          </a:p>
        </p:txBody>
      </p:sp>
      <p:sp>
        <p:nvSpPr>
          <p:cNvPr id="15" name="Straight Connector 14"/>
          <p:cNvSpPr>
            <a:spLocks noChangeShapeType="1"/>
          </p:cNvSpPr>
          <p:nvPr/>
        </p:nvSpPr>
        <p:spPr bwMode="auto">
          <a:xfrm>
            <a:off x="1176443" y="0"/>
            <a:ext cx="0" cy="756285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100831" tIns="50415" rIns="100831" bIns="50415" anchor="t" compatLnSpc="1"/>
          <a:lstStyle/>
          <a:p>
            <a:endParaRPr kumimoji="0" lang="en-US"/>
          </a:p>
        </p:txBody>
      </p:sp>
      <p:sp>
        <p:nvSpPr>
          <p:cNvPr id="22" name="Straight Connector 21"/>
          <p:cNvSpPr>
            <a:spLocks noChangeShapeType="1"/>
          </p:cNvSpPr>
          <p:nvPr/>
        </p:nvSpPr>
        <p:spPr bwMode="auto">
          <a:xfrm>
            <a:off x="10050558" y="0"/>
            <a:ext cx="0" cy="756285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0831" tIns="50415" rIns="100831" bIns="50415" anchor="t" compatLnSpc="1"/>
          <a:lstStyle/>
          <a:p>
            <a:endParaRPr kumimoji="0" lang="en-US"/>
          </a:p>
        </p:txBody>
      </p:sp>
      <p:sp>
        <p:nvSpPr>
          <p:cNvPr id="27" name="Rectangle 26"/>
          <p:cNvSpPr/>
          <p:nvPr/>
        </p:nvSpPr>
        <p:spPr bwMode="auto">
          <a:xfrm>
            <a:off x="1344507" y="0"/>
            <a:ext cx="84032" cy="756285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dirty="0"/>
          </a:p>
        </p:txBody>
      </p:sp>
      <p:sp>
        <p:nvSpPr>
          <p:cNvPr id="21" name="Oval 20"/>
          <p:cNvSpPr/>
          <p:nvPr/>
        </p:nvSpPr>
        <p:spPr bwMode="auto">
          <a:xfrm>
            <a:off x="672254" y="3781425"/>
            <a:ext cx="1428538" cy="1428538"/>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dirty="0"/>
          </a:p>
        </p:txBody>
      </p:sp>
      <p:sp>
        <p:nvSpPr>
          <p:cNvPr id="23" name="Oval 22"/>
          <p:cNvSpPr/>
          <p:nvPr/>
        </p:nvSpPr>
        <p:spPr bwMode="auto">
          <a:xfrm>
            <a:off x="1444233" y="5366946"/>
            <a:ext cx="707348" cy="70734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dirty="0"/>
          </a:p>
        </p:txBody>
      </p:sp>
      <p:sp>
        <p:nvSpPr>
          <p:cNvPr id="24" name="Oval 23"/>
          <p:cNvSpPr/>
          <p:nvPr/>
        </p:nvSpPr>
        <p:spPr bwMode="auto">
          <a:xfrm>
            <a:off x="1203219" y="6065975"/>
            <a:ext cx="151257" cy="151257"/>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dirty="0"/>
          </a:p>
        </p:txBody>
      </p:sp>
      <p:sp>
        <p:nvSpPr>
          <p:cNvPr id="26" name="Oval 25"/>
          <p:cNvSpPr/>
          <p:nvPr/>
        </p:nvSpPr>
        <p:spPr bwMode="auto">
          <a:xfrm>
            <a:off x="1835252" y="6383045"/>
            <a:ext cx="302514" cy="302514"/>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dirty="0"/>
          </a:p>
        </p:txBody>
      </p:sp>
      <p:sp>
        <p:nvSpPr>
          <p:cNvPr id="25" name="Oval 24"/>
          <p:cNvSpPr/>
          <p:nvPr/>
        </p:nvSpPr>
        <p:spPr>
          <a:xfrm>
            <a:off x="2100792" y="4957868"/>
            <a:ext cx="403352" cy="403352"/>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461781" y="5435263"/>
            <a:ext cx="672253" cy="570714"/>
          </a:xfrm>
        </p:spPr>
        <p:txBody>
          <a:bodyPr/>
          <a:lstStyle/>
          <a:p>
            <a:fld id="{B6F15528-21DE-4FAA-801E-634DDDAF4B2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755" y="302866"/>
            <a:ext cx="1848697" cy="645293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04190" y="302865"/>
            <a:ext cx="6638502" cy="645293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504190" y="1764665"/>
            <a:ext cx="8235103" cy="5374665"/>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t>10/1/2019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520950" y="3193204"/>
            <a:ext cx="6806565" cy="2264653"/>
          </a:xfrm>
        </p:spPr>
        <p:txBody>
          <a:bodyPr/>
          <a:lstStyle>
            <a:lvl1pPr algn="l">
              <a:buNone/>
              <a:defRPr sz="3300" b="1" cap="small" baseline="0"/>
            </a:lvl1pPr>
          </a:lstStyle>
          <a:p>
            <a:r>
              <a:rPr kumimoji="0" lang="en-US"/>
              <a:t>Click to edit Master title style</a:t>
            </a:r>
          </a:p>
        </p:txBody>
      </p:sp>
      <p:sp>
        <p:nvSpPr>
          <p:cNvPr id="3" name="Text Placeholder 2"/>
          <p:cNvSpPr>
            <a:spLocks noGrp="1"/>
          </p:cNvSpPr>
          <p:nvPr>
            <p:ph type="body" idx="1"/>
          </p:nvPr>
        </p:nvSpPr>
        <p:spPr>
          <a:xfrm>
            <a:off x="2520950" y="5525082"/>
            <a:ext cx="6806565" cy="1512570"/>
          </a:xfrm>
        </p:spPr>
        <p:txBody>
          <a:bodyPr anchor="t"/>
          <a:lstStyle>
            <a:lvl1pPr marL="0" indent="0">
              <a:buNone/>
              <a:defRPr sz="2000" b="1">
                <a:solidFill>
                  <a:schemeClr val="tx2"/>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8561146" y="1290727"/>
            <a:ext cx="2520950" cy="420158"/>
          </a:xfrm>
        </p:spPr>
        <p:txBody>
          <a:bodyPr/>
          <a:lstStyle/>
          <a:p>
            <a:fld id="{1D8BD707-D9CF-40AE-B4C6-C98DA3205C09}" type="datetimeFigureOut">
              <a:rPr lang="en-US" smtClean="0"/>
              <a:t>10/1/2019</a:t>
            </a:fld>
            <a:endParaRPr lang="en-US"/>
          </a:p>
        </p:txBody>
      </p:sp>
      <p:sp>
        <p:nvSpPr>
          <p:cNvPr id="5" name="Footer Placeholder 4"/>
          <p:cNvSpPr>
            <a:spLocks noGrp="1"/>
          </p:cNvSpPr>
          <p:nvPr>
            <p:ph type="ftr" sz="quarter" idx="11"/>
          </p:nvPr>
        </p:nvSpPr>
        <p:spPr bwMode="auto">
          <a:xfrm rot="5400000">
            <a:off x="7804861" y="4608296"/>
            <a:ext cx="4033520" cy="423520"/>
          </a:xfrm>
        </p:spPr>
        <p:txBody>
          <a:bodyPr/>
          <a:lstStyle/>
          <a:p>
            <a:endParaRPr lang="en-US"/>
          </a:p>
        </p:txBody>
      </p:sp>
      <p:sp>
        <p:nvSpPr>
          <p:cNvPr id="9" name="Rectangle 8"/>
          <p:cNvSpPr/>
          <p:nvPr/>
        </p:nvSpPr>
        <p:spPr bwMode="auto">
          <a:xfrm>
            <a:off x="420159" y="0"/>
            <a:ext cx="672253" cy="756285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a:p>
        </p:txBody>
      </p:sp>
      <p:sp>
        <p:nvSpPr>
          <p:cNvPr id="10" name="Rectangle 9"/>
          <p:cNvSpPr/>
          <p:nvPr/>
        </p:nvSpPr>
        <p:spPr bwMode="auto">
          <a:xfrm>
            <a:off x="304737" y="0"/>
            <a:ext cx="115421" cy="756285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a:p>
        </p:txBody>
      </p:sp>
      <p:sp>
        <p:nvSpPr>
          <p:cNvPr id="11" name="Rectangle 10"/>
          <p:cNvSpPr/>
          <p:nvPr/>
        </p:nvSpPr>
        <p:spPr bwMode="auto">
          <a:xfrm>
            <a:off x="1092412" y="0"/>
            <a:ext cx="200564" cy="756285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a:p>
        </p:txBody>
      </p:sp>
      <p:sp>
        <p:nvSpPr>
          <p:cNvPr id="12" name="Rectangle 11"/>
          <p:cNvSpPr/>
          <p:nvPr/>
        </p:nvSpPr>
        <p:spPr bwMode="auto">
          <a:xfrm>
            <a:off x="1258622" y="0"/>
            <a:ext cx="253948" cy="756285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a:p>
        </p:txBody>
      </p:sp>
      <p:sp>
        <p:nvSpPr>
          <p:cNvPr id="13" name="Straight Connector 12"/>
          <p:cNvSpPr>
            <a:spLocks noChangeShapeType="1"/>
          </p:cNvSpPr>
          <p:nvPr/>
        </p:nvSpPr>
        <p:spPr bwMode="auto">
          <a:xfrm>
            <a:off x="117274" y="0"/>
            <a:ext cx="0" cy="756285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100831" tIns="50415" rIns="100831" bIns="50415" anchor="t" compatLnSpc="1"/>
          <a:lstStyle/>
          <a:p>
            <a:endParaRPr kumimoji="0" lang="en-US"/>
          </a:p>
        </p:txBody>
      </p:sp>
      <p:sp>
        <p:nvSpPr>
          <p:cNvPr id="14" name="Straight Connector 13"/>
          <p:cNvSpPr>
            <a:spLocks noChangeShapeType="1"/>
          </p:cNvSpPr>
          <p:nvPr/>
        </p:nvSpPr>
        <p:spPr bwMode="auto">
          <a:xfrm>
            <a:off x="1008380" y="0"/>
            <a:ext cx="0" cy="756285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100831" tIns="50415" rIns="100831" bIns="50415" anchor="t" compatLnSpc="1"/>
          <a:lstStyle/>
          <a:p>
            <a:endParaRPr kumimoji="0" lang="en-US"/>
          </a:p>
        </p:txBody>
      </p:sp>
      <p:sp>
        <p:nvSpPr>
          <p:cNvPr id="15" name="Straight Connector 14"/>
          <p:cNvSpPr>
            <a:spLocks noChangeShapeType="1"/>
          </p:cNvSpPr>
          <p:nvPr/>
        </p:nvSpPr>
        <p:spPr bwMode="auto">
          <a:xfrm>
            <a:off x="941896" y="0"/>
            <a:ext cx="0" cy="756285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100831" tIns="50415" rIns="100831" bIns="50415" anchor="t" compatLnSpc="1"/>
          <a:lstStyle/>
          <a:p>
            <a:endParaRPr kumimoji="0" lang="en-US"/>
          </a:p>
        </p:txBody>
      </p:sp>
      <p:sp>
        <p:nvSpPr>
          <p:cNvPr id="16" name="Straight Connector 15"/>
          <p:cNvSpPr>
            <a:spLocks noChangeShapeType="1"/>
          </p:cNvSpPr>
          <p:nvPr/>
        </p:nvSpPr>
        <p:spPr bwMode="auto">
          <a:xfrm>
            <a:off x="1904100" y="0"/>
            <a:ext cx="0" cy="756285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100831" tIns="50415" rIns="100831" bIns="50415" anchor="t" compatLnSpc="1"/>
          <a:lstStyle/>
          <a:p>
            <a:endParaRPr kumimoji="0" lang="en-US"/>
          </a:p>
        </p:txBody>
      </p:sp>
      <p:sp>
        <p:nvSpPr>
          <p:cNvPr id="17" name="Straight Connector 16"/>
          <p:cNvSpPr>
            <a:spLocks noChangeShapeType="1"/>
          </p:cNvSpPr>
          <p:nvPr/>
        </p:nvSpPr>
        <p:spPr bwMode="auto">
          <a:xfrm>
            <a:off x="1176443" y="0"/>
            <a:ext cx="0" cy="756285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100831" tIns="50415" rIns="100831" bIns="50415" anchor="t" compatLnSpc="1"/>
          <a:lstStyle/>
          <a:p>
            <a:endParaRPr kumimoji="0" lang="en-US"/>
          </a:p>
        </p:txBody>
      </p:sp>
      <p:sp>
        <p:nvSpPr>
          <p:cNvPr id="18" name="Rectangle 17"/>
          <p:cNvSpPr/>
          <p:nvPr/>
        </p:nvSpPr>
        <p:spPr bwMode="auto">
          <a:xfrm>
            <a:off x="1344507" y="0"/>
            <a:ext cx="84032" cy="756285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dirty="0"/>
          </a:p>
        </p:txBody>
      </p:sp>
      <p:sp>
        <p:nvSpPr>
          <p:cNvPr id="19" name="Oval 18"/>
          <p:cNvSpPr/>
          <p:nvPr/>
        </p:nvSpPr>
        <p:spPr bwMode="auto">
          <a:xfrm>
            <a:off x="672254" y="3781425"/>
            <a:ext cx="1428538" cy="1428538"/>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dirty="0"/>
          </a:p>
        </p:txBody>
      </p:sp>
      <p:sp>
        <p:nvSpPr>
          <p:cNvPr id="20" name="Oval 19"/>
          <p:cNvSpPr/>
          <p:nvPr/>
        </p:nvSpPr>
        <p:spPr bwMode="auto">
          <a:xfrm>
            <a:off x="1460854" y="5366946"/>
            <a:ext cx="707348" cy="70734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dirty="0"/>
          </a:p>
        </p:txBody>
      </p:sp>
      <p:sp>
        <p:nvSpPr>
          <p:cNvPr id="21" name="Oval 20"/>
          <p:cNvSpPr/>
          <p:nvPr/>
        </p:nvSpPr>
        <p:spPr bwMode="auto">
          <a:xfrm>
            <a:off x="1203219" y="6065975"/>
            <a:ext cx="151257" cy="151257"/>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dirty="0"/>
          </a:p>
        </p:txBody>
      </p:sp>
      <p:sp>
        <p:nvSpPr>
          <p:cNvPr id="22" name="Oval 21"/>
          <p:cNvSpPr/>
          <p:nvPr/>
        </p:nvSpPr>
        <p:spPr bwMode="auto">
          <a:xfrm>
            <a:off x="1835252" y="6386407"/>
            <a:ext cx="302514" cy="302514"/>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dirty="0"/>
          </a:p>
        </p:txBody>
      </p:sp>
      <p:sp>
        <p:nvSpPr>
          <p:cNvPr id="23" name="Oval 22"/>
          <p:cNvSpPr/>
          <p:nvPr/>
        </p:nvSpPr>
        <p:spPr bwMode="auto">
          <a:xfrm>
            <a:off x="2072164" y="4940321"/>
            <a:ext cx="403352" cy="403352"/>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dirty="0"/>
          </a:p>
        </p:txBody>
      </p:sp>
      <p:sp>
        <p:nvSpPr>
          <p:cNvPr id="26" name="Straight Connector 25"/>
          <p:cNvSpPr>
            <a:spLocks noChangeShapeType="1"/>
          </p:cNvSpPr>
          <p:nvPr/>
        </p:nvSpPr>
        <p:spPr bwMode="auto">
          <a:xfrm>
            <a:off x="10033010" y="0"/>
            <a:ext cx="0" cy="756285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0831" tIns="50415" rIns="100831" bIns="50415" anchor="t" compatLnSpc="1"/>
          <a:lstStyle/>
          <a:p>
            <a:endParaRPr kumimoji="0" lang="en-US"/>
          </a:p>
        </p:txBody>
      </p:sp>
      <p:sp>
        <p:nvSpPr>
          <p:cNvPr id="6" name="Slide Number Placeholder 5"/>
          <p:cNvSpPr>
            <a:spLocks noGrp="1"/>
          </p:cNvSpPr>
          <p:nvPr>
            <p:ph type="sldNum" sz="quarter" idx="12"/>
          </p:nvPr>
        </p:nvSpPr>
        <p:spPr bwMode="auto">
          <a:xfrm>
            <a:off x="1478402" y="5435263"/>
            <a:ext cx="672253" cy="570714"/>
          </a:xfrm>
        </p:spPr>
        <p:txBody>
          <a:bodyPr/>
          <a:lstStyle/>
          <a:p>
            <a:fld id="{B6F15528-21DE-4FAA-801E-634DDDAF4B2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9" name="Content Placeholder 8"/>
          <p:cNvSpPr>
            <a:spLocks noGrp="1"/>
          </p:cNvSpPr>
          <p:nvPr>
            <p:ph sz="quarter" idx="1"/>
          </p:nvPr>
        </p:nvSpPr>
        <p:spPr>
          <a:xfrm>
            <a:off x="504190" y="1764665"/>
            <a:ext cx="4033520" cy="50419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709135" y="1764665"/>
            <a:ext cx="4033520" cy="50419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190" y="301113"/>
            <a:ext cx="8319135" cy="1260475"/>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t>10/1/2019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
        <p:nvSpPr>
          <p:cNvPr id="11" name="Content Placeholder 10"/>
          <p:cNvSpPr>
            <a:spLocks noGrp="1"/>
          </p:cNvSpPr>
          <p:nvPr>
            <p:ph sz="quarter" idx="2"/>
          </p:nvPr>
        </p:nvSpPr>
        <p:spPr>
          <a:xfrm>
            <a:off x="504190" y="2604982"/>
            <a:ext cx="4033520" cy="4285615"/>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21317" y="2604982"/>
            <a:ext cx="4033520" cy="4285615"/>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504190" y="1731052"/>
            <a:ext cx="4033520" cy="726034"/>
          </a:xfrm>
          <a:prstGeom prst="roundRect">
            <a:avLst>
              <a:gd name="adj" fmla="val 16667"/>
            </a:avLst>
          </a:prstGeom>
          <a:solidFill>
            <a:schemeClr val="accent1"/>
          </a:solidFill>
        </p:spPr>
        <p:txBody>
          <a:bodyPr rtlCol="0" anchor="ctr">
            <a:noAutofit/>
          </a:bodyPr>
          <a:lstStyle>
            <a:lvl1pPr marL="0" indent="0">
              <a:buFontTx/>
              <a:buNone/>
              <a:defRPr sz="22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789805" y="1731052"/>
            <a:ext cx="4033520" cy="726034"/>
          </a:xfrm>
          <a:prstGeom prst="roundRect">
            <a:avLst>
              <a:gd name="adj" fmla="val 16667"/>
            </a:avLst>
          </a:prstGeom>
          <a:solidFill>
            <a:schemeClr val="accent1"/>
          </a:solidFill>
        </p:spPr>
        <p:txBody>
          <a:bodyPr rtlCol="0" anchor="ctr">
            <a:noAutofit/>
          </a:bodyPr>
          <a:lstStyle>
            <a:lvl1pPr marL="0" indent="0">
              <a:buFontTx/>
              <a:buNone/>
              <a:defRPr sz="22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t>10/1/2019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9663642" y="0"/>
            <a:ext cx="0" cy="756285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100831" tIns="50415" rIns="100831" bIns="50415" anchor="t" compatLnSpc="1"/>
          <a:lstStyle/>
          <a:p>
            <a:endParaRPr kumimoji="0" lang="en-US" dirty="0"/>
          </a:p>
        </p:txBody>
      </p:sp>
      <p:sp>
        <p:nvSpPr>
          <p:cNvPr id="2" name="Title 1"/>
          <p:cNvSpPr>
            <a:spLocks noGrp="1"/>
          </p:cNvSpPr>
          <p:nvPr>
            <p:ph type="title"/>
          </p:nvPr>
        </p:nvSpPr>
        <p:spPr>
          <a:xfrm rot="5400000">
            <a:off x="3718401" y="3529330"/>
            <a:ext cx="6957822" cy="504190"/>
          </a:xfrm>
        </p:spPr>
        <p:txBody>
          <a:bodyPr anchor="b"/>
          <a:lstStyle>
            <a:lvl1pPr algn="l">
              <a:buNone/>
              <a:defRPr sz="2200" b="1" cap="small" baseline="0"/>
            </a:lvl1pPr>
          </a:lstStyle>
          <a:p>
            <a:r>
              <a:rPr kumimoji="0" lang="en-US"/>
              <a:t>Click to edit Master title style</a:t>
            </a:r>
          </a:p>
        </p:txBody>
      </p:sp>
      <p:sp>
        <p:nvSpPr>
          <p:cNvPr id="3" name="Text Placeholder 2"/>
          <p:cNvSpPr>
            <a:spLocks noGrp="1"/>
          </p:cNvSpPr>
          <p:nvPr>
            <p:ph type="body" idx="2"/>
          </p:nvPr>
        </p:nvSpPr>
        <p:spPr>
          <a:xfrm>
            <a:off x="7512431" y="302514"/>
            <a:ext cx="1683995" cy="5495671"/>
          </a:xfrm>
        </p:spPr>
        <p:txBody>
          <a:bodyPr/>
          <a:lstStyle>
            <a:lvl1pPr marL="0" indent="0">
              <a:spcBef>
                <a:spcPts val="441"/>
              </a:spcBef>
              <a:spcAft>
                <a:spcPts val="1103"/>
              </a:spcAft>
              <a:buNone/>
              <a:defRPr sz="1300"/>
            </a:lvl1pPr>
            <a:lvl2pPr>
              <a:buNone/>
              <a:defRPr sz="1300"/>
            </a:lvl2pPr>
            <a:lvl3pPr>
              <a:buNone/>
              <a:defRPr sz="1100"/>
            </a:lvl3pPr>
            <a:lvl4pPr>
              <a:buNone/>
              <a:defRPr sz="1000"/>
            </a:lvl4pPr>
            <a:lvl5pPr>
              <a:buNone/>
              <a:defRPr sz="10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890597" y="0"/>
            <a:ext cx="0" cy="756285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0831" tIns="50415" rIns="100831" bIns="50415" anchor="t" compatLnSpc="1"/>
          <a:lstStyle/>
          <a:p>
            <a:endParaRPr kumimoji="0" lang="en-US" dirty="0"/>
          </a:p>
        </p:txBody>
      </p:sp>
      <p:sp>
        <p:nvSpPr>
          <p:cNvPr id="9" name="Straight Connector 8"/>
          <p:cNvSpPr>
            <a:spLocks noChangeShapeType="1"/>
          </p:cNvSpPr>
          <p:nvPr/>
        </p:nvSpPr>
        <p:spPr bwMode="auto">
          <a:xfrm>
            <a:off x="6828726" y="0"/>
            <a:ext cx="0" cy="7562850"/>
          </a:xfrm>
          <a:prstGeom prst="line">
            <a:avLst/>
          </a:prstGeom>
          <a:noFill/>
          <a:ln w="12700" cap="flat" cmpd="sng" algn="ctr">
            <a:solidFill>
              <a:schemeClr val="accent1"/>
            </a:solidFill>
            <a:prstDash val="solid"/>
            <a:round/>
            <a:headEnd type="none" w="med" len="med"/>
            <a:tailEnd type="none" w="med" len="med"/>
          </a:ln>
          <a:effectLst/>
        </p:spPr>
        <p:txBody>
          <a:bodyPr vert="horz" wrap="square" lIns="100831" tIns="50415" rIns="100831" bIns="50415" anchor="t" compatLnSpc="1"/>
          <a:lstStyle/>
          <a:p>
            <a:endParaRPr kumimoji="0" lang="en-US" dirty="0"/>
          </a:p>
        </p:txBody>
      </p:sp>
      <p:sp>
        <p:nvSpPr>
          <p:cNvPr id="11" name="Straight Connector 10"/>
          <p:cNvSpPr>
            <a:spLocks noChangeShapeType="1"/>
          </p:cNvSpPr>
          <p:nvPr/>
        </p:nvSpPr>
        <p:spPr bwMode="auto">
          <a:xfrm>
            <a:off x="9915737" y="0"/>
            <a:ext cx="0" cy="7562850"/>
          </a:xfrm>
          <a:prstGeom prst="line">
            <a:avLst/>
          </a:prstGeom>
          <a:noFill/>
          <a:ln w="19050" cap="flat" cmpd="sng" algn="ctr">
            <a:solidFill>
              <a:schemeClr val="accent1"/>
            </a:solidFill>
            <a:prstDash val="solid"/>
            <a:round/>
            <a:headEnd type="none" w="med" len="med"/>
            <a:tailEnd type="none" w="med" len="med"/>
          </a:ln>
          <a:effectLst/>
        </p:spPr>
        <p:txBody>
          <a:bodyPr vert="horz" wrap="square" lIns="100831" tIns="50415" rIns="100831" bIns="50415" anchor="t" compatLnSpc="1"/>
          <a:lstStyle/>
          <a:p>
            <a:endParaRPr kumimoji="0" lang="en-US"/>
          </a:p>
        </p:txBody>
      </p:sp>
      <p:sp>
        <p:nvSpPr>
          <p:cNvPr id="12" name="Rectangle 11"/>
          <p:cNvSpPr/>
          <p:nvPr/>
        </p:nvSpPr>
        <p:spPr bwMode="auto">
          <a:xfrm>
            <a:off x="9747673" y="0"/>
            <a:ext cx="336127" cy="756285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a:p>
        </p:txBody>
      </p:sp>
      <p:sp>
        <p:nvSpPr>
          <p:cNvPr id="13" name="Straight Connector 12"/>
          <p:cNvSpPr>
            <a:spLocks noChangeShapeType="1"/>
          </p:cNvSpPr>
          <p:nvPr/>
        </p:nvSpPr>
        <p:spPr bwMode="auto">
          <a:xfrm>
            <a:off x="9831705" y="0"/>
            <a:ext cx="0" cy="7562850"/>
          </a:xfrm>
          <a:prstGeom prst="line">
            <a:avLst/>
          </a:prstGeom>
          <a:noFill/>
          <a:ln w="9525" cap="flat" cmpd="sng" algn="ctr">
            <a:solidFill>
              <a:schemeClr val="accent1"/>
            </a:solidFill>
            <a:prstDash val="solid"/>
            <a:round/>
            <a:headEnd type="none" w="med" len="med"/>
            <a:tailEnd type="none" w="med" len="med"/>
          </a:ln>
          <a:effectLst/>
        </p:spPr>
        <p:txBody>
          <a:bodyPr vert="horz" wrap="square" lIns="100831" tIns="50415" rIns="100831" bIns="50415" anchor="t" compatLnSpc="1"/>
          <a:lstStyle/>
          <a:p>
            <a:endParaRPr kumimoji="0" lang="en-US"/>
          </a:p>
        </p:txBody>
      </p:sp>
      <p:sp>
        <p:nvSpPr>
          <p:cNvPr id="14" name="Oval 13"/>
          <p:cNvSpPr/>
          <p:nvPr/>
        </p:nvSpPr>
        <p:spPr>
          <a:xfrm>
            <a:off x="8994750" y="6302375"/>
            <a:ext cx="605028" cy="605028"/>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dirty="0"/>
          </a:p>
        </p:txBody>
      </p:sp>
      <p:sp>
        <p:nvSpPr>
          <p:cNvPr id="18" name="Content Placeholder 17"/>
          <p:cNvSpPr>
            <a:spLocks noGrp="1"/>
          </p:cNvSpPr>
          <p:nvPr>
            <p:ph sz="quarter" idx="1"/>
          </p:nvPr>
        </p:nvSpPr>
        <p:spPr>
          <a:xfrm>
            <a:off x="336127" y="302514"/>
            <a:ext cx="6218343" cy="697799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t>10/1/2019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9663642" y="0"/>
            <a:ext cx="0" cy="756285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0831" tIns="50415" rIns="100831" bIns="50415" anchor="t" compatLnSpc="1"/>
          <a:lstStyle/>
          <a:p>
            <a:endParaRPr kumimoji="0" lang="en-US"/>
          </a:p>
        </p:txBody>
      </p:sp>
      <p:sp>
        <p:nvSpPr>
          <p:cNvPr id="13" name="Oval 12"/>
          <p:cNvSpPr/>
          <p:nvPr/>
        </p:nvSpPr>
        <p:spPr>
          <a:xfrm>
            <a:off x="8994750" y="6302375"/>
            <a:ext cx="605028" cy="605028"/>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dirty="0"/>
          </a:p>
        </p:txBody>
      </p:sp>
      <p:sp>
        <p:nvSpPr>
          <p:cNvPr id="2" name="Title 1"/>
          <p:cNvSpPr>
            <a:spLocks noGrp="1"/>
          </p:cNvSpPr>
          <p:nvPr>
            <p:ph type="title"/>
          </p:nvPr>
        </p:nvSpPr>
        <p:spPr>
          <a:xfrm rot="5400000">
            <a:off x="3694452" y="3529330"/>
            <a:ext cx="6957822" cy="504190"/>
          </a:xfrm>
        </p:spPr>
        <p:txBody>
          <a:bodyPr anchor="b"/>
          <a:lstStyle>
            <a:lvl1pPr algn="l">
              <a:buNone/>
              <a:defRPr sz="2200" b="1"/>
            </a:lvl1pPr>
          </a:lstStyle>
          <a:p>
            <a:r>
              <a:rPr kumimoji="0" lang="en-US"/>
              <a:t>Click to edit Master title style</a:t>
            </a:r>
          </a:p>
        </p:txBody>
      </p:sp>
      <p:sp>
        <p:nvSpPr>
          <p:cNvPr id="3" name="Picture Placeholder 2"/>
          <p:cNvSpPr>
            <a:spLocks noGrp="1"/>
          </p:cNvSpPr>
          <p:nvPr>
            <p:ph type="pic" idx="1"/>
          </p:nvPr>
        </p:nvSpPr>
        <p:spPr>
          <a:xfrm>
            <a:off x="0" y="0"/>
            <a:ext cx="6806565" cy="756285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5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7461172" y="292010"/>
            <a:ext cx="1680633" cy="5465420"/>
          </a:xfrm>
        </p:spPr>
        <p:txBody>
          <a:bodyPr rot="0" spcFirstLastPara="0" vertOverflow="overflow" horzOverflow="overflow" vert="horz" wrap="square" lIns="100831" tIns="50415" rIns="100831" bIns="50415" numCol="1" spcCol="302493" rtlCol="0" fromWordArt="0" anchor="t" anchorCtr="0" forceAA="0" compatLnSpc="1">
            <a:normAutofit/>
          </a:bodyPr>
          <a:lstStyle>
            <a:lvl1pPr marL="0" indent="0">
              <a:spcBef>
                <a:spcPts val="110"/>
              </a:spcBef>
              <a:spcAft>
                <a:spcPts val="441"/>
              </a:spcAft>
              <a:buFontTx/>
              <a:buNone/>
              <a:defRPr sz="1300"/>
            </a:lvl1pPr>
            <a:lvl2pPr>
              <a:defRPr sz="1300"/>
            </a:lvl2pPr>
            <a:lvl3pPr>
              <a:defRPr sz="1100"/>
            </a:lvl3pPr>
            <a:lvl4pPr>
              <a:defRPr sz="1000"/>
            </a:lvl4pPr>
            <a:lvl5pPr>
              <a:defRPr sz="10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9915737" y="0"/>
            <a:ext cx="0" cy="7562850"/>
          </a:xfrm>
          <a:prstGeom prst="line">
            <a:avLst/>
          </a:prstGeom>
          <a:noFill/>
          <a:ln w="9525" cap="flat" cmpd="sng" algn="ctr">
            <a:solidFill>
              <a:schemeClr val="tx1"/>
            </a:solidFill>
            <a:prstDash val="solid"/>
            <a:round/>
            <a:headEnd type="none" w="med" len="med"/>
            <a:tailEnd type="none" w="med" len="med"/>
          </a:ln>
          <a:effectLst/>
        </p:spPr>
        <p:txBody>
          <a:bodyPr vert="horz" wrap="square" lIns="100831" tIns="50415" rIns="100831" bIns="50415" anchor="t" compatLnSpc="1"/>
          <a:lstStyle/>
          <a:p>
            <a:endParaRPr kumimoji="0" lang="en-US"/>
          </a:p>
        </p:txBody>
      </p:sp>
      <p:sp>
        <p:nvSpPr>
          <p:cNvPr id="11" name="Rectangle 10"/>
          <p:cNvSpPr/>
          <p:nvPr/>
        </p:nvSpPr>
        <p:spPr bwMode="auto">
          <a:xfrm>
            <a:off x="9747673" y="0"/>
            <a:ext cx="336127" cy="756285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a:p>
        </p:txBody>
      </p:sp>
      <p:sp>
        <p:nvSpPr>
          <p:cNvPr id="12" name="Straight Connector 11"/>
          <p:cNvSpPr>
            <a:spLocks noChangeShapeType="1"/>
          </p:cNvSpPr>
          <p:nvPr/>
        </p:nvSpPr>
        <p:spPr bwMode="auto">
          <a:xfrm>
            <a:off x="9831705" y="0"/>
            <a:ext cx="0" cy="7562850"/>
          </a:xfrm>
          <a:prstGeom prst="line">
            <a:avLst/>
          </a:prstGeom>
          <a:noFill/>
          <a:ln w="9525" cap="flat" cmpd="sng" algn="ctr">
            <a:solidFill>
              <a:schemeClr val="accent1"/>
            </a:solidFill>
            <a:prstDash val="solid"/>
            <a:round/>
            <a:headEnd type="none" w="med" len="med"/>
            <a:tailEnd type="none" w="med" len="med"/>
          </a:ln>
          <a:effectLst/>
        </p:spPr>
        <p:txBody>
          <a:bodyPr vert="horz" wrap="square" lIns="100831" tIns="50415" rIns="100831" bIns="50415" anchor="t" compatLnSpc="1"/>
          <a:lstStyle/>
          <a:p>
            <a:endParaRPr kumimoji="0" lang="en-US"/>
          </a:p>
        </p:txBody>
      </p:sp>
      <p:sp>
        <p:nvSpPr>
          <p:cNvPr id="19" name="Straight Connector 18"/>
          <p:cNvSpPr>
            <a:spLocks noChangeShapeType="1"/>
          </p:cNvSpPr>
          <p:nvPr/>
        </p:nvSpPr>
        <p:spPr bwMode="auto">
          <a:xfrm>
            <a:off x="6890597" y="0"/>
            <a:ext cx="0" cy="756285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0831" tIns="50415" rIns="100831" bIns="50415" anchor="t" compatLnSpc="1"/>
          <a:lstStyle/>
          <a:p>
            <a:endParaRPr kumimoji="0" lang="en-US" dirty="0"/>
          </a:p>
        </p:txBody>
      </p:sp>
      <p:sp>
        <p:nvSpPr>
          <p:cNvPr id="20" name="Straight Connector 19"/>
          <p:cNvSpPr>
            <a:spLocks noChangeShapeType="1"/>
          </p:cNvSpPr>
          <p:nvPr/>
        </p:nvSpPr>
        <p:spPr bwMode="auto">
          <a:xfrm>
            <a:off x="6828726" y="0"/>
            <a:ext cx="0" cy="7562850"/>
          </a:xfrm>
          <a:prstGeom prst="line">
            <a:avLst/>
          </a:prstGeom>
          <a:noFill/>
          <a:ln w="12700" cap="flat" cmpd="sng" algn="ctr">
            <a:solidFill>
              <a:schemeClr val="accent1"/>
            </a:solidFill>
            <a:prstDash val="solid"/>
            <a:round/>
            <a:headEnd type="none" w="med" len="med"/>
            <a:tailEnd type="none" w="med" len="med"/>
          </a:ln>
          <a:effectLst/>
        </p:spPr>
        <p:txBody>
          <a:bodyPr vert="horz" wrap="square" lIns="100831" tIns="50415" rIns="100831" bIns="50415"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t>10/1/2019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9663642" y="0"/>
            <a:ext cx="0" cy="756285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100831" tIns="50415" rIns="100831" bIns="50415" anchor="t" compatLnSpc="1"/>
          <a:lstStyle/>
          <a:p>
            <a:endParaRPr kumimoji="0" lang="en-US" dirty="0"/>
          </a:p>
        </p:txBody>
      </p:sp>
      <p:sp>
        <p:nvSpPr>
          <p:cNvPr id="22" name="Title Placeholder 21"/>
          <p:cNvSpPr>
            <a:spLocks noGrp="1"/>
          </p:cNvSpPr>
          <p:nvPr>
            <p:ph type="title"/>
          </p:nvPr>
        </p:nvSpPr>
        <p:spPr>
          <a:xfrm>
            <a:off x="504190" y="302865"/>
            <a:ext cx="8235103" cy="1260475"/>
          </a:xfrm>
          <a:prstGeom prst="rect">
            <a:avLst/>
          </a:prstGeom>
        </p:spPr>
        <p:txBody>
          <a:bodyPr vert="horz" lIns="100831" tIns="50415" rIns="100831" bIns="50415" anchor="b">
            <a:normAutofit/>
          </a:bodyPr>
          <a:lstStyle/>
          <a:p>
            <a:r>
              <a:rPr kumimoji="0" lang="en-US"/>
              <a:t>Click to edit Master title style</a:t>
            </a:r>
          </a:p>
        </p:txBody>
      </p:sp>
      <p:sp>
        <p:nvSpPr>
          <p:cNvPr id="13" name="Text Placeholder 12"/>
          <p:cNvSpPr>
            <a:spLocks noGrp="1"/>
          </p:cNvSpPr>
          <p:nvPr>
            <p:ph type="body" idx="1"/>
          </p:nvPr>
        </p:nvSpPr>
        <p:spPr>
          <a:xfrm>
            <a:off x="504190" y="1764665"/>
            <a:ext cx="8235103" cy="5374665"/>
          </a:xfrm>
          <a:prstGeom prst="rect">
            <a:avLst/>
          </a:prstGeom>
        </p:spPr>
        <p:txBody>
          <a:bodyPr vert="horz" lIns="100831" tIns="50415" rIns="100831" bIns="50415">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8369554" y="1193041"/>
            <a:ext cx="2218436" cy="423520"/>
          </a:xfrm>
          <a:prstGeom prst="rect">
            <a:avLst/>
          </a:prstGeom>
        </p:spPr>
        <p:txBody>
          <a:bodyPr vert="horz" lIns="100831" tIns="50415" rIns="100831" bIns="50415" anchor="ctr" anchorCtr="0"/>
          <a:lstStyle>
            <a:lvl1pPr algn="r" eaLnBrk="1" latinLnBrk="0" hangingPunct="1">
              <a:defRPr kumimoji="0" sz="1300">
                <a:solidFill>
                  <a:schemeClr val="tx2"/>
                </a:solidFill>
              </a:defRPr>
            </a:lvl1pPr>
          </a:lstStyle>
          <a:p>
            <a:fld id="{1D8BD707-D9CF-40AE-B4C6-C98DA3205C09}" type="datetimeFigureOut">
              <a:rPr lang="en-US" smtClean="0"/>
              <a:t>10/1/2019</a:t>
            </a:fld>
            <a:endParaRPr lang="en-US"/>
          </a:p>
        </p:txBody>
      </p:sp>
      <p:sp>
        <p:nvSpPr>
          <p:cNvPr id="3" name="Footer Placeholder 2"/>
          <p:cNvSpPr>
            <a:spLocks noGrp="1"/>
          </p:cNvSpPr>
          <p:nvPr>
            <p:ph type="ftr" sz="quarter" idx="3"/>
          </p:nvPr>
        </p:nvSpPr>
        <p:spPr>
          <a:xfrm rot="5400000">
            <a:off x="7708622" y="4121345"/>
            <a:ext cx="3529330" cy="403352"/>
          </a:xfrm>
          <a:prstGeom prst="rect">
            <a:avLst/>
          </a:prstGeom>
        </p:spPr>
        <p:txBody>
          <a:bodyPr vert="horz" lIns="100831" tIns="50415" rIns="100831" bIns="50415" anchor="ctr" anchorCtr="0"/>
          <a:lstStyle>
            <a:lvl1pPr algn="l" eaLnBrk="1" latinLnBrk="0" hangingPunct="1">
              <a:defRPr kumimoji="0" sz="1300">
                <a:solidFill>
                  <a:schemeClr val="tx2"/>
                </a:solidFill>
              </a:defRPr>
            </a:lvl1pPr>
          </a:lstStyle>
          <a:p>
            <a:endParaRPr lang="en-US"/>
          </a:p>
        </p:txBody>
      </p:sp>
      <p:sp>
        <p:nvSpPr>
          <p:cNvPr id="7" name="Straight Connector 6"/>
          <p:cNvSpPr>
            <a:spLocks noChangeShapeType="1"/>
          </p:cNvSpPr>
          <p:nvPr/>
        </p:nvSpPr>
        <p:spPr bwMode="auto">
          <a:xfrm>
            <a:off x="84032" y="0"/>
            <a:ext cx="0" cy="756285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0831" tIns="50415" rIns="100831" bIns="50415" anchor="t" compatLnSpc="1"/>
          <a:lstStyle/>
          <a:p>
            <a:endParaRPr kumimoji="0" lang="en-US"/>
          </a:p>
        </p:txBody>
      </p:sp>
      <p:sp>
        <p:nvSpPr>
          <p:cNvPr id="9" name="Straight Connector 8"/>
          <p:cNvSpPr>
            <a:spLocks noChangeShapeType="1"/>
          </p:cNvSpPr>
          <p:nvPr/>
        </p:nvSpPr>
        <p:spPr bwMode="auto">
          <a:xfrm>
            <a:off x="9915737" y="0"/>
            <a:ext cx="0" cy="7562850"/>
          </a:xfrm>
          <a:prstGeom prst="line">
            <a:avLst/>
          </a:prstGeom>
          <a:noFill/>
          <a:ln w="19050" cap="flat" cmpd="sng" algn="ctr">
            <a:solidFill>
              <a:schemeClr val="accent1"/>
            </a:solidFill>
            <a:prstDash val="solid"/>
            <a:round/>
            <a:headEnd type="none" w="med" len="med"/>
            <a:tailEnd type="none" w="med" len="med"/>
          </a:ln>
          <a:effectLst/>
        </p:spPr>
        <p:txBody>
          <a:bodyPr vert="horz" wrap="square" lIns="100831" tIns="50415" rIns="100831" bIns="50415" anchor="t" compatLnSpc="1"/>
          <a:lstStyle/>
          <a:p>
            <a:endParaRPr kumimoji="0" lang="en-US"/>
          </a:p>
        </p:txBody>
      </p:sp>
      <p:sp>
        <p:nvSpPr>
          <p:cNvPr id="10" name="Rectangle 9"/>
          <p:cNvSpPr/>
          <p:nvPr/>
        </p:nvSpPr>
        <p:spPr bwMode="auto">
          <a:xfrm>
            <a:off x="9747673" y="0"/>
            <a:ext cx="336127" cy="756285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a:p>
        </p:txBody>
      </p:sp>
      <p:sp>
        <p:nvSpPr>
          <p:cNvPr id="11" name="Straight Connector 10"/>
          <p:cNvSpPr>
            <a:spLocks noChangeShapeType="1"/>
          </p:cNvSpPr>
          <p:nvPr/>
        </p:nvSpPr>
        <p:spPr bwMode="auto">
          <a:xfrm>
            <a:off x="9831705" y="0"/>
            <a:ext cx="0" cy="7562850"/>
          </a:xfrm>
          <a:prstGeom prst="line">
            <a:avLst/>
          </a:prstGeom>
          <a:noFill/>
          <a:ln w="9525" cap="flat" cmpd="sng" algn="ctr">
            <a:solidFill>
              <a:schemeClr val="accent1"/>
            </a:solidFill>
            <a:prstDash val="solid"/>
            <a:round/>
            <a:headEnd type="none" w="med" len="med"/>
            <a:tailEnd type="none" w="med" len="med"/>
          </a:ln>
          <a:effectLst/>
        </p:spPr>
        <p:txBody>
          <a:bodyPr vert="horz" wrap="square" lIns="100831" tIns="50415" rIns="100831" bIns="50415" anchor="t" compatLnSpc="1"/>
          <a:lstStyle/>
          <a:p>
            <a:endParaRPr kumimoji="0" lang="en-US"/>
          </a:p>
        </p:txBody>
      </p:sp>
      <p:sp>
        <p:nvSpPr>
          <p:cNvPr id="12" name="Oval 11"/>
          <p:cNvSpPr/>
          <p:nvPr/>
        </p:nvSpPr>
        <p:spPr>
          <a:xfrm>
            <a:off x="8994750" y="6302375"/>
            <a:ext cx="605028" cy="605028"/>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831" tIns="50415" rIns="100831" bIns="50415"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964498" y="6323383"/>
            <a:ext cx="672253" cy="574777"/>
          </a:xfrm>
          <a:prstGeom prst="rect">
            <a:avLst/>
          </a:prstGeom>
        </p:spPr>
        <p:txBody>
          <a:bodyPr vert="horz" lIns="100831" tIns="50415" rIns="100831" bIns="50415" anchor="ctr"/>
          <a:lstStyle>
            <a:lvl1pPr algn="ctr" eaLnBrk="1" latinLnBrk="0" hangingPunct="1">
              <a:defRPr kumimoji="0" sz="1500" b="1">
                <a:solidFill>
                  <a:srgbClr val="FFFFFF"/>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rtl="0" eaLnBrk="1" latinLnBrk="0" hangingPunct="1">
        <a:spcBef>
          <a:spcPct val="0"/>
        </a:spcBef>
        <a:buNone/>
        <a:defRPr kumimoji="0" sz="3300" b="0" kern="1200" cap="small" baseline="0">
          <a:solidFill>
            <a:schemeClr val="tx2"/>
          </a:solidFill>
          <a:latin typeface="+mj-lt"/>
          <a:ea typeface="+mj-ea"/>
          <a:cs typeface="+mj-cs"/>
        </a:defRPr>
      </a:lvl1pPr>
    </p:titleStyle>
    <p:bodyStyle>
      <a:lvl1pPr marL="302493" indent="-302493" algn="l" rtl="0" eaLnBrk="1" latinLnBrk="0" hangingPunct="1">
        <a:spcBef>
          <a:spcPts val="662"/>
        </a:spcBef>
        <a:buClr>
          <a:schemeClr val="accent1"/>
        </a:buClr>
        <a:buSzPct val="70000"/>
        <a:buFont typeface="Wingdings"/>
        <a:buChar char=""/>
        <a:defRPr kumimoji="0" sz="2600" kern="1200">
          <a:solidFill>
            <a:schemeClr val="tx1"/>
          </a:solidFill>
          <a:latin typeface="+mn-lt"/>
          <a:ea typeface="+mn-ea"/>
          <a:cs typeface="+mn-cs"/>
        </a:defRPr>
      </a:lvl1pPr>
      <a:lvl2pPr marL="705816" indent="-302493" algn="l" rtl="0" eaLnBrk="1" latinLnBrk="0" hangingPunct="1">
        <a:spcBef>
          <a:spcPct val="20000"/>
        </a:spcBef>
        <a:buClr>
          <a:schemeClr val="accent1"/>
        </a:buClr>
        <a:buSzPct val="80000"/>
        <a:buFont typeface="Wingdings 2"/>
        <a:buChar char=""/>
        <a:defRPr kumimoji="0" sz="2300" kern="1200">
          <a:solidFill>
            <a:schemeClr val="tx1"/>
          </a:solidFill>
          <a:latin typeface="+mn-lt"/>
          <a:ea typeface="+mn-ea"/>
          <a:cs typeface="+mn-cs"/>
        </a:defRPr>
      </a:lvl2pPr>
      <a:lvl3pPr marL="1008309" indent="-201662" algn="l" rtl="0" eaLnBrk="1" latinLnBrk="0" hangingPunct="1">
        <a:spcBef>
          <a:spcPct val="20000"/>
        </a:spcBef>
        <a:buClr>
          <a:schemeClr val="accent1">
            <a:shade val="75000"/>
          </a:schemeClr>
        </a:buClr>
        <a:buSzPct val="60000"/>
        <a:buFont typeface="Wingdings"/>
        <a:buChar char=""/>
        <a:defRPr kumimoji="0" sz="2000" kern="1200">
          <a:solidFill>
            <a:schemeClr val="tx1"/>
          </a:solidFill>
          <a:latin typeface="+mn-lt"/>
          <a:ea typeface="+mn-ea"/>
          <a:cs typeface="+mn-cs"/>
        </a:defRPr>
      </a:lvl3pPr>
      <a:lvl4pPr marL="1310802" indent="-201662" algn="l" rtl="0" eaLnBrk="1" latinLnBrk="0" hangingPunct="1">
        <a:spcBef>
          <a:spcPct val="20000"/>
        </a:spcBef>
        <a:buClr>
          <a:schemeClr val="accent1">
            <a:tint val="60000"/>
          </a:schemeClr>
        </a:buClr>
        <a:buSzPct val="60000"/>
        <a:buFont typeface="Wingdings"/>
        <a:buChar char=""/>
        <a:defRPr kumimoji="0" sz="2000" kern="1200">
          <a:solidFill>
            <a:schemeClr val="tx1"/>
          </a:solidFill>
          <a:latin typeface="+mn-lt"/>
          <a:ea typeface="+mn-ea"/>
          <a:cs typeface="+mn-cs"/>
        </a:defRPr>
      </a:lvl4pPr>
      <a:lvl5pPr marL="1613294" indent="-201662" algn="l" rtl="0" eaLnBrk="1" latinLnBrk="0" hangingPunct="1">
        <a:spcBef>
          <a:spcPct val="20000"/>
        </a:spcBef>
        <a:buClr>
          <a:schemeClr val="accent2">
            <a:tint val="60000"/>
          </a:schemeClr>
        </a:buClr>
        <a:buSzPct val="68000"/>
        <a:buFont typeface="Wingdings 2"/>
        <a:buChar char=""/>
        <a:defRPr kumimoji="0" sz="1800" kern="1200">
          <a:solidFill>
            <a:schemeClr val="tx1"/>
          </a:solidFill>
          <a:latin typeface="+mn-lt"/>
          <a:ea typeface="+mn-ea"/>
          <a:cs typeface="+mn-cs"/>
        </a:defRPr>
      </a:lvl5pPr>
      <a:lvl6pPr marL="1915787" indent="-201662" algn="l" rtl="0" eaLnBrk="1" latinLnBrk="0" hangingPunct="1">
        <a:spcBef>
          <a:spcPct val="20000"/>
        </a:spcBef>
        <a:buClr>
          <a:schemeClr val="accent1"/>
        </a:buClr>
        <a:buChar char="•"/>
        <a:defRPr kumimoji="0" sz="1800" kern="1200">
          <a:solidFill>
            <a:schemeClr val="tx2"/>
          </a:solidFill>
          <a:latin typeface="+mn-lt"/>
          <a:ea typeface="+mn-ea"/>
          <a:cs typeface="+mn-cs"/>
        </a:defRPr>
      </a:lvl6pPr>
      <a:lvl7pPr marL="2218280" indent="-201662" algn="l" rtl="0" eaLnBrk="1" latinLnBrk="0" hangingPunct="1">
        <a:spcBef>
          <a:spcPct val="20000"/>
        </a:spcBef>
        <a:buClr>
          <a:schemeClr val="accent1">
            <a:tint val="60000"/>
          </a:schemeClr>
        </a:buClr>
        <a:buSzPct val="60000"/>
        <a:buFont typeface="Wingdings"/>
        <a:buChar char=""/>
        <a:defRPr kumimoji="0" sz="1500" kern="1200" baseline="0">
          <a:solidFill>
            <a:schemeClr val="tx2"/>
          </a:solidFill>
          <a:latin typeface="+mn-lt"/>
          <a:ea typeface="+mn-ea"/>
          <a:cs typeface="+mn-cs"/>
        </a:defRPr>
      </a:lvl7pPr>
      <a:lvl8pPr marL="2520772" indent="-201662" algn="l" rtl="0" eaLnBrk="1" latinLnBrk="0" hangingPunct="1">
        <a:spcBef>
          <a:spcPct val="20000"/>
        </a:spcBef>
        <a:buClr>
          <a:schemeClr val="accent2"/>
        </a:buClr>
        <a:buChar char="•"/>
        <a:defRPr kumimoji="0" sz="1500" kern="1200" cap="small" baseline="0">
          <a:solidFill>
            <a:schemeClr val="tx2"/>
          </a:solidFill>
          <a:latin typeface="+mn-lt"/>
          <a:ea typeface="+mn-ea"/>
          <a:cs typeface="+mn-cs"/>
        </a:defRPr>
      </a:lvl8pPr>
      <a:lvl9pPr marL="2823265" indent="-201662" algn="l" rtl="0" eaLnBrk="1" latinLnBrk="0" hangingPunct="1">
        <a:spcBef>
          <a:spcPct val="20000"/>
        </a:spcBef>
        <a:buClr>
          <a:schemeClr val="accent1">
            <a:shade val="75000"/>
          </a:schemeClr>
        </a:buClr>
        <a:buChar char="•"/>
        <a:defRPr kumimoji="0" sz="15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4154" algn="l" rtl="0" eaLnBrk="1" latinLnBrk="0" hangingPunct="1">
        <a:defRPr kumimoji="0" kern="1200">
          <a:solidFill>
            <a:schemeClr val="tx1"/>
          </a:solidFill>
          <a:latin typeface="+mn-lt"/>
          <a:ea typeface="+mn-ea"/>
          <a:cs typeface="+mn-cs"/>
        </a:defRPr>
      </a:lvl2pPr>
      <a:lvl3pPr marL="1008309" algn="l" rtl="0" eaLnBrk="1" latinLnBrk="0" hangingPunct="1">
        <a:defRPr kumimoji="0" kern="1200">
          <a:solidFill>
            <a:schemeClr val="tx1"/>
          </a:solidFill>
          <a:latin typeface="+mn-lt"/>
          <a:ea typeface="+mn-ea"/>
          <a:cs typeface="+mn-cs"/>
        </a:defRPr>
      </a:lvl3pPr>
      <a:lvl4pPr marL="1512463" algn="l" rtl="0" eaLnBrk="1" latinLnBrk="0" hangingPunct="1">
        <a:defRPr kumimoji="0" kern="1200">
          <a:solidFill>
            <a:schemeClr val="tx1"/>
          </a:solidFill>
          <a:latin typeface="+mn-lt"/>
          <a:ea typeface="+mn-ea"/>
          <a:cs typeface="+mn-cs"/>
        </a:defRPr>
      </a:lvl4pPr>
      <a:lvl5pPr marL="2016618" algn="l" rtl="0" eaLnBrk="1" latinLnBrk="0" hangingPunct="1">
        <a:defRPr kumimoji="0" kern="1200">
          <a:solidFill>
            <a:schemeClr val="tx1"/>
          </a:solidFill>
          <a:latin typeface="+mn-lt"/>
          <a:ea typeface="+mn-ea"/>
          <a:cs typeface="+mn-cs"/>
        </a:defRPr>
      </a:lvl5pPr>
      <a:lvl6pPr marL="2520772" algn="l" rtl="0" eaLnBrk="1" latinLnBrk="0" hangingPunct="1">
        <a:defRPr kumimoji="0" kern="1200">
          <a:solidFill>
            <a:schemeClr val="tx1"/>
          </a:solidFill>
          <a:latin typeface="+mn-lt"/>
          <a:ea typeface="+mn-ea"/>
          <a:cs typeface="+mn-cs"/>
        </a:defRPr>
      </a:lvl6pPr>
      <a:lvl7pPr marL="3024927" algn="l" rtl="0" eaLnBrk="1" latinLnBrk="0" hangingPunct="1">
        <a:defRPr kumimoji="0" kern="1200">
          <a:solidFill>
            <a:schemeClr val="tx1"/>
          </a:solidFill>
          <a:latin typeface="+mn-lt"/>
          <a:ea typeface="+mn-ea"/>
          <a:cs typeface="+mn-cs"/>
        </a:defRPr>
      </a:lvl7pPr>
      <a:lvl8pPr marL="3529081" algn="l" rtl="0" eaLnBrk="1" latinLnBrk="0" hangingPunct="1">
        <a:defRPr kumimoji="0" kern="1200">
          <a:solidFill>
            <a:schemeClr val="tx1"/>
          </a:solidFill>
          <a:latin typeface="+mn-lt"/>
          <a:ea typeface="+mn-ea"/>
          <a:cs typeface="+mn-cs"/>
        </a:defRPr>
      </a:lvl8pPr>
      <a:lvl9pPr marL="4033236"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4687" y="586866"/>
            <a:ext cx="9346565" cy="650875"/>
          </a:xfrm>
          <a:prstGeom prst="rect">
            <a:avLst/>
          </a:prstGeom>
        </p:spPr>
        <p:txBody>
          <a:bodyPr vert="horz" wrap="square" lIns="0" tIns="12700" rIns="0" bIns="0" rtlCol="0">
            <a:spAutoFit/>
          </a:bodyPr>
          <a:lstStyle/>
          <a:p>
            <a:pPr marL="12700">
              <a:lnSpc>
                <a:spcPct val="100000"/>
              </a:lnSpc>
              <a:spcBef>
                <a:spcPts val="100"/>
              </a:spcBef>
            </a:pPr>
            <a:r>
              <a:rPr sz="4100" spc="-10" dirty="0"/>
              <a:t>Restaurant </a:t>
            </a:r>
            <a:r>
              <a:rPr sz="4100" spc="40" dirty="0"/>
              <a:t>Table </a:t>
            </a:r>
            <a:r>
              <a:rPr sz="4100" spc="-35" dirty="0"/>
              <a:t>Reservation</a:t>
            </a:r>
            <a:r>
              <a:rPr sz="4100" spc="340" dirty="0"/>
              <a:t> </a:t>
            </a:r>
            <a:r>
              <a:rPr sz="4100" spc="-80" dirty="0"/>
              <a:t>System</a:t>
            </a:r>
            <a:endParaRPr sz="4100"/>
          </a:p>
        </p:txBody>
      </p:sp>
      <p:sp>
        <p:nvSpPr>
          <p:cNvPr id="3" name="object 3"/>
          <p:cNvSpPr/>
          <p:nvPr/>
        </p:nvSpPr>
        <p:spPr>
          <a:xfrm>
            <a:off x="882396" y="1898904"/>
            <a:ext cx="8333232" cy="491337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20136" y="773684"/>
            <a:ext cx="5213985" cy="696595"/>
          </a:xfrm>
          <a:prstGeom prst="rect">
            <a:avLst/>
          </a:prstGeom>
        </p:spPr>
        <p:txBody>
          <a:bodyPr vert="horz" wrap="square" lIns="0" tIns="12700" rIns="0" bIns="0" rtlCol="0">
            <a:spAutoFit/>
          </a:bodyPr>
          <a:lstStyle/>
          <a:p>
            <a:pPr marL="12700">
              <a:lnSpc>
                <a:spcPct val="100000"/>
              </a:lnSpc>
              <a:spcBef>
                <a:spcPts val="100"/>
              </a:spcBef>
            </a:pPr>
            <a:r>
              <a:rPr sz="4400" dirty="0"/>
              <a:t>Benefits </a:t>
            </a:r>
            <a:r>
              <a:rPr sz="4400" spc="-5" dirty="0"/>
              <a:t>for</a:t>
            </a:r>
            <a:r>
              <a:rPr sz="4400" spc="-70" dirty="0"/>
              <a:t> </a:t>
            </a:r>
            <a:r>
              <a:rPr sz="4400" dirty="0"/>
              <a:t>society</a:t>
            </a:r>
          </a:p>
        </p:txBody>
      </p:sp>
      <p:sp>
        <p:nvSpPr>
          <p:cNvPr id="3" name="object 3"/>
          <p:cNvSpPr txBox="1">
            <a:spLocks noGrp="1"/>
          </p:cNvSpPr>
          <p:nvPr>
            <p:ph sz="quarter" idx="1"/>
          </p:nvPr>
        </p:nvSpPr>
        <p:spPr>
          <a:prstGeom prst="rect">
            <a:avLst/>
          </a:prstGeom>
        </p:spPr>
        <p:txBody>
          <a:bodyPr vert="horz" wrap="square" lIns="0" tIns="12700" rIns="0" bIns="0" rtlCol="0">
            <a:spAutoFit/>
          </a:bodyPr>
          <a:lstStyle/>
          <a:p>
            <a:pPr marL="150495">
              <a:lnSpc>
                <a:spcPct val="100000"/>
              </a:lnSpc>
              <a:spcBef>
                <a:spcPts val="100"/>
              </a:spcBef>
              <a:buSzPct val="44444"/>
              <a:buChar char="●"/>
              <a:tabLst>
                <a:tab pos="278130" algn="l"/>
              </a:tabLst>
            </a:pPr>
            <a:r>
              <a:rPr spc="-5" dirty="0"/>
              <a:t>Rights are reserved at </a:t>
            </a:r>
            <a:r>
              <a:rPr dirty="0"/>
              <a:t>customer’s</a:t>
            </a:r>
            <a:r>
              <a:rPr spc="30" dirty="0"/>
              <a:t> </a:t>
            </a:r>
            <a:r>
              <a:rPr spc="-5" dirty="0"/>
              <a:t>fingertips.</a:t>
            </a:r>
          </a:p>
          <a:p>
            <a:pPr marL="137795">
              <a:lnSpc>
                <a:spcPct val="100000"/>
              </a:lnSpc>
              <a:spcBef>
                <a:spcPts val="30"/>
              </a:spcBef>
              <a:buFont typeface="Arial"/>
              <a:buChar char="●"/>
            </a:pPr>
            <a:endParaRPr sz="1850">
              <a:latin typeface="Times New Roman"/>
              <a:cs typeface="Times New Roman"/>
            </a:endParaRPr>
          </a:p>
          <a:p>
            <a:pPr marL="150495" marR="5080">
              <a:lnSpc>
                <a:spcPct val="100000"/>
              </a:lnSpc>
              <a:buSzPct val="44444"/>
              <a:buChar char="●"/>
              <a:tabLst>
                <a:tab pos="214629" algn="l"/>
              </a:tabLst>
            </a:pPr>
            <a:r>
              <a:rPr spc="-5" dirty="0"/>
              <a:t>During </a:t>
            </a:r>
            <a:r>
              <a:rPr dirty="0"/>
              <a:t>festive </a:t>
            </a:r>
            <a:r>
              <a:rPr spc="-5" dirty="0"/>
              <a:t>seasons, tables get booked </a:t>
            </a:r>
            <a:r>
              <a:rPr spc="-25" dirty="0"/>
              <a:t>shortly, </a:t>
            </a:r>
            <a:r>
              <a:rPr spc="-5" dirty="0"/>
              <a:t>in such cases clients can make  advance booking </a:t>
            </a:r>
            <a:r>
              <a:rPr dirty="0"/>
              <a:t>for </a:t>
            </a:r>
            <a:r>
              <a:rPr spc="-5" dirty="0"/>
              <a:t>utilization </a:t>
            </a:r>
            <a:r>
              <a:rPr dirty="0"/>
              <a:t>of </a:t>
            </a:r>
            <a:r>
              <a:rPr spc="-5" dirty="0"/>
              <a:t>ordering</a:t>
            </a:r>
            <a:r>
              <a:rPr spc="50" dirty="0"/>
              <a:t> </a:t>
            </a:r>
            <a:r>
              <a:rPr spc="-5" dirty="0"/>
              <a:t>framework.</a:t>
            </a:r>
          </a:p>
          <a:p>
            <a:pPr marL="137795">
              <a:lnSpc>
                <a:spcPct val="100000"/>
              </a:lnSpc>
              <a:spcBef>
                <a:spcPts val="35"/>
              </a:spcBef>
              <a:buFont typeface="Arial"/>
              <a:buChar char="●"/>
            </a:pPr>
            <a:endParaRPr sz="1850">
              <a:latin typeface="Times New Roman"/>
              <a:cs typeface="Times New Roman"/>
            </a:endParaRPr>
          </a:p>
          <a:p>
            <a:pPr marL="213360" indent="-62865">
              <a:lnSpc>
                <a:spcPct val="100000"/>
              </a:lnSpc>
              <a:buSzPct val="44444"/>
              <a:buChar char="●"/>
              <a:tabLst>
                <a:tab pos="214629" algn="l"/>
              </a:tabLst>
            </a:pPr>
            <a:r>
              <a:rPr dirty="0"/>
              <a:t>It </a:t>
            </a:r>
            <a:r>
              <a:rPr spc="-5" dirty="0"/>
              <a:t>saves client's </a:t>
            </a:r>
            <a:r>
              <a:rPr dirty="0"/>
              <a:t>time </a:t>
            </a:r>
            <a:r>
              <a:rPr spc="-5" dirty="0"/>
              <a:t>looking </a:t>
            </a:r>
            <a:r>
              <a:rPr spc="-10" dirty="0"/>
              <a:t>out </a:t>
            </a:r>
            <a:r>
              <a:rPr dirty="0"/>
              <a:t>for</a:t>
            </a:r>
            <a:r>
              <a:rPr spc="10" dirty="0"/>
              <a:t> </a:t>
            </a:r>
            <a:r>
              <a:rPr spc="-5" dirty="0"/>
              <a:t>restaurants.</a:t>
            </a:r>
          </a:p>
          <a:p>
            <a:pPr marL="137795">
              <a:lnSpc>
                <a:spcPct val="100000"/>
              </a:lnSpc>
              <a:spcBef>
                <a:spcPts val="35"/>
              </a:spcBef>
              <a:buFont typeface="Arial"/>
              <a:buChar char="●"/>
            </a:pPr>
            <a:endParaRPr sz="1850">
              <a:latin typeface="Times New Roman"/>
              <a:cs typeface="Times New Roman"/>
            </a:endParaRPr>
          </a:p>
          <a:p>
            <a:pPr marL="213360" indent="-62865">
              <a:lnSpc>
                <a:spcPct val="100000"/>
              </a:lnSpc>
              <a:buSzPct val="44444"/>
              <a:buChar char="●"/>
              <a:tabLst>
                <a:tab pos="214629" algn="l"/>
              </a:tabLst>
            </a:pPr>
            <a:r>
              <a:rPr dirty="0"/>
              <a:t>It </a:t>
            </a:r>
            <a:r>
              <a:rPr spc="-5" dirty="0"/>
              <a:t>saves business assets and</a:t>
            </a:r>
            <a:r>
              <a:rPr spc="30" dirty="0"/>
              <a:t> </a:t>
            </a:r>
            <a:r>
              <a:rPr spc="-5" dirty="0"/>
              <a:t>costs.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46094" y="914976"/>
            <a:ext cx="3324606" cy="675826"/>
          </a:xfrm>
          <a:prstGeom prst="rect">
            <a:avLst/>
          </a:prstGeom>
        </p:spPr>
        <p:txBody>
          <a:bodyPr vert="horz" wrap="square" lIns="0" tIns="13970" rIns="0" bIns="0" rtlCol="0">
            <a:spAutoFit/>
          </a:bodyPr>
          <a:lstStyle/>
          <a:p>
            <a:pPr marL="12700">
              <a:lnSpc>
                <a:spcPct val="100000"/>
              </a:lnSpc>
              <a:spcBef>
                <a:spcPts val="110"/>
              </a:spcBef>
            </a:pPr>
            <a:r>
              <a:rPr sz="4300" b="0" spc="5" dirty="0" err="1">
                <a:cs typeface="Times New Roman" panose="02020603050405020304" pitchFamily="18" charset="0"/>
              </a:rPr>
              <a:t>Ap</a:t>
            </a:r>
            <a:r>
              <a:rPr sz="4300" b="0" spc="10" dirty="0" err="1">
                <a:cs typeface="Times New Roman" panose="02020603050405020304" pitchFamily="18" charset="0"/>
              </a:rPr>
              <a:t>p</a:t>
            </a:r>
            <a:r>
              <a:rPr sz="4300" b="0" dirty="0" err="1">
                <a:cs typeface="Times New Roman" panose="02020603050405020304" pitchFamily="18" charset="0"/>
              </a:rPr>
              <a:t>lic</a:t>
            </a:r>
            <a:r>
              <a:rPr sz="4300" b="0" spc="10" dirty="0" err="1">
                <a:cs typeface="Times New Roman" panose="02020603050405020304" pitchFamily="18" charset="0"/>
              </a:rPr>
              <a:t>a</a:t>
            </a:r>
            <a:r>
              <a:rPr sz="4300" b="0" spc="5" dirty="0" err="1">
                <a:cs typeface="Times New Roman" panose="02020603050405020304" pitchFamily="18" charset="0"/>
              </a:rPr>
              <a:t>t</a:t>
            </a:r>
            <a:r>
              <a:rPr lang="en-IN" sz="4300" b="0" spc="5" dirty="0" err="1">
                <a:cs typeface="Times New Roman" panose="02020603050405020304" pitchFamily="18" charset="0"/>
              </a:rPr>
              <a:t>io</a:t>
            </a:r>
            <a:r>
              <a:rPr sz="4300" b="0" spc="5" dirty="0">
                <a:cs typeface="Times New Roman" panose="02020603050405020304" pitchFamily="18" charset="0"/>
              </a:rPr>
              <a:t>n</a:t>
            </a:r>
          </a:p>
        </p:txBody>
      </p:sp>
      <p:sp>
        <p:nvSpPr>
          <p:cNvPr id="3" name="object 3"/>
          <p:cNvSpPr txBox="1"/>
          <p:nvPr/>
        </p:nvSpPr>
        <p:spPr>
          <a:xfrm>
            <a:off x="948639" y="2347341"/>
            <a:ext cx="8641715" cy="2494915"/>
          </a:xfrm>
          <a:prstGeom prst="rect">
            <a:avLst/>
          </a:prstGeom>
        </p:spPr>
        <p:txBody>
          <a:bodyPr vert="horz" wrap="square" lIns="0" tIns="12700" rIns="0" bIns="0" rtlCol="0">
            <a:spAutoFit/>
          </a:bodyPr>
          <a:lstStyle/>
          <a:p>
            <a:pPr marL="12700" marR="5080" algn="just">
              <a:lnSpc>
                <a:spcPct val="100000"/>
              </a:lnSpc>
              <a:spcBef>
                <a:spcPts val="100"/>
              </a:spcBef>
            </a:pPr>
            <a:r>
              <a:rPr sz="1800" dirty="0">
                <a:latin typeface="Arial"/>
                <a:cs typeface="Arial"/>
              </a:rPr>
              <a:t>The </a:t>
            </a:r>
            <a:r>
              <a:rPr sz="1800" spc="-5" dirty="0">
                <a:latin typeface="Arial"/>
                <a:cs typeface="Arial"/>
              </a:rPr>
              <a:t>Restaurant </a:t>
            </a:r>
            <a:r>
              <a:rPr sz="1800" spc="-45" dirty="0">
                <a:latin typeface="Arial"/>
                <a:cs typeface="Arial"/>
              </a:rPr>
              <a:t>Table </a:t>
            </a:r>
            <a:r>
              <a:rPr sz="1800" spc="-5" dirty="0">
                <a:latin typeface="Arial"/>
                <a:cs typeface="Arial"/>
              </a:rPr>
              <a:t>Reservation is </a:t>
            </a:r>
            <a:r>
              <a:rPr sz="1800" dirty="0">
                <a:latin typeface="Arial"/>
                <a:cs typeface="Arial"/>
              </a:rPr>
              <a:t>used to </a:t>
            </a:r>
            <a:r>
              <a:rPr sz="1800" spc="-5" dirty="0">
                <a:latin typeface="Arial"/>
                <a:cs typeface="Arial"/>
              </a:rPr>
              <a:t>people have different mindset,  sometimes </a:t>
            </a:r>
            <a:r>
              <a:rPr sz="1800" dirty="0">
                <a:latin typeface="Arial"/>
                <a:cs typeface="Arial"/>
              </a:rPr>
              <a:t>they </a:t>
            </a:r>
            <a:r>
              <a:rPr sz="1800" spc="-5" dirty="0">
                <a:latin typeface="Arial"/>
                <a:cs typeface="Arial"/>
              </a:rPr>
              <a:t>don’t </a:t>
            </a:r>
            <a:r>
              <a:rPr sz="1800" spc="-10" dirty="0">
                <a:latin typeface="Arial"/>
                <a:cs typeface="Arial"/>
              </a:rPr>
              <a:t>want </a:t>
            </a:r>
            <a:r>
              <a:rPr sz="1800" dirty="0">
                <a:latin typeface="Arial"/>
                <a:cs typeface="Arial"/>
              </a:rPr>
              <a:t>to </a:t>
            </a:r>
            <a:r>
              <a:rPr sz="1800" spc="-5" dirty="0">
                <a:latin typeface="Arial"/>
                <a:cs typeface="Arial"/>
              </a:rPr>
              <a:t>miss their favourite restaurant on their </a:t>
            </a:r>
            <a:r>
              <a:rPr sz="1800" dirty="0">
                <a:latin typeface="Arial"/>
                <a:cs typeface="Arial"/>
              </a:rPr>
              <a:t>very </a:t>
            </a:r>
            <a:r>
              <a:rPr sz="1800" spc="-5" dirty="0">
                <a:latin typeface="Arial"/>
                <a:cs typeface="Arial"/>
              </a:rPr>
              <a:t>special </a:t>
            </a:r>
            <a:r>
              <a:rPr sz="1800" dirty="0">
                <a:latin typeface="Arial"/>
                <a:cs typeface="Arial"/>
              </a:rPr>
              <a:t>day  </a:t>
            </a:r>
            <a:r>
              <a:rPr sz="1800" spc="-5" dirty="0">
                <a:latin typeface="Arial"/>
                <a:cs typeface="Arial"/>
              </a:rPr>
              <a:t>or occasion so </a:t>
            </a:r>
            <a:r>
              <a:rPr sz="1800" dirty="0">
                <a:latin typeface="Arial"/>
                <a:cs typeface="Arial"/>
              </a:rPr>
              <a:t>they like to </a:t>
            </a:r>
            <a:r>
              <a:rPr sz="1800" spc="-5" dirty="0">
                <a:latin typeface="Arial"/>
                <a:cs typeface="Arial"/>
              </a:rPr>
              <a:t>book a table </a:t>
            </a:r>
            <a:r>
              <a:rPr sz="1800" dirty="0">
                <a:latin typeface="Arial"/>
                <a:cs typeface="Arial"/>
              </a:rPr>
              <a:t>for the </a:t>
            </a:r>
            <a:r>
              <a:rPr sz="1800" spc="-5" dirty="0">
                <a:latin typeface="Arial"/>
                <a:cs typeface="Arial"/>
              </a:rPr>
              <a:t>decided number of people. </a:t>
            </a:r>
            <a:r>
              <a:rPr sz="1800" dirty="0">
                <a:latin typeface="Arial"/>
                <a:cs typeface="Arial"/>
              </a:rPr>
              <a:t>It  </a:t>
            </a:r>
            <a:r>
              <a:rPr sz="1800" spc="-5" dirty="0">
                <a:latin typeface="Arial"/>
                <a:cs typeface="Arial"/>
              </a:rPr>
              <a:t>significantly </a:t>
            </a:r>
            <a:r>
              <a:rPr sz="1800" dirty="0">
                <a:latin typeface="Arial"/>
                <a:cs typeface="Arial"/>
              </a:rPr>
              <a:t>time </a:t>
            </a:r>
            <a:r>
              <a:rPr sz="1800" spc="-5" dirty="0">
                <a:latin typeface="Arial"/>
                <a:cs typeface="Arial"/>
              </a:rPr>
              <a:t>saving and gives one a </a:t>
            </a:r>
            <a:r>
              <a:rPr sz="1800" dirty="0">
                <a:latin typeface="Arial"/>
                <a:cs typeface="Arial"/>
              </a:rPr>
              <a:t>sense </a:t>
            </a:r>
            <a:r>
              <a:rPr sz="1800" spc="-5" dirty="0">
                <a:latin typeface="Arial"/>
                <a:cs typeface="Arial"/>
              </a:rPr>
              <a:t>of relaxation.Sometimes </a:t>
            </a:r>
            <a:r>
              <a:rPr sz="1800" spc="-15" dirty="0">
                <a:latin typeface="Arial"/>
                <a:cs typeface="Arial"/>
              </a:rPr>
              <a:t>we </a:t>
            </a:r>
            <a:r>
              <a:rPr sz="1800" spc="-5" dirty="0">
                <a:latin typeface="Arial"/>
                <a:cs typeface="Arial"/>
              </a:rPr>
              <a:t>have </a:t>
            </a:r>
            <a:r>
              <a:rPr sz="1800" dirty="0">
                <a:latin typeface="Arial"/>
                <a:cs typeface="Arial"/>
              </a:rPr>
              <a:t>an  </a:t>
            </a:r>
            <a:r>
              <a:rPr sz="1800" spc="-5" dirty="0">
                <a:latin typeface="Arial"/>
                <a:cs typeface="Arial"/>
              </a:rPr>
              <a:t>important meeting or a business gathering, which </a:t>
            </a:r>
            <a:r>
              <a:rPr sz="1800" spc="-20" dirty="0">
                <a:latin typeface="Arial"/>
                <a:cs typeface="Arial"/>
              </a:rPr>
              <a:t>we </a:t>
            </a:r>
            <a:r>
              <a:rPr sz="1800" spc="-10" dirty="0">
                <a:latin typeface="Arial"/>
                <a:cs typeface="Arial"/>
              </a:rPr>
              <a:t>want </a:t>
            </a:r>
            <a:r>
              <a:rPr sz="1800" dirty="0">
                <a:latin typeface="Arial"/>
                <a:cs typeface="Arial"/>
              </a:rPr>
              <a:t>to </a:t>
            </a:r>
            <a:r>
              <a:rPr sz="1800" spc="-5" dirty="0">
                <a:latin typeface="Arial"/>
                <a:cs typeface="Arial"/>
              </a:rPr>
              <a:t>keep </a:t>
            </a:r>
            <a:r>
              <a:rPr sz="1800" dirty="0">
                <a:latin typeface="Arial"/>
                <a:cs typeface="Arial"/>
              </a:rPr>
              <a:t>in </a:t>
            </a:r>
            <a:r>
              <a:rPr sz="1800" spc="-5" dirty="0">
                <a:latin typeface="Arial"/>
                <a:cs typeface="Arial"/>
              </a:rPr>
              <a:t>any exclusive  and peaceful ambiance so </a:t>
            </a:r>
            <a:r>
              <a:rPr sz="1800" spc="-15" dirty="0">
                <a:latin typeface="Arial"/>
                <a:cs typeface="Arial"/>
              </a:rPr>
              <a:t>we </a:t>
            </a:r>
            <a:r>
              <a:rPr sz="1800" spc="-5" dirty="0">
                <a:latin typeface="Arial"/>
                <a:cs typeface="Arial"/>
              </a:rPr>
              <a:t>book </a:t>
            </a:r>
            <a:r>
              <a:rPr sz="1800" dirty="0">
                <a:latin typeface="Arial"/>
                <a:cs typeface="Arial"/>
              </a:rPr>
              <a:t>for </a:t>
            </a:r>
            <a:r>
              <a:rPr sz="1800" spc="-5" dirty="0">
                <a:latin typeface="Arial"/>
                <a:cs typeface="Arial"/>
              </a:rPr>
              <a:t>a suitable restaurant and make </a:t>
            </a:r>
            <a:r>
              <a:rPr sz="1800" dirty="0">
                <a:latin typeface="Arial"/>
                <a:cs typeface="Arial"/>
              </a:rPr>
              <a:t>the  </a:t>
            </a:r>
            <a:r>
              <a:rPr sz="1800" spc="-5" dirty="0">
                <a:latin typeface="Arial"/>
                <a:cs typeface="Arial"/>
              </a:rPr>
              <a:t>arrangements according </a:t>
            </a:r>
            <a:r>
              <a:rPr sz="1800" dirty="0">
                <a:latin typeface="Arial"/>
                <a:cs typeface="Arial"/>
              </a:rPr>
              <a:t>to the </a:t>
            </a:r>
            <a:r>
              <a:rPr sz="1800" spc="-5" dirty="0">
                <a:latin typeface="Arial"/>
                <a:cs typeface="Arial"/>
              </a:rPr>
              <a:t>event. This controls </a:t>
            </a:r>
            <a:r>
              <a:rPr sz="1800" dirty="0">
                <a:latin typeface="Arial"/>
                <a:cs typeface="Arial"/>
              </a:rPr>
              <a:t>flow </a:t>
            </a:r>
            <a:r>
              <a:rPr sz="1800" spc="-5" dirty="0">
                <a:latin typeface="Arial"/>
                <a:cs typeface="Arial"/>
              </a:rPr>
              <a:t>of information </a:t>
            </a:r>
            <a:r>
              <a:rPr sz="1800" dirty="0">
                <a:latin typeface="Arial"/>
                <a:cs typeface="Arial"/>
              </a:rPr>
              <a:t>for </a:t>
            </a:r>
            <a:r>
              <a:rPr sz="1800" spc="-10" dirty="0">
                <a:latin typeface="Arial"/>
                <a:cs typeface="Arial"/>
              </a:rPr>
              <a:t>owner </a:t>
            </a:r>
            <a:r>
              <a:rPr sz="1800" dirty="0">
                <a:latin typeface="Arial"/>
                <a:cs typeface="Arial"/>
              </a:rPr>
              <a:t>and  </a:t>
            </a:r>
            <a:r>
              <a:rPr sz="1800" spc="-5" dirty="0">
                <a:latin typeface="Arial"/>
                <a:cs typeface="Arial"/>
              </a:rPr>
              <a:t>Manager and enhance better table management </a:t>
            </a:r>
            <a:r>
              <a:rPr sz="1800" spc="-10" dirty="0">
                <a:latin typeface="Arial"/>
                <a:cs typeface="Arial"/>
              </a:rPr>
              <a:t>which </a:t>
            </a:r>
            <a:r>
              <a:rPr sz="1800" spc="-5" dirty="0">
                <a:latin typeface="Arial"/>
                <a:cs typeface="Arial"/>
              </a:rPr>
              <a:t>results an overall improved  Management of the</a:t>
            </a:r>
            <a:r>
              <a:rPr sz="1800" spc="20" dirty="0">
                <a:latin typeface="Arial"/>
                <a:cs typeface="Arial"/>
              </a:rPr>
              <a:t> </a:t>
            </a:r>
            <a:r>
              <a:rPr sz="1800" spc="-5" dirty="0">
                <a:latin typeface="Arial"/>
                <a:cs typeface="Arial"/>
              </a:rPr>
              <a:t>Restaurant.</a:t>
            </a:r>
            <a:endParaRPr sz="18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4498" y="759714"/>
            <a:ext cx="5649595" cy="696595"/>
          </a:xfrm>
          <a:prstGeom prst="rect">
            <a:avLst/>
          </a:prstGeom>
        </p:spPr>
        <p:txBody>
          <a:bodyPr vert="horz" wrap="square" lIns="0" tIns="12700" rIns="0" bIns="0" rtlCol="0">
            <a:spAutoFit/>
          </a:bodyPr>
          <a:lstStyle/>
          <a:p>
            <a:pPr marL="12700">
              <a:lnSpc>
                <a:spcPct val="100000"/>
              </a:lnSpc>
              <a:spcBef>
                <a:spcPts val="100"/>
              </a:spcBef>
            </a:pPr>
            <a:r>
              <a:rPr sz="4400" dirty="0"/>
              <a:t>PROPOSED</a:t>
            </a:r>
            <a:r>
              <a:rPr sz="4400" spc="-75" dirty="0"/>
              <a:t> </a:t>
            </a:r>
            <a:r>
              <a:rPr sz="4400" dirty="0"/>
              <a:t>SYSTEM</a:t>
            </a:r>
          </a:p>
        </p:txBody>
      </p:sp>
      <p:sp>
        <p:nvSpPr>
          <p:cNvPr id="3" name="object 3"/>
          <p:cNvSpPr txBox="1"/>
          <p:nvPr/>
        </p:nvSpPr>
        <p:spPr>
          <a:xfrm>
            <a:off x="491744" y="2249805"/>
            <a:ext cx="9098915" cy="2769235"/>
          </a:xfrm>
          <a:prstGeom prst="rect">
            <a:avLst/>
          </a:prstGeom>
        </p:spPr>
        <p:txBody>
          <a:bodyPr vert="horz" wrap="square" lIns="0" tIns="12700" rIns="0" bIns="0" rtlCol="0">
            <a:spAutoFit/>
          </a:bodyPr>
          <a:lstStyle/>
          <a:p>
            <a:pPr marL="12700" marR="5080" algn="just">
              <a:lnSpc>
                <a:spcPct val="100000"/>
              </a:lnSpc>
              <a:spcBef>
                <a:spcPts val="100"/>
              </a:spcBef>
            </a:pPr>
            <a:r>
              <a:rPr sz="1800" dirty="0">
                <a:latin typeface="Arial"/>
                <a:cs typeface="Arial"/>
              </a:rPr>
              <a:t>In </a:t>
            </a:r>
            <a:r>
              <a:rPr sz="1800" spc="-5" dirty="0">
                <a:latin typeface="Arial"/>
                <a:cs typeface="Arial"/>
              </a:rPr>
              <a:t>proposed ordering system </a:t>
            </a:r>
            <a:r>
              <a:rPr sz="1800" spc="-10" dirty="0">
                <a:latin typeface="Arial"/>
                <a:cs typeface="Arial"/>
              </a:rPr>
              <a:t>we </a:t>
            </a:r>
            <a:r>
              <a:rPr sz="1800" spc="-5" dirty="0">
                <a:latin typeface="Arial"/>
                <a:cs typeface="Arial"/>
              </a:rPr>
              <a:t>provide </a:t>
            </a:r>
            <a:r>
              <a:rPr sz="1800" dirty="0">
                <a:latin typeface="Arial"/>
                <a:cs typeface="Arial"/>
              </a:rPr>
              <a:t>facility </a:t>
            </a:r>
            <a:r>
              <a:rPr sz="1800" spc="-5" dirty="0">
                <a:latin typeface="Arial"/>
                <a:cs typeface="Arial"/>
              </a:rPr>
              <a:t>customers </a:t>
            </a:r>
            <a:r>
              <a:rPr sz="1800" dirty="0">
                <a:latin typeface="Arial"/>
                <a:cs typeface="Arial"/>
              </a:rPr>
              <a:t>to </a:t>
            </a:r>
            <a:r>
              <a:rPr sz="1800" spc="-5" dirty="0">
                <a:latin typeface="Arial"/>
                <a:cs typeface="Arial"/>
              </a:rPr>
              <a:t>reserve tables </a:t>
            </a:r>
            <a:r>
              <a:rPr sz="1800" dirty="0">
                <a:latin typeface="Arial"/>
                <a:cs typeface="Arial"/>
              </a:rPr>
              <a:t>for </a:t>
            </a:r>
            <a:r>
              <a:rPr sz="1800" spc="-5" dirty="0">
                <a:latin typeface="Arial"/>
                <a:cs typeface="Arial"/>
              </a:rPr>
              <a:t>dining,  and can also </a:t>
            </a:r>
            <a:r>
              <a:rPr sz="1800" dirty="0">
                <a:latin typeface="Arial"/>
                <a:cs typeface="Arial"/>
              </a:rPr>
              <a:t>get </a:t>
            </a:r>
            <a:r>
              <a:rPr sz="1800" spc="-5" dirty="0">
                <a:latin typeface="Arial"/>
                <a:cs typeface="Arial"/>
              </a:rPr>
              <a:t>details of hall availability </a:t>
            </a:r>
            <a:r>
              <a:rPr sz="1800" dirty="0">
                <a:latin typeface="Arial"/>
                <a:cs typeface="Arial"/>
              </a:rPr>
              <a:t>for </a:t>
            </a:r>
            <a:r>
              <a:rPr sz="1800" spc="-5" dirty="0">
                <a:latin typeface="Arial"/>
                <a:cs typeface="Arial"/>
              </a:rPr>
              <a:t>reservation of party </a:t>
            </a:r>
            <a:r>
              <a:rPr sz="1800" dirty="0">
                <a:latin typeface="Arial"/>
                <a:cs typeface="Arial"/>
              </a:rPr>
              <a:t>and </a:t>
            </a:r>
            <a:r>
              <a:rPr sz="1800" spc="-5" dirty="0">
                <a:latin typeface="Arial"/>
                <a:cs typeface="Arial"/>
              </a:rPr>
              <a:t>celebrations. At </a:t>
            </a:r>
            <a:r>
              <a:rPr sz="1800" dirty="0">
                <a:latin typeface="Arial"/>
                <a:cs typeface="Arial"/>
              </a:rPr>
              <a:t>the  </a:t>
            </a:r>
            <a:r>
              <a:rPr sz="1800" spc="-5" dirty="0">
                <a:latin typeface="Arial"/>
                <a:cs typeface="Arial"/>
              </a:rPr>
              <a:t>same </a:t>
            </a:r>
            <a:r>
              <a:rPr sz="1800" dirty="0">
                <a:latin typeface="Arial"/>
                <a:cs typeface="Arial"/>
              </a:rPr>
              <a:t>time this </a:t>
            </a:r>
            <a:r>
              <a:rPr sz="1800" spc="-5" dirty="0">
                <a:latin typeface="Arial"/>
                <a:cs typeface="Arial"/>
              </a:rPr>
              <a:t>online reservation system will provide </a:t>
            </a:r>
            <a:r>
              <a:rPr sz="1800" dirty="0">
                <a:latin typeface="Arial"/>
                <a:cs typeface="Arial"/>
              </a:rPr>
              <a:t>the </a:t>
            </a:r>
            <a:r>
              <a:rPr sz="1800" spc="-5" dirty="0">
                <a:latin typeface="Arial"/>
                <a:cs typeface="Arial"/>
              </a:rPr>
              <a:t>restaurant owner </a:t>
            </a:r>
            <a:r>
              <a:rPr sz="1800" dirty="0">
                <a:latin typeface="Arial"/>
                <a:cs typeface="Arial"/>
              </a:rPr>
              <a:t>to </a:t>
            </a:r>
            <a:r>
              <a:rPr sz="1800" spc="-5" dirty="0">
                <a:latin typeface="Arial"/>
                <a:cs typeface="Arial"/>
              </a:rPr>
              <a:t>manage  their services including food. Currently proposed system </a:t>
            </a:r>
            <a:r>
              <a:rPr sz="1800" spc="-10" dirty="0">
                <a:latin typeface="Arial"/>
                <a:cs typeface="Arial"/>
              </a:rPr>
              <a:t>will </a:t>
            </a:r>
            <a:r>
              <a:rPr sz="1800" spc="-5" dirty="0">
                <a:latin typeface="Arial"/>
                <a:cs typeface="Arial"/>
              </a:rPr>
              <a:t>be </a:t>
            </a:r>
            <a:r>
              <a:rPr sz="1800" dirty="0">
                <a:latin typeface="Arial"/>
                <a:cs typeface="Arial"/>
              </a:rPr>
              <a:t>fast </a:t>
            </a:r>
            <a:r>
              <a:rPr sz="1800" spc="-5" dirty="0">
                <a:latin typeface="Arial"/>
                <a:cs typeface="Arial"/>
              </a:rPr>
              <a:t>and easy </a:t>
            </a:r>
            <a:r>
              <a:rPr sz="1800" dirty="0">
                <a:latin typeface="Arial"/>
                <a:cs typeface="Arial"/>
              </a:rPr>
              <a:t>to </a:t>
            </a:r>
            <a:r>
              <a:rPr sz="1800" spc="-5" dirty="0">
                <a:latin typeface="Arial"/>
                <a:cs typeface="Arial"/>
              </a:rPr>
              <a:t>use and  involves </a:t>
            </a:r>
            <a:r>
              <a:rPr sz="1800" dirty="0">
                <a:latin typeface="Arial"/>
                <a:cs typeface="Arial"/>
              </a:rPr>
              <a:t>the </a:t>
            </a:r>
            <a:r>
              <a:rPr sz="1800" spc="-5" dirty="0">
                <a:latin typeface="Arial"/>
                <a:cs typeface="Arial"/>
              </a:rPr>
              <a:t>application of </a:t>
            </a:r>
            <a:r>
              <a:rPr sz="1800" dirty="0">
                <a:latin typeface="Arial"/>
                <a:cs typeface="Arial"/>
              </a:rPr>
              <a:t>five </a:t>
            </a:r>
            <a:r>
              <a:rPr sz="1800" spc="-5" dirty="0">
                <a:latin typeface="Arial"/>
                <a:cs typeface="Arial"/>
              </a:rPr>
              <a:t>modules </a:t>
            </a:r>
            <a:r>
              <a:rPr sz="1800" spc="-10" dirty="0">
                <a:latin typeface="Arial"/>
                <a:cs typeface="Arial"/>
              </a:rPr>
              <a:t>which </a:t>
            </a:r>
            <a:r>
              <a:rPr sz="1800" spc="-5" dirty="0">
                <a:latin typeface="Arial"/>
                <a:cs typeface="Arial"/>
              </a:rPr>
              <a:t>are </a:t>
            </a:r>
            <a:r>
              <a:rPr sz="1800" dirty="0">
                <a:latin typeface="Arial"/>
                <a:cs typeface="Arial"/>
              </a:rPr>
              <a:t>the </a:t>
            </a:r>
            <a:r>
              <a:rPr sz="1800" spc="-5" dirty="0">
                <a:latin typeface="Arial"/>
                <a:cs typeface="Arial"/>
              </a:rPr>
              <a:t>reservation, the order </a:t>
            </a:r>
            <a:r>
              <a:rPr sz="1800" spc="-20" dirty="0">
                <a:latin typeface="Arial"/>
                <a:cs typeface="Arial"/>
              </a:rPr>
              <a:t>takeaway,  </a:t>
            </a:r>
            <a:r>
              <a:rPr sz="1800" spc="-5" dirty="0">
                <a:latin typeface="Arial"/>
                <a:cs typeface="Arial"/>
              </a:rPr>
              <a:t>your order </a:t>
            </a:r>
            <a:r>
              <a:rPr sz="1800" dirty="0">
                <a:latin typeface="Arial"/>
                <a:cs typeface="Arial"/>
              </a:rPr>
              <a:t>gallery </a:t>
            </a:r>
            <a:r>
              <a:rPr sz="1800" spc="-5" dirty="0">
                <a:latin typeface="Arial"/>
                <a:cs typeface="Arial"/>
              </a:rPr>
              <a:t>,search, profile and </a:t>
            </a:r>
            <a:r>
              <a:rPr sz="1800" dirty="0">
                <a:latin typeface="Arial"/>
                <a:cs typeface="Arial"/>
              </a:rPr>
              <a:t>contact </a:t>
            </a:r>
            <a:r>
              <a:rPr sz="1800" spc="-5" dirty="0">
                <a:latin typeface="Arial"/>
                <a:cs typeface="Arial"/>
              </a:rPr>
              <a:t>us. This system </a:t>
            </a:r>
            <a:r>
              <a:rPr sz="1800" spc="-10" dirty="0">
                <a:latin typeface="Arial"/>
                <a:cs typeface="Arial"/>
              </a:rPr>
              <a:t>will </a:t>
            </a:r>
            <a:r>
              <a:rPr sz="1800" spc="-5" dirty="0">
                <a:latin typeface="Arial"/>
                <a:cs typeface="Arial"/>
              </a:rPr>
              <a:t>managed </a:t>
            </a:r>
            <a:r>
              <a:rPr sz="1800" dirty="0">
                <a:latin typeface="Arial"/>
                <a:cs typeface="Arial"/>
              </a:rPr>
              <a:t>by three  </a:t>
            </a:r>
            <a:r>
              <a:rPr sz="1800" spc="-5" dirty="0">
                <a:latin typeface="Arial"/>
                <a:cs typeface="Arial"/>
              </a:rPr>
              <a:t>main android applications, </a:t>
            </a:r>
            <a:r>
              <a:rPr sz="1800" dirty="0">
                <a:latin typeface="Arial"/>
                <a:cs typeface="Arial"/>
              </a:rPr>
              <a:t>first </a:t>
            </a:r>
            <a:r>
              <a:rPr sz="1800" spc="-5" dirty="0">
                <a:latin typeface="Arial"/>
                <a:cs typeface="Arial"/>
              </a:rPr>
              <a:t>one </a:t>
            </a:r>
            <a:r>
              <a:rPr sz="1800" spc="-10" dirty="0">
                <a:latin typeface="Arial"/>
                <a:cs typeface="Arial"/>
              </a:rPr>
              <a:t>would </a:t>
            </a:r>
            <a:r>
              <a:rPr sz="1800" dirty="0">
                <a:latin typeface="Arial"/>
                <a:cs typeface="Arial"/>
              </a:rPr>
              <a:t>be </a:t>
            </a:r>
            <a:r>
              <a:rPr sz="1800" spc="-5" dirty="0">
                <a:latin typeface="Arial"/>
                <a:cs typeface="Arial"/>
              </a:rPr>
              <a:t>available </a:t>
            </a:r>
            <a:r>
              <a:rPr sz="1800" dirty="0">
                <a:latin typeface="Arial"/>
                <a:cs typeface="Arial"/>
              </a:rPr>
              <a:t>for </a:t>
            </a:r>
            <a:r>
              <a:rPr sz="1800" spc="-5" dirty="0">
                <a:latin typeface="Arial"/>
                <a:cs typeface="Arial"/>
              </a:rPr>
              <a:t>general </a:t>
            </a:r>
            <a:r>
              <a:rPr sz="1800" dirty="0">
                <a:latin typeface="Arial"/>
                <a:cs typeface="Arial"/>
              </a:rPr>
              <a:t>customers for </a:t>
            </a:r>
            <a:r>
              <a:rPr sz="1800" spc="-5" dirty="0">
                <a:latin typeface="Arial"/>
                <a:cs typeface="Arial"/>
              </a:rPr>
              <a:t>viewing  and booking </a:t>
            </a:r>
            <a:r>
              <a:rPr sz="1800" dirty="0">
                <a:latin typeface="Arial"/>
                <a:cs typeface="Arial"/>
              </a:rPr>
              <a:t>of </a:t>
            </a:r>
            <a:r>
              <a:rPr sz="1800" spc="-5" dirty="0">
                <a:latin typeface="Arial"/>
                <a:cs typeface="Arial"/>
              </a:rPr>
              <a:t>table and halls. Second </a:t>
            </a:r>
            <a:r>
              <a:rPr sz="1800" spc="-10" dirty="0">
                <a:latin typeface="Arial"/>
                <a:cs typeface="Arial"/>
              </a:rPr>
              <a:t>would </a:t>
            </a:r>
            <a:r>
              <a:rPr sz="1800" spc="-5" dirty="0">
                <a:latin typeface="Arial"/>
                <a:cs typeface="Arial"/>
              </a:rPr>
              <a:t>be used </a:t>
            </a:r>
            <a:r>
              <a:rPr sz="1800" dirty="0">
                <a:latin typeface="Arial"/>
                <a:cs typeface="Arial"/>
              </a:rPr>
              <a:t>by the </a:t>
            </a:r>
            <a:r>
              <a:rPr sz="1800" spc="-5" dirty="0">
                <a:latin typeface="Arial"/>
                <a:cs typeface="Arial"/>
              </a:rPr>
              <a:t>admin </a:t>
            </a:r>
            <a:r>
              <a:rPr sz="1800" dirty="0">
                <a:latin typeface="Arial"/>
                <a:cs typeface="Arial"/>
              </a:rPr>
              <a:t>to </a:t>
            </a:r>
            <a:r>
              <a:rPr sz="1800" spc="-5" dirty="0">
                <a:latin typeface="Arial"/>
                <a:cs typeface="Arial"/>
              </a:rPr>
              <a:t>update the  manage </a:t>
            </a:r>
            <a:r>
              <a:rPr sz="1800" dirty="0">
                <a:latin typeface="Arial"/>
                <a:cs typeface="Arial"/>
              </a:rPr>
              <a:t>the </a:t>
            </a:r>
            <a:r>
              <a:rPr sz="1800" spc="-5" dirty="0">
                <a:latin typeface="Arial"/>
                <a:cs typeface="Arial"/>
              </a:rPr>
              <a:t>services </a:t>
            </a:r>
            <a:r>
              <a:rPr sz="1800" spc="-10" dirty="0">
                <a:latin typeface="Arial"/>
                <a:cs typeface="Arial"/>
              </a:rPr>
              <a:t>with </a:t>
            </a:r>
            <a:r>
              <a:rPr sz="1800" spc="-5" dirty="0">
                <a:latin typeface="Arial"/>
                <a:cs typeface="Arial"/>
              </a:rPr>
              <a:t>in </a:t>
            </a:r>
            <a:r>
              <a:rPr sz="1800" dirty="0">
                <a:latin typeface="Arial"/>
                <a:cs typeface="Arial"/>
              </a:rPr>
              <a:t>the </a:t>
            </a:r>
            <a:r>
              <a:rPr sz="1800" spc="-5" dirty="0">
                <a:latin typeface="Arial"/>
                <a:cs typeface="Arial"/>
              </a:rPr>
              <a:t>restaurant premises.and third </a:t>
            </a:r>
            <a:r>
              <a:rPr sz="1800" spc="-10" dirty="0">
                <a:latin typeface="Arial"/>
                <a:cs typeface="Arial"/>
              </a:rPr>
              <a:t>would </a:t>
            </a:r>
            <a:r>
              <a:rPr sz="1800" dirty="0">
                <a:latin typeface="Arial"/>
                <a:cs typeface="Arial"/>
              </a:rPr>
              <a:t>be </a:t>
            </a:r>
            <a:r>
              <a:rPr sz="1800" spc="-10" dirty="0">
                <a:latin typeface="Arial"/>
                <a:cs typeface="Arial"/>
              </a:rPr>
              <a:t>update </a:t>
            </a:r>
            <a:r>
              <a:rPr sz="1800" spc="-5" dirty="0">
                <a:latin typeface="Arial"/>
                <a:cs typeface="Arial"/>
              </a:rPr>
              <a:t>seat  aailability and manages staff,cutomers</a:t>
            </a:r>
            <a:r>
              <a:rPr sz="1800" spc="60" dirty="0">
                <a:latin typeface="Arial"/>
                <a:cs typeface="Arial"/>
              </a:rPr>
              <a:t> </a:t>
            </a:r>
            <a:r>
              <a:rPr sz="1800" spc="-5" dirty="0">
                <a:latin typeface="Arial"/>
                <a:cs typeface="Arial"/>
              </a:rPr>
              <a:t>information.</a:t>
            </a:r>
            <a:endParaRPr sz="18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3767" y="520065"/>
            <a:ext cx="5171440" cy="751840"/>
          </a:xfrm>
          <a:prstGeom prst="rect">
            <a:avLst/>
          </a:prstGeom>
        </p:spPr>
        <p:txBody>
          <a:bodyPr vert="horz" wrap="square" lIns="0" tIns="13970" rIns="0" bIns="0" rtlCol="0">
            <a:spAutoFit/>
          </a:bodyPr>
          <a:lstStyle/>
          <a:p>
            <a:pPr marL="12700">
              <a:lnSpc>
                <a:spcPct val="100000"/>
              </a:lnSpc>
              <a:spcBef>
                <a:spcPts val="110"/>
              </a:spcBef>
            </a:pPr>
            <a:r>
              <a:rPr spc="5" dirty="0"/>
              <a:t>UseCase</a:t>
            </a:r>
            <a:r>
              <a:rPr spc="-55" dirty="0"/>
              <a:t> </a:t>
            </a:r>
            <a:r>
              <a:rPr spc="5" dirty="0"/>
              <a:t>Diagram</a:t>
            </a:r>
          </a:p>
        </p:txBody>
      </p:sp>
      <p:sp>
        <p:nvSpPr>
          <p:cNvPr id="3" name="object 3"/>
          <p:cNvSpPr/>
          <p:nvPr/>
        </p:nvSpPr>
        <p:spPr>
          <a:xfrm>
            <a:off x="941832" y="1371600"/>
            <a:ext cx="8196072" cy="60258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3010" y="520065"/>
            <a:ext cx="5097145" cy="751840"/>
          </a:xfrm>
          <a:prstGeom prst="rect">
            <a:avLst/>
          </a:prstGeom>
        </p:spPr>
        <p:txBody>
          <a:bodyPr vert="horz" wrap="square" lIns="0" tIns="13970" rIns="0" bIns="0" rtlCol="0">
            <a:spAutoFit/>
          </a:bodyPr>
          <a:lstStyle/>
          <a:p>
            <a:pPr marL="12700">
              <a:lnSpc>
                <a:spcPct val="100000"/>
              </a:lnSpc>
              <a:spcBef>
                <a:spcPts val="110"/>
              </a:spcBef>
            </a:pPr>
            <a:r>
              <a:rPr spc="-25" dirty="0"/>
              <a:t>Technology</a:t>
            </a:r>
            <a:r>
              <a:rPr spc="-75" dirty="0"/>
              <a:t> </a:t>
            </a:r>
            <a:r>
              <a:rPr spc="5" dirty="0"/>
              <a:t>stack</a:t>
            </a:r>
          </a:p>
        </p:txBody>
      </p:sp>
      <p:sp>
        <p:nvSpPr>
          <p:cNvPr id="3" name="object 3"/>
          <p:cNvSpPr txBox="1"/>
          <p:nvPr/>
        </p:nvSpPr>
        <p:spPr>
          <a:xfrm>
            <a:off x="491439" y="2466213"/>
            <a:ext cx="6246495" cy="3089275"/>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Software </a:t>
            </a:r>
            <a:r>
              <a:rPr sz="1800" b="1" spc="-5" dirty="0">
                <a:latin typeface="Arial"/>
                <a:cs typeface="Arial"/>
              </a:rPr>
              <a:t>Requirement</a:t>
            </a:r>
            <a:r>
              <a:rPr sz="1800" b="1" spc="-25" dirty="0">
                <a:latin typeface="Arial"/>
                <a:cs typeface="Arial"/>
              </a:rPr>
              <a:t> </a:t>
            </a:r>
            <a:r>
              <a:rPr sz="1800" b="1" dirty="0">
                <a:latin typeface="Arial"/>
                <a:cs typeface="Arial"/>
              </a:rPr>
              <a:t>:</a:t>
            </a:r>
            <a:endParaRPr sz="1800">
              <a:latin typeface="Arial"/>
              <a:cs typeface="Arial"/>
            </a:endParaRPr>
          </a:p>
          <a:p>
            <a:pPr marL="2477135" marR="1486535" indent="12065">
              <a:lnSpc>
                <a:spcPct val="169400"/>
              </a:lnSpc>
            </a:pPr>
            <a:r>
              <a:rPr sz="1800" spc="-5" dirty="0">
                <a:latin typeface="Arial"/>
                <a:cs typeface="Arial"/>
              </a:rPr>
              <a:t>Win</a:t>
            </a:r>
            <a:r>
              <a:rPr sz="1800" spc="-15" dirty="0">
                <a:latin typeface="Arial"/>
                <a:cs typeface="Arial"/>
              </a:rPr>
              <a:t>d</a:t>
            </a:r>
            <a:r>
              <a:rPr sz="1800" spc="-5" dirty="0">
                <a:latin typeface="Arial"/>
                <a:cs typeface="Arial"/>
              </a:rPr>
              <a:t>o</a:t>
            </a:r>
            <a:r>
              <a:rPr sz="1800" spc="-50" dirty="0">
                <a:latin typeface="Arial"/>
                <a:cs typeface="Arial"/>
              </a:rPr>
              <a:t>w</a:t>
            </a:r>
            <a:r>
              <a:rPr sz="1800" dirty="0">
                <a:latin typeface="Arial"/>
                <a:cs typeface="Arial"/>
              </a:rPr>
              <a:t>s</a:t>
            </a:r>
            <a:r>
              <a:rPr sz="1800" spc="-15" dirty="0">
                <a:latin typeface="Arial"/>
                <a:cs typeface="Arial"/>
              </a:rPr>
              <a:t>X</a:t>
            </a:r>
            <a:r>
              <a:rPr sz="1800" spc="-229" dirty="0">
                <a:latin typeface="Arial"/>
                <a:cs typeface="Arial"/>
              </a:rPr>
              <a:t>P</a:t>
            </a:r>
            <a:r>
              <a:rPr sz="1800" spc="10" dirty="0">
                <a:latin typeface="Arial"/>
                <a:cs typeface="Arial"/>
              </a:rPr>
              <a:t>,</a:t>
            </a:r>
            <a:r>
              <a:rPr sz="1800" spc="-25" dirty="0">
                <a:latin typeface="Arial"/>
                <a:cs typeface="Arial"/>
              </a:rPr>
              <a:t>w</a:t>
            </a:r>
            <a:r>
              <a:rPr sz="1800" dirty="0">
                <a:latin typeface="Arial"/>
                <a:cs typeface="Arial"/>
              </a:rPr>
              <a:t>i</a:t>
            </a:r>
            <a:r>
              <a:rPr sz="1800" spc="-5" dirty="0">
                <a:latin typeface="Arial"/>
                <a:cs typeface="Arial"/>
              </a:rPr>
              <a:t>n</a:t>
            </a:r>
            <a:r>
              <a:rPr sz="1800" spc="-15" dirty="0">
                <a:latin typeface="Arial"/>
                <a:cs typeface="Arial"/>
              </a:rPr>
              <a:t>d</a:t>
            </a:r>
            <a:r>
              <a:rPr sz="1800" dirty="0">
                <a:latin typeface="Arial"/>
                <a:cs typeface="Arial"/>
              </a:rPr>
              <a:t>o</a:t>
            </a:r>
            <a:r>
              <a:rPr sz="1800" spc="-5" dirty="0">
                <a:latin typeface="Arial"/>
                <a:cs typeface="Arial"/>
              </a:rPr>
              <a:t>ws7  Android</a:t>
            </a:r>
            <a:r>
              <a:rPr sz="1800" dirty="0">
                <a:latin typeface="Arial"/>
                <a:cs typeface="Arial"/>
              </a:rPr>
              <a:t> </a:t>
            </a:r>
            <a:r>
              <a:rPr sz="1800" spc="-5" dirty="0">
                <a:latin typeface="Arial"/>
                <a:cs typeface="Arial"/>
              </a:rPr>
              <a:t>studio</a:t>
            </a:r>
            <a:endParaRPr sz="1800">
              <a:latin typeface="Arial"/>
              <a:cs typeface="Arial"/>
            </a:endParaRPr>
          </a:p>
          <a:p>
            <a:pPr marL="2489200">
              <a:lnSpc>
                <a:spcPct val="100000"/>
              </a:lnSpc>
              <a:spcBef>
                <a:spcPts val="1500"/>
              </a:spcBef>
            </a:pPr>
            <a:r>
              <a:rPr sz="1800" spc="-5" dirty="0">
                <a:latin typeface="Arial"/>
                <a:cs typeface="Arial"/>
              </a:rPr>
              <a:t>Microsoft </a:t>
            </a:r>
            <a:r>
              <a:rPr sz="1800" dirty="0">
                <a:latin typeface="Arial"/>
                <a:cs typeface="Arial"/>
              </a:rPr>
              <a:t>SQL </a:t>
            </a:r>
            <a:r>
              <a:rPr sz="1800" spc="-5" dirty="0">
                <a:latin typeface="Arial"/>
                <a:cs typeface="Arial"/>
              </a:rPr>
              <a:t>server for</a:t>
            </a:r>
            <a:r>
              <a:rPr sz="1800" spc="-80" dirty="0">
                <a:latin typeface="Arial"/>
                <a:cs typeface="Arial"/>
              </a:rPr>
              <a:t> </a:t>
            </a:r>
            <a:r>
              <a:rPr sz="1800" spc="-5" dirty="0">
                <a:latin typeface="Arial"/>
                <a:cs typeface="Arial"/>
              </a:rPr>
              <a:t>backend</a:t>
            </a:r>
            <a:endParaRPr sz="1800">
              <a:latin typeface="Arial"/>
              <a:cs typeface="Arial"/>
            </a:endParaRPr>
          </a:p>
          <a:p>
            <a:pPr>
              <a:lnSpc>
                <a:spcPct val="100000"/>
              </a:lnSpc>
            </a:pPr>
            <a:endParaRPr sz="2000">
              <a:latin typeface="Times New Roman"/>
              <a:cs typeface="Times New Roman"/>
            </a:endParaRPr>
          </a:p>
          <a:p>
            <a:pPr>
              <a:lnSpc>
                <a:spcPct val="100000"/>
              </a:lnSpc>
              <a:spcBef>
                <a:spcPts val="45"/>
              </a:spcBef>
            </a:pPr>
            <a:endParaRPr sz="2450">
              <a:latin typeface="Times New Roman"/>
              <a:cs typeface="Times New Roman"/>
            </a:endParaRPr>
          </a:p>
          <a:p>
            <a:pPr marL="12700">
              <a:lnSpc>
                <a:spcPct val="100000"/>
              </a:lnSpc>
            </a:pPr>
            <a:r>
              <a:rPr sz="1800" b="1" dirty="0">
                <a:latin typeface="Arial"/>
                <a:cs typeface="Arial"/>
              </a:rPr>
              <a:t>Hardware </a:t>
            </a:r>
            <a:r>
              <a:rPr sz="1800" b="1" spc="-5" dirty="0">
                <a:latin typeface="Arial"/>
                <a:cs typeface="Arial"/>
              </a:rPr>
              <a:t>Requirement</a:t>
            </a:r>
            <a:r>
              <a:rPr sz="1800" b="1" spc="-25" dirty="0">
                <a:latin typeface="Arial"/>
                <a:cs typeface="Arial"/>
              </a:rPr>
              <a:t> </a:t>
            </a:r>
            <a:r>
              <a:rPr sz="1800" b="1" dirty="0">
                <a:latin typeface="Arial"/>
                <a:cs typeface="Arial"/>
              </a:rPr>
              <a:t>:</a:t>
            </a:r>
            <a:endParaRPr sz="1800">
              <a:latin typeface="Arial"/>
              <a:cs typeface="Arial"/>
            </a:endParaRPr>
          </a:p>
          <a:p>
            <a:pPr marL="2539365">
              <a:lnSpc>
                <a:spcPct val="100000"/>
              </a:lnSpc>
              <a:spcBef>
                <a:spcPts val="1500"/>
              </a:spcBef>
            </a:pPr>
            <a:r>
              <a:rPr sz="1800" spc="-5" dirty="0">
                <a:latin typeface="Arial"/>
                <a:cs typeface="Arial"/>
              </a:rPr>
              <a:t>Android phone </a:t>
            </a:r>
            <a:r>
              <a:rPr sz="1800" spc="-15" dirty="0">
                <a:latin typeface="Arial"/>
                <a:cs typeface="Arial"/>
              </a:rPr>
              <a:t>with </a:t>
            </a:r>
            <a:r>
              <a:rPr sz="1800" dirty="0">
                <a:latin typeface="Arial"/>
                <a:cs typeface="Arial"/>
              </a:rPr>
              <a:t>kitkat </a:t>
            </a:r>
            <a:r>
              <a:rPr sz="1800" spc="-5" dirty="0">
                <a:latin typeface="Arial"/>
                <a:cs typeface="Arial"/>
              </a:rPr>
              <a:t>and</a:t>
            </a:r>
            <a:r>
              <a:rPr sz="1800" spc="30" dirty="0">
                <a:latin typeface="Arial"/>
                <a:cs typeface="Arial"/>
              </a:rPr>
              <a:t> </a:t>
            </a:r>
            <a:r>
              <a:rPr sz="1800" spc="-5" dirty="0">
                <a:latin typeface="Arial"/>
                <a:cs typeface="Arial"/>
              </a:rPr>
              <a:t>higher</a:t>
            </a:r>
            <a:endParaRPr sz="18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53035">
              <a:lnSpc>
                <a:spcPct val="100000"/>
              </a:lnSpc>
              <a:spcBef>
                <a:spcPts val="110"/>
              </a:spcBef>
            </a:pPr>
            <a:r>
              <a:rPr spc="5" dirty="0"/>
              <a:t>Feat</a:t>
            </a:r>
            <a:r>
              <a:rPr spc="10" dirty="0"/>
              <a:t>u</a:t>
            </a:r>
            <a:r>
              <a:rPr spc="5" dirty="0"/>
              <a:t>res</a:t>
            </a:r>
          </a:p>
        </p:txBody>
      </p:sp>
      <p:sp>
        <p:nvSpPr>
          <p:cNvPr id="3" name="object 3"/>
          <p:cNvSpPr txBox="1"/>
          <p:nvPr/>
        </p:nvSpPr>
        <p:spPr>
          <a:xfrm>
            <a:off x="851712" y="1697863"/>
            <a:ext cx="5241925" cy="2624455"/>
          </a:xfrm>
          <a:prstGeom prst="rect">
            <a:avLst/>
          </a:prstGeom>
        </p:spPr>
        <p:txBody>
          <a:bodyPr vert="horz" wrap="square" lIns="0" tIns="12700" rIns="0" bIns="0" rtlCol="0">
            <a:spAutoFit/>
          </a:bodyPr>
          <a:lstStyle/>
          <a:p>
            <a:pPr marL="75565" indent="-62865">
              <a:lnSpc>
                <a:spcPct val="100000"/>
              </a:lnSpc>
              <a:spcBef>
                <a:spcPts val="100"/>
              </a:spcBef>
              <a:buSzPct val="38888"/>
              <a:buChar char="●"/>
              <a:tabLst>
                <a:tab pos="76200" algn="l"/>
              </a:tabLst>
            </a:pPr>
            <a:r>
              <a:rPr sz="1800" dirty="0">
                <a:latin typeface="Arial"/>
                <a:cs typeface="Arial"/>
              </a:rPr>
              <a:t>Smart</a:t>
            </a:r>
            <a:r>
              <a:rPr sz="1800" spc="-5" dirty="0">
                <a:latin typeface="Arial"/>
                <a:cs typeface="Arial"/>
              </a:rPr>
              <a:t> pay</a:t>
            </a:r>
            <a:endParaRPr sz="1800">
              <a:latin typeface="Arial"/>
              <a:cs typeface="Arial"/>
            </a:endParaRPr>
          </a:p>
          <a:p>
            <a:pPr marL="75565" indent="-62865">
              <a:lnSpc>
                <a:spcPct val="100000"/>
              </a:lnSpc>
              <a:spcBef>
                <a:spcPts val="1500"/>
              </a:spcBef>
              <a:buSzPct val="38888"/>
              <a:buChar char="●"/>
              <a:tabLst>
                <a:tab pos="76200" algn="l"/>
              </a:tabLst>
            </a:pPr>
            <a:r>
              <a:rPr sz="1800" spc="-5" dirty="0">
                <a:latin typeface="Arial"/>
                <a:cs typeface="Arial"/>
              </a:rPr>
              <a:t>24 hours booking</a:t>
            </a:r>
            <a:endParaRPr sz="1800">
              <a:latin typeface="Arial"/>
              <a:cs typeface="Arial"/>
            </a:endParaRPr>
          </a:p>
          <a:p>
            <a:pPr marL="75565" indent="-62865">
              <a:lnSpc>
                <a:spcPct val="100000"/>
              </a:lnSpc>
              <a:spcBef>
                <a:spcPts val="1500"/>
              </a:spcBef>
              <a:buSzPct val="38888"/>
              <a:buChar char="●"/>
              <a:tabLst>
                <a:tab pos="76200" algn="l"/>
              </a:tabLst>
            </a:pPr>
            <a:r>
              <a:rPr sz="1800" spc="-5" dirty="0">
                <a:latin typeface="Arial"/>
                <a:cs typeface="Arial"/>
              </a:rPr>
              <a:t>Notification</a:t>
            </a:r>
            <a:endParaRPr sz="1800">
              <a:latin typeface="Arial"/>
              <a:cs typeface="Arial"/>
            </a:endParaRPr>
          </a:p>
          <a:p>
            <a:pPr marL="75565" indent="-62865">
              <a:lnSpc>
                <a:spcPct val="100000"/>
              </a:lnSpc>
              <a:spcBef>
                <a:spcPts val="1500"/>
              </a:spcBef>
              <a:buSzPct val="38888"/>
              <a:buChar char="●"/>
              <a:tabLst>
                <a:tab pos="76200" algn="l"/>
              </a:tabLst>
            </a:pPr>
            <a:r>
              <a:rPr sz="1800" spc="-5" dirty="0">
                <a:latin typeface="Arial"/>
                <a:cs typeface="Arial"/>
              </a:rPr>
              <a:t>Help section and</a:t>
            </a:r>
            <a:r>
              <a:rPr sz="1800" spc="15" dirty="0">
                <a:latin typeface="Arial"/>
                <a:cs typeface="Arial"/>
              </a:rPr>
              <a:t> </a:t>
            </a:r>
            <a:r>
              <a:rPr sz="1800" spc="-10" dirty="0">
                <a:latin typeface="Arial"/>
                <a:cs typeface="Arial"/>
              </a:rPr>
              <a:t>blog</a:t>
            </a:r>
            <a:endParaRPr sz="1800">
              <a:latin typeface="Arial"/>
              <a:cs typeface="Arial"/>
            </a:endParaRPr>
          </a:p>
          <a:p>
            <a:pPr marL="75565" indent="-62865">
              <a:lnSpc>
                <a:spcPct val="100000"/>
              </a:lnSpc>
              <a:spcBef>
                <a:spcPts val="1505"/>
              </a:spcBef>
              <a:buSzPct val="38888"/>
              <a:buChar char="●"/>
              <a:tabLst>
                <a:tab pos="76200" algn="l"/>
              </a:tabLst>
            </a:pPr>
            <a:r>
              <a:rPr sz="1800" spc="-5" dirty="0">
                <a:latin typeface="Arial"/>
                <a:cs typeface="Arial"/>
              </a:rPr>
              <a:t>Ability </a:t>
            </a:r>
            <a:r>
              <a:rPr sz="1800" dirty="0">
                <a:latin typeface="Arial"/>
                <a:cs typeface="Arial"/>
              </a:rPr>
              <a:t>to </a:t>
            </a:r>
            <a:r>
              <a:rPr sz="1800" spc="-5" dirty="0">
                <a:latin typeface="Arial"/>
                <a:cs typeface="Arial"/>
              </a:rPr>
              <a:t>add</a:t>
            </a:r>
            <a:r>
              <a:rPr sz="1800" spc="5" dirty="0">
                <a:latin typeface="Arial"/>
                <a:cs typeface="Arial"/>
              </a:rPr>
              <a:t> </a:t>
            </a:r>
            <a:r>
              <a:rPr sz="1800" spc="-5" dirty="0">
                <a:latin typeface="Arial"/>
                <a:cs typeface="Arial"/>
              </a:rPr>
              <a:t>menu</a:t>
            </a:r>
            <a:endParaRPr sz="1800">
              <a:latin typeface="Arial"/>
              <a:cs typeface="Arial"/>
            </a:endParaRPr>
          </a:p>
          <a:p>
            <a:pPr marL="75565" indent="-62865">
              <a:lnSpc>
                <a:spcPct val="100000"/>
              </a:lnSpc>
              <a:spcBef>
                <a:spcPts val="1500"/>
              </a:spcBef>
              <a:buSzPct val="38888"/>
              <a:buChar char="●"/>
              <a:tabLst>
                <a:tab pos="76200" algn="l"/>
                <a:tab pos="1788795" algn="l"/>
              </a:tabLst>
            </a:pPr>
            <a:r>
              <a:rPr sz="1800" spc="-5" dirty="0">
                <a:latin typeface="Arial"/>
                <a:cs typeface="Arial"/>
              </a:rPr>
              <a:t>Ability</a:t>
            </a:r>
            <a:r>
              <a:rPr sz="1800" spc="15" dirty="0">
                <a:latin typeface="Arial"/>
                <a:cs typeface="Arial"/>
              </a:rPr>
              <a:t> </a:t>
            </a:r>
            <a:r>
              <a:rPr sz="1800" dirty="0">
                <a:latin typeface="Arial"/>
                <a:cs typeface="Arial"/>
              </a:rPr>
              <a:t>to </a:t>
            </a:r>
            <a:r>
              <a:rPr sz="1800" spc="-5" dirty="0">
                <a:latin typeface="Arial"/>
                <a:cs typeface="Arial"/>
              </a:rPr>
              <a:t>cancel	reservations due </a:t>
            </a:r>
            <a:r>
              <a:rPr sz="1800" dirty="0">
                <a:latin typeface="Arial"/>
                <a:cs typeface="Arial"/>
              </a:rPr>
              <a:t>to </a:t>
            </a:r>
            <a:r>
              <a:rPr sz="1800" spc="-5" dirty="0">
                <a:latin typeface="Arial"/>
                <a:cs typeface="Arial"/>
              </a:rPr>
              <a:t>some</a:t>
            </a:r>
            <a:r>
              <a:rPr sz="1800" spc="-15" dirty="0">
                <a:latin typeface="Arial"/>
                <a:cs typeface="Arial"/>
              </a:rPr>
              <a:t> </a:t>
            </a:r>
            <a:r>
              <a:rPr sz="1800" spc="-5" dirty="0">
                <a:latin typeface="Arial"/>
                <a:cs typeface="Arial"/>
              </a:rPr>
              <a:t>reasons</a:t>
            </a:r>
            <a:endParaRPr sz="18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78453" y="540512"/>
            <a:ext cx="3321050" cy="751840"/>
          </a:xfrm>
          <a:prstGeom prst="rect">
            <a:avLst/>
          </a:prstGeom>
        </p:spPr>
        <p:txBody>
          <a:bodyPr vert="horz" wrap="square" lIns="0" tIns="13970" rIns="0" bIns="0" rtlCol="0">
            <a:spAutoFit/>
          </a:bodyPr>
          <a:lstStyle/>
          <a:p>
            <a:pPr marL="12700">
              <a:lnSpc>
                <a:spcPct val="100000"/>
              </a:lnSpc>
              <a:spcBef>
                <a:spcPts val="110"/>
              </a:spcBef>
            </a:pPr>
            <a:r>
              <a:rPr spc="5" dirty="0"/>
              <a:t>Conclusion</a:t>
            </a:r>
          </a:p>
        </p:txBody>
      </p:sp>
      <p:sp>
        <p:nvSpPr>
          <p:cNvPr id="3" name="object 3"/>
          <p:cNvSpPr txBox="1"/>
          <p:nvPr/>
        </p:nvSpPr>
        <p:spPr>
          <a:xfrm>
            <a:off x="491439" y="2497074"/>
            <a:ext cx="9098280" cy="1122680"/>
          </a:xfrm>
          <a:prstGeom prst="rect">
            <a:avLst/>
          </a:prstGeom>
        </p:spPr>
        <p:txBody>
          <a:bodyPr vert="horz" wrap="square" lIns="0" tIns="12700" rIns="0" bIns="0" rtlCol="0">
            <a:spAutoFit/>
          </a:bodyPr>
          <a:lstStyle/>
          <a:p>
            <a:pPr marL="12700" marR="5080" algn="just">
              <a:lnSpc>
                <a:spcPct val="100000"/>
              </a:lnSpc>
              <a:spcBef>
                <a:spcPts val="100"/>
              </a:spcBef>
            </a:pPr>
            <a:r>
              <a:rPr sz="1800" dirty="0">
                <a:latin typeface="Arial"/>
                <a:cs typeface="Arial"/>
              </a:rPr>
              <a:t>The </a:t>
            </a:r>
            <a:r>
              <a:rPr sz="1800" spc="-5" dirty="0">
                <a:latin typeface="Arial"/>
                <a:cs typeface="Arial"/>
              </a:rPr>
              <a:t>project has concluded that if a customer is willing </a:t>
            </a:r>
            <a:r>
              <a:rPr sz="1800" dirty="0">
                <a:latin typeface="Arial"/>
                <a:cs typeface="Arial"/>
              </a:rPr>
              <a:t>to </a:t>
            </a:r>
            <a:r>
              <a:rPr sz="1800" spc="-5" dirty="0">
                <a:latin typeface="Arial"/>
                <a:cs typeface="Arial"/>
              </a:rPr>
              <a:t>visit </a:t>
            </a:r>
            <a:r>
              <a:rPr sz="1800" dirty="0">
                <a:latin typeface="Arial"/>
                <a:cs typeface="Arial"/>
              </a:rPr>
              <a:t>the </a:t>
            </a:r>
            <a:r>
              <a:rPr sz="1800" spc="-5" dirty="0">
                <a:latin typeface="Arial"/>
                <a:cs typeface="Arial"/>
              </a:rPr>
              <a:t>restaurant and he finds  no table is available </a:t>
            </a:r>
            <a:r>
              <a:rPr sz="1800" dirty="0">
                <a:latin typeface="Arial"/>
                <a:cs typeface="Arial"/>
              </a:rPr>
              <a:t>for the </a:t>
            </a:r>
            <a:r>
              <a:rPr sz="1800" spc="-5" dirty="0">
                <a:latin typeface="Arial"/>
                <a:cs typeface="Arial"/>
              </a:rPr>
              <a:t>dinner/lunch then he/she has </a:t>
            </a:r>
            <a:r>
              <a:rPr sz="1800" dirty="0">
                <a:latin typeface="Arial"/>
                <a:cs typeface="Arial"/>
              </a:rPr>
              <a:t>to </a:t>
            </a:r>
            <a:r>
              <a:rPr sz="1800" spc="-15" dirty="0">
                <a:latin typeface="Arial"/>
                <a:cs typeface="Arial"/>
              </a:rPr>
              <a:t>wait </a:t>
            </a:r>
            <a:r>
              <a:rPr sz="1800" dirty="0">
                <a:latin typeface="Arial"/>
                <a:cs typeface="Arial"/>
              </a:rPr>
              <a:t>long for the </a:t>
            </a:r>
            <a:r>
              <a:rPr sz="1800" spc="-5" dirty="0">
                <a:latin typeface="Arial"/>
                <a:cs typeface="Arial"/>
              </a:rPr>
              <a:t>table   </a:t>
            </a:r>
            <a:r>
              <a:rPr sz="1800" spc="-15" dirty="0">
                <a:latin typeface="Arial"/>
                <a:cs typeface="Arial"/>
              </a:rPr>
              <a:t>availability. </a:t>
            </a:r>
            <a:r>
              <a:rPr sz="1800" dirty="0">
                <a:latin typeface="Arial"/>
                <a:cs typeface="Arial"/>
              </a:rPr>
              <a:t>With the </a:t>
            </a:r>
            <a:r>
              <a:rPr sz="1800" spc="-5" dirty="0">
                <a:latin typeface="Arial"/>
                <a:cs typeface="Arial"/>
              </a:rPr>
              <a:t>help of </a:t>
            </a:r>
            <a:r>
              <a:rPr sz="1800" dirty="0">
                <a:latin typeface="Arial"/>
                <a:cs typeface="Arial"/>
              </a:rPr>
              <a:t>this </a:t>
            </a:r>
            <a:r>
              <a:rPr sz="1800" spc="-5" dirty="0">
                <a:latin typeface="Arial"/>
                <a:cs typeface="Arial"/>
              </a:rPr>
              <a:t>app user </a:t>
            </a:r>
            <a:r>
              <a:rPr sz="1800" dirty="0">
                <a:latin typeface="Arial"/>
                <a:cs typeface="Arial"/>
              </a:rPr>
              <a:t>can </a:t>
            </a:r>
            <a:r>
              <a:rPr sz="1800" spc="-5" dirty="0">
                <a:latin typeface="Arial"/>
                <a:cs typeface="Arial"/>
              </a:rPr>
              <a:t>choice </a:t>
            </a:r>
            <a:r>
              <a:rPr sz="1800" dirty="0">
                <a:latin typeface="Arial"/>
                <a:cs typeface="Arial"/>
              </a:rPr>
              <a:t>the </a:t>
            </a:r>
            <a:r>
              <a:rPr sz="1800" spc="-10" dirty="0">
                <a:latin typeface="Arial"/>
                <a:cs typeface="Arial"/>
              </a:rPr>
              <a:t>table’s </a:t>
            </a:r>
            <a:r>
              <a:rPr sz="1800" spc="-5" dirty="0">
                <a:latin typeface="Arial"/>
                <a:cs typeface="Arial"/>
              </a:rPr>
              <a:t>location according </a:t>
            </a:r>
            <a:r>
              <a:rPr sz="1800" dirty="0">
                <a:latin typeface="Arial"/>
                <a:cs typeface="Arial"/>
              </a:rPr>
              <a:t>to </a:t>
            </a:r>
            <a:r>
              <a:rPr sz="1800" spc="-5" dirty="0">
                <a:latin typeface="Arial"/>
                <a:cs typeface="Arial"/>
              </a:rPr>
              <a:t>their  need and</a:t>
            </a:r>
            <a:r>
              <a:rPr sz="1800" spc="20" dirty="0">
                <a:latin typeface="Arial"/>
                <a:cs typeface="Arial"/>
              </a:rPr>
              <a:t> </a:t>
            </a:r>
            <a:r>
              <a:rPr sz="1800" spc="-10" dirty="0">
                <a:latin typeface="Arial"/>
                <a:cs typeface="Arial"/>
              </a:rPr>
              <a:t>willing</a:t>
            </a:r>
            <a:endParaRPr sz="18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700" y="2425913"/>
            <a:ext cx="3892207" cy="443070"/>
          </a:xfrm>
          <a:prstGeom prst="rect">
            <a:avLst/>
          </a:prstGeom>
        </p:spPr>
        <p:txBody>
          <a:bodyPr vert="horz" wrap="square" lIns="0" tIns="12065" rIns="0" bIns="0" rtlCol="0">
            <a:spAutoFit/>
          </a:bodyPr>
          <a:lstStyle/>
          <a:p>
            <a:pPr marL="12700">
              <a:lnSpc>
                <a:spcPct val="100000"/>
              </a:lnSpc>
              <a:spcBef>
                <a:spcPts val="95"/>
              </a:spcBef>
            </a:pPr>
            <a:r>
              <a:rPr sz="2800" spc="-25" dirty="0">
                <a:solidFill>
                  <a:schemeClr val="tx1"/>
                </a:solidFill>
              </a:rPr>
              <a:t>Project</a:t>
            </a:r>
            <a:r>
              <a:rPr sz="2800" spc="-10" dirty="0">
                <a:solidFill>
                  <a:schemeClr val="tx1"/>
                </a:solidFill>
              </a:rPr>
              <a:t> </a:t>
            </a:r>
            <a:r>
              <a:rPr lang="en-US" sz="2800" spc="-10" dirty="0">
                <a:solidFill>
                  <a:schemeClr val="tx1"/>
                </a:solidFill>
              </a:rPr>
              <a:t>Group Member</a:t>
            </a:r>
            <a:r>
              <a:rPr sz="2800" spc="150" dirty="0">
                <a:solidFill>
                  <a:schemeClr val="tx1"/>
                </a:solidFill>
              </a:rPr>
              <a:t>-</a:t>
            </a:r>
            <a:endParaRPr sz="2800" dirty="0">
              <a:solidFill>
                <a:schemeClr val="tx1"/>
              </a:solidFill>
            </a:endParaRPr>
          </a:p>
        </p:txBody>
      </p:sp>
      <p:sp>
        <p:nvSpPr>
          <p:cNvPr id="3" name="object 3"/>
          <p:cNvSpPr txBox="1"/>
          <p:nvPr/>
        </p:nvSpPr>
        <p:spPr>
          <a:xfrm>
            <a:off x="3213100" y="2868983"/>
            <a:ext cx="3529203" cy="1119505"/>
          </a:xfrm>
          <a:prstGeom prst="rect">
            <a:avLst/>
          </a:prstGeom>
        </p:spPr>
        <p:txBody>
          <a:bodyPr vert="horz" wrap="square" lIns="0" tIns="12065" rIns="0" bIns="0" rtlCol="0">
            <a:spAutoFit/>
          </a:bodyPr>
          <a:lstStyle/>
          <a:p>
            <a:pPr marL="12700" marR="5080" indent="217804">
              <a:lnSpc>
                <a:spcPct val="128200"/>
              </a:lnSpc>
              <a:spcBef>
                <a:spcPts val="95"/>
              </a:spcBef>
            </a:pPr>
            <a:r>
              <a:rPr sz="2800" spc="100" dirty="0" err="1">
                <a:latin typeface="Arial"/>
                <a:cs typeface="Arial"/>
              </a:rPr>
              <a:t>Kiran</a:t>
            </a:r>
            <a:r>
              <a:rPr sz="2800" spc="100" dirty="0">
                <a:latin typeface="Arial"/>
                <a:cs typeface="Arial"/>
              </a:rPr>
              <a:t> </a:t>
            </a:r>
            <a:r>
              <a:rPr sz="2800" spc="70" dirty="0">
                <a:latin typeface="Arial"/>
                <a:cs typeface="Arial"/>
              </a:rPr>
              <a:t>Kedar  </a:t>
            </a:r>
            <a:r>
              <a:rPr sz="2800" spc="175" dirty="0">
                <a:latin typeface="Arial"/>
                <a:cs typeface="Arial"/>
              </a:rPr>
              <a:t>N</a:t>
            </a:r>
            <a:r>
              <a:rPr sz="2800" spc="40" dirty="0">
                <a:latin typeface="Arial"/>
                <a:cs typeface="Arial"/>
              </a:rPr>
              <a:t>i</a:t>
            </a:r>
            <a:r>
              <a:rPr sz="2800" spc="240" dirty="0">
                <a:latin typeface="Arial"/>
                <a:cs typeface="Arial"/>
              </a:rPr>
              <a:t>ki</a:t>
            </a:r>
            <a:r>
              <a:rPr sz="2800" spc="180" dirty="0">
                <a:latin typeface="Arial"/>
                <a:cs typeface="Arial"/>
              </a:rPr>
              <a:t>t</a:t>
            </a:r>
            <a:r>
              <a:rPr sz="2800" spc="50" dirty="0">
                <a:latin typeface="Arial"/>
                <a:cs typeface="Arial"/>
              </a:rPr>
              <a:t>aBhalekar</a:t>
            </a:r>
            <a:endParaRPr sz="2800" dirty="0">
              <a:latin typeface="Arial"/>
              <a:cs typeface="Arial"/>
            </a:endParaRPr>
          </a:p>
        </p:txBody>
      </p:sp>
      <p:sp>
        <p:nvSpPr>
          <p:cNvPr id="4" name="object 4"/>
          <p:cNvSpPr txBox="1"/>
          <p:nvPr/>
        </p:nvSpPr>
        <p:spPr>
          <a:xfrm>
            <a:off x="1085494" y="5056564"/>
            <a:ext cx="6988175" cy="1118235"/>
          </a:xfrm>
          <a:prstGeom prst="rect">
            <a:avLst/>
          </a:prstGeom>
        </p:spPr>
        <p:txBody>
          <a:bodyPr vert="horz" wrap="square" lIns="0" tIns="132080" rIns="0" bIns="0" rtlCol="0">
            <a:spAutoFit/>
          </a:bodyPr>
          <a:lstStyle/>
          <a:p>
            <a:pPr marL="12700">
              <a:lnSpc>
                <a:spcPct val="100000"/>
              </a:lnSpc>
              <a:spcBef>
                <a:spcPts val="1040"/>
              </a:spcBef>
            </a:pPr>
            <a:r>
              <a:rPr sz="2800" b="1" spc="-25" dirty="0">
                <a:latin typeface="Times New Roman" pitchFamily="18" charset="0"/>
                <a:cs typeface="Times New Roman" pitchFamily="18" charset="0"/>
              </a:rPr>
              <a:t>Project </a:t>
            </a:r>
            <a:r>
              <a:rPr sz="2800" b="1" spc="30" dirty="0">
                <a:latin typeface="Times New Roman" pitchFamily="18" charset="0"/>
                <a:cs typeface="Times New Roman" pitchFamily="18" charset="0"/>
              </a:rPr>
              <a:t>guide</a:t>
            </a:r>
            <a:r>
              <a:rPr sz="2800" b="1" spc="160" dirty="0">
                <a:latin typeface="Times New Roman" pitchFamily="18" charset="0"/>
                <a:cs typeface="Times New Roman" pitchFamily="18" charset="0"/>
              </a:rPr>
              <a:t> </a:t>
            </a:r>
            <a:r>
              <a:rPr sz="2800" b="1" spc="225" dirty="0">
                <a:latin typeface="Times New Roman" pitchFamily="18" charset="0"/>
                <a:cs typeface="Times New Roman" pitchFamily="18" charset="0"/>
              </a:rPr>
              <a:t>by-</a:t>
            </a:r>
            <a:endParaRPr sz="2800" dirty="0">
              <a:latin typeface="Times New Roman" pitchFamily="18" charset="0"/>
              <a:cs typeface="Times New Roman" pitchFamily="18" charset="0"/>
            </a:endParaRPr>
          </a:p>
          <a:p>
            <a:pPr marL="3170555">
              <a:lnSpc>
                <a:spcPct val="100000"/>
              </a:lnSpc>
              <a:spcBef>
                <a:spcPts val="940"/>
              </a:spcBef>
            </a:pPr>
            <a:r>
              <a:rPr sz="2800" spc="60" dirty="0">
                <a:latin typeface="Arial"/>
                <a:cs typeface="Arial"/>
              </a:rPr>
              <a:t>Prof.Pravin</a:t>
            </a:r>
            <a:r>
              <a:rPr sz="2800" spc="70" dirty="0">
                <a:latin typeface="Arial"/>
                <a:cs typeface="Arial"/>
              </a:rPr>
              <a:t> </a:t>
            </a:r>
            <a:r>
              <a:rPr sz="2800" spc="110" dirty="0">
                <a:latin typeface="Arial"/>
                <a:cs typeface="Arial"/>
              </a:rPr>
              <a:t>Adivarekar</a:t>
            </a:r>
            <a:endParaRPr sz="28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br>
              <a:rPr lang="en-US" dirty="0"/>
            </a:br>
            <a:endParaRPr lang="en-US" dirty="0"/>
          </a:p>
        </p:txBody>
      </p:sp>
      <p:sp>
        <p:nvSpPr>
          <p:cNvPr id="3" name="Content Placeholder 2"/>
          <p:cNvSpPr>
            <a:spLocks noGrp="1"/>
          </p:cNvSpPr>
          <p:nvPr>
            <p:ph sz="quarter" idx="1"/>
          </p:nvPr>
        </p:nvSpPr>
        <p:spPr/>
        <p:txBody>
          <a:bodyPr>
            <a:normAutofit/>
          </a:bodyPr>
          <a:lstStyle/>
          <a:p>
            <a:endParaRPr lang="en-US" dirty="0"/>
          </a:p>
          <a:p>
            <a:r>
              <a:rPr lang="en-US" sz="1800" dirty="0">
                <a:latin typeface="Arial" pitchFamily="34" charset="0"/>
                <a:cs typeface="Arial" pitchFamily="34" charset="0"/>
              </a:rPr>
              <a:t>Restaurant is a kind of business that serves people all over world with readymade food. Currently this industry is going on with lot of flare the main problem with today’s Restaurant Management is the waiting problem. As sometimes so happens that sometimes their customers are more than hotel’s capacity so the customer has to wait. So, it can become Tedious and time is wasted. And for the hotel to keep all the reservation in the register were not easy as it was time consuming and the hotel was not able to keep record. Restaurant manage their business by manual especially take customer reservation.</a:t>
            </a:r>
          </a:p>
        </p:txBody>
      </p:sp>
    </p:spTree>
    <p:extLst>
      <p:ext uri="{BB962C8B-B14F-4D97-AF65-F5344CB8AC3E}">
        <p14:creationId xmlns:p14="http://schemas.microsoft.com/office/powerpoint/2010/main" val="45011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61486" y="520065"/>
            <a:ext cx="3554729" cy="751840"/>
          </a:xfrm>
          <a:prstGeom prst="rect">
            <a:avLst/>
          </a:prstGeom>
        </p:spPr>
        <p:txBody>
          <a:bodyPr vert="horz" wrap="square" lIns="0" tIns="13970" rIns="0" bIns="0" rtlCol="0">
            <a:spAutoFit/>
          </a:bodyPr>
          <a:lstStyle/>
          <a:p>
            <a:pPr marL="12700">
              <a:lnSpc>
                <a:spcPct val="100000"/>
              </a:lnSpc>
              <a:spcBef>
                <a:spcPts val="110"/>
              </a:spcBef>
            </a:pPr>
            <a:r>
              <a:rPr spc="5" dirty="0"/>
              <a:t>Introduction</a:t>
            </a:r>
          </a:p>
        </p:txBody>
      </p:sp>
      <p:sp>
        <p:nvSpPr>
          <p:cNvPr id="3" name="object 3"/>
          <p:cNvSpPr txBox="1"/>
          <p:nvPr/>
        </p:nvSpPr>
        <p:spPr>
          <a:xfrm>
            <a:off x="876706" y="2046859"/>
            <a:ext cx="8715375" cy="3592195"/>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latin typeface="Arial"/>
                <a:cs typeface="Arial"/>
              </a:rPr>
              <a:t>Long </a:t>
            </a:r>
            <a:r>
              <a:rPr sz="1800" spc="-10" dirty="0">
                <a:latin typeface="Arial"/>
                <a:cs typeface="Arial"/>
              </a:rPr>
              <a:t>wait </a:t>
            </a:r>
            <a:r>
              <a:rPr sz="1800" dirty="0">
                <a:latin typeface="Arial"/>
                <a:cs typeface="Arial"/>
              </a:rPr>
              <a:t>time for </a:t>
            </a:r>
            <a:r>
              <a:rPr sz="1800" spc="-5" dirty="0">
                <a:latin typeface="Arial"/>
                <a:cs typeface="Arial"/>
              </a:rPr>
              <a:t>tables can </a:t>
            </a:r>
            <a:r>
              <a:rPr sz="1800" dirty="0">
                <a:latin typeface="Arial"/>
                <a:cs typeface="Arial"/>
              </a:rPr>
              <a:t>turn the </a:t>
            </a:r>
            <a:r>
              <a:rPr sz="1800" spc="-5" dirty="0">
                <a:latin typeface="Arial"/>
                <a:cs typeface="Arial"/>
              </a:rPr>
              <a:t>customers away or can </a:t>
            </a:r>
            <a:r>
              <a:rPr sz="1800" dirty="0">
                <a:latin typeface="Arial"/>
                <a:cs typeface="Arial"/>
              </a:rPr>
              <a:t>create </a:t>
            </a:r>
            <a:r>
              <a:rPr sz="1800" spc="-5" dirty="0">
                <a:latin typeface="Arial"/>
                <a:cs typeface="Arial"/>
              </a:rPr>
              <a:t>revulsion  towards </a:t>
            </a:r>
            <a:r>
              <a:rPr sz="1800" dirty="0">
                <a:latin typeface="Arial"/>
                <a:cs typeface="Arial"/>
              </a:rPr>
              <a:t>the </a:t>
            </a:r>
            <a:r>
              <a:rPr sz="1800" spc="-5" dirty="0">
                <a:latin typeface="Arial"/>
                <a:cs typeface="Arial"/>
              </a:rPr>
              <a:t>restaurant, many of people </a:t>
            </a:r>
            <a:r>
              <a:rPr sz="1800" dirty="0">
                <a:latin typeface="Arial"/>
                <a:cs typeface="Arial"/>
              </a:rPr>
              <a:t>even </a:t>
            </a:r>
            <a:r>
              <a:rPr sz="1800" spc="-5" dirty="0">
                <a:latin typeface="Arial"/>
                <a:cs typeface="Arial"/>
              </a:rPr>
              <a:t>argue that </a:t>
            </a:r>
            <a:r>
              <a:rPr sz="1800" dirty="0">
                <a:latin typeface="Arial"/>
                <a:cs typeface="Arial"/>
              </a:rPr>
              <a:t>the </a:t>
            </a:r>
            <a:r>
              <a:rPr sz="1800" spc="-5" dirty="0">
                <a:latin typeface="Arial"/>
                <a:cs typeface="Arial"/>
              </a:rPr>
              <a:t>restaurant makes them  wait </a:t>
            </a:r>
            <a:r>
              <a:rPr sz="1800" spc="-15" dirty="0">
                <a:latin typeface="Arial"/>
                <a:cs typeface="Arial"/>
              </a:rPr>
              <a:t>unnecessarily. </a:t>
            </a:r>
            <a:r>
              <a:rPr sz="1800" spc="-5" dirty="0">
                <a:latin typeface="Arial"/>
                <a:cs typeface="Arial"/>
              </a:rPr>
              <a:t>“Restaurant </a:t>
            </a:r>
            <a:r>
              <a:rPr sz="1800" spc="-45" dirty="0">
                <a:latin typeface="Arial"/>
                <a:cs typeface="Arial"/>
              </a:rPr>
              <a:t>Table </a:t>
            </a:r>
            <a:r>
              <a:rPr sz="1800" spc="-5" dirty="0">
                <a:latin typeface="Arial"/>
                <a:cs typeface="Arial"/>
              </a:rPr>
              <a:t>Reservation System” give a proper solution </a:t>
            </a:r>
            <a:r>
              <a:rPr sz="1800" dirty="0">
                <a:latin typeface="Arial"/>
                <a:cs typeface="Arial"/>
              </a:rPr>
              <a:t>to  the </a:t>
            </a:r>
            <a:r>
              <a:rPr sz="1800" spc="-5" dirty="0">
                <a:latin typeface="Arial"/>
                <a:cs typeface="Arial"/>
              </a:rPr>
              <a:t>problem </a:t>
            </a:r>
            <a:r>
              <a:rPr sz="1800" dirty="0">
                <a:latin typeface="Arial"/>
                <a:cs typeface="Arial"/>
              </a:rPr>
              <a:t>by </a:t>
            </a:r>
            <a:r>
              <a:rPr sz="1800" spc="-5" dirty="0">
                <a:latin typeface="Arial"/>
                <a:cs typeface="Arial"/>
              </a:rPr>
              <a:t>allowing them </a:t>
            </a:r>
            <a:r>
              <a:rPr sz="1800" dirty="0">
                <a:latin typeface="Arial"/>
                <a:cs typeface="Arial"/>
              </a:rPr>
              <a:t>to </a:t>
            </a:r>
            <a:r>
              <a:rPr sz="1800" spc="-5" dirty="0">
                <a:latin typeface="Arial"/>
                <a:cs typeface="Arial"/>
              </a:rPr>
              <a:t>pre-book </a:t>
            </a:r>
            <a:r>
              <a:rPr sz="1800" dirty="0">
                <a:latin typeface="Arial"/>
                <a:cs typeface="Arial"/>
              </a:rPr>
              <a:t>the </a:t>
            </a:r>
            <a:r>
              <a:rPr sz="1800" spc="-5" dirty="0">
                <a:latin typeface="Arial"/>
                <a:cs typeface="Arial"/>
              </a:rPr>
              <a:t>table online. While it is appropriate </a:t>
            </a:r>
            <a:r>
              <a:rPr sz="1800" dirty="0">
                <a:latin typeface="Arial"/>
                <a:cs typeface="Arial"/>
              </a:rPr>
              <a:t>to  </a:t>
            </a:r>
            <a:r>
              <a:rPr sz="1800" spc="-5" dirty="0">
                <a:latin typeface="Arial"/>
                <a:cs typeface="Arial"/>
              </a:rPr>
              <a:t>give </a:t>
            </a:r>
            <a:r>
              <a:rPr sz="1800" dirty="0">
                <a:latin typeface="Arial"/>
                <a:cs typeface="Arial"/>
              </a:rPr>
              <a:t>customer </a:t>
            </a:r>
            <a:r>
              <a:rPr sz="1800" spc="-5" dirty="0">
                <a:latin typeface="Arial"/>
                <a:cs typeface="Arial"/>
              </a:rPr>
              <a:t>a chance </a:t>
            </a:r>
            <a:r>
              <a:rPr sz="1800" dirty="0">
                <a:latin typeface="Arial"/>
                <a:cs typeface="Arial"/>
              </a:rPr>
              <a:t>to look </a:t>
            </a:r>
            <a:r>
              <a:rPr sz="1800" spc="-5" dirty="0">
                <a:latin typeface="Arial"/>
                <a:cs typeface="Arial"/>
              </a:rPr>
              <a:t>at </a:t>
            </a:r>
            <a:r>
              <a:rPr sz="1800" dirty="0">
                <a:latin typeface="Arial"/>
                <a:cs typeface="Arial"/>
              </a:rPr>
              <a:t>the </a:t>
            </a:r>
            <a:r>
              <a:rPr sz="1800" spc="-5" dirty="0">
                <a:latin typeface="Arial"/>
                <a:cs typeface="Arial"/>
              </a:rPr>
              <a:t>menu and decide their </a:t>
            </a:r>
            <a:r>
              <a:rPr sz="1800" spc="-20" dirty="0">
                <a:latin typeface="Arial"/>
                <a:cs typeface="Arial"/>
              </a:rPr>
              <a:t>order, </a:t>
            </a:r>
            <a:r>
              <a:rPr sz="1800" spc="-5" dirty="0">
                <a:latin typeface="Arial"/>
                <a:cs typeface="Arial"/>
              </a:rPr>
              <a:t>but it is not ideal if  </a:t>
            </a:r>
            <a:r>
              <a:rPr sz="1800" dirty="0">
                <a:latin typeface="Arial"/>
                <a:cs typeface="Arial"/>
              </a:rPr>
              <a:t>they </a:t>
            </a:r>
            <a:r>
              <a:rPr sz="1800" spc="-5" dirty="0">
                <a:latin typeface="Arial"/>
                <a:cs typeface="Arial"/>
              </a:rPr>
              <a:t>feel like </a:t>
            </a:r>
            <a:r>
              <a:rPr sz="1800" dirty="0">
                <a:latin typeface="Arial"/>
                <a:cs typeface="Arial"/>
              </a:rPr>
              <a:t>they are </a:t>
            </a:r>
            <a:r>
              <a:rPr sz="1800" spc="-5" dirty="0">
                <a:latin typeface="Arial"/>
                <a:cs typeface="Arial"/>
              </a:rPr>
              <a:t>being ignored </a:t>
            </a:r>
            <a:r>
              <a:rPr sz="1800" spc="-10" dirty="0">
                <a:latin typeface="Arial"/>
                <a:cs typeface="Arial"/>
              </a:rPr>
              <a:t>when </a:t>
            </a:r>
            <a:r>
              <a:rPr sz="1800" dirty="0">
                <a:latin typeface="Arial"/>
                <a:cs typeface="Arial"/>
              </a:rPr>
              <a:t>the </a:t>
            </a:r>
            <a:r>
              <a:rPr sz="1800" spc="-10" dirty="0">
                <a:latin typeface="Arial"/>
                <a:cs typeface="Arial"/>
              </a:rPr>
              <a:t>staff </a:t>
            </a:r>
            <a:r>
              <a:rPr sz="1800" spc="-5" dirty="0">
                <a:latin typeface="Arial"/>
                <a:cs typeface="Arial"/>
              </a:rPr>
              <a:t>is </a:t>
            </a:r>
            <a:r>
              <a:rPr sz="1800" dirty="0">
                <a:latin typeface="Arial"/>
                <a:cs typeface="Arial"/>
              </a:rPr>
              <a:t>too </a:t>
            </a:r>
            <a:r>
              <a:rPr sz="1800" spc="-5" dirty="0">
                <a:latin typeface="Arial"/>
                <a:cs typeface="Arial"/>
              </a:rPr>
              <a:t>busy </a:t>
            </a:r>
            <a:r>
              <a:rPr sz="1800" dirty="0">
                <a:latin typeface="Arial"/>
                <a:cs typeface="Arial"/>
              </a:rPr>
              <a:t>to </a:t>
            </a:r>
            <a:r>
              <a:rPr sz="1800" spc="-5" dirty="0">
                <a:latin typeface="Arial"/>
                <a:cs typeface="Arial"/>
              </a:rPr>
              <a:t>attend them. This  creates a dislike towards </a:t>
            </a:r>
            <a:r>
              <a:rPr sz="1800" dirty="0">
                <a:latin typeface="Arial"/>
                <a:cs typeface="Arial"/>
              </a:rPr>
              <a:t>the </a:t>
            </a:r>
            <a:r>
              <a:rPr sz="1800" spc="-5" dirty="0">
                <a:latin typeface="Arial"/>
                <a:cs typeface="Arial"/>
              </a:rPr>
              <a:t>restaurant. </a:t>
            </a:r>
            <a:r>
              <a:rPr sz="1800" dirty="0">
                <a:latin typeface="Arial"/>
                <a:cs typeface="Arial"/>
              </a:rPr>
              <a:t>Our </a:t>
            </a:r>
            <a:r>
              <a:rPr sz="1800" spc="-5" dirty="0">
                <a:latin typeface="Arial"/>
                <a:cs typeface="Arial"/>
              </a:rPr>
              <a:t>proposed application </a:t>
            </a:r>
            <a:r>
              <a:rPr sz="1800" spc="-10" dirty="0">
                <a:latin typeface="Arial"/>
                <a:cs typeface="Arial"/>
              </a:rPr>
              <a:t>will </a:t>
            </a:r>
            <a:r>
              <a:rPr sz="1800" spc="-5" dirty="0">
                <a:latin typeface="Arial"/>
                <a:cs typeface="Arial"/>
              </a:rPr>
              <a:t>reduce </a:t>
            </a:r>
            <a:r>
              <a:rPr sz="1800" dirty="0">
                <a:latin typeface="Arial"/>
                <a:cs typeface="Arial"/>
              </a:rPr>
              <a:t>the </a:t>
            </a:r>
            <a:r>
              <a:rPr sz="1800" spc="-5" dirty="0">
                <a:latin typeface="Arial"/>
                <a:cs typeface="Arial"/>
              </a:rPr>
              <a:t>load  of the </a:t>
            </a:r>
            <a:r>
              <a:rPr sz="1800" spc="-10" dirty="0">
                <a:latin typeface="Arial"/>
                <a:cs typeface="Arial"/>
              </a:rPr>
              <a:t>staff </a:t>
            </a:r>
            <a:r>
              <a:rPr sz="1800" dirty="0">
                <a:latin typeface="Arial"/>
                <a:cs typeface="Arial"/>
              </a:rPr>
              <a:t>to </a:t>
            </a:r>
            <a:r>
              <a:rPr sz="1800" spc="-5" dirty="0">
                <a:latin typeface="Arial"/>
                <a:cs typeface="Arial"/>
              </a:rPr>
              <a:t>attend them </a:t>
            </a:r>
            <a:r>
              <a:rPr sz="1800" dirty="0">
                <a:latin typeface="Arial"/>
                <a:cs typeface="Arial"/>
              </a:rPr>
              <a:t>by </a:t>
            </a:r>
            <a:r>
              <a:rPr sz="1800" spc="-5" dirty="0">
                <a:latin typeface="Arial"/>
                <a:cs typeface="Arial"/>
              </a:rPr>
              <a:t>taking order online at </a:t>
            </a:r>
            <a:r>
              <a:rPr sz="1800" dirty="0">
                <a:latin typeface="Arial"/>
                <a:cs typeface="Arial"/>
              </a:rPr>
              <a:t>the time </a:t>
            </a:r>
            <a:r>
              <a:rPr sz="1800" spc="-5" dirty="0">
                <a:latin typeface="Arial"/>
                <a:cs typeface="Arial"/>
              </a:rPr>
              <a:t>of booking. </a:t>
            </a:r>
            <a:r>
              <a:rPr sz="1800" dirty="0">
                <a:latin typeface="Arial"/>
                <a:cs typeface="Arial"/>
              </a:rPr>
              <a:t>A </a:t>
            </a:r>
            <a:r>
              <a:rPr sz="1800" spc="-5" dirty="0">
                <a:latin typeface="Arial"/>
                <a:cs typeface="Arial"/>
              </a:rPr>
              <a:t>reservation  is a promise between </a:t>
            </a:r>
            <a:r>
              <a:rPr sz="1800" dirty="0">
                <a:latin typeface="Arial"/>
                <a:cs typeface="Arial"/>
              </a:rPr>
              <a:t>the </a:t>
            </a:r>
            <a:r>
              <a:rPr sz="1800" spc="-5" dirty="0">
                <a:latin typeface="Arial"/>
                <a:cs typeface="Arial"/>
              </a:rPr>
              <a:t>diner and </a:t>
            </a:r>
            <a:r>
              <a:rPr sz="1800" dirty="0">
                <a:latin typeface="Arial"/>
                <a:cs typeface="Arial"/>
              </a:rPr>
              <a:t>the </a:t>
            </a:r>
            <a:r>
              <a:rPr sz="1800" spc="-5" dirty="0">
                <a:latin typeface="Arial"/>
                <a:cs typeface="Arial"/>
              </a:rPr>
              <a:t>restaurant.Sometime customer </a:t>
            </a:r>
            <a:r>
              <a:rPr sz="1800" spc="-10" dirty="0">
                <a:latin typeface="Arial"/>
                <a:cs typeface="Arial"/>
              </a:rPr>
              <a:t>shows </a:t>
            </a:r>
            <a:r>
              <a:rPr sz="1800" spc="-5" dirty="0">
                <a:latin typeface="Arial"/>
                <a:cs typeface="Arial"/>
              </a:rPr>
              <a:t>up late  </a:t>
            </a:r>
            <a:r>
              <a:rPr sz="1800" dirty="0">
                <a:latin typeface="Arial"/>
                <a:cs typeface="Arial"/>
              </a:rPr>
              <a:t>for </a:t>
            </a:r>
            <a:r>
              <a:rPr sz="1800" spc="-5" dirty="0">
                <a:latin typeface="Arial"/>
                <a:cs typeface="Arial"/>
              </a:rPr>
              <a:t>their table </a:t>
            </a:r>
            <a:r>
              <a:rPr sz="1800" spc="-10" dirty="0">
                <a:latin typeface="Arial"/>
                <a:cs typeface="Arial"/>
              </a:rPr>
              <a:t>and </a:t>
            </a:r>
            <a:r>
              <a:rPr sz="1800" dirty="0">
                <a:latin typeface="Arial"/>
                <a:cs typeface="Arial"/>
              </a:rPr>
              <a:t>the </a:t>
            </a:r>
            <a:r>
              <a:rPr sz="1800" spc="-5" dirty="0">
                <a:latin typeface="Arial"/>
                <a:cs typeface="Arial"/>
              </a:rPr>
              <a:t>restaurant cancel their reservation, </a:t>
            </a:r>
            <a:r>
              <a:rPr sz="1800" dirty="0">
                <a:latin typeface="Arial"/>
                <a:cs typeface="Arial"/>
              </a:rPr>
              <a:t>the </a:t>
            </a:r>
            <a:r>
              <a:rPr sz="1800" spc="-5" dirty="0">
                <a:latin typeface="Arial"/>
                <a:cs typeface="Arial"/>
              </a:rPr>
              <a:t>customer </a:t>
            </a:r>
            <a:r>
              <a:rPr sz="1800" spc="-10" dirty="0">
                <a:latin typeface="Arial"/>
                <a:cs typeface="Arial"/>
              </a:rPr>
              <a:t>has </a:t>
            </a:r>
            <a:r>
              <a:rPr sz="1800" dirty="0">
                <a:latin typeface="Arial"/>
                <a:cs typeface="Arial"/>
              </a:rPr>
              <a:t>to </a:t>
            </a:r>
            <a:r>
              <a:rPr sz="1800" spc="-10" dirty="0">
                <a:latin typeface="Arial"/>
                <a:cs typeface="Arial"/>
              </a:rPr>
              <a:t>wait </a:t>
            </a:r>
            <a:r>
              <a:rPr sz="1800" dirty="0">
                <a:latin typeface="Arial"/>
                <a:cs typeface="Arial"/>
              </a:rPr>
              <a:t>for  </a:t>
            </a:r>
            <a:r>
              <a:rPr sz="1800" spc="-5" dirty="0">
                <a:latin typeface="Arial"/>
                <a:cs typeface="Arial"/>
              </a:rPr>
              <a:t>another table </a:t>
            </a:r>
            <a:r>
              <a:rPr sz="1800" dirty="0">
                <a:latin typeface="Arial"/>
                <a:cs typeface="Arial"/>
              </a:rPr>
              <a:t>to </a:t>
            </a:r>
            <a:r>
              <a:rPr sz="1800" spc="-5" dirty="0">
                <a:latin typeface="Arial"/>
                <a:cs typeface="Arial"/>
              </a:rPr>
              <a:t>available even </a:t>
            </a:r>
            <a:r>
              <a:rPr sz="1800" dirty="0">
                <a:latin typeface="Arial"/>
                <a:cs typeface="Arial"/>
              </a:rPr>
              <a:t>after they </a:t>
            </a:r>
            <a:r>
              <a:rPr sz="1800" spc="-5" dirty="0">
                <a:latin typeface="Arial"/>
                <a:cs typeface="Arial"/>
              </a:rPr>
              <a:t>have reserved. “Restaurant </a:t>
            </a:r>
            <a:r>
              <a:rPr sz="1800" spc="-45" dirty="0">
                <a:latin typeface="Arial"/>
                <a:cs typeface="Arial"/>
              </a:rPr>
              <a:t>Table  </a:t>
            </a:r>
            <a:r>
              <a:rPr sz="1800" spc="-5" dirty="0">
                <a:latin typeface="Arial"/>
                <a:cs typeface="Arial"/>
              </a:rPr>
              <a:t>Reservation System” </a:t>
            </a:r>
            <a:r>
              <a:rPr sz="1800" spc="-10" dirty="0">
                <a:latin typeface="Arial"/>
                <a:cs typeface="Arial"/>
              </a:rPr>
              <a:t>will </a:t>
            </a:r>
            <a:r>
              <a:rPr sz="1800" spc="-5" dirty="0">
                <a:latin typeface="Arial"/>
                <a:cs typeface="Arial"/>
              </a:rPr>
              <a:t>inform </a:t>
            </a:r>
            <a:r>
              <a:rPr sz="1800" dirty="0">
                <a:latin typeface="Arial"/>
                <a:cs typeface="Arial"/>
              </a:rPr>
              <a:t>the </a:t>
            </a:r>
            <a:r>
              <a:rPr sz="1800" spc="-5" dirty="0">
                <a:latin typeface="Arial"/>
                <a:cs typeface="Arial"/>
              </a:rPr>
              <a:t>restaurant if there is a change or delaying </a:t>
            </a:r>
            <a:r>
              <a:rPr sz="1800" dirty="0">
                <a:latin typeface="Arial"/>
                <a:cs typeface="Arial"/>
              </a:rPr>
              <a:t>the  </a:t>
            </a:r>
            <a:r>
              <a:rPr sz="1800" spc="-5" dirty="0">
                <a:latin typeface="Arial"/>
                <a:cs typeface="Arial"/>
              </a:rPr>
              <a:t>reservation </a:t>
            </a:r>
            <a:r>
              <a:rPr sz="1800" dirty="0">
                <a:latin typeface="Arial"/>
                <a:cs typeface="Arial"/>
              </a:rPr>
              <a:t>from the </a:t>
            </a:r>
            <a:r>
              <a:rPr sz="1800" spc="-5" dirty="0">
                <a:latin typeface="Arial"/>
                <a:cs typeface="Arial"/>
              </a:rPr>
              <a:t>customer</a:t>
            </a:r>
            <a:r>
              <a:rPr sz="1800" spc="5" dirty="0">
                <a:latin typeface="Arial"/>
                <a:cs typeface="Arial"/>
              </a:rPr>
              <a:t> </a:t>
            </a:r>
            <a:r>
              <a:rPr sz="1800" spc="-5" dirty="0">
                <a:latin typeface="Arial"/>
                <a:cs typeface="Arial"/>
              </a:rPr>
              <a:t>side.</a:t>
            </a:r>
            <a:endParaRPr sz="18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4965" y="904113"/>
            <a:ext cx="2751455" cy="751840"/>
          </a:xfrm>
          <a:prstGeom prst="rect">
            <a:avLst/>
          </a:prstGeom>
        </p:spPr>
        <p:txBody>
          <a:bodyPr vert="horz" wrap="square" lIns="0" tIns="13970" rIns="0" bIns="0" rtlCol="0">
            <a:spAutoFit/>
          </a:bodyPr>
          <a:lstStyle/>
          <a:p>
            <a:pPr marL="12700">
              <a:lnSpc>
                <a:spcPct val="100000"/>
              </a:lnSpc>
              <a:spcBef>
                <a:spcPts val="110"/>
              </a:spcBef>
            </a:pPr>
            <a:r>
              <a:rPr spc="5" dirty="0"/>
              <a:t>Obje</a:t>
            </a:r>
            <a:r>
              <a:rPr spc="15" dirty="0"/>
              <a:t>c</a:t>
            </a:r>
            <a:r>
              <a:rPr spc="5" dirty="0"/>
              <a:t>tive</a:t>
            </a:r>
          </a:p>
        </p:txBody>
      </p:sp>
      <p:sp>
        <p:nvSpPr>
          <p:cNvPr id="3" name="object 3"/>
          <p:cNvSpPr txBox="1"/>
          <p:nvPr/>
        </p:nvSpPr>
        <p:spPr>
          <a:xfrm>
            <a:off x="948639" y="2527173"/>
            <a:ext cx="8785225" cy="2220595"/>
          </a:xfrm>
          <a:prstGeom prst="rect">
            <a:avLst/>
          </a:prstGeom>
        </p:spPr>
        <p:txBody>
          <a:bodyPr vert="horz" wrap="square" lIns="0" tIns="12700" rIns="0" bIns="0" rtlCol="0">
            <a:spAutoFit/>
          </a:bodyPr>
          <a:lstStyle/>
          <a:p>
            <a:pPr marL="12700" marR="5080" algn="just">
              <a:lnSpc>
                <a:spcPct val="100000"/>
              </a:lnSpc>
              <a:spcBef>
                <a:spcPts val="100"/>
              </a:spcBef>
            </a:pPr>
            <a:r>
              <a:rPr sz="1800" dirty="0">
                <a:latin typeface="Arial"/>
                <a:cs typeface="Arial"/>
              </a:rPr>
              <a:t>The key </a:t>
            </a:r>
            <a:r>
              <a:rPr sz="1800" spc="-5" dirty="0">
                <a:latin typeface="Arial"/>
                <a:cs typeface="Arial"/>
              </a:rPr>
              <a:t>objective of current project </a:t>
            </a:r>
            <a:r>
              <a:rPr sz="1800" spc="-15" dirty="0">
                <a:latin typeface="Arial"/>
                <a:cs typeface="Arial"/>
              </a:rPr>
              <a:t>was </a:t>
            </a:r>
            <a:r>
              <a:rPr sz="1800" dirty="0">
                <a:latin typeface="Arial"/>
                <a:cs typeface="Arial"/>
              </a:rPr>
              <a:t>to allow the </a:t>
            </a:r>
            <a:r>
              <a:rPr sz="1800" spc="-5" dirty="0">
                <a:latin typeface="Arial"/>
                <a:cs typeface="Arial"/>
              </a:rPr>
              <a:t>management administration </a:t>
            </a:r>
            <a:r>
              <a:rPr sz="1800" dirty="0">
                <a:latin typeface="Arial"/>
                <a:cs typeface="Arial"/>
              </a:rPr>
              <a:t>and  </a:t>
            </a:r>
            <a:r>
              <a:rPr sz="1800" spc="-5" dirty="0">
                <a:latin typeface="Arial"/>
                <a:cs typeface="Arial"/>
              </a:rPr>
              <a:t>employees of a restaurant </a:t>
            </a:r>
            <a:r>
              <a:rPr sz="1800" dirty="0">
                <a:latin typeface="Arial"/>
                <a:cs typeface="Arial"/>
              </a:rPr>
              <a:t>to </a:t>
            </a:r>
            <a:r>
              <a:rPr sz="1800" spc="-5" dirty="0">
                <a:latin typeface="Arial"/>
                <a:cs typeface="Arial"/>
              </a:rPr>
              <a:t>grip </a:t>
            </a:r>
            <a:r>
              <a:rPr sz="1800" dirty="0">
                <a:latin typeface="Arial"/>
                <a:cs typeface="Arial"/>
              </a:rPr>
              <a:t>the </a:t>
            </a:r>
            <a:r>
              <a:rPr sz="1800" spc="-5" dirty="0">
                <a:latin typeface="Arial"/>
                <a:cs typeface="Arial"/>
              </a:rPr>
              <a:t>customers </a:t>
            </a:r>
            <a:r>
              <a:rPr sz="1800" dirty="0">
                <a:latin typeface="Arial"/>
                <a:cs typeface="Arial"/>
              </a:rPr>
              <a:t>to </a:t>
            </a:r>
            <a:r>
              <a:rPr sz="1800" spc="-5" dirty="0">
                <a:latin typeface="Arial"/>
                <a:cs typeface="Arial"/>
              </a:rPr>
              <a:t>place their orders and </a:t>
            </a:r>
            <a:r>
              <a:rPr sz="1800" dirty="0">
                <a:latin typeface="Arial"/>
                <a:cs typeface="Arial"/>
              </a:rPr>
              <a:t>to </a:t>
            </a:r>
            <a:r>
              <a:rPr sz="1800" spc="-5" dirty="0">
                <a:latin typeface="Arial"/>
                <a:cs typeface="Arial"/>
              </a:rPr>
              <a:t>find </a:t>
            </a:r>
            <a:r>
              <a:rPr sz="1800" dirty="0">
                <a:latin typeface="Arial"/>
                <a:cs typeface="Arial"/>
              </a:rPr>
              <a:t>free  </a:t>
            </a:r>
            <a:r>
              <a:rPr sz="1800" spc="-5" dirty="0">
                <a:latin typeface="Arial"/>
                <a:cs typeface="Arial"/>
              </a:rPr>
              <a:t>tables according </a:t>
            </a:r>
            <a:r>
              <a:rPr sz="1800" dirty="0">
                <a:latin typeface="Arial"/>
                <a:cs typeface="Arial"/>
              </a:rPr>
              <a:t>to </a:t>
            </a:r>
            <a:r>
              <a:rPr sz="1800" spc="-5" dirty="0">
                <a:latin typeface="Arial"/>
                <a:cs typeface="Arial"/>
              </a:rPr>
              <a:t>their required number of seats. Restaurant table reservation  system </a:t>
            </a:r>
            <a:r>
              <a:rPr sz="1800" dirty="0">
                <a:latin typeface="Arial"/>
                <a:cs typeface="Arial"/>
              </a:rPr>
              <a:t>app </a:t>
            </a:r>
            <a:r>
              <a:rPr sz="1800" spc="-10" dirty="0">
                <a:latin typeface="Arial"/>
                <a:cs typeface="Arial"/>
              </a:rPr>
              <a:t>will </a:t>
            </a:r>
            <a:r>
              <a:rPr sz="1800" spc="-5" dirty="0">
                <a:latin typeface="Arial"/>
                <a:cs typeface="Arial"/>
              </a:rPr>
              <a:t>enable </a:t>
            </a:r>
            <a:r>
              <a:rPr sz="1800" dirty="0">
                <a:latin typeface="Arial"/>
                <a:cs typeface="Arial"/>
              </a:rPr>
              <a:t>the </a:t>
            </a:r>
            <a:r>
              <a:rPr sz="1800" spc="-5" dirty="0">
                <a:latin typeface="Arial"/>
                <a:cs typeface="Arial"/>
              </a:rPr>
              <a:t>user </a:t>
            </a:r>
            <a:r>
              <a:rPr sz="1800" dirty="0">
                <a:latin typeface="Arial"/>
                <a:cs typeface="Arial"/>
              </a:rPr>
              <a:t>to </a:t>
            </a:r>
            <a:r>
              <a:rPr sz="1800" spc="-5" dirty="0">
                <a:latin typeface="Arial"/>
                <a:cs typeface="Arial"/>
              </a:rPr>
              <a:t>access </a:t>
            </a:r>
            <a:r>
              <a:rPr sz="1800" spc="-10" dirty="0">
                <a:latin typeface="Arial"/>
                <a:cs typeface="Arial"/>
              </a:rPr>
              <a:t>and </a:t>
            </a:r>
            <a:r>
              <a:rPr sz="1800" spc="-5" dirty="0">
                <a:latin typeface="Arial"/>
                <a:cs typeface="Arial"/>
              </a:rPr>
              <a:t>manage </a:t>
            </a:r>
            <a:r>
              <a:rPr sz="1800" dirty="0">
                <a:latin typeface="Arial"/>
                <a:cs typeface="Arial"/>
              </a:rPr>
              <a:t>the </a:t>
            </a:r>
            <a:r>
              <a:rPr sz="1800" spc="-5" dirty="0">
                <a:latin typeface="Arial"/>
                <a:cs typeface="Arial"/>
              </a:rPr>
              <a:t>arrangements of table </a:t>
            </a:r>
            <a:r>
              <a:rPr sz="1800" spc="-10" dirty="0">
                <a:latin typeface="Arial"/>
                <a:cs typeface="Arial"/>
              </a:rPr>
              <a:t>and  </a:t>
            </a:r>
            <a:r>
              <a:rPr sz="1800" spc="-5" dirty="0">
                <a:latin typeface="Arial"/>
                <a:cs typeface="Arial"/>
              </a:rPr>
              <a:t>food. </a:t>
            </a:r>
            <a:r>
              <a:rPr sz="1800" dirty="0">
                <a:latin typeface="Arial"/>
                <a:cs typeface="Arial"/>
              </a:rPr>
              <a:t>The </a:t>
            </a:r>
            <a:r>
              <a:rPr sz="1800" spc="-10" dirty="0">
                <a:latin typeface="Arial"/>
                <a:cs typeface="Arial"/>
              </a:rPr>
              <a:t>general </a:t>
            </a:r>
            <a:r>
              <a:rPr sz="1800" spc="-5" dirty="0">
                <a:latin typeface="Arial"/>
                <a:cs typeface="Arial"/>
              </a:rPr>
              <a:t>objective of Restaurant </a:t>
            </a:r>
            <a:r>
              <a:rPr sz="1800" spc="-10" dirty="0">
                <a:latin typeface="Arial"/>
                <a:cs typeface="Arial"/>
              </a:rPr>
              <a:t>table </a:t>
            </a:r>
            <a:r>
              <a:rPr sz="1800" spc="-5" dirty="0">
                <a:latin typeface="Arial"/>
                <a:cs typeface="Arial"/>
              </a:rPr>
              <a:t>reservation system </a:t>
            </a:r>
            <a:r>
              <a:rPr sz="1800" spc="-15" dirty="0">
                <a:latin typeface="Arial"/>
                <a:cs typeface="Arial"/>
              </a:rPr>
              <a:t>was </a:t>
            </a:r>
            <a:r>
              <a:rPr sz="1800" dirty="0">
                <a:latin typeface="Arial"/>
                <a:cs typeface="Arial"/>
              </a:rPr>
              <a:t>to </a:t>
            </a:r>
            <a:r>
              <a:rPr sz="1800" spc="-10" dirty="0">
                <a:latin typeface="Arial"/>
                <a:cs typeface="Arial"/>
              </a:rPr>
              <a:t>build </a:t>
            </a:r>
            <a:r>
              <a:rPr sz="1800" spc="-5" dirty="0">
                <a:latin typeface="Arial"/>
                <a:cs typeface="Arial"/>
              </a:rPr>
              <a:t>up </a:t>
            </a:r>
            <a:r>
              <a:rPr sz="1800" dirty="0">
                <a:latin typeface="Arial"/>
                <a:cs typeface="Arial"/>
              </a:rPr>
              <a:t>a  </a:t>
            </a:r>
            <a:r>
              <a:rPr sz="1800" spc="-5" dirty="0">
                <a:latin typeface="Arial"/>
                <a:cs typeface="Arial"/>
              </a:rPr>
              <a:t>reservation </a:t>
            </a:r>
            <a:r>
              <a:rPr sz="1800" dirty="0">
                <a:latin typeface="Arial"/>
                <a:cs typeface="Arial"/>
              </a:rPr>
              <a:t>system for </a:t>
            </a:r>
            <a:r>
              <a:rPr sz="1800" spc="-5" dirty="0">
                <a:latin typeface="Arial"/>
                <a:cs typeface="Arial"/>
              </a:rPr>
              <a:t>table reservation </a:t>
            </a:r>
            <a:r>
              <a:rPr sz="1800" dirty="0">
                <a:latin typeface="Arial"/>
                <a:cs typeface="Arial"/>
              </a:rPr>
              <a:t>to </a:t>
            </a:r>
            <a:r>
              <a:rPr sz="1800" spc="-5" dirty="0">
                <a:latin typeface="Arial"/>
                <a:cs typeface="Arial"/>
              </a:rPr>
              <a:t>assist workers </a:t>
            </a:r>
            <a:r>
              <a:rPr sz="1800" spc="-10" dirty="0">
                <a:latin typeface="Arial"/>
                <a:cs typeface="Arial"/>
              </a:rPr>
              <a:t>with </a:t>
            </a:r>
            <a:r>
              <a:rPr sz="1800" spc="-5" dirty="0">
                <a:latin typeface="Arial"/>
                <a:cs typeface="Arial"/>
              </a:rPr>
              <a:t>solving basic issues  with their manual </a:t>
            </a:r>
            <a:r>
              <a:rPr sz="1800" dirty="0">
                <a:latin typeface="Arial"/>
                <a:cs typeface="Arial"/>
              </a:rPr>
              <a:t>reservation </a:t>
            </a:r>
            <a:r>
              <a:rPr sz="1800" spc="-5" dirty="0">
                <a:latin typeface="Arial"/>
                <a:cs typeface="Arial"/>
              </a:rPr>
              <a:t>system </a:t>
            </a:r>
            <a:r>
              <a:rPr sz="1800" dirty="0">
                <a:latin typeface="Arial"/>
                <a:cs typeface="Arial"/>
              </a:rPr>
              <a:t>for </a:t>
            </a:r>
            <a:r>
              <a:rPr sz="1800" spc="-5" dirty="0">
                <a:latin typeface="Arial"/>
                <a:cs typeface="Arial"/>
              </a:rPr>
              <a:t>example </a:t>
            </a:r>
            <a:r>
              <a:rPr sz="1800" dirty="0">
                <a:latin typeface="Arial"/>
                <a:cs typeface="Arial"/>
              </a:rPr>
              <a:t>utilization </a:t>
            </a:r>
            <a:r>
              <a:rPr sz="1800" spc="-5" dirty="0">
                <a:latin typeface="Arial"/>
                <a:cs typeface="Arial"/>
              </a:rPr>
              <a:t>of </a:t>
            </a:r>
            <a:r>
              <a:rPr sz="1800" dirty="0">
                <a:latin typeface="Arial"/>
                <a:cs typeface="Arial"/>
              </a:rPr>
              <a:t>time, </a:t>
            </a:r>
            <a:r>
              <a:rPr sz="1800" spc="-5" dirty="0">
                <a:latin typeface="Arial"/>
                <a:cs typeface="Arial"/>
              </a:rPr>
              <a:t>cash </a:t>
            </a:r>
            <a:r>
              <a:rPr sz="1800" spc="-10" dirty="0">
                <a:latin typeface="Arial"/>
                <a:cs typeface="Arial"/>
              </a:rPr>
              <a:t>and  </a:t>
            </a:r>
            <a:r>
              <a:rPr sz="1800" spc="-15" dirty="0">
                <a:latin typeface="Arial"/>
                <a:cs typeface="Arial"/>
              </a:rPr>
              <a:t>vulnerability. </a:t>
            </a:r>
            <a:r>
              <a:rPr sz="1800" spc="-5" dirty="0">
                <a:latin typeface="Arial"/>
                <a:cs typeface="Arial"/>
              </a:rPr>
              <a:t>And </a:t>
            </a:r>
            <a:r>
              <a:rPr sz="1800" dirty="0">
                <a:latin typeface="Arial"/>
                <a:cs typeface="Arial"/>
              </a:rPr>
              <a:t>for the </a:t>
            </a:r>
            <a:r>
              <a:rPr sz="1800" spc="-5" dirty="0">
                <a:latin typeface="Arial"/>
                <a:cs typeface="Arial"/>
              </a:rPr>
              <a:t>customer </a:t>
            </a:r>
            <a:r>
              <a:rPr sz="1800" dirty="0">
                <a:latin typeface="Arial"/>
                <a:cs typeface="Arial"/>
              </a:rPr>
              <a:t>to </a:t>
            </a:r>
            <a:r>
              <a:rPr sz="1800" spc="-5" dirty="0">
                <a:latin typeface="Arial"/>
                <a:cs typeface="Arial"/>
              </a:rPr>
              <a:t>Pre-Book </a:t>
            </a:r>
            <a:r>
              <a:rPr sz="1800" dirty="0">
                <a:latin typeface="Arial"/>
                <a:cs typeface="Arial"/>
              </a:rPr>
              <a:t>the</a:t>
            </a:r>
            <a:r>
              <a:rPr sz="1800" spc="-45" dirty="0">
                <a:latin typeface="Arial"/>
                <a:cs typeface="Arial"/>
              </a:rPr>
              <a:t> </a:t>
            </a:r>
            <a:r>
              <a:rPr sz="1800" spc="-5" dirty="0">
                <a:latin typeface="Arial"/>
                <a:cs typeface="Arial"/>
              </a:rPr>
              <a:t>table</a:t>
            </a:r>
            <a:endParaRPr sz="1800">
              <a:latin typeface="Arial"/>
              <a:cs typeface="Arial"/>
            </a:endParaRPr>
          </a:p>
        </p:txBody>
      </p:sp>
    </p:spTree>
    <p:extLst>
      <p:ext uri="{BB962C8B-B14F-4D97-AF65-F5344CB8AC3E}">
        <p14:creationId xmlns:p14="http://schemas.microsoft.com/office/powerpoint/2010/main" val="304166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7975" y="520065"/>
            <a:ext cx="1842770" cy="751840"/>
          </a:xfrm>
          <a:prstGeom prst="rect">
            <a:avLst/>
          </a:prstGeom>
        </p:spPr>
        <p:txBody>
          <a:bodyPr vert="horz" wrap="square" lIns="0" tIns="13970" rIns="0" bIns="0" rtlCol="0">
            <a:spAutoFit/>
          </a:bodyPr>
          <a:lstStyle/>
          <a:p>
            <a:pPr marL="12700">
              <a:lnSpc>
                <a:spcPct val="100000"/>
              </a:lnSpc>
              <a:spcBef>
                <a:spcPts val="110"/>
              </a:spcBef>
            </a:pPr>
            <a:r>
              <a:rPr spc="5" dirty="0"/>
              <a:t>Sco</a:t>
            </a:r>
            <a:r>
              <a:rPr spc="10" dirty="0"/>
              <a:t>p</a:t>
            </a:r>
            <a:r>
              <a:rPr spc="5" dirty="0"/>
              <a:t>e</a:t>
            </a:r>
          </a:p>
        </p:txBody>
      </p:sp>
      <p:sp>
        <p:nvSpPr>
          <p:cNvPr id="3" name="object 3"/>
          <p:cNvSpPr txBox="1"/>
          <p:nvPr/>
        </p:nvSpPr>
        <p:spPr>
          <a:xfrm>
            <a:off x="948639" y="1610690"/>
            <a:ext cx="8641715" cy="4690110"/>
          </a:xfrm>
          <a:prstGeom prst="rect">
            <a:avLst/>
          </a:prstGeom>
        </p:spPr>
        <p:txBody>
          <a:bodyPr vert="horz" wrap="square" lIns="0" tIns="12700" rIns="0" bIns="0" rtlCol="0">
            <a:spAutoFit/>
          </a:bodyPr>
          <a:lstStyle/>
          <a:p>
            <a:pPr marL="12700" marR="5080" algn="just">
              <a:lnSpc>
                <a:spcPct val="100000"/>
              </a:lnSpc>
              <a:spcBef>
                <a:spcPts val="100"/>
              </a:spcBef>
            </a:pPr>
            <a:r>
              <a:rPr sz="1800" dirty="0">
                <a:latin typeface="Arial"/>
                <a:cs typeface="Arial"/>
              </a:rPr>
              <a:t>The </a:t>
            </a:r>
            <a:r>
              <a:rPr sz="1800" spc="-5" dirty="0">
                <a:latin typeface="Arial"/>
                <a:cs typeface="Arial"/>
              </a:rPr>
              <a:t>scope of this project is </a:t>
            </a:r>
            <a:r>
              <a:rPr sz="1800" dirty="0">
                <a:latin typeface="Arial"/>
                <a:cs typeface="Arial"/>
              </a:rPr>
              <a:t>to </a:t>
            </a:r>
            <a:r>
              <a:rPr sz="1800" spc="-10" dirty="0">
                <a:latin typeface="Arial"/>
                <a:cs typeface="Arial"/>
              </a:rPr>
              <a:t>build </a:t>
            </a:r>
            <a:r>
              <a:rPr sz="1800" spc="-5" dirty="0">
                <a:latin typeface="Arial"/>
                <a:cs typeface="Arial"/>
              </a:rPr>
              <a:t>an application </a:t>
            </a:r>
            <a:r>
              <a:rPr sz="1800" dirty="0">
                <a:latin typeface="Arial"/>
                <a:cs typeface="Arial"/>
              </a:rPr>
              <a:t>for </a:t>
            </a:r>
            <a:r>
              <a:rPr sz="1800" spc="-5" dirty="0">
                <a:latin typeface="Arial"/>
                <a:cs typeface="Arial"/>
              </a:rPr>
              <a:t>reserving tables </a:t>
            </a:r>
            <a:r>
              <a:rPr sz="1800" dirty="0">
                <a:latin typeface="Arial"/>
                <a:cs typeface="Arial"/>
              </a:rPr>
              <a:t>for </a:t>
            </a:r>
            <a:r>
              <a:rPr sz="1800" spc="-5" dirty="0">
                <a:latin typeface="Arial"/>
                <a:cs typeface="Arial"/>
              </a:rPr>
              <a:t>restaurants.  Through restaurant reservation system online, users </a:t>
            </a:r>
            <a:r>
              <a:rPr sz="1800" dirty="0">
                <a:latin typeface="Arial"/>
                <a:cs typeface="Arial"/>
              </a:rPr>
              <a:t>can </a:t>
            </a:r>
            <a:r>
              <a:rPr sz="1800" spc="-5" dirty="0">
                <a:latin typeface="Arial"/>
                <a:cs typeface="Arial"/>
              </a:rPr>
              <a:t>be allowed </a:t>
            </a:r>
            <a:r>
              <a:rPr sz="1800" dirty="0">
                <a:latin typeface="Arial"/>
                <a:cs typeface="Arial"/>
              </a:rPr>
              <a:t>to take  </a:t>
            </a:r>
            <a:r>
              <a:rPr sz="1800" spc="-5" dirty="0">
                <a:latin typeface="Arial"/>
                <a:cs typeface="Arial"/>
              </a:rPr>
              <a:t>reservations quickly and </a:t>
            </a:r>
            <a:r>
              <a:rPr sz="1800" spc="-25" dirty="0">
                <a:latin typeface="Arial"/>
                <a:cs typeface="Arial"/>
              </a:rPr>
              <a:t>easily. </a:t>
            </a:r>
            <a:r>
              <a:rPr sz="1800" dirty="0">
                <a:latin typeface="Arial"/>
                <a:cs typeface="Arial"/>
              </a:rPr>
              <a:t>The </a:t>
            </a:r>
            <a:r>
              <a:rPr sz="1800" spc="-5" dirty="0">
                <a:latin typeface="Arial"/>
                <a:cs typeface="Arial"/>
              </a:rPr>
              <a:t>proposed system also provides additional  optional features </a:t>
            </a:r>
            <a:r>
              <a:rPr sz="1800" dirty="0">
                <a:latin typeface="Arial"/>
                <a:cs typeface="Arial"/>
              </a:rPr>
              <a:t>for </a:t>
            </a:r>
            <a:r>
              <a:rPr sz="1800" spc="-5" dirty="0">
                <a:latin typeface="Arial"/>
                <a:cs typeface="Arial"/>
              </a:rPr>
              <a:t>customer </a:t>
            </a:r>
            <a:r>
              <a:rPr sz="1800" dirty="0">
                <a:latin typeface="Arial"/>
                <a:cs typeface="Arial"/>
              </a:rPr>
              <a:t>to </a:t>
            </a:r>
            <a:r>
              <a:rPr sz="1800" spc="-5" dirty="0">
                <a:latin typeface="Arial"/>
                <a:cs typeface="Arial"/>
              </a:rPr>
              <a:t>reserve </a:t>
            </a:r>
            <a:r>
              <a:rPr sz="1800" spc="-10" dirty="0">
                <a:latin typeface="Arial"/>
                <a:cs typeface="Arial"/>
              </a:rPr>
              <a:t>which </a:t>
            </a:r>
            <a:r>
              <a:rPr sz="1800" spc="-5" dirty="0">
                <a:latin typeface="Arial"/>
                <a:cs typeface="Arial"/>
              </a:rPr>
              <a:t>food </a:t>
            </a:r>
            <a:r>
              <a:rPr sz="1800" dirty="0">
                <a:latin typeface="Arial"/>
                <a:cs typeface="Arial"/>
              </a:rPr>
              <a:t>to eat from </a:t>
            </a:r>
            <a:r>
              <a:rPr sz="1800" spc="-5" dirty="0">
                <a:latin typeface="Arial"/>
                <a:cs typeface="Arial"/>
              </a:rPr>
              <a:t>home and reserve  table through </a:t>
            </a:r>
            <a:r>
              <a:rPr sz="1800" dirty="0">
                <a:latin typeface="Arial"/>
                <a:cs typeface="Arial"/>
              </a:rPr>
              <a:t>the </a:t>
            </a:r>
            <a:r>
              <a:rPr sz="1800" spc="-5" dirty="0">
                <a:latin typeface="Arial"/>
                <a:cs typeface="Arial"/>
              </a:rPr>
              <a:t>application </a:t>
            </a:r>
            <a:r>
              <a:rPr sz="1800" dirty="0">
                <a:latin typeface="Arial"/>
                <a:cs typeface="Arial"/>
              </a:rPr>
              <a:t>by just </a:t>
            </a:r>
            <a:r>
              <a:rPr sz="1800" spc="-5" dirty="0">
                <a:latin typeface="Arial"/>
                <a:cs typeface="Arial"/>
              </a:rPr>
              <a:t>paying a booking amount </a:t>
            </a:r>
            <a:r>
              <a:rPr sz="1800" dirty="0">
                <a:latin typeface="Arial"/>
                <a:cs typeface="Arial"/>
              </a:rPr>
              <a:t>to </a:t>
            </a:r>
            <a:r>
              <a:rPr sz="1800" spc="-5" dirty="0">
                <a:latin typeface="Arial"/>
                <a:cs typeface="Arial"/>
              </a:rPr>
              <a:t>save their valuable  time. </a:t>
            </a:r>
            <a:r>
              <a:rPr sz="1800" dirty="0">
                <a:latin typeface="Arial"/>
                <a:cs typeface="Arial"/>
              </a:rPr>
              <a:t>It </a:t>
            </a:r>
            <a:r>
              <a:rPr sz="1800" spc="-10" dirty="0">
                <a:latin typeface="Arial"/>
                <a:cs typeface="Arial"/>
              </a:rPr>
              <a:t>will </a:t>
            </a:r>
            <a:r>
              <a:rPr sz="1800" spc="-5" dirty="0">
                <a:latin typeface="Arial"/>
                <a:cs typeface="Arial"/>
              </a:rPr>
              <a:t>not only help </a:t>
            </a:r>
            <a:r>
              <a:rPr sz="1800" dirty="0">
                <a:latin typeface="Arial"/>
                <a:cs typeface="Arial"/>
              </a:rPr>
              <a:t>the </a:t>
            </a:r>
            <a:r>
              <a:rPr sz="1800" spc="-5" dirty="0">
                <a:latin typeface="Arial"/>
                <a:cs typeface="Arial"/>
              </a:rPr>
              <a:t>customer but also help </a:t>
            </a:r>
            <a:r>
              <a:rPr sz="1800" dirty="0">
                <a:latin typeface="Arial"/>
                <a:cs typeface="Arial"/>
              </a:rPr>
              <a:t>the </a:t>
            </a:r>
            <a:r>
              <a:rPr sz="1800" spc="-5" dirty="0">
                <a:latin typeface="Arial"/>
                <a:cs typeface="Arial"/>
              </a:rPr>
              <a:t>restaurant </a:t>
            </a:r>
            <a:r>
              <a:rPr sz="1800" dirty="0">
                <a:latin typeface="Arial"/>
                <a:cs typeface="Arial"/>
              </a:rPr>
              <a:t>to </a:t>
            </a:r>
            <a:r>
              <a:rPr sz="1800" spc="-5" dirty="0">
                <a:latin typeface="Arial"/>
                <a:cs typeface="Arial"/>
              </a:rPr>
              <a:t>manage and  serves customer </a:t>
            </a:r>
            <a:r>
              <a:rPr sz="1800" spc="-25" dirty="0">
                <a:latin typeface="Arial"/>
                <a:cs typeface="Arial"/>
              </a:rPr>
              <a:t>easily. </a:t>
            </a:r>
            <a:r>
              <a:rPr sz="1800" dirty="0">
                <a:latin typeface="Arial"/>
                <a:cs typeface="Arial"/>
              </a:rPr>
              <a:t>The </a:t>
            </a:r>
            <a:r>
              <a:rPr sz="1800" spc="-10" dirty="0">
                <a:latin typeface="Arial"/>
                <a:cs typeface="Arial"/>
              </a:rPr>
              <a:t>manager </a:t>
            </a:r>
            <a:r>
              <a:rPr sz="1800" spc="-5" dirty="0">
                <a:latin typeface="Arial"/>
                <a:cs typeface="Arial"/>
              </a:rPr>
              <a:t>doesn't have </a:t>
            </a:r>
            <a:r>
              <a:rPr sz="1800" dirty="0">
                <a:latin typeface="Arial"/>
                <a:cs typeface="Arial"/>
              </a:rPr>
              <a:t>to </a:t>
            </a:r>
            <a:r>
              <a:rPr sz="1800" spc="-5" dirty="0">
                <a:latin typeface="Arial"/>
                <a:cs typeface="Arial"/>
              </a:rPr>
              <a:t>maintain </a:t>
            </a:r>
            <a:r>
              <a:rPr sz="1800" dirty="0">
                <a:latin typeface="Arial"/>
                <a:cs typeface="Arial"/>
              </a:rPr>
              <a:t>a </a:t>
            </a:r>
            <a:r>
              <a:rPr sz="1800" spc="-5" dirty="0">
                <a:latin typeface="Arial"/>
                <a:cs typeface="Arial"/>
              </a:rPr>
              <a:t>guest book  anymore. </a:t>
            </a:r>
            <a:r>
              <a:rPr sz="1800" dirty="0">
                <a:latin typeface="Arial"/>
                <a:cs typeface="Arial"/>
              </a:rPr>
              <a:t>The </a:t>
            </a:r>
            <a:r>
              <a:rPr sz="1800" spc="-5" dirty="0">
                <a:latin typeface="Arial"/>
                <a:cs typeface="Arial"/>
              </a:rPr>
              <a:t>manager can see </a:t>
            </a:r>
            <a:r>
              <a:rPr sz="1800" spc="-10" dirty="0">
                <a:latin typeface="Arial"/>
                <a:cs typeface="Arial"/>
              </a:rPr>
              <a:t>who </a:t>
            </a:r>
            <a:r>
              <a:rPr sz="1800" spc="-5" dirty="0">
                <a:latin typeface="Arial"/>
                <a:cs typeface="Arial"/>
              </a:rPr>
              <a:t>is coming and at </a:t>
            </a:r>
            <a:r>
              <a:rPr sz="1800" spc="-10" dirty="0">
                <a:latin typeface="Arial"/>
                <a:cs typeface="Arial"/>
              </a:rPr>
              <a:t>what </a:t>
            </a:r>
            <a:r>
              <a:rPr sz="1800" spc="-5" dirty="0">
                <a:latin typeface="Arial"/>
                <a:cs typeface="Arial"/>
              </a:rPr>
              <a:t>time. </a:t>
            </a:r>
            <a:r>
              <a:rPr sz="1800" dirty="0">
                <a:latin typeface="Arial"/>
                <a:cs typeface="Arial"/>
              </a:rPr>
              <a:t>In </a:t>
            </a:r>
            <a:r>
              <a:rPr sz="1800" spc="-5" dirty="0">
                <a:latin typeface="Arial"/>
                <a:cs typeface="Arial"/>
              </a:rPr>
              <a:t>that </a:t>
            </a:r>
            <a:r>
              <a:rPr sz="1800" dirty="0">
                <a:latin typeface="Arial"/>
                <a:cs typeface="Arial"/>
              </a:rPr>
              <a:t>they are  </a:t>
            </a:r>
            <a:r>
              <a:rPr sz="1800" spc="-5" dirty="0">
                <a:latin typeface="Arial"/>
                <a:cs typeface="Arial"/>
              </a:rPr>
              <a:t>aware about which tables have been booked. </a:t>
            </a:r>
            <a:r>
              <a:rPr sz="1800" dirty="0">
                <a:latin typeface="Arial"/>
                <a:cs typeface="Arial"/>
              </a:rPr>
              <a:t>The </a:t>
            </a:r>
            <a:r>
              <a:rPr sz="1800" spc="-5" dirty="0">
                <a:latin typeface="Arial"/>
                <a:cs typeface="Arial"/>
              </a:rPr>
              <a:t>system </a:t>
            </a:r>
            <a:r>
              <a:rPr sz="1800" spc="-10" dirty="0">
                <a:latin typeface="Arial"/>
                <a:cs typeface="Arial"/>
              </a:rPr>
              <a:t>will </a:t>
            </a:r>
            <a:r>
              <a:rPr sz="1800" spc="-5" dirty="0">
                <a:latin typeface="Arial"/>
                <a:cs typeface="Arial"/>
              </a:rPr>
              <a:t>also </a:t>
            </a:r>
            <a:r>
              <a:rPr sz="1800" dirty="0">
                <a:latin typeface="Arial"/>
                <a:cs typeface="Arial"/>
              </a:rPr>
              <a:t>notify the  </a:t>
            </a:r>
            <a:r>
              <a:rPr sz="1800" spc="-5" dirty="0">
                <a:latin typeface="Arial"/>
                <a:cs typeface="Arial"/>
              </a:rPr>
              <a:t>customer if there is a delay </a:t>
            </a:r>
            <a:r>
              <a:rPr sz="1800" dirty="0">
                <a:latin typeface="Arial"/>
                <a:cs typeface="Arial"/>
              </a:rPr>
              <a:t>for </a:t>
            </a:r>
            <a:r>
              <a:rPr sz="1800" spc="-5" dirty="0">
                <a:latin typeface="Arial"/>
                <a:cs typeface="Arial"/>
              </a:rPr>
              <a:t>their reservation </a:t>
            </a:r>
            <a:r>
              <a:rPr sz="1800" dirty="0">
                <a:latin typeface="Arial"/>
                <a:cs typeface="Arial"/>
              </a:rPr>
              <a:t>by the </a:t>
            </a:r>
            <a:r>
              <a:rPr sz="1800" spc="-5" dirty="0">
                <a:latin typeface="Arial"/>
                <a:cs typeface="Arial"/>
              </a:rPr>
              <a:t>restaurant, it </a:t>
            </a:r>
            <a:r>
              <a:rPr sz="1800" spc="-10" dirty="0">
                <a:latin typeface="Arial"/>
                <a:cs typeface="Arial"/>
              </a:rPr>
              <a:t>will </a:t>
            </a:r>
            <a:r>
              <a:rPr sz="1800" spc="-5" dirty="0">
                <a:latin typeface="Arial"/>
                <a:cs typeface="Arial"/>
              </a:rPr>
              <a:t>help </a:t>
            </a:r>
            <a:r>
              <a:rPr sz="1800" dirty="0">
                <a:latin typeface="Arial"/>
                <a:cs typeface="Arial"/>
              </a:rPr>
              <a:t>the  </a:t>
            </a:r>
            <a:r>
              <a:rPr sz="1800" spc="-5" dirty="0">
                <a:latin typeface="Arial"/>
                <a:cs typeface="Arial"/>
              </a:rPr>
              <a:t>customer </a:t>
            </a:r>
            <a:r>
              <a:rPr sz="1800" dirty="0">
                <a:latin typeface="Arial"/>
                <a:cs typeface="Arial"/>
              </a:rPr>
              <a:t>to </a:t>
            </a:r>
            <a:r>
              <a:rPr sz="1800" spc="-5" dirty="0">
                <a:latin typeface="Arial"/>
                <a:cs typeface="Arial"/>
              </a:rPr>
              <a:t>re-schedule their reservation. The sole objective of </a:t>
            </a:r>
            <a:r>
              <a:rPr sz="1800" dirty="0">
                <a:latin typeface="Arial"/>
                <a:cs typeface="Arial"/>
              </a:rPr>
              <a:t>the </a:t>
            </a:r>
            <a:r>
              <a:rPr sz="1800" spc="-5" dirty="0">
                <a:latin typeface="Arial"/>
                <a:cs typeface="Arial"/>
              </a:rPr>
              <a:t>proposed system  is </a:t>
            </a:r>
            <a:r>
              <a:rPr sz="1800" dirty="0">
                <a:latin typeface="Arial"/>
                <a:cs typeface="Arial"/>
              </a:rPr>
              <a:t>to </a:t>
            </a:r>
            <a:r>
              <a:rPr sz="1800" spc="-5" dirty="0">
                <a:latin typeface="Arial"/>
                <a:cs typeface="Arial"/>
              </a:rPr>
              <a:t>eliminate </a:t>
            </a:r>
            <a:r>
              <a:rPr sz="1800" dirty="0">
                <a:latin typeface="Arial"/>
                <a:cs typeface="Arial"/>
              </a:rPr>
              <a:t>the </a:t>
            </a:r>
            <a:r>
              <a:rPr sz="1800" spc="-10" dirty="0">
                <a:latin typeface="Arial"/>
                <a:cs typeface="Arial"/>
              </a:rPr>
              <a:t>wait </a:t>
            </a:r>
            <a:r>
              <a:rPr sz="1800" dirty="0">
                <a:latin typeface="Arial"/>
                <a:cs typeface="Arial"/>
              </a:rPr>
              <a:t>time </a:t>
            </a:r>
            <a:r>
              <a:rPr sz="1800" spc="-5" dirty="0">
                <a:latin typeface="Arial"/>
                <a:cs typeface="Arial"/>
              </a:rPr>
              <a:t>of </a:t>
            </a:r>
            <a:r>
              <a:rPr sz="1800" dirty="0">
                <a:latin typeface="Arial"/>
                <a:cs typeface="Arial"/>
              </a:rPr>
              <a:t>the </a:t>
            </a:r>
            <a:r>
              <a:rPr sz="1800" spc="-15" dirty="0">
                <a:latin typeface="Arial"/>
                <a:cs typeface="Arial"/>
              </a:rPr>
              <a:t>customer, </a:t>
            </a:r>
            <a:r>
              <a:rPr sz="1800" spc="-5" dirty="0">
                <a:latin typeface="Arial"/>
                <a:cs typeface="Arial"/>
              </a:rPr>
              <a:t>enhance </a:t>
            </a:r>
            <a:r>
              <a:rPr sz="1800" dirty="0">
                <a:latin typeface="Arial"/>
                <a:cs typeface="Arial"/>
              </a:rPr>
              <a:t>the </a:t>
            </a:r>
            <a:r>
              <a:rPr sz="1800" spc="-5" dirty="0">
                <a:latin typeface="Arial"/>
                <a:cs typeface="Arial"/>
              </a:rPr>
              <a:t>customer eating  experience </a:t>
            </a:r>
            <a:r>
              <a:rPr sz="1800" dirty="0">
                <a:latin typeface="Arial"/>
                <a:cs typeface="Arial"/>
              </a:rPr>
              <a:t>and </a:t>
            </a:r>
            <a:r>
              <a:rPr sz="1800" spc="-5" dirty="0">
                <a:latin typeface="Arial"/>
                <a:cs typeface="Arial"/>
              </a:rPr>
              <a:t>manage </a:t>
            </a:r>
            <a:r>
              <a:rPr sz="1800" dirty="0">
                <a:latin typeface="Arial"/>
                <a:cs typeface="Arial"/>
              </a:rPr>
              <a:t>the </a:t>
            </a:r>
            <a:r>
              <a:rPr sz="1800" spc="-5" dirty="0">
                <a:latin typeface="Arial"/>
                <a:cs typeface="Arial"/>
              </a:rPr>
              <a:t>large number of customers </a:t>
            </a:r>
            <a:r>
              <a:rPr sz="1800" dirty="0">
                <a:latin typeface="Arial"/>
                <a:cs typeface="Arial"/>
              </a:rPr>
              <a:t>by the </a:t>
            </a:r>
            <a:r>
              <a:rPr sz="1800" spc="-5" dirty="0">
                <a:latin typeface="Arial"/>
                <a:cs typeface="Arial"/>
              </a:rPr>
              <a:t>restaurant.  Restaurant table reservation system is an android application </a:t>
            </a:r>
            <a:r>
              <a:rPr sz="1800" dirty="0">
                <a:latin typeface="Arial"/>
                <a:cs typeface="Arial"/>
              </a:rPr>
              <a:t>That </a:t>
            </a:r>
            <a:r>
              <a:rPr sz="1800" spc="-5" dirty="0">
                <a:latin typeface="Arial"/>
                <a:cs typeface="Arial"/>
              </a:rPr>
              <a:t>can affectively   improve their restaurant table reservation system in order </a:t>
            </a:r>
            <a:r>
              <a:rPr sz="1800" dirty="0">
                <a:latin typeface="Arial"/>
                <a:cs typeface="Arial"/>
              </a:rPr>
              <a:t>to </a:t>
            </a:r>
            <a:r>
              <a:rPr sz="1800" spc="-5" dirty="0">
                <a:latin typeface="Arial"/>
                <a:cs typeface="Arial"/>
              </a:rPr>
              <a:t>provide </a:t>
            </a:r>
            <a:r>
              <a:rPr sz="1800" dirty="0">
                <a:latin typeface="Arial"/>
                <a:cs typeface="Arial"/>
              </a:rPr>
              <a:t>direct </a:t>
            </a:r>
            <a:r>
              <a:rPr sz="1800" spc="-5" dirty="0">
                <a:latin typeface="Arial"/>
                <a:cs typeface="Arial"/>
              </a:rPr>
              <a:t>access of  every user </a:t>
            </a:r>
            <a:r>
              <a:rPr sz="1800" dirty="0">
                <a:latin typeface="Arial"/>
                <a:cs typeface="Arial"/>
              </a:rPr>
              <a:t>to the management. </a:t>
            </a:r>
            <a:r>
              <a:rPr sz="1800" spc="-5" dirty="0">
                <a:latin typeface="Arial"/>
                <a:cs typeface="Arial"/>
              </a:rPr>
              <a:t>This application </a:t>
            </a:r>
            <a:r>
              <a:rPr sz="1800" dirty="0">
                <a:latin typeface="Arial"/>
                <a:cs typeface="Arial"/>
              </a:rPr>
              <a:t>can assist to </a:t>
            </a:r>
            <a:r>
              <a:rPr sz="1800" spc="-5" dirty="0">
                <a:latin typeface="Arial"/>
                <a:cs typeface="Arial"/>
              </a:rPr>
              <a:t>avoid </a:t>
            </a:r>
            <a:r>
              <a:rPr sz="1800" dirty="0">
                <a:latin typeface="Arial"/>
                <a:cs typeface="Arial"/>
              </a:rPr>
              <a:t>holding </a:t>
            </a:r>
            <a:r>
              <a:rPr sz="1800" spc="-5" dirty="0">
                <a:latin typeface="Arial"/>
                <a:cs typeface="Arial"/>
              </a:rPr>
              <a:t>up </a:t>
            </a:r>
            <a:r>
              <a:rPr sz="1800" dirty="0">
                <a:latin typeface="Arial"/>
                <a:cs typeface="Arial"/>
              </a:rPr>
              <a:t>time  </a:t>
            </a:r>
            <a:r>
              <a:rPr sz="1800" spc="-5" dirty="0">
                <a:latin typeface="Arial"/>
                <a:cs typeface="Arial"/>
              </a:rPr>
              <a:t>spend at </a:t>
            </a:r>
            <a:r>
              <a:rPr sz="1800" dirty="0">
                <a:latin typeface="Arial"/>
                <a:cs typeface="Arial"/>
              </a:rPr>
              <a:t>the</a:t>
            </a:r>
            <a:r>
              <a:rPr sz="1800" spc="10" dirty="0">
                <a:latin typeface="Arial"/>
                <a:cs typeface="Arial"/>
              </a:rPr>
              <a:t> </a:t>
            </a:r>
            <a:r>
              <a:rPr sz="1800" spc="-5" dirty="0">
                <a:latin typeface="Arial"/>
                <a:cs typeface="Arial"/>
              </a:rPr>
              <a:t>restaurant.</a:t>
            </a:r>
            <a:endParaRPr sz="1800">
              <a:latin typeface="Arial"/>
              <a:cs typeface="Arial"/>
            </a:endParaRPr>
          </a:p>
        </p:txBody>
      </p:sp>
    </p:spTree>
    <p:extLst>
      <p:ext uri="{BB962C8B-B14F-4D97-AF65-F5344CB8AC3E}">
        <p14:creationId xmlns:p14="http://schemas.microsoft.com/office/powerpoint/2010/main" val="3129315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sz="quarter" idx="1"/>
          </p:nvPr>
        </p:nvSpPr>
        <p:spPr/>
        <p:txBody>
          <a:bodyPr>
            <a:noAutofit/>
          </a:bodyPr>
          <a:lstStyle/>
          <a:p>
            <a:r>
              <a:rPr lang="en-US" sz="1800" dirty="0"/>
              <a:t>1.https://ieeexplore.ieee.org/abstract/document/5513147-An Automated </a:t>
            </a:r>
            <a:r>
              <a:rPr lang="en-US" sz="1800" dirty="0" err="1"/>
              <a:t>FoodOrdering</a:t>
            </a:r>
            <a:r>
              <a:rPr lang="en-US" sz="1800" dirty="0"/>
              <a:t> System using Interactive User Interface approach was created to improve the current food ordering system. A computer screen will be placed on each table for customers to make their order. Order will be sent to the server in the kitchen. Food will be delivered to customers using a robot controlled via wireless transmitter.</a:t>
            </a:r>
          </a:p>
          <a:p>
            <a:r>
              <a:rPr lang="en-US" sz="1800" dirty="0"/>
              <a:t>2.https://ieeexplore.ieee.org/document/7058749-To manage the crowd and eliminate the problem of waiting time, we have designed and proposed an application for the customer to pre-book the table at specific time. The proposed system also provides additional optional features for customer to order food from their home through the application by just paying a booking amount to save their valuable time. To satisfy and enhance the experience of the customer we have predict time using intelligent algorithm for managing table for customers. It will not only help the customer but also help the restaurant to manage and serves customer easily.</a:t>
            </a:r>
          </a:p>
        </p:txBody>
      </p:sp>
    </p:spTree>
    <p:extLst>
      <p:ext uri="{BB962C8B-B14F-4D97-AF65-F5344CB8AC3E}">
        <p14:creationId xmlns:p14="http://schemas.microsoft.com/office/powerpoint/2010/main" val="3779283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4190" y="276225"/>
            <a:ext cx="8957310" cy="6863105"/>
          </a:xfrm>
        </p:spPr>
        <p:txBody>
          <a:bodyPr>
            <a:normAutofit/>
          </a:bodyPr>
          <a:lstStyle/>
          <a:p>
            <a:endParaRPr lang="en-US" sz="1900" dirty="0">
              <a:latin typeface="Arial" pitchFamily="34" charset="0"/>
              <a:cs typeface="Arial" pitchFamily="34" charset="0"/>
            </a:endParaRPr>
          </a:p>
          <a:p>
            <a:endParaRPr lang="en-US" sz="1900" dirty="0">
              <a:latin typeface="Arial" pitchFamily="34" charset="0"/>
              <a:cs typeface="Arial" pitchFamily="34" charset="0"/>
            </a:endParaRPr>
          </a:p>
          <a:p>
            <a:r>
              <a:rPr lang="en-US" sz="1900" dirty="0">
                <a:latin typeface="Arial" pitchFamily="34" charset="0"/>
                <a:cs typeface="Arial" pitchFamily="34" charset="0"/>
              </a:rPr>
              <a:t>3.https://ieeexplore.ieee.org/document/5288330-This paper presents an integration of wireless communication technologies and web services technologies to realize a wireless food ordering system. In this system, it implements wired and wireless data access to the servers and food ordering functions through both desktop PCs and mobile devices such as PDAs over a wired/wireless integrated local area network. To sure the security of the system, the secure web service architecture and some security strategies to ensure mobile communication security are discussed. Web services-based wireless applications on mobile devices provide a means of convenience, improving efficiency and accuracy for restaurants by saving time, reducing human errors, etc.</a:t>
            </a:r>
          </a:p>
          <a:p>
            <a:endParaRPr lang="en-US" dirty="0"/>
          </a:p>
        </p:txBody>
      </p:sp>
    </p:spTree>
    <p:extLst>
      <p:ext uri="{BB962C8B-B14F-4D97-AF65-F5344CB8AC3E}">
        <p14:creationId xmlns:p14="http://schemas.microsoft.com/office/powerpoint/2010/main" val="2216136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9922" y="712470"/>
            <a:ext cx="5966460" cy="696595"/>
          </a:xfrm>
          <a:prstGeom prst="rect">
            <a:avLst/>
          </a:prstGeom>
        </p:spPr>
        <p:txBody>
          <a:bodyPr vert="horz" wrap="square" lIns="0" tIns="12700" rIns="0" bIns="0" rtlCol="0">
            <a:spAutoFit/>
          </a:bodyPr>
          <a:lstStyle/>
          <a:p>
            <a:pPr marL="12700">
              <a:lnSpc>
                <a:spcPct val="100000"/>
              </a:lnSpc>
              <a:spcBef>
                <a:spcPts val="100"/>
              </a:spcBef>
            </a:pPr>
            <a:r>
              <a:rPr sz="4400" dirty="0">
                <a:latin typeface="Times New Roman"/>
                <a:cs typeface="Times New Roman"/>
              </a:rPr>
              <a:t>Benefits for</a:t>
            </a:r>
            <a:r>
              <a:rPr sz="4400" spc="-150" dirty="0">
                <a:latin typeface="Times New Roman"/>
                <a:cs typeface="Times New Roman"/>
              </a:rPr>
              <a:t> </a:t>
            </a:r>
            <a:r>
              <a:rPr sz="4400" spc="-10" dirty="0">
                <a:latin typeface="Times New Roman"/>
                <a:cs typeface="Times New Roman"/>
              </a:rPr>
              <a:t>environment</a:t>
            </a:r>
            <a:endParaRPr sz="4400">
              <a:latin typeface="Times New Roman"/>
              <a:cs typeface="Times New Roman"/>
            </a:endParaRPr>
          </a:p>
        </p:txBody>
      </p:sp>
      <p:sp>
        <p:nvSpPr>
          <p:cNvPr id="3" name="object 3"/>
          <p:cNvSpPr txBox="1"/>
          <p:nvPr/>
        </p:nvSpPr>
        <p:spPr>
          <a:xfrm>
            <a:off x="948639" y="2516200"/>
            <a:ext cx="8856345" cy="1398270"/>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latin typeface="Arial"/>
                <a:cs typeface="Arial"/>
              </a:rPr>
              <a:t>As </a:t>
            </a:r>
            <a:r>
              <a:rPr sz="1800" dirty="0">
                <a:latin typeface="Arial"/>
                <a:cs typeface="Arial"/>
              </a:rPr>
              <a:t>the </a:t>
            </a:r>
            <a:r>
              <a:rPr sz="1800" spc="-5" dirty="0">
                <a:latin typeface="Arial"/>
                <a:cs typeface="Arial"/>
              </a:rPr>
              <a:t>project mentioned above is mainly </a:t>
            </a:r>
            <a:r>
              <a:rPr sz="1800" dirty="0">
                <a:latin typeface="Arial"/>
                <a:cs typeface="Arial"/>
              </a:rPr>
              <a:t>an </a:t>
            </a:r>
            <a:r>
              <a:rPr sz="1800" spc="-10" dirty="0">
                <a:latin typeface="Arial"/>
                <a:cs typeface="Arial"/>
              </a:rPr>
              <a:t>app </a:t>
            </a:r>
            <a:r>
              <a:rPr sz="1800" spc="-5" dirty="0">
                <a:latin typeface="Arial"/>
                <a:cs typeface="Arial"/>
              </a:rPr>
              <a:t>so it does </a:t>
            </a:r>
            <a:r>
              <a:rPr sz="1800" spc="-10" dirty="0">
                <a:latin typeface="Arial"/>
                <a:cs typeface="Arial"/>
              </a:rPr>
              <a:t>not </a:t>
            </a:r>
            <a:r>
              <a:rPr sz="1800" spc="-5" dirty="0">
                <a:latin typeface="Arial"/>
                <a:cs typeface="Arial"/>
              </a:rPr>
              <a:t>require any </a:t>
            </a:r>
            <a:r>
              <a:rPr sz="1800" spc="-10" dirty="0">
                <a:latin typeface="Arial"/>
                <a:cs typeface="Arial"/>
              </a:rPr>
              <a:t>work </a:t>
            </a:r>
            <a:r>
              <a:rPr sz="1800" spc="-5" dirty="0">
                <a:latin typeface="Arial"/>
                <a:cs typeface="Arial"/>
              </a:rPr>
              <a:t>in  written </a:t>
            </a:r>
            <a:r>
              <a:rPr sz="1800" dirty="0">
                <a:latin typeface="Arial"/>
                <a:cs typeface="Arial"/>
              </a:rPr>
              <a:t>format </a:t>
            </a:r>
            <a:r>
              <a:rPr sz="1800" spc="-5" dirty="0">
                <a:latin typeface="Arial"/>
                <a:cs typeface="Arial"/>
              </a:rPr>
              <a:t>on </a:t>
            </a:r>
            <a:r>
              <a:rPr sz="1800" spc="-20" dirty="0">
                <a:latin typeface="Arial"/>
                <a:cs typeface="Arial"/>
              </a:rPr>
              <a:t>paper. </a:t>
            </a:r>
            <a:r>
              <a:rPr sz="1800" spc="-5" dirty="0">
                <a:latin typeface="Arial"/>
                <a:cs typeface="Arial"/>
              </a:rPr>
              <a:t>So, which is </a:t>
            </a:r>
            <a:r>
              <a:rPr sz="1800" dirty="0">
                <a:latin typeface="Arial"/>
                <a:cs typeface="Arial"/>
              </a:rPr>
              <a:t>very </a:t>
            </a:r>
            <a:r>
              <a:rPr sz="1800" spc="-5" dirty="0">
                <a:latin typeface="Arial"/>
                <a:cs typeface="Arial"/>
              </a:rPr>
              <a:t>beneficial </a:t>
            </a:r>
            <a:r>
              <a:rPr sz="1800" dirty="0">
                <a:latin typeface="Arial"/>
                <a:cs typeface="Arial"/>
              </a:rPr>
              <a:t>for </a:t>
            </a:r>
            <a:r>
              <a:rPr sz="1800" spc="-5" dirty="0">
                <a:latin typeface="Arial"/>
                <a:cs typeface="Arial"/>
              </a:rPr>
              <a:t>environment </a:t>
            </a:r>
            <a:r>
              <a:rPr sz="1800" dirty="0">
                <a:latin typeface="Arial"/>
                <a:cs typeface="Arial"/>
              </a:rPr>
              <a:t>as </a:t>
            </a:r>
            <a:r>
              <a:rPr sz="1800" spc="-5" dirty="0">
                <a:latin typeface="Arial"/>
                <a:cs typeface="Arial"/>
              </a:rPr>
              <a:t>all data </a:t>
            </a:r>
            <a:r>
              <a:rPr sz="1800" spc="-10" dirty="0">
                <a:latin typeface="Arial"/>
                <a:cs typeface="Arial"/>
              </a:rPr>
              <a:t>is  </a:t>
            </a:r>
            <a:r>
              <a:rPr sz="1800" spc="-5" dirty="0">
                <a:latin typeface="Arial"/>
                <a:cs typeface="Arial"/>
              </a:rPr>
              <a:t>saved </a:t>
            </a:r>
            <a:r>
              <a:rPr sz="1800" dirty="0">
                <a:latin typeface="Arial"/>
                <a:cs typeface="Arial"/>
              </a:rPr>
              <a:t>in the app </a:t>
            </a:r>
            <a:r>
              <a:rPr sz="1800" spc="-5" dirty="0">
                <a:latin typeface="Arial"/>
                <a:cs typeface="Arial"/>
              </a:rPr>
              <a:t>so there </a:t>
            </a:r>
            <a:r>
              <a:rPr sz="1800" spc="-10" dirty="0">
                <a:latin typeface="Arial"/>
                <a:cs typeface="Arial"/>
              </a:rPr>
              <a:t>will </a:t>
            </a:r>
            <a:r>
              <a:rPr sz="1800" spc="-5" dirty="0">
                <a:latin typeface="Arial"/>
                <a:cs typeface="Arial"/>
              </a:rPr>
              <a:t>be </a:t>
            </a:r>
            <a:r>
              <a:rPr sz="1800" dirty="0">
                <a:latin typeface="Arial"/>
                <a:cs typeface="Arial"/>
              </a:rPr>
              <a:t>no </a:t>
            </a:r>
            <a:r>
              <a:rPr sz="1800" spc="-5" dirty="0">
                <a:latin typeface="Arial"/>
                <a:cs typeface="Arial"/>
              </a:rPr>
              <a:t>need </a:t>
            </a:r>
            <a:r>
              <a:rPr sz="1800" dirty="0">
                <a:latin typeface="Arial"/>
                <a:cs typeface="Arial"/>
              </a:rPr>
              <a:t>of </a:t>
            </a:r>
            <a:r>
              <a:rPr sz="1800" spc="-5" dirty="0">
                <a:latin typeface="Arial"/>
                <a:cs typeface="Arial"/>
              </a:rPr>
              <a:t>paper </a:t>
            </a:r>
            <a:r>
              <a:rPr sz="1800" spc="-10" dirty="0">
                <a:latin typeface="Arial"/>
                <a:cs typeface="Arial"/>
              </a:rPr>
              <a:t>which </a:t>
            </a:r>
            <a:r>
              <a:rPr sz="1800" spc="-5" dirty="0">
                <a:latin typeface="Arial"/>
                <a:cs typeface="Arial"/>
              </a:rPr>
              <a:t>means </a:t>
            </a:r>
            <a:r>
              <a:rPr sz="1800" dirty="0">
                <a:latin typeface="Arial"/>
                <a:cs typeface="Arial"/>
              </a:rPr>
              <a:t>less </a:t>
            </a:r>
            <a:r>
              <a:rPr sz="1800" spc="-5" dirty="0">
                <a:latin typeface="Arial"/>
                <a:cs typeface="Arial"/>
              </a:rPr>
              <a:t>usage of </a:t>
            </a:r>
            <a:r>
              <a:rPr sz="1800" spc="-20" dirty="0">
                <a:latin typeface="Arial"/>
                <a:cs typeface="Arial"/>
              </a:rPr>
              <a:t>paper.  </a:t>
            </a:r>
            <a:r>
              <a:rPr sz="1800" spc="-5" dirty="0">
                <a:latin typeface="Arial"/>
                <a:cs typeface="Arial"/>
              </a:rPr>
              <a:t>So, there </a:t>
            </a:r>
            <a:r>
              <a:rPr sz="1800" spc="-10" dirty="0">
                <a:latin typeface="Arial"/>
                <a:cs typeface="Arial"/>
              </a:rPr>
              <a:t>will </a:t>
            </a:r>
            <a:r>
              <a:rPr sz="1800" spc="-5" dirty="0">
                <a:latin typeface="Arial"/>
                <a:cs typeface="Arial"/>
              </a:rPr>
              <a:t>be less </a:t>
            </a:r>
            <a:r>
              <a:rPr sz="1800" dirty="0">
                <a:latin typeface="Arial"/>
                <a:cs typeface="Arial"/>
              </a:rPr>
              <a:t>cutting </a:t>
            </a:r>
            <a:r>
              <a:rPr sz="1800" spc="-5" dirty="0">
                <a:latin typeface="Arial"/>
                <a:cs typeface="Arial"/>
              </a:rPr>
              <a:t>of trees. As </a:t>
            </a:r>
            <a:r>
              <a:rPr sz="1800" dirty="0">
                <a:latin typeface="Arial"/>
                <a:cs typeface="Arial"/>
              </a:rPr>
              <a:t>this </a:t>
            </a:r>
            <a:r>
              <a:rPr sz="1800" spc="-5" dirty="0">
                <a:latin typeface="Arial"/>
                <a:cs typeface="Arial"/>
              </a:rPr>
              <a:t>project requires less energy so </a:t>
            </a:r>
            <a:r>
              <a:rPr sz="1800" dirty="0">
                <a:latin typeface="Arial"/>
                <a:cs typeface="Arial"/>
              </a:rPr>
              <a:t>the  </a:t>
            </a:r>
            <a:r>
              <a:rPr sz="1800" spc="-5" dirty="0">
                <a:latin typeface="Arial"/>
                <a:cs typeface="Arial"/>
              </a:rPr>
              <a:t>consumption of electricity is</a:t>
            </a:r>
            <a:r>
              <a:rPr sz="1800" spc="40" dirty="0">
                <a:latin typeface="Arial"/>
                <a:cs typeface="Arial"/>
              </a:rPr>
              <a:t> </a:t>
            </a:r>
            <a:r>
              <a:rPr sz="1800" spc="-5" dirty="0">
                <a:latin typeface="Arial"/>
                <a:cs typeface="Arial"/>
              </a:rPr>
              <a:t>reduced</a:t>
            </a:r>
            <a:endParaRPr sz="1800">
              <a:latin typeface="Arial"/>
              <a:cs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25</TotalTime>
  <Words>1473</Words>
  <Application>Microsoft Office PowerPoint</Application>
  <PresentationFormat>Custom</PresentationFormat>
  <Paragraphs>52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Schoolbook</vt:lpstr>
      <vt:lpstr>Times New Roman</vt:lpstr>
      <vt:lpstr>Wingdings</vt:lpstr>
      <vt:lpstr>Wingdings 2</vt:lpstr>
      <vt:lpstr>Oriel</vt:lpstr>
      <vt:lpstr>Restaurant Table Reservation System</vt:lpstr>
      <vt:lpstr>Project Group Member-</vt:lpstr>
      <vt:lpstr>Problem Statement </vt:lpstr>
      <vt:lpstr>Introduction</vt:lpstr>
      <vt:lpstr>Objective</vt:lpstr>
      <vt:lpstr>Scope</vt:lpstr>
      <vt:lpstr>Literature Review</vt:lpstr>
      <vt:lpstr>PowerPoint Presentation</vt:lpstr>
      <vt:lpstr>Benefits for environment</vt:lpstr>
      <vt:lpstr>Benefits for society</vt:lpstr>
      <vt:lpstr>Application</vt:lpstr>
      <vt:lpstr>PROPOSED SYSTEM</vt:lpstr>
      <vt:lpstr>UseCase Diagram</vt:lpstr>
      <vt:lpstr>Technology stack</vt:lpstr>
      <vt:lpstr>Features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NikitaN</dc:creator>
  <cp:lastModifiedBy>nikita bhalekar</cp:lastModifiedBy>
  <cp:revision>4</cp:revision>
  <dcterms:created xsi:type="dcterms:W3CDTF">2019-09-30T17:05:04Z</dcterms:created>
  <dcterms:modified xsi:type="dcterms:W3CDTF">2019-10-01T09:14:26Z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2019-09-27T00:00:00Z</vt:filetime>
  </property>
  <property fmtid="{D5CDD505-2E9C-101B-9397-08002B2CF9AE}" pid="3" name="Creator">
    <vt:lpwstr>Microsoft® PowerPoint® 2016</vt:lpwstr>
  </property>
  <property fmtid="{D5CDD505-2E9C-101B-9397-08002B2CF9AE}" pid="4" name="LastSaved">
    <vt:filetime>2019-09-30T00:00:00Z</vt:filetime>
  </property>
</Properties>
</file>