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3FB0D-DB5B-4F73-84D4-1BD7E23E8E69}" v="2" dt="2023-10-07T14:36:17.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web-development/#back_dev" TargetMode="External"/><Relationship Id="rId2" Type="http://schemas.openxmlformats.org/officeDocument/2006/relationships/hyperlink" Target="https://www.geeksforgeeks.org/web-development/#front_de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055D-81DB-ED6E-2755-5032B6483F9C}"/>
              </a:ext>
            </a:extLst>
          </p:cNvPr>
          <p:cNvSpPr>
            <a:spLocks noGrp="1"/>
          </p:cNvSpPr>
          <p:nvPr>
            <p:ph type="ctrTitle"/>
          </p:nvPr>
        </p:nvSpPr>
        <p:spPr>
          <a:xfrm>
            <a:off x="1507067" y="1176208"/>
            <a:ext cx="8075472" cy="2435289"/>
          </a:xfrm>
        </p:spPr>
        <p:txBody>
          <a:bodyPr/>
          <a:lstStyle/>
          <a:p>
            <a:pPr algn="ctr"/>
            <a:r>
              <a:rPr lang="en-US" sz="8800" dirty="0">
                <a:latin typeface="Algerian" panose="04020705040A02060702" pitchFamily="82" charset="0"/>
              </a:rPr>
              <a:t>WEB DEVELOPMENT</a:t>
            </a:r>
            <a:endParaRPr lang="en-IN" sz="8800" dirty="0">
              <a:latin typeface="Algerian" panose="04020705040A02060702" pitchFamily="82" charset="0"/>
            </a:endParaRPr>
          </a:p>
        </p:txBody>
      </p:sp>
      <p:sp>
        <p:nvSpPr>
          <p:cNvPr id="3" name="Subtitle 2">
            <a:extLst>
              <a:ext uri="{FF2B5EF4-FFF2-40B4-BE49-F238E27FC236}">
                <a16:creationId xmlns:a16="http://schemas.microsoft.com/office/drawing/2014/main" id="{47291F16-D11C-AAC0-A9E9-DEA8AFDD7957}"/>
              </a:ext>
            </a:extLst>
          </p:cNvPr>
          <p:cNvSpPr>
            <a:spLocks noGrp="1"/>
          </p:cNvSpPr>
          <p:nvPr>
            <p:ph type="subTitle" idx="1"/>
          </p:nvPr>
        </p:nvSpPr>
        <p:spPr/>
        <p:txBody>
          <a:bodyPr>
            <a:normAutofit/>
          </a:bodyPr>
          <a:lstStyle/>
          <a:p>
            <a:pPr algn="l"/>
            <a:r>
              <a:rPr lang="en-US" sz="2000" dirty="0">
                <a:latin typeface="Times New Roman" panose="02020603050405020304" pitchFamily="18" charset="0"/>
                <a:cs typeface="Times New Roman" panose="02020603050405020304" pitchFamily="18" charset="0"/>
              </a:rPr>
              <a:t>Name : Kiran </a:t>
            </a:r>
            <a:r>
              <a:rPr lang="en-US" sz="2000" dirty="0" err="1">
                <a:latin typeface="Times New Roman" panose="02020603050405020304" pitchFamily="18" charset="0"/>
                <a:cs typeface="Times New Roman" panose="02020603050405020304" pitchFamily="18" charset="0"/>
              </a:rPr>
              <a:t>Gungaji</a:t>
            </a:r>
            <a:r>
              <a:rPr lang="en-US" sz="2000" dirty="0">
                <a:latin typeface="Times New Roman" panose="02020603050405020304" pitchFamily="18" charset="0"/>
                <a:cs typeface="Times New Roman" panose="02020603050405020304" pitchFamily="18" charset="0"/>
              </a:rPr>
              <a:t> Nikam</a:t>
            </a:r>
          </a:p>
          <a:p>
            <a:pPr algn="l"/>
            <a:r>
              <a:rPr lang="en-US" sz="2000" dirty="0">
                <a:latin typeface="Times New Roman" panose="02020603050405020304" pitchFamily="18" charset="0"/>
                <a:cs typeface="Times New Roman" panose="02020603050405020304" pitchFamily="18" charset="0"/>
              </a:rPr>
              <a:t>Date : 06/10/2023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51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E779-3D5D-7F2E-03D1-1952151CA979}"/>
              </a:ext>
            </a:extLst>
          </p:cNvPr>
          <p:cNvSpPr>
            <a:spLocks noGrp="1"/>
          </p:cNvSpPr>
          <p:nvPr>
            <p:ph type="title"/>
          </p:nvPr>
        </p:nvSpPr>
        <p:spPr>
          <a:xfrm>
            <a:off x="882607" y="609600"/>
            <a:ext cx="8120807" cy="1069910"/>
          </a:xfrm>
        </p:spPr>
        <p:txBody>
          <a:bodyPr>
            <a:normAutofit/>
          </a:bodyPr>
          <a:lstStyle/>
          <a:p>
            <a:pPr algn="ctr"/>
            <a:r>
              <a:rPr lang="en-US" sz="4400" dirty="0">
                <a:latin typeface="Arial Black" panose="020B0A04020102020204" pitchFamily="34" charset="0"/>
              </a:rPr>
              <a:t>OUTLINES</a:t>
            </a:r>
            <a:endParaRPr lang="en-IN" sz="4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13D0706-967F-21D2-7B2C-16843A8F3D09}"/>
              </a:ext>
            </a:extLst>
          </p:cNvPr>
          <p:cNvSpPr>
            <a:spLocks noGrp="1"/>
          </p:cNvSpPr>
          <p:nvPr>
            <p:ph idx="1"/>
          </p:nvPr>
        </p:nvSpPr>
        <p:spPr>
          <a:xfrm>
            <a:off x="1153195" y="2123267"/>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Introduction to Web Development</a:t>
            </a:r>
          </a:p>
          <a:p>
            <a:r>
              <a:rPr lang="en-US" sz="2400" dirty="0">
                <a:latin typeface="Times New Roman" panose="02020603050405020304" pitchFamily="18" charset="0"/>
                <a:cs typeface="Times New Roman" panose="02020603050405020304" pitchFamily="18" charset="0"/>
              </a:rPr>
              <a:t>Key Technologies and Languages</a:t>
            </a:r>
          </a:p>
          <a:p>
            <a:r>
              <a:rPr lang="en-IN" sz="2400" i="0" dirty="0">
                <a:effectLst/>
                <a:latin typeface="Times New Roman" panose="02020603050405020304" pitchFamily="18" charset="0"/>
                <a:cs typeface="Times New Roman" panose="02020603050405020304" pitchFamily="18" charset="0"/>
              </a:rPr>
              <a:t>Frontend Development</a:t>
            </a:r>
          </a:p>
          <a:p>
            <a:r>
              <a:rPr lang="en-US" sz="2400" dirty="0">
                <a:latin typeface="Times New Roman" panose="02020603050405020304" pitchFamily="18" charset="0"/>
                <a:cs typeface="Times New Roman" panose="02020603050405020304" pitchFamily="18" charset="0"/>
              </a:rPr>
              <a:t>Backend Development</a:t>
            </a:r>
          </a:p>
          <a:p>
            <a:r>
              <a:rPr lang="en-US" sz="2400" dirty="0">
                <a:latin typeface="Times New Roman" panose="02020603050405020304" pitchFamily="18" charset="0"/>
                <a:cs typeface="Times New Roman" panose="02020603050405020304" pitchFamily="18" charset="0"/>
              </a:rPr>
              <a:t>Conclusion</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11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2DAA-CDFE-27EC-CF74-8462D8BFFBA4}"/>
              </a:ext>
            </a:extLst>
          </p:cNvPr>
          <p:cNvSpPr>
            <a:spLocks noGrp="1"/>
          </p:cNvSpPr>
          <p:nvPr>
            <p:ph type="title"/>
          </p:nvPr>
        </p:nvSpPr>
        <p:spPr>
          <a:xfrm>
            <a:off x="677334" y="609600"/>
            <a:ext cx="8886544" cy="1320800"/>
          </a:xfrm>
        </p:spPr>
        <p:txBody>
          <a:bodyPr>
            <a:normAutofit/>
          </a:bodyPr>
          <a:lstStyle/>
          <a:p>
            <a:pPr algn="ctr"/>
            <a:r>
              <a:rPr lang="en-US" sz="4400" dirty="0">
                <a:latin typeface="Arial Black" panose="020B0A04020102020204" pitchFamily="34" charset="0"/>
              </a:rPr>
              <a:t>WEB DEVELOPMENT</a:t>
            </a:r>
            <a:endParaRPr lang="en-IN" sz="4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9F71027-6D81-E5EC-5F48-FA530A22B996}"/>
              </a:ext>
            </a:extLst>
          </p:cNvPr>
          <p:cNvSpPr>
            <a:spLocks noGrp="1"/>
          </p:cNvSpPr>
          <p:nvPr>
            <p:ph idx="1"/>
          </p:nvPr>
        </p:nvSpPr>
        <p:spPr>
          <a:xfrm>
            <a:off x="677334" y="2160589"/>
            <a:ext cx="8886544" cy="4087811"/>
          </a:xfrm>
        </p:spPr>
        <p:txBody>
          <a:bodyPr/>
          <a:lstStyle/>
          <a:p>
            <a:pPr algn="just"/>
            <a:r>
              <a:rPr lang="en-US" sz="2400" dirty="0">
                <a:latin typeface="Times New Roman" panose="02020603050405020304" pitchFamily="18" charset="0"/>
                <a:cs typeface="Times New Roman" panose="02020603050405020304" pitchFamily="18" charset="0"/>
              </a:rPr>
              <a:t>Web development refers to the creating, building, and maintaining of websites. It includes aspects such as web design, web publishing, web programming, and database management. It is the creation of an application that works over the internet i.e. websites.</a:t>
            </a:r>
          </a:p>
          <a:p>
            <a:pPr algn="l" fontAlgn="base"/>
            <a:r>
              <a:rPr lang="en-US" sz="2400" b="0" i="0" dirty="0">
                <a:effectLst/>
                <a:latin typeface="var(--font-secondary)"/>
              </a:rPr>
              <a:t>The word Web Development is made up of two words, that is:</a:t>
            </a:r>
          </a:p>
          <a:p>
            <a:pPr lvl="2" fontAlgn="base">
              <a:buFont typeface="Arial" panose="020B0604020202020204" pitchFamily="34" charset="0"/>
              <a:buChar char="•"/>
            </a:pPr>
            <a:r>
              <a:rPr lang="en-US" sz="2000" b="1" i="0" dirty="0">
                <a:effectLst/>
                <a:latin typeface="var(--font-secondary)"/>
              </a:rPr>
              <a:t>Web :</a:t>
            </a:r>
            <a:r>
              <a:rPr lang="en-US" sz="2000" b="0" i="0" dirty="0">
                <a:effectLst/>
                <a:latin typeface="var(--font-secondary)"/>
              </a:rPr>
              <a:t> It refers to websites, web pages or anything that works over the internet.</a:t>
            </a:r>
          </a:p>
          <a:p>
            <a:pPr lvl="2" fontAlgn="base">
              <a:buFont typeface="Arial" panose="020B0604020202020204" pitchFamily="34" charset="0"/>
              <a:buChar char="•"/>
            </a:pPr>
            <a:r>
              <a:rPr lang="en-US" sz="2000" b="1" i="0" dirty="0">
                <a:effectLst/>
                <a:latin typeface="var(--font-secondary)"/>
              </a:rPr>
              <a:t>Development :</a:t>
            </a:r>
            <a:r>
              <a:rPr lang="en-US" sz="2000" b="0" i="0" dirty="0">
                <a:effectLst/>
                <a:latin typeface="var(--font-secondary)"/>
              </a:rPr>
              <a:t> It refers to building the application from scratch.</a:t>
            </a:r>
          </a:p>
          <a:p>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81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D2B0-E786-62FD-DC1B-A2C2FF948725}"/>
              </a:ext>
            </a:extLst>
          </p:cNvPr>
          <p:cNvSpPr>
            <a:spLocks noGrp="1"/>
          </p:cNvSpPr>
          <p:nvPr>
            <p:ph type="title"/>
          </p:nvPr>
        </p:nvSpPr>
        <p:spPr>
          <a:xfrm>
            <a:off x="677334" y="609600"/>
            <a:ext cx="8596668" cy="1396482"/>
          </a:xfrm>
        </p:spPr>
        <p:txBody>
          <a:bodyPr>
            <a:noAutofit/>
          </a:bodyPr>
          <a:lstStyle/>
          <a:p>
            <a:pPr algn="ctr"/>
            <a:r>
              <a:rPr lang="en-US" sz="4400" dirty="0">
                <a:latin typeface="Arial Black" panose="020B0A04020102020204" pitchFamily="34" charset="0"/>
                <a:cs typeface="Times New Roman" panose="02020603050405020304" pitchFamily="18" charset="0"/>
              </a:rPr>
              <a:t>Key Technologies and Languages</a:t>
            </a:r>
            <a:endParaRPr lang="en-IN" sz="4400" dirty="0"/>
          </a:p>
        </p:txBody>
      </p:sp>
      <p:sp>
        <p:nvSpPr>
          <p:cNvPr id="3" name="Content Placeholder 2">
            <a:extLst>
              <a:ext uri="{FF2B5EF4-FFF2-40B4-BE49-F238E27FC236}">
                <a16:creationId xmlns:a16="http://schemas.microsoft.com/office/drawing/2014/main" id="{C637E9FD-B273-BB9A-CD92-963B8F13668C}"/>
              </a:ext>
            </a:extLst>
          </p:cNvPr>
          <p:cNvSpPr>
            <a:spLocks noGrp="1"/>
          </p:cNvSpPr>
          <p:nvPr>
            <p:ph idx="1"/>
          </p:nvPr>
        </p:nvSpPr>
        <p:spPr/>
        <p:txBody>
          <a:bodyPr/>
          <a:lstStyle/>
          <a:p>
            <a:r>
              <a:rPr lang="en-US" sz="2400" i="0" dirty="0">
                <a:solidFill>
                  <a:schemeClr val="tx1"/>
                </a:solidFill>
                <a:effectLst/>
                <a:latin typeface="Times New Roman" panose="02020603050405020304" pitchFamily="18" charset="0"/>
                <a:cs typeface="Times New Roman" panose="02020603050405020304" pitchFamily="18" charset="0"/>
              </a:rPr>
              <a:t>Web Development can be classified into two ways:</a:t>
            </a:r>
          </a:p>
          <a:p>
            <a:pPr lvl="2" fontAlgn="base">
              <a:buFont typeface="Arial" panose="020B0604020202020204" pitchFamily="34" charset="0"/>
              <a:buChar char="•"/>
            </a:pPr>
            <a:r>
              <a:rPr lang="en-IN" sz="2200" b="0" i="0" u="none" strike="noStrike" dirty="0">
                <a:solidFill>
                  <a:schemeClr val="tx1"/>
                </a:solidFill>
                <a:effectLst/>
                <a:latin typeface="var(--font-secondary)"/>
                <a:hlinkClick r:id="rId2">
                  <a:extLst>
                    <a:ext uri="{A12FA001-AC4F-418D-AE19-62706E023703}">
                      <ahyp:hlinkClr xmlns:ahyp="http://schemas.microsoft.com/office/drawing/2018/hyperlinkcolor" val="tx"/>
                    </a:ext>
                  </a:extLst>
                </a:hlinkClick>
              </a:rPr>
              <a:t>Frontend Development</a:t>
            </a:r>
            <a:r>
              <a:rPr lang="en-IN" sz="2200" b="0" i="0" u="none" strike="noStrike" dirty="0">
                <a:solidFill>
                  <a:schemeClr val="tx1"/>
                </a:solidFill>
                <a:effectLst/>
                <a:latin typeface="var(--font-secondary)"/>
              </a:rPr>
              <a:t> : </a:t>
            </a:r>
          </a:p>
          <a:p>
            <a:pPr lvl="4" fontAlgn="base">
              <a:buFont typeface="Arial" panose="020B0604020202020204" pitchFamily="34" charset="0"/>
              <a:buChar char="•"/>
            </a:pPr>
            <a:r>
              <a:rPr lang="en-IN" sz="1800" dirty="0">
                <a:solidFill>
                  <a:schemeClr val="tx1"/>
                </a:solidFill>
                <a:latin typeface="var(--font-secondary)"/>
              </a:rPr>
              <a:t>HTML</a:t>
            </a:r>
          </a:p>
          <a:p>
            <a:pPr lvl="4" fontAlgn="base">
              <a:buFont typeface="Arial" panose="020B0604020202020204" pitchFamily="34" charset="0"/>
              <a:buChar char="•"/>
            </a:pPr>
            <a:r>
              <a:rPr lang="en-IN" sz="1800" b="0" i="0" dirty="0">
                <a:solidFill>
                  <a:schemeClr val="tx1"/>
                </a:solidFill>
                <a:effectLst/>
                <a:latin typeface="var(--font-secondary)"/>
              </a:rPr>
              <a:t>CSS</a:t>
            </a:r>
          </a:p>
          <a:p>
            <a:pPr lvl="4" fontAlgn="base">
              <a:buFont typeface="Arial" panose="020B0604020202020204" pitchFamily="34" charset="0"/>
              <a:buChar char="•"/>
            </a:pPr>
            <a:r>
              <a:rPr lang="en-IN" sz="1800" dirty="0" err="1">
                <a:solidFill>
                  <a:schemeClr val="tx1"/>
                </a:solidFill>
                <a:latin typeface="var(--font-secondary)"/>
              </a:rPr>
              <a:t>Javascript</a:t>
            </a:r>
            <a:endParaRPr lang="en-IN" sz="1800" b="0" i="0" dirty="0">
              <a:solidFill>
                <a:schemeClr val="tx1"/>
              </a:solidFill>
              <a:effectLst/>
              <a:latin typeface="var(--font-secondary)"/>
            </a:endParaRPr>
          </a:p>
          <a:p>
            <a:pPr lvl="2" fontAlgn="base">
              <a:buFont typeface="Arial" panose="020B0604020202020204" pitchFamily="34" charset="0"/>
              <a:buChar char="•"/>
            </a:pPr>
            <a:r>
              <a:rPr lang="en-IN" sz="2200" b="0" i="0" u="none" strike="noStrike" dirty="0">
                <a:solidFill>
                  <a:schemeClr val="tx1"/>
                </a:solidFill>
                <a:effectLst/>
                <a:latin typeface="var(--font-secondary)"/>
                <a:hlinkClick r:id="rId3">
                  <a:extLst>
                    <a:ext uri="{A12FA001-AC4F-418D-AE19-62706E023703}">
                      <ahyp:hlinkClr xmlns:ahyp="http://schemas.microsoft.com/office/drawing/2018/hyperlinkcolor" val="tx"/>
                    </a:ext>
                  </a:extLst>
                </a:hlinkClick>
              </a:rPr>
              <a:t>Backend Development</a:t>
            </a:r>
            <a:r>
              <a:rPr lang="en-IN" sz="2200" b="0" i="0" u="none" strike="noStrike" dirty="0">
                <a:solidFill>
                  <a:schemeClr val="tx1"/>
                </a:solidFill>
                <a:effectLst/>
                <a:latin typeface="var(--font-secondary)"/>
              </a:rPr>
              <a:t> : </a:t>
            </a:r>
          </a:p>
          <a:p>
            <a:pPr lvl="4" fontAlgn="base">
              <a:buFont typeface="Arial" panose="020B0604020202020204" pitchFamily="34" charset="0"/>
              <a:buChar char="•"/>
            </a:pPr>
            <a:r>
              <a:rPr lang="en-IN" sz="1800" b="0" i="0" dirty="0">
                <a:solidFill>
                  <a:schemeClr val="tx1"/>
                </a:solidFill>
                <a:effectLst/>
                <a:latin typeface="var(--font-secondary)"/>
              </a:rPr>
              <a:t>PHP</a:t>
            </a:r>
          </a:p>
          <a:p>
            <a:pPr lvl="4" fontAlgn="base">
              <a:buFont typeface="Arial" panose="020B0604020202020204" pitchFamily="34" charset="0"/>
              <a:buChar char="•"/>
            </a:pPr>
            <a:r>
              <a:rPr lang="en-IN" sz="1800" dirty="0">
                <a:solidFill>
                  <a:schemeClr val="tx1"/>
                </a:solidFill>
                <a:latin typeface="var(--font-secondary)"/>
              </a:rPr>
              <a:t>Node.js</a:t>
            </a:r>
          </a:p>
          <a:p>
            <a:pPr lvl="4" fontAlgn="base">
              <a:buFont typeface="Arial" panose="020B0604020202020204" pitchFamily="34" charset="0"/>
              <a:buChar char="•"/>
            </a:pPr>
            <a:r>
              <a:rPr lang="en-IN" sz="1800" b="0" i="0" dirty="0">
                <a:solidFill>
                  <a:schemeClr val="tx1"/>
                </a:solidFill>
                <a:effectLst/>
                <a:latin typeface="var(--font-secondary)"/>
              </a:rPr>
              <a:t>Ruby</a:t>
            </a:r>
          </a:p>
          <a:p>
            <a:pPr lvl="2">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283434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0CD8-220B-4345-BA04-35123180F540}"/>
              </a:ext>
            </a:extLst>
          </p:cNvPr>
          <p:cNvSpPr>
            <a:spLocks noGrp="1"/>
          </p:cNvSpPr>
          <p:nvPr>
            <p:ph type="title"/>
          </p:nvPr>
        </p:nvSpPr>
        <p:spPr>
          <a:xfrm>
            <a:off x="677334" y="609600"/>
            <a:ext cx="8596668" cy="873967"/>
          </a:xfrm>
        </p:spPr>
        <p:txBody>
          <a:bodyPr>
            <a:normAutofit fontScale="90000"/>
          </a:bodyPr>
          <a:lstStyle/>
          <a:p>
            <a:pPr algn="ctr"/>
            <a:r>
              <a:rPr lang="en-IN" sz="4400" i="0" dirty="0">
                <a:effectLst/>
                <a:latin typeface="Arial Black" panose="020B0A04020102020204" pitchFamily="34" charset="0"/>
                <a:cs typeface="Times New Roman" panose="02020603050405020304" pitchFamily="18" charset="0"/>
              </a:rPr>
              <a:t>Frontend Development</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3888989-C7FA-49B1-033D-F90664CAADF1}"/>
              </a:ext>
            </a:extLst>
          </p:cNvPr>
          <p:cNvSpPr>
            <a:spLocks noGrp="1"/>
          </p:cNvSpPr>
          <p:nvPr>
            <p:ph idx="1"/>
          </p:nvPr>
        </p:nvSpPr>
        <p:spPr>
          <a:xfrm>
            <a:off x="677334" y="1773092"/>
            <a:ext cx="8596668" cy="1366382"/>
          </a:xfrm>
        </p:spPr>
        <p:txBody>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The part of a website where the user interacts directly is termed as front end. It is also referred to as the ‘client side’ of the application.</a:t>
            </a:r>
          </a:p>
          <a:p>
            <a:endParaRPr lang="en-IN" dirty="0"/>
          </a:p>
        </p:txBody>
      </p:sp>
      <p:pic>
        <p:nvPicPr>
          <p:cNvPr id="5" name="Picture 4">
            <a:extLst>
              <a:ext uri="{FF2B5EF4-FFF2-40B4-BE49-F238E27FC236}">
                <a16:creationId xmlns:a16="http://schemas.microsoft.com/office/drawing/2014/main" id="{9C3F0986-0738-48D7-31AF-C1F3E65B0C1B}"/>
              </a:ext>
            </a:extLst>
          </p:cNvPr>
          <p:cNvPicPr>
            <a:picLocks noChangeAspect="1"/>
          </p:cNvPicPr>
          <p:nvPr/>
        </p:nvPicPr>
        <p:blipFill>
          <a:blip r:embed="rId2"/>
          <a:stretch>
            <a:fillRect/>
          </a:stretch>
        </p:blipFill>
        <p:spPr>
          <a:xfrm>
            <a:off x="2406191" y="3429000"/>
            <a:ext cx="5138954" cy="3198747"/>
          </a:xfrm>
          <a:prstGeom prst="rect">
            <a:avLst/>
          </a:prstGeom>
        </p:spPr>
      </p:pic>
    </p:spTree>
    <p:extLst>
      <p:ext uri="{BB962C8B-B14F-4D97-AF65-F5344CB8AC3E}">
        <p14:creationId xmlns:p14="http://schemas.microsoft.com/office/powerpoint/2010/main" val="237885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1C5E-EFBA-C8B7-B1F5-44EAE2505E7C}"/>
              </a:ext>
            </a:extLst>
          </p:cNvPr>
          <p:cNvSpPr>
            <a:spLocks noGrp="1"/>
          </p:cNvSpPr>
          <p:nvPr>
            <p:ph type="title"/>
          </p:nvPr>
        </p:nvSpPr>
        <p:spPr/>
        <p:txBody>
          <a:bodyPr>
            <a:normAutofit/>
          </a:bodyPr>
          <a:lstStyle/>
          <a:p>
            <a:pPr algn="ctr"/>
            <a:r>
              <a:rPr lang="en-US" sz="4400" dirty="0">
                <a:latin typeface="Arial Black" panose="020B0A04020102020204" pitchFamily="34" charset="0"/>
                <a:cs typeface="Times New Roman" panose="02020603050405020304" pitchFamily="18" charset="0"/>
              </a:rPr>
              <a:t>Backend Development</a:t>
            </a:r>
            <a:endParaRPr lang="en-IN" sz="4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828AB7-22B3-5BE8-3C4B-88415263AB19}"/>
              </a:ext>
            </a:extLst>
          </p:cNvPr>
          <p:cNvSpPr>
            <a:spLocks noGrp="1"/>
          </p:cNvSpPr>
          <p:nvPr>
            <p:ph idx="1"/>
          </p:nvPr>
        </p:nvSpPr>
        <p:spPr>
          <a:xfrm>
            <a:off x="677334" y="1563430"/>
            <a:ext cx="8718593" cy="1655631"/>
          </a:xfrm>
        </p:spPr>
        <p:txBody>
          <a:bodyPr>
            <a:normAutofit/>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Backend is the server side of a website. It is part of the website that users cannot see and interact with. It is the portion of software that does not come in direct contact with the users. It is used to store and arrange data.</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B1EECE-7B0E-0EDA-1267-0FAAE8502435}"/>
              </a:ext>
            </a:extLst>
          </p:cNvPr>
          <p:cNvPicPr>
            <a:picLocks noChangeAspect="1"/>
          </p:cNvPicPr>
          <p:nvPr/>
        </p:nvPicPr>
        <p:blipFill>
          <a:blip r:embed="rId2"/>
          <a:stretch>
            <a:fillRect/>
          </a:stretch>
        </p:blipFill>
        <p:spPr>
          <a:xfrm>
            <a:off x="1791478" y="3219061"/>
            <a:ext cx="6904653" cy="3257939"/>
          </a:xfrm>
          <a:prstGeom prst="rect">
            <a:avLst/>
          </a:prstGeom>
        </p:spPr>
      </p:pic>
    </p:spTree>
    <p:extLst>
      <p:ext uri="{BB962C8B-B14F-4D97-AF65-F5344CB8AC3E}">
        <p14:creationId xmlns:p14="http://schemas.microsoft.com/office/powerpoint/2010/main" val="371296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A0B-761C-8D9D-4952-88B6F475FC9C}"/>
              </a:ext>
            </a:extLst>
          </p:cNvPr>
          <p:cNvSpPr>
            <a:spLocks noGrp="1"/>
          </p:cNvSpPr>
          <p:nvPr>
            <p:ph type="title"/>
          </p:nvPr>
        </p:nvSpPr>
        <p:spPr>
          <a:xfrm>
            <a:off x="677334" y="631581"/>
            <a:ext cx="8596668" cy="948612"/>
          </a:xfrm>
        </p:spPr>
        <p:txBody>
          <a:bodyPr>
            <a:normAutofit/>
          </a:bodyPr>
          <a:lstStyle/>
          <a:p>
            <a:pPr algn="ctr"/>
            <a:r>
              <a:rPr lang="en-US" sz="4400" dirty="0">
                <a:latin typeface="Arial Black" panose="020B0A04020102020204" pitchFamily="34" charset="0"/>
                <a:cs typeface="Times New Roman" panose="02020603050405020304" pitchFamily="18" charset="0"/>
              </a:rPr>
              <a:t>Conclusion</a:t>
            </a:r>
            <a:endParaRPr lang="en-IN" sz="4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9E3474F-EFEA-A3B7-E626-20ACB58FDAF2}"/>
              </a:ext>
            </a:extLst>
          </p:cNvPr>
          <p:cNvSpPr>
            <a:spLocks noGrp="1"/>
          </p:cNvSpPr>
          <p:nvPr>
            <p:ph idx="1"/>
          </p:nvPr>
        </p:nvSpPr>
        <p:spPr>
          <a:xfrm>
            <a:off x="677334" y="1945985"/>
            <a:ext cx="8596668" cy="3880773"/>
          </a:xfrm>
        </p:spPr>
        <p:txBody>
          <a:bodyPr>
            <a:normAutofit/>
          </a:bodyPr>
          <a:lstStyle/>
          <a:p>
            <a:pPr algn="just"/>
            <a:r>
              <a:rPr lang="en-US" sz="2800" dirty="0">
                <a:latin typeface="Times New Roman" panose="02020603050405020304" pitchFamily="18" charset="0"/>
                <a:cs typeface="Times New Roman" panose="02020603050405020304" pitchFamily="18" charset="0"/>
              </a:rPr>
              <a:t>web development is a dynamic and essential field that continues to evolve as technology advances. We've explored the key components of web development, including front-end and back-end development, web design, and the importance of responsive and user-friendly websites. Thank you for your attention, and I'm here to answer any questions you may have.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09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E3EB00-A30C-C7CA-12F6-DFCBF11E7BCA}"/>
              </a:ext>
            </a:extLst>
          </p:cNvPr>
          <p:cNvSpPr>
            <a:spLocks noGrp="1"/>
          </p:cNvSpPr>
          <p:nvPr>
            <p:ph type="ctrTitle"/>
          </p:nvPr>
        </p:nvSpPr>
        <p:spPr>
          <a:xfrm>
            <a:off x="1077545" y="2404531"/>
            <a:ext cx="8625979" cy="1646302"/>
          </a:xfrm>
        </p:spPr>
        <p:txBody>
          <a:bodyPr/>
          <a:lstStyle/>
          <a:p>
            <a:pPr algn="l"/>
            <a:r>
              <a:rPr lang="en-US" sz="9600" dirty="0">
                <a:latin typeface="Algerian" panose="04020705040A02060702" pitchFamily="82" charset="0"/>
              </a:rPr>
              <a:t>Thank You !..</a:t>
            </a:r>
            <a:endParaRPr lang="en-IN" sz="9600" dirty="0">
              <a:latin typeface="Algerian" panose="04020705040A02060702" pitchFamily="82" charset="0"/>
            </a:endParaRPr>
          </a:p>
        </p:txBody>
      </p:sp>
    </p:spTree>
    <p:extLst>
      <p:ext uri="{BB962C8B-B14F-4D97-AF65-F5344CB8AC3E}">
        <p14:creationId xmlns:p14="http://schemas.microsoft.com/office/powerpoint/2010/main" val="15416892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66</TotalTime>
  <Words>294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Black</vt:lpstr>
      <vt:lpstr>Times New Roman</vt:lpstr>
      <vt:lpstr>Trebuchet MS</vt:lpstr>
      <vt:lpstr>var(--font-secondary)</vt:lpstr>
      <vt:lpstr>Wingdings</vt:lpstr>
      <vt:lpstr>Wingdings 3</vt:lpstr>
      <vt:lpstr>Facet</vt:lpstr>
      <vt:lpstr>WEB DEVELOPMENT</vt:lpstr>
      <vt:lpstr>OUTLINES</vt:lpstr>
      <vt:lpstr>WEB DEVELOPMENT</vt:lpstr>
      <vt:lpstr>Key Technologies and Languages</vt:lpstr>
      <vt:lpstr>Frontend Development </vt:lpstr>
      <vt:lpstr>Backend Development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Kiran Nikam</dc:creator>
  <cp:lastModifiedBy>Kiran Nikam</cp:lastModifiedBy>
  <cp:revision>2</cp:revision>
  <dcterms:created xsi:type="dcterms:W3CDTF">2023-10-06T13:56:50Z</dcterms:created>
  <dcterms:modified xsi:type="dcterms:W3CDTF">2023-10-07T14:47:00Z</dcterms:modified>
</cp:coreProperties>
</file>