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1"/>
  </p:notesMasterIdLst>
  <p:sldIdLst>
    <p:sldId id="256" r:id="rId2"/>
    <p:sldId id="257" r:id="rId3"/>
    <p:sldId id="260" r:id="rId4"/>
    <p:sldId id="280" r:id="rId5"/>
    <p:sldId id="281" r:id="rId6"/>
    <p:sldId id="262" r:id="rId7"/>
    <p:sldId id="269" r:id="rId8"/>
    <p:sldId id="270" r:id="rId9"/>
    <p:sldId id="272" r:id="rId10"/>
    <p:sldId id="273" r:id="rId11"/>
    <p:sldId id="278" r:id="rId12"/>
    <p:sldId id="274" r:id="rId13"/>
    <p:sldId id="275" r:id="rId14"/>
    <p:sldId id="276" r:id="rId15"/>
    <p:sldId id="277" r:id="rId16"/>
    <p:sldId id="271" r:id="rId17"/>
    <p:sldId id="266" r:id="rId18"/>
    <p:sldId id="267" r:id="rId19"/>
    <p:sldId id="282" r:id="rId20"/>
  </p:sldIdLst>
  <p:sldSz cx="13716000" cy="11887200"/>
  <p:notesSz cx="6858000" cy="9144000"/>
  <p:defaultTextStyle>
    <a:defPPr>
      <a:defRPr lang="en-US"/>
    </a:defPPr>
    <a:lvl1pPr marL="0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1358524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74"/>
  </p:normalViewPr>
  <p:slideViewPr>
    <p:cSldViewPr>
      <p:cViewPr varScale="1">
        <p:scale>
          <a:sx n="38" d="100"/>
          <a:sy n="38" d="100"/>
        </p:scale>
        <p:origin x="1908" y="64"/>
      </p:cViewPr>
      <p:guideLst>
        <p:guide orient="horz" pos="374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4294-0862-42C9-A56F-30B1CAD3F603}" type="datetimeFigureOut">
              <a:rPr lang="en-US" smtClean="0"/>
              <a:t>4/20/2017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0975" y="685800"/>
            <a:ext cx="3956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182C-CABF-4BDD-B9F1-C4F3BB25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1358524" rtl="0" eaLnBrk="1" latinLnBrk="0" hangingPunct="1">
      <a:defRPr sz="17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0975" y="685800"/>
            <a:ext cx="3956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182C-CABF-4BDD-B9F1-C4F3BB2508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479" y="1390653"/>
            <a:ext cx="8427773" cy="4405147"/>
          </a:xfrm>
        </p:spPr>
        <p:txBody>
          <a:bodyPr bIns="0" anchor="b">
            <a:normAutofit/>
          </a:bodyPr>
          <a:lstStyle>
            <a:lvl1pPr algn="l"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479" y="6120756"/>
            <a:ext cx="8427773" cy="1694543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tx1"/>
                </a:solidFill>
              </a:defRPr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4479" y="570802"/>
            <a:ext cx="4629438" cy="53594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2055" y="1384886"/>
            <a:ext cx="1203008" cy="87286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94479" y="6116139"/>
            <a:ext cx="84277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165237" y="3201619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7043" y="1384889"/>
            <a:ext cx="1654541" cy="807714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5237" y="1384889"/>
            <a:ext cx="7951643" cy="80771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377042" y="1384889"/>
            <a:ext cx="0" cy="8077141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65237" y="3201619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7" y="3043959"/>
            <a:ext cx="8425503" cy="327244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38" y="6597407"/>
            <a:ext cx="8425503" cy="175574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65237" y="6595307"/>
            <a:ext cx="84255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7" y="1395143"/>
            <a:ext cx="9857015" cy="1836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5236" y="3490823"/>
            <a:ext cx="4688807" cy="5958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3773" y="3490823"/>
            <a:ext cx="4688478" cy="5958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65237" y="3201619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165237" y="3201619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7" y="1393885"/>
            <a:ext cx="9857016" cy="18309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37" y="3500554"/>
            <a:ext cx="4688649" cy="139003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5237" y="4895402"/>
            <a:ext cx="4688649" cy="458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3773" y="3506541"/>
            <a:ext cx="4688478" cy="13905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33773" y="4890585"/>
            <a:ext cx="4688478" cy="45714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165237" y="3201619"/>
            <a:ext cx="98570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563" y="1384887"/>
            <a:ext cx="3638925" cy="389500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984" y="1384888"/>
            <a:ext cx="5742267" cy="8075298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64" y="5556187"/>
            <a:ext cx="3641054" cy="389684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62622" y="5556184"/>
            <a:ext cx="36349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94752" y="835764"/>
            <a:ext cx="5267081" cy="892510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223" y="1957823"/>
            <a:ext cx="4867403" cy="317301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0192" y="1945742"/>
            <a:ext cx="3352497" cy="670163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5238" y="5453053"/>
            <a:ext cx="4860429" cy="347315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54996" y="9481086"/>
            <a:ext cx="4878630" cy="554880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56296" y="552312"/>
            <a:ext cx="4877330" cy="556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61922" y="5448915"/>
            <a:ext cx="48630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493939"/>
            <a:ext cx="13716000" cy="70711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10565106"/>
            <a:ext cx="13716002" cy="134286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0575287"/>
            <a:ext cx="13716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237" y="1394502"/>
            <a:ext cx="9857015" cy="1818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37" y="3493938"/>
            <a:ext cx="9857015" cy="59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9813" y="572642"/>
            <a:ext cx="3552438" cy="535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5237" y="570802"/>
            <a:ext cx="6051006" cy="535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88" y="1384886"/>
            <a:ext cx="1193619" cy="8728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0287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0287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12458700" cy="3429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Automated Testing </a:t>
            </a:r>
            <a:r>
              <a:rPr lang="en-US" b="1" dirty="0" smtClean="0">
                <a:effectLst/>
              </a:rPr>
              <a:t>for </a:t>
            </a:r>
            <a:r>
              <a:rPr lang="en-US" b="1" dirty="0">
                <a:effectLst/>
              </a:rPr>
              <a:t>fixing Bugs in Android Applications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6781800"/>
            <a:ext cx="3000375" cy="3343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9296400"/>
            <a:ext cx="4226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700644936</a:t>
            </a:r>
          </a:p>
          <a:p>
            <a:r>
              <a:rPr lang="en-US" sz="3600" dirty="0" smtClean="0"/>
              <a:t>Hema Kiran Chegondi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643" y="815009"/>
            <a:ext cx="11365291" cy="210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 Automated test system mainly includes two modules: 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r>
              <a:rPr lang="en-US" sz="3600" b="1" dirty="0" smtClean="0">
                <a:solidFill>
                  <a:schemeClr val="accent1"/>
                </a:solidFill>
              </a:rPr>
              <a:t>interface </a:t>
            </a:r>
            <a:r>
              <a:rPr lang="en-US" sz="3600" b="1" dirty="0">
                <a:solidFill>
                  <a:schemeClr val="accent1"/>
                </a:solidFill>
              </a:rPr>
              <a:t>analysis and interface interaction. </a:t>
            </a:r>
          </a:p>
          <a:p>
            <a:endParaRPr lang="en-US" dirty="0" smtClean="0"/>
          </a:p>
          <a:p>
            <a:r>
              <a:rPr lang="en-US" sz="3200" b="1" dirty="0" smtClean="0"/>
              <a:t>Interface analysis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3426" y="2941983"/>
            <a:ext cx="12585625" cy="214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is the basic interface of Android </a:t>
            </a:r>
            <a:r>
              <a:rPr lang="en-US" dirty="0" smtClean="0"/>
              <a:t>system, </a:t>
            </a:r>
            <a:r>
              <a:rPr lang="en-US" dirty="0"/>
              <a:t>Generally every Android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 </a:t>
            </a:r>
            <a:r>
              <a:rPr lang="en-US" dirty="0"/>
              <a:t>has a main interface as the entrance to the program, for example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smtClean="0"/>
              <a:t>which</a:t>
            </a:r>
          </a:p>
          <a:p>
            <a:r>
              <a:rPr lang="en-US" dirty="0" smtClean="0"/>
              <a:t> </a:t>
            </a:r>
            <a:r>
              <a:rPr lang="en-US" dirty="0"/>
              <a:t>is shown in the figure. The program can jump to other interfaces by triggering Controls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main interface. In the figure, the Activity such as Activity1, Activity2 and Activity3,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101870"/>
            <a:ext cx="9527698" cy="63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78" y="536713"/>
            <a:ext cx="55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Interface Interaction 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720" y="2514600"/>
            <a:ext cx="13563970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--There </a:t>
            </a:r>
            <a:r>
              <a:rPr lang="en-US" sz="3600" dirty="0"/>
              <a:t>are two main types of call way for Activity in Android system.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600" dirty="0" smtClean="0"/>
              <a:t>One </a:t>
            </a:r>
            <a:r>
              <a:rPr lang="en-US" sz="3600" dirty="0"/>
              <a:t>calls through triggering controls on the interface, and another </a:t>
            </a:r>
            <a:endParaRPr lang="en-US" sz="3600" dirty="0" smtClean="0"/>
          </a:p>
          <a:p>
            <a:r>
              <a:rPr lang="en-US" sz="3600" dirty="0" smtClean="0"/>
              <a:t>calls through </a:t>
            </a:r>
            <a:r>
              <a:rPr lang="en-US" sz="3600" dirty="0"/>
              <a:t>radio message of the Android system. </a:t>
            </a:r>
            <a:endParaRPr lang="en-US" sz="3600" dirty="0" smtClean="0"/>
          </a:p>
          <a:p>
            <a:r>
              <a:rPr lang="en-US" sz="3600" dirty="0" smtClean="0"/>
              <a:t>--Considering </a:t>
            </a:r>
            <a:r>
              <a:rPr lang="en-US" sz="3600" dirty="0"/>
              <a:t>the two cases, the interface interaction module first calls </a:t>
            </a:r>
            <a:endParaRPr lang="en-US" sz="3600" dirty="0" smtClean="0"/>
          </a:p>
          <a:p>
            <a:r>
              <a:rPr lang="en-US" sz="3600" dirty="0" smtClean="0"/>
              <a:t>   the </a:t>
            </a:r>
            <a:r>
              <a:rPr lang="en-US" sz="3600" dirty="0" smtClean="0"/>
              <a:t>Activity </a:t>
            </a:r>
            <a:r>
              <a:rPr lang="en-US" sz="3600" dirty="0"/>
              <a:t>which can be invoked, by triggering interface controls. </a:t>
            </a:r>
          </a:p>
          <a:p>
            <a:r>
              <a:rPr lang="en-US" sz="3600" dirty="0" smtClean="0"/>
              <a:t>   the </a:t>
            </a:r>
            <a:r>
              <a:rPr lang="en-US" sz="3600" dirty="0"/>
              <a:t>interface interaction module will generate radio news to call, </a:t>
            </a:r>
            <a:endParaRPr lang="en-US" sz="3600" dirty="0" smtClean="0"/>
          </a:p>
          <a:p>
            <a:r>
              <a:rPr lang="en-US" sz="3600" dirty="0" smtClean="0"/>
              <a:t>   according </a:t>
            </a:r>
            <a:r>
              <a:rPr lang="en-US" sz="3600" dirty="0"/>
              <a:t>to </a:t>
            </a:r>
            <a:r>
              <a:rPr lang="en-US" sz="3600" dirty="0" smtClean="0"/>
              <a:t>the </a:t>
            </a:r>
            <a:r>
              <a:rPr lang="en-US" sz="3600" dirty="0"/>
              <a:t>trigger condition stated by Activity, and then it </a:t>
            </a:r>
            <a:endParaRPr lang="en-US" sz="3600" dirty="0" smtClean="0"/>
          </a:p>
          <a:p>
            <a:r>
              <a:rPr lang="en-US" sz="3600" dirty="0" smtClean="0"/>
              <a:t>   will </a:t>
            </a:r>
            <a:r>
              <a:rPr lang="en-US" sz="3600" dirty="0"/>
              <a:t>analysis and </a:t>
            </a:r>
            <a:r>
              <a:rPr lang="en-US" sz="3600" dirty="0" smtClean="0"/>
              <a:t>trigger all the controls </a:t>
            </a:r>
            <a:r>
              <a:rPr lang="en-US" sz="3600" dirty="0"/>
              <a:t>of the Activity. </a:t>
            </a:r>
            <a:endParaRPr lang="en-US" sz="3600" dirty="0" smtClean="0"/>
          </a:p>
          <a:p>
            <a:r>
              <a:rPr lang="en-US" sz="3600" dirty="0" smtClean="0"/>
              <a:t>    the </a:t>
            </a:r>
            <a:r>
              <a:rPr lang="en-US" sz="3600" dirty="0"/>
              <a:t>interface interaction module of automated interactive engine </a:t>
            </a:r>
            <a:endParaRPr lang="en-US" sz="3600" dirty="0" smtClean="0"/>
          </a:p>
          <a:p>
            <a:r>
              <a:rPr lang="en-US" sz="3600" dirty="0" smtClean="0"/>
              <a:t>    will </a:t>
            </a:r>
            <a:r>
              <a:rPr lang="en-US" sz="3600" dirty="0"/>
              <a:t>first the </a:t>
            </a:r>
            <a:r>
              <a:rPr lang="en-US" sz="3600" dirty="0" smtClean="0"/>
              <a:t>trigger </a:t>
            </a:r>
            <a:r>
              <a:rPr lang="en-US" sz="3600" dirty="0"/>
              <a:t>the click and input events for text control, and </a:t>
            </a:r>
            <a:endParaRPr lang="en-US" sz="3600" dirty="0" smtClean="0"/>
          </a:p>
          <a:p>
            <a:r>
              <a:rPr lang="en-US" sz="3600" dirty="0" smtClean="0"/>
              <a:t>    then </a:t>
            </a:r>
            <a:r>
              <a:rPr lang="en-US" sz="3600" dirty="0"/>
              <a:t>trigger </a:t>
            </a:r>
            <a:r>
              <a:rPr lang="en-US" sz="3600" dirty="0" smtClean="0"/>
              <a:t>the </a:t>
            </a:r>
            <a:r>
              <a:rPr lang="en-US" sz="3600" dirty="0"/>
              <a:t>click </a:t>
            </a:r>
            <a:r>
              <a:rPr lang="en-US" sz="3600" dirty="0" smtClean="0"/>
              <a:t>event for </a:t>
            </a:r>
            <a:r>
              <a:rPr lang="en-US" sz="3600" dirty="0"/>
              <a:t>the button.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47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12256886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378697"/>
            <a:ext cx="18210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Testing</a:t>
            </a:r>
            <a:br>
              <a:rPr lang="en-US" sz="4400" b="1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2246243"/>
            <a:ext cx="3275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Testing Method 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74643" y="3399183"/>
            <a:ext cx="10260245" cy="132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purpose is to prove that automated testing system can complete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operations of all the controls in the application.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0" y="4343400"/>
            <a:ext cx="119536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4" y="3886200"/>
            <a:ext cx="13456976" cy="7154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533" y="700661"/>
            <a:ext cx="119192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NewRomanPS" charset="0"/>
              </a:rPr>
              <a:t>Testing Results and Analysis </a:t>
            </a:r>
            <a:endParaRPr lang="en-US" sz="4400" b="1" dirty="0" smtClean="0">
              <a:solidFill>
                <a:schemeClr val="accent1"/>
              </a:solidFill>
              <a:latin typeface="TimesNewRomanPS" charset="0"/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b="1" dirty="0" smtClean="0"/>
              <a:t>Human interaction and Automated Testing values  for testing application are observed in the below Table.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57200"/>
            <a:ext cx="12801599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66800"/>
            <a:ext cx="12496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NewRomanPS" charset="0"/>
              </a:rPr>
              <a:t>Testing Results and Analysis </a:t>
            </a:r>
            <a:r>
              <a:rPr lang="en-US" sz="4400" b="1" dirty="0" smtClean="0">
                <a:solidFill>
                  <a:schemeClr val="accent1"/>
                </a:solidFill>
                <a:latin typeface="TimesNewRomanPS" charset="0"/>
              </a:rPr>
              <a:t>:</a:t>
            </a:r>
            <a:endParaRPr lang="en-US" sz="4400" dirty="0">
              <a:solidFill>
                <a:schemeClr val="accent1"/>
              </a:solidFill>
            </a:endParaRP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we </a:t>
            </a:r>
            <a:r>
              <a:rPr lang="en-US" sz="3600" dirty="0"/>
              <a:t>can see that compared to human interaction </a:t>
            </a:r>
            <a:r>
              <a:rPr lang="en-US" sz="3600" dirty="0" smtClean="0"/>
              <a:t>and automated </a:t>
            </a:r>
          </a:p>
          <a:p>
            <a:r>
              <a:rPr lang="en-US" sz="3600" dirty="0" smtClean="0"/>
              <a:t>testing </a:t>
            </a:r>
            <a:r>
              <a:rPr lang="en-US" sz="3600" dirty="0"/>
              <a:t>system, the results are basically identical. The leak of contacts in </a:t>
            </a:r>
            <a:r>
              <a:rPr lang="en-US" sz="3600" dirty="0" smtClean="0"/>
              <a:t>an </a:t>
            </a:r>
            <a:r>
              <a:rPr lang="en-US" sz="3600" dirty="0"/>
              <a:t>application has not been detected in human interaction, but in the </a:t>
            </a:r>
            <a:r>
              <a:rPr lang="en-US" sz="3600" dirty="0" smtClean="0"/>
              <a:t>automated </a:t>
            </a:r>
            <a:r>
              <a:rPr lang="en-US" sz="3600" dirty="0"/>
              <a:t>testing system it has been found. The cause of this situation is </a:t>
            </a:r>
            <a:r>
              <a:rPr lang="en-US" sz="3600" dirty="0" smtClean="0"/>
              <a:t>that </a:t>
            </a:r>
            <a:r>
              <a:rPr lang="en-US" sz="3600" dirty="0"/>
              <a:t>a button has not been triggered in human interaction.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27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455778"/>
            <a:ext cx="1264920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00" dirty="0" smtClean="0"/>
              <a:t>This </a:t>
            </a:r>
            <a:r>
              <a:rPr lang="en-US" sz="3300" dirty="0"/>
              <a:t>paper puts forward and implements the automated testing </a:t>
            </a:r>
            <a:r>
              <a:rPr lang="en-US" sz="3300" dirty="0" smtClean="0"/>
              <a:t>system, which </a:t>
            </a:r>
            <a:r>
              <a:rPr lang="en-US" sz="3300" dirty="0"/>
              <a:t>is </a:t>
            </a:r>
            <a:r>
              <a:rPr lang="en-US" sz="3300" dirty="0" smtClean="0"/>
              <a:t>applied </a:t>
            </a:r>
            <a:r>
              <a:rPr lang="en-US" sz="3300" dirty="0"/>
              <a:t>in the Android emulator and combined with dynamic taint </a:t>
            </a:r>
            <a:r>
              <a:rPr lang="en-US" sz="3300" dirty="0" smtClean="0"/>
              <a:t>propagation</a:t>
            </a:r>
            <a:r>
              <a:rPr lang="en-US" sz="3300" dirty="0"/>
              <a:t>. It </a:t>
            </a:r>
            <a:r>
              <a:rPr lang="en-US" sz="3300" dirty="0" smtClean="0"/>
              <a:t>greatly </a:t>
            </a:r>
            <a:r>
              <a:rPr lang="en-US" sz="3300" dirty="0"/>
              <a:t>improves the testing efficiency and coverage compared to </a:t>
            </a:r>
            <a:r>
              <a:rPr lang="en-US" sz="3300" dirty="0" smtClean="0"/>
              <a:t>previous </a:t>
            </a:r>
            <a:r>
              <a:rPr lang="en-US" sz="3300" dirty="0"/>
              <a:t>way of </a:t>
            </a:r>
            <a:r>
              <a:rPr lang="en-US" sz="3300" dirty="0" smtClean="0"/>
              <a:t>human </a:t>
            </a:r>
            <a:r>
              <a:rPr lang="en-US" sz="3300" dirty="0"/>
              <a:t>interaction. Not only to the current Android security research </a:t>
            </a:r>
            <a:r>
              <a:rPr lang="en-US" sz="3300" dirty="0" smtClean="0"/>
              <a:t>it </a:t>
            </a:r>
            <a:r>
              <a:rPr lang="en-US" sz="3300" dirty="0"/>
              <a:t>provides </a:t>
            </a:r>
            <a:r>
              <a:rPr lang="en-US" sz="3300" dirty="0" smtClean="0"/>
              <a:t>the </a:t>
            </a:r>
            <a:r>
              <a:rPr lang="en-US" sz="3300" dirty="0"/>
              <a:t>reference, but also can be reference by other mobile intelligent terminal OS. </a:t>
            </a:r>
          </a:p>
          <a:p>
            <a:pPr algn="just">
              <a:lnSpc>
                <a:spcPct val="150000"/>
              </a:lnSpc>
            </a:pPr>
            <a:endParaRPr lang="en-US" sz="33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2663"/>
            <a:ext cx="42033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Conclusion 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620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1"/>
                </a:solidFill>
                <a:latin typeface="Comic Sans MS" pitchFamily="66" charset="0"/>
              </a:rPr>
              <a:t>REFERENCES: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2253" y="3238576"/>
            <a:ext cx="11429999" cy="9448800"/>
          </a:xfrm>
        </p:spPr>
        <p:txBody>
          <a:bodyPr>
            <a:noAutofit/>
          </a:bodyPr>
          <a:lstStyle/>
          <a:p>
            <a:r>
              <a:rPr lang="en-US" sz="3200" dirty="0"/>
              <a:t>X. Yuan and A. M. </a:t>
            </a:r>
            <a:r>
              <a:rPr lang="en-US" sz="3200" dirty="0" err="1"/>
              <a:t>Memon</a:t>
            </a:r>
            <a:r>
              <a:rPr lang="en-US" sz="3200" dirty="0"/>
              <a:t>. Generating event sequence-based test cases using </a:t>
            </a:r>
            <a:r>
              <a:rPr lang="en-US" sz="3200" dirty="0" err="1"/>
              <a:t>gui</a:t>
            </a:r>
            <a:r>
              <a:rPr lang="en-US" sz="3200" dirty="0"/>
              <a:t> runtime state feedback. IEEE Trans. on Software Engineering, 36:81–95, </a:t>
            </a:r>
            <a:r>
              <a:rPr lang="en-US" sz="3200" dirty="0" smtClean="0"/>
              <a:t>2010.</a:t>
            </a:r>
          </a:p>
          <a:p>
            <a:r>
              <a:rPr lang="en-US" sz="2800" dirty="0"/>
              <a:t>IMPLEMENTATION OF AUTOMATED TESTING SYSTEM FOR ANDROID</a:t>
            </a:r>
          </a:p>
          <a:p>
            <a:pPr marL="0" indent="0">
              <a:buNone/>
            </a:pPr>
            <a:r>
              <a:rPr lang="en-US" sz="2800" dirty="0" smtClean="0"/>
              <a:t>    APPLICATIONS </a:t>
            </a:r>
            <a:r>
              <a:rPr lang="en-US" sz="2800" dirty="0"/>
              <a:t>BASED ON DYNAMIC TAINT </a:t>
            </a:r>
            <a:r>
              <a:rPr lang="en-US" sz="2800" dirty="0" smtClean="0"/>
              <a:t>PROPAGATION Zhu </a:t>
            </a:r>
            <a:r>
              <a:rPr lang="en-US" sz="2800" dirty="0" err="1" smtClean="0"/>
              <a:t>Kelong</a:t>
            </a:r>
            <a:r>
              <a:rPr lang="en-US" sz="2800" dirty="0"/>
              <a:t>, Song </a:t>
            </a:r>
            <a:r>
              <a:rPr lang="en-US" sz="2800" dirty="0" err="1"/>
              <a:t>Yubo</a:t>
            </a:r>
            <a:r>
              <a:rPr lang="en-US" sz="2800" dirty="0"/>
              <a:t>, Chen </a:t>
            </a:r>
            <a:r>
              <a:rPr lang="en-US" sz="2800" dirty="0" err="1"/>
              <a:t>Fei</a:t>
            </a:r>
            <a:endParaRPr lang="en-US" sz="2800" dirty="0" smtClean="0"/>
          </a:p>
          <a:p>
            <a:r>
              <a:rPr lang="en-US" sz="3200" dirty="0" err="1" smtClean="0"/>
              <a:t>Xun</a:t>
            </a:r>
            <a:r>
              <a:rPr lang="en-US" sz="3200" dirty="0" smtClean="0"/>
              <a:t> Yuan, Myra B. Cohen, </a:t>
            </a:r>
            <a:r>
              <a:rPr lang="en-US" sz="3200" dirty="0" err="1" smtClean="0"/>
              <a:t>Atif</a:t>
            </a:r>
            <a:r>
              <a:rPr lang="en-US" sz="3200" dirty="0" smtClean="0"/>
              <a:t> M. </a:t>
            </a:r>
            <a:r>
              <a:rPr lang="en-US" sz="3200" dirty="0" err="1" smtClean="0"/>
              <a:t>Memon</a:t>
            </a:r>
            <a:r>
              <a:rPr lang="en-US" sz="3200" dirty="0" smtClean="0"/>
              <a:t>, (2010) “GUI Interaction Testing: Incorporating Event Context”, IEEE Transactions on Software Engineering, vol. 99.</a:t>
            </a:r>
          </a:p>
          <a:p>
            <a:r>
              <a:rPr lang="en-US" sz="3200" dirty="0" smtClean="0"/>
              <a:t>International </a:t>
            </a:r>
            <a:r>
              <a:rPr lang="en-US" sz="3200" dirty="0"/>
              <a:t>Journal of Software Engineering &amp; Applications (IJSEA), Vol.3, No.1, January 2012 DOI : 10.5121/ijsea.2012.3110 139 STUDY PAPER ON TEST CASE GENERATION FOR </a:t>
            </a:r>
            <a:r>
              <a:rPr lang="en-US" sz="3200" dirty="0" smtClean="0"/>
              <a:t>TESTING </a:t>
            </a:r>
          </a:p>
          <a:p>
            <a:r>
              <a:rPr lang="en-US" sz="3200" dirty="0"/>
              <a:t>M. Linares-Vasquez, C. Vendome, Q. </a:t>
            </a:r>
            <a:r>
              <a:rPr lang="en-US" sz="3200" dirty="0" err="1"/>
              <a:t>Luo</a:t>
            </a:r>
            <a:r>
              <a:rPr lang="en-US" sz="3200" dirty="0"/>
              <a:t>, and D. </a:t>
            </a:r>
            <a:r>
              <a:rPr lang="en-US" sz="3200" dirty="0" err="1"/>
              <a:t>Poshyvanyk</a:t>
            </a:r>
            <a:r>
              <a:rPr lang="en-US" sz="3200" dirty="0"/>
              <a:t>. How ´ developers detect and fix performance bottlenecks in android apps. In ICSME’15, pages 352–361, </a:t>
            </a:r>
            <a:r>
              <a:rPr lang="en-US" sz="3200" dirty="0" smtClean="0"/>
              <a:t>2015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8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1371600"/>
            <a:ext cx="9857015" cy="181867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mic Sans MS" pitchFamily="66" charset="0"/>
                <a:cs typeface="Aharoni" pitchFamily="2" charset="-79"/>
              </a:rPr>
              <a:t>FUTURE SCOPE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1981" y="3810000"/>
            <a:ext cx="11717452" cy="5981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 it is used to test Graphical user interface of mobile it can be also used in visual graphic test for movies making.</a:t>
            </a:r>
          </a:p>
          <a:p>
            <a:endParaRPr lang="en-US" sz="3600" dirty="0"/>
          </a:p>
          <a:p>
            <a:r>
              <a:rPr lang="en-US" sz="3600" dirty="0" smtClean="0"/>
              <a:t>Can be used in video games with high graphical content (Ex: play stations)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81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                     </a:t>
            </a:r>
            <a:r>
              <a:rPr lang="en-US" sz="6000" b="1" dirty="0"/>
              <a:t>Dr. </a:t>
            </a:r>
            <a:r>
              <a:rPr lang="en-US" sz="6000" b="1" dirty="0" err="1"/>
              <a:t>Fei</a:t>
            </a:r>
            <a:r>
              <a:rPr lang="en-US" sz="6000" b="1" dirty="0"/>
              <a:t> </a:t>
            </a:r>
            <a:r>
              <a:rPr lang="en-US" sz="6000" b="1" dirty="0" smtClean="0"/>
              <a:t>Cao</a:t>
            </a:r>
            <a:endParaRPr lang="en-US" sz="6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                         Thank You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Image result for dr feicao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316876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itchFamily="18" charset="0"/>
              </a:rPr>
              <a:t>CONTENTS</a:t>
            </a:r>
            <a:endParaRPr lang="en-IN" dirty="0">
              <a:latin typeface="Footlight MT Ligh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  <a:cs typeface="Aharoni" pitchFamily="2" charset="-79"/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  <a:cs typeface="Aharoni" pitchFamily="2" charset="-79"/>
              </a:rPr>
              <a:t>WORKING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  <a:cs typeface="Aharoni" pitchFamily="2" charset="-79"/>
              </a:rPr>
              <a:t> TEST RESULTS AND ANALYSIS 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  <a:cs typeface="Aharoni" pitchFamily="2" charset="-79"/>
              </a:rPr>
              <a:t>CONCLUSION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  <a:cs typeface="Aharoni" pitchFamily="2" charset="-79"/>
              </a:rPr>
              <a:t>REFERENCES</a:t>
            </a:r>
            <a:endParaRPr lang="en-US" dirty="0">
              <a:latin typeface="Comic Sans MS" pitchFamily="66" charset="0"/>
              <a:cs typeface="Aharoni" pitchFamily="2" charset="-79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  <a:cs typeface="Aharoni" pitchFamily="2" charset="-79"/>
              </a:rPr>
              <a:t>FUTURE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00100"/>
            <a:ext cx="11963400" cy="11811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Comic Sans MS" pitchFamily="66" charset="0"/>
              </a:rPr>
              <a:t>INTRODUCTION:</a:t>
            </a:r>
            <a:endParaRPr lang="en-IN" sz="54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12344400" cy="7772400"/>
          </a:xfrm>
        </p:spPr>
        <p:txBody>
          <a:bodyPr>
            <a:noAutofit/>
          </a:bodyPr>
          <a:lstStyle/>
          <a:p>
            <a:r>
              <a:rPr lang="en-US" sz="3600" dirty="0"/>
              <a:t>Wide usage of Android increased in last decade and replaced tasks which are done by desktops previously.</a:t>
            </a:r>
          </a:p>
          <a:p>
            <a:r>
              <a:rPr lang="en-US" sz="3600" dirty="0" smtClean="0"/>
              <a:t>Due </a:t>
            </a:r>
            <a:r>
              <a:rPr lang="en-US" sz="3600" dirty="0"/>
              <a:t>to this wide usage mobiles developed with big &amp; wide screens and faster processes.</a:t>
            </a:r>
          </a:p>
          <a:p>
            <a:r>
              <a:rPr lang="en-US" sz="3600" dirty="0" smtClean="0"/>
              <a:t>So</a:t>
            </a:r>
            <a:r>
              <a:rPr lang="en-US" sz="3600" dirty="0"/>
              <a:t>, quality check of applications along with security issues.</a:t>
            </a:r>
          </a:p>
          <a:p>
            <a:r>
              <a:rPr lang="en-US" sz="3600" dirty="0" smtClean="0"/>
              <a:t>To </a:t>
            </a:r>
            <a:r>
              <a:rPr lang="en-US" sz="3600" dirty="0"/>
              <a:t>Overcome this problems strong need for testing automation tools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667000"/>
            <a:ext cx="12649200" cy="795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4400" dirty="0" smtClean="0"/>
              <a:t>Android </a:t>
            </a:r>
            <a:r>
              <a:rPr lang="en-US" sz="4400" dirty="0"/>
              <a:t>applications are composed of several type of java </a:t>
            </a:r>
            <a:r>
              <a:rPr lang="en-US" sz="4400" dirty="0" smtClean="0"/>
              <a:t>components(activities</a:t>
            </a:r>
            <a:r>
              <a:rPr lang="en-US" sz="4400" dirty="0"/>
              <a:t>, services, broadcast receivers ,content providers). </a:t>
            </a:r>
          </a:p>
          <a:p>
            <a:pPr marL="457200" indent="-457200">
              <a:buFont typeface="Arial" charset="0"/>
              <a:buChar char="•"/>
            </a:pPr>
            <a:endParaRPr lang="en-US" sz="4400" dirty="0"/>
          </a:p>
          <a:p>
            <a:pPr marL="457200" indent="-457200">
              <a:buFont typeface="Arial" charset="0"/>
              <a:buChar char="•"/>
            </a:pPr>
            <a:r>
              <a:rPr lang="en-US" sz="4400" dirty="0"/>
              <a:t>Some of them are event-driven so, they will be having several open </a:t>
            </a:r>
            <a:r>
              <a:rPr lang="en-US" sz="4400" dirty="0" smtClean="0"/>
              <a:t>issues </a:t>
            </a:r>
            <a:r>
              <a:rPr lang="en-US" sz="4400" dirty="0"/>
              <a:t>prone to new kind of bugs</a:t>
            </a:r>
            <a:r>
              <a:rPr lang="en-US" sz="44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4400" dirty="0"/>
          </a:p>
          <a:p>
            <a:pPr marL="457200" indent="-457200">
              <a:buFont typeface="Arial" charset="0"/>
              <a:buChar char="•"/>
            </a:pPr>
            <a:r>
              <a:rPr lang="en-US" sz="4400" dirty="0" smtClean="0"/>
              <a:t>So, to overcome these kind of errors recursive testing and dynamic taint propogation is used.</a:t>
            </a:r>
          </a:p>
          <a:p>
            <a:pPr marL="457200" indent="-457200">
              <a:buFont typeface="Arial" charset="0"/>
              <a:buChar char="•"/>
            </a:pPr>
            <a:endParaRPr lang="en-US" sz="4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713" y="1033670"/>
            <a:ext cx="40094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Comic Sans MS" pitchFamily="66" charset="0"/>
                <a:cs typeface="Aharoni" pitchFamily="2" charset="-79"/>
              </a:rPr>
              <a:t>Android Bugs: </a:t>
            </a:r>
          </a:p>
          <a:p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895600"/>
            <a:ext cx="12649200" cy="118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4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12420600" cy="12037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Working:</a:t>
            </a: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r>
              <a:rPr lang="en-US" sz="3600" b="1" dirty="0" smtClean="0">
                <a:solidFill>
                  <a:schemeClr val="accent1"/>
                </a:solidFill>
              </a:rPr>
              <a:t>Recursion testing: </a:t>
            </a:r>
          </a:p>
          <a:p>
            <a:endParaRPr lang="en-US" sz="3600" b="1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Generally recursion testing is performed for testing the bugs that may occur in updated applications.</a:t>
            </a:r>
          </a:p>
          <a:p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takes care of the older version of application that which should not get disturbed due to the updated version.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EX: </a:t>
            </a:r>
            <a:r>
              <a:rPr lang="en-US" sz="3600" dirty="0" err="1" smtClean="0"/>
              <a:t>whatsapp</a:t>
            </a:r>
            <a:r>
              <a:rPr lang="en-US" sz="3600" dirty="0" smtClean="0"/>
              <a:t>, </a:t>
            </a:r>
            <a:r>
              <a:rPr lang="en-US" sz="3600" dirty="0" err="1" smtClean="0"/>
              <a:t>facebook</a:t>
            </a:r>
            <a:r>
              <a:rPr lang="en-US" sz="3600" dirty="0" smtClean="0"/>
              <a:t> </a:t>
            </a:r>
            <a:r>
              <a:rPr lang="en-US" sz="3600" dirty="0" err="1" smtClean="0"/>
              <a:t>etc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for which the older version of the </a:t>
            </a:r>
            <a:r>
              <a:rPr lang="en-US" sz="3600" dirty="0" err="1" smtClean="0"/>
              <a:t>applicatiions</a:t>
            </a:r>
            <a:r>
              <a:rPr lang="en-US" sz="3600" dirty="0" smtClean="0"/>
              <a:t> is not disturbed     when the new feature is updated in the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b="1" dirty="0" smtClean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6600" y="-1066800"/>
            <a:ext cx="9857015" cy="1871133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829733"/>
            <a:ext cx="9857015" cy="9076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</a:rPr>
              <a:t>Dynamic Taint propogation</a:t>
            </a:r>
            <a:endParaRPr lang="en-US" sz="3600" dirty="0" smtClean="0"/>
          </a:p>
          <a:p>
            <a:r>
              <a:rPr lang="en-US" sz="3600" dirty="0" smtClean="0"/>
              <a:t>This is the most common test for security testing, but there are two problems.</a:t>
            </a:r>
          </a:p>
          <a:p>
            <a:endParaRPr lang="en-US" sz="3600" dirty="0" smtClean="0"/>
          </a:p>
          <a:p>
            <a:pPr lvl="1"/>
            <a:r>
              <a:rPr lang="en-US" sz="3600" dirty="0"/>
              <a:t>a) If the custom ROM runs in the smartphone, the running speed of ROM will be limited to the smartphone’s battery life and computing power. </a:t>
            </a:r>
            <a:endParaRPr lang="en-US" sz="3600" dirty="0" smtClean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b) If the program was running in emulator in PC, the efficiency will be very poor because of the manual operation for the triggering action during the running time.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11" y="5029200"/>
            <a:ext cx="8865577" cy="6286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45801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According to the study </a:t>
            </a:r>
            <a:r>
              <a:rPr lang="en-US" sz="3200" dirty="0" smtClean="0"/>
              <a:t> </a:t>
            </a:r>
            <a:r>
              <a:rPr lang="en-US" sz="3200" dirty="0"/>
              <a:t>of malicious code in the application,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paper gives a classification, </a:t>
            </a:r>
            <a:r>
              <a:rPr lang="en-US" sz="3200" dirty="0" smtClean="0"/>
              <a:t>The figure below puts </a:t>
            </a:r>
            <a:r>
              <a:rPr lang="en-US" sz="3200" dirty="0"/>
              <a:t>forward a research method  </a:t>
            </a:r>
            <a:r>
              <a:rPr lang="en-US" sz="3200" dirty="0" smtClean="0"/>
              <a:t>named </a:t>
            </a:r>
            <a:r>
              <a:rPr lang="en-US" sz="3200" dirty="0"/>
              <a:t>dynamic taint analysis and had accomplished the design and implementation of </a:t>
            </a:r>
            <a:r>
              <a:rPr lang="en-US" sz="3200" dirty="0" smtClean="0"/>
              <a:t>TaintDroid.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TaintDroid is a real-time detection system based on the analysis of </a:t>
            </a:r>
            <a:r>
              <a:rPr lang="en-US" sz="3200" dirty="0" smtClean="0"/>
              <a:t>dynamic </a:t>
            </a:r>
            <a:r>
              <a:rPr lang="en-US" sz="3200" dirty="0"/>
              <a:t>information flow.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19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4643" y="1657529"/>
            <a:ext cx="2917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TaintDroid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87" y="457200"/>
            <a:ext cx="8755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chemeClr val="accent4"/>
                </a:solidFill>
                <a:latin typeface="+mj-lt"/>
              </a:rPr>
              <a:t>Current Study and Insufficiency </a:t>
            </a:r>
            <a:endParaRPr lang="en-US" sz="4400" dirty="0">
              <a:solidFill>
                <a:schemeClr val="accent4"/>
              </a:solidFill>
              <a:latin typeface="+mj-lt"/>
            </a:endParaRPr>
          </a:p>
          <a:p>
            <a:endParaRPr lang="en-US" sz="3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643" y="3100238"/>
            <a:ext cx="11597342" cy="4793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system modifies Android’s application </a:t>
            </a:r>
            <a:r>
              <a:rPr lang="en-US" sz="3600" dirty="0" smtClean="0"/>
              <a:t>framework, </a:t>
            </a:r>
            <a:r>
              <a:rPr lang="en-US" sz="3600" dirty="0"/>
              <a:t>and it </a:t>
            </a:r>
            <a:endParaRPr lang="en-US" sz="3600" dirty="0" smtClean="0"/>
          </a:p>
          <a:p>
            <a:r>
              <a:rPr lang="en-US" sz="3600" dirty="0" smtClean="0"/>
              <a:t>supports four </a:t>
            </a:r>
            <a:r>
              <a:rPr lang="en-US" sz="3600" dirty="0"/>
              <a:t>levels’ </a:t>
            </a:r>
            <a:r>
              <a:rPr lang="en-US" sz="3600" dirty="0" smtClean="0"/>
              <a:t>data tracking.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Variable </a:t>
            </a:r>
            <a:r>
              <a:rPr lang="en-US" sz="3600" dirty="0"/>
              <a:t>level, </a:t>
            </a:r>
            <a:endParaRPr lang="en-US" sz="36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method </a:t>
            </a:r>
            <a:r>
              <a:rPr lang="en-US" sz="3600" dirty="0"/>
              <a:t>level</a:t>
            </a:r>
            <a:r>
              <a:rPr lang="en-US" sz="3600" dirty="0" smtClean="0"/>
              <a:t>,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 </a:t>
            </a:r>
            <a:r>
              <a:rPr lang="en-US" sz="3600" dirty="0"/>
              <a:t>message level </a:t>
            </a:r>
            <a:endParaRPr lang="en-US" sz="36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file </a:t>
            </a:r>
            <a:r>
              <a:rPr lang="en-US" sz="3600" dirty="0"/>
              <a:t>level. </a:t>
            </a:r>
            <a:endParaRPr lang="en-US" sz="3600" dirty="0" smtClean="0"/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4643" y="8059038"/>
            <a:ext cx="12317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TaintDroid, tags will be attached to the data that came from the privacy data </a:t>
            </a:r>
            <a:r>
              <a:rPr lang="en-US" sz="3600" dirty="0" smtClean="0"/>
              <a:t>sources </a:t>
            </a:r>
            <a:r>
              <a:rPr lang="en-US" sz="3600" dirty="0"/>
              <a:t>and they will spread with the data in the system.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45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2330" y="894522"/>
            <a:ext cx="79031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 </a:t>
            </a:r>
            <a:r>
              <a:rPr lang="en-US" sz="4400" b="1" dirty="0">
                <a:solidFill>
                  <a:schemeClr val="accent1"/>
                </a:solidFill>
              </a:rPr>
              <a:t>Some Automated Testing Tools </a:t>
            </a:r>
            <a:endParaRPr lang="en-US" sz="4400" dirty="0">
              <a:solidFill>
                <a:schemeClr val="accent1"/>
              </a:solidFill>
            </a:endParaRPr>
          </a:p>
          <a:p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1235" y="2325757"/>
            <a:ext cx="36256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Monkey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MonkeyRunner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HierarchyViewer 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17374" y="5270676"/>
            <a:ext cx="8998226" cy="91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of Automated </a:t>
            </a:r>
            <a:r>
              <a:rPr lang="en-US" b="1" dirty="0" smtClean="0"/>
              <a:t>Testing System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6400800"/>
            <a:ext cx="10154618" cy="4822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8753" y="4234559"/>
            <a:ext cx="9383018" cy="91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conclusion, the three tools provided by the Android SDK are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 </a:t>
            </a:r>
            <a:r>
              <a:rPr lang="en-US" dirty="0"/>
              <a:t>effective for automated testing. </a:t>
            </a:r>
          </a:p>
        </p:txBody>
      </p:sp>
    </p:spTree>
    <p:extLst>
      <p:ext uri="{BB962C8B-B14F-4D97-AF65-F5344CB8AC3E}">
        <p14:creationId xmlns:p14="http://schemas.microsoft.com/office/powerpoint/2010/main" val="8817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2989</TotalTime>
  <Words>1032</Words>
  <Application>Microsoft Office PowerPoint</Application>
  <PresentationFormat>Custom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Calibri</vt:lpstr>
      <vt:lpstr>Comic Sans MS</vt:lpstr>
      <vt:lpstr>Footlight MT Light</vt:lpstr>
      <vt:lpstr>Gill Sans MT</vt:lpstr>
      <vt:lpstr>TimesNewRomanPS</vt:lpstr>
      <vt:lpstr>Wingdings</vt:lpstr>
      <vt:lpstr>Gallery</vt:lpstr>
      <vt:lpstr>Automated Testing for fixing Bugs in Android Applications</vt:lpstr>
      <vt:lpstr>CONTENTS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5IVE</dc:creator>
  <cp:lastModifiedBy>Hema Kiran Chegondi</cp:lastModifiedBy>
  <cp:revision>73</cp:revision>
  <dcterms:created xsi:type="dcterms:W3CDTF">2006-08-16T00:00:00Z</dcterms:created>
  <dcterms:modified xsi:type="dcterms:W3CDTF">2017-04-20T16:59:02Z</dcterms:modified>
</cp:coreProperties>
</file>