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84" r:id="rId17"/>
    <p:sldId id="279" r:id="rId18"/>
    <p:sldId id="285" r:id="rId19"/>
    <p:sldId id="282" r:id="rId20"/>
    <p:sldId id="286" r:id="rId21"/>
    <p:sldId id="274" r:id="rId22"/>
    <p:sldId id="275" r:id="rId23"/>
    <p:sldId id="276" r:id="rId24"/>
    <p:sldId id="277"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91" autoAdjust="0"/>
    <p:restoredTop sz="94660"/>
  </p:normalViewPr>
  <p:slideViewPr>
    <p:cSldViewPr snapToGrid="0">
      <p:cViewPr varScale="1">
        <p:scale>
          <a:sx n="113" d="100"/>
          <a:sy n="113"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338A-A6ED-408C-9476-174995AF3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9A49CF-7A12-41F4-BC21-314130210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B734D1-6184-4947-B7E7-E7FFE0E558F2}"/>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5CC6536D-461A-412A-BF7D-F52DFECAD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E3FA4-84F3-4BED-A60A-49B71ECB3632}"/>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82800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6705-0563-4CCD-92A2-6C1871907F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0347C-E31B-498E-B53C-1A3E94D87F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66AAB-74B7-4E72-991B-796E2A9CAA09}"/>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60D41C6C-E177-4DD3-9136-002A90E73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40AEC-8872-408A-8B9F-6C21EB521525}"/>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324564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E84E5-00A3-40E4-B39C-536E2A9806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16A0C0-0D21-4481-B949-F8F4248BCE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B8D69-6ED5-4441-86FA-FDC00E001B08}"/>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845B375B-7142-4588-862B-39A857846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BE045-A72E-47B6-BF19-A4372CA059C9}"/>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151754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F527-A9AB-4A3D-8937-E396C3BB9A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6410C-B66C-49B2-A395-0C6AE788AF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D5C4C-7F28-45B2-B1AC-BA23C9579298}"/>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02D37B71-14D8-4953-BD3F-C0E8ADD62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DF71A-68DD-4C5E-A545-FAC196B1651A}"/>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184168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5479-D823-4DB5-9FC7-964AAC2E8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B78507-C2E9-41F8-8E28-653548648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AB8270-A6ED-4419-ABEE-2D03C8DE1D25}"/>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8332BD37-DDBF-4ADF-95AA-D5877A130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7E933-C794-4F16-AF71-75933B630215}"/>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128965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A364-C66D-41A9-B253-14E92EE9D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DA8218-63C7-45B4-B95D-E06B04AAAB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A49A87-EDE4-4EA3-9E71-85F8FAE85A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93CB8-6E3C-454C-A210-61A471503C3F}"/>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6" name="Footer Placeholder 5">
            <a:extLst>
              <a:ext uri="{FF2B5EF4-FFF2-40B4-BE49-F238E27FC236}">
                <a16:creationId xmlns:a16="http://schemas.microsoft.com/office/drawing/2014/main" id="{664D19CC-4E68-4A5C-9C16-5B6B788693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F71D9-AA3B-450C-90D6-3B8E3E5DAFFA}"/>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26843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5BE4-380D-44F4-BEC8-8B58F6A17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600D2D-7A06-4241-8072-4CB5A22AB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00A497-F63B-4CD9-BE49-66C34D96A9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6AC573-13E1-4CE8-A7CE-E79CD9A18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947E33-BDA5-4531-9D5A-0C1EEB883F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DC3E6B-0E7A-4574-BCC6-72B5F020B2EA}"/>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8" name="Footer Placeholder 7">
            <a:extLst>
              <a:ext uri="{FF2B5EF4-FFF2-40B4-BE49-F238E27FC236}">
                <a16:creationId xmlns:a16="http://schemas.microsoft.com/office/drawing/2014/main" id="{1376A39A-5EB2-4DE6-A4C7-2284D27235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FBF4F-9729-414C-9BFF-13699FC99681}"/>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206563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D964-D049-4032-BAFA-B99E43653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770F0E-EB7F-4971-BE98-ECBFC3297AA8}"/>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4" name="Footer Placeholder 3">
            <a:extLst>
              <a:ext uri="{FF2B5EF4-FFF2-40B4-BE49-F238E27FC236}">
                <a16:creationId xmlns:a16="http://schemas.microsoft.com/office/drawing/2014/main" id="{14C388B6-6545-49D1-AAB0-9A0ED6FBCA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B3B67-7DAD-417D-97F4-766A76FCDCEC}"/>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228388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9E2C7-B8F2-48CB-9D0C-23AAD4DEA523}"/>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3" name="Footer Placeholder 2">
            <a:extLst>
              <a:ext uri="{FF2B5EF4-FFF2-40B4-BE49-F238E27FC236}">
                <a16:creationId xmlns:a16="http://schemas.microsoft.com/office/drawing/2014/main" id="{380A5DC5-D0C4-4F4B-92C4-9F8D36EF85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521B75-BE51-4F70-9DF9-D53E6FCF5C99}"/>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395380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E7B8-72A3-4681-BC5B-232BCF574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02B19D-BA06-4B7F-82B6-9245DA677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A96FAB-19ED-4375-9BDA-5E6A1A6D8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9B2663-9A2C-4BDE-BE43-83372CCD1509}"/>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6" name="Footer Placeholder 5">
            <a:extLst>
              <a:ext uri="{FF2B5EF4-FFF2-40B4-BE49-F238E27FC236}">
                <a16:creationId xmlns:a16="http://schemas.microsoft.com/office/drawing/2014/main" id="{A1A22EBD-4977-4360-9261-34E770450C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23E9D-193D-4014-AB38-D9326CF59C5C}"/>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109949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A83D-1180-4DD0-8023-C209E76F0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01F2FB-8F8E-4FA4-B9EE-B2E61EEEE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651638-103D-4B04-B295-AE57FDEB9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492B84-1D14-464C-AF20-6B0391EFFB6D}"/>
              </a:ext>
            </a:extLst>
          </p:cNvPr>
          <p:cNvSpPr>
            <a:spLocks noGrp="1"/>
          </p:cNvSpPr>
          <p:nvPr>
            <p:ph type="dt" sz="half" idx="10"/>
          </p:nvPr>
        </p:nvSpPr>
        <p:spPr/>
        <p:txBody>
          <a:bodyPr/>
          <a:lstStyle/>
          <a:p>
            <a:fld id="{AFBD4CD7-8AB2-4EF3-8A17-ACB7EED84E4D}" type="datetimeFigureOut">
              <a:rPr lang="en-IN" smtClean="0"/>
              <a:t>09-04-2025</a:t>
            </a:fld>
            <a:endParaRPr lang="en-IN"/>
          </a:p>
        </p:txBody>
      </p:sp>
      <p:sp>
        <p:nvSpPr>
          <p:cNvPr id="6" name="Footer Placeholder 5">
            <a:extLst>
              <a:ext uri="{FF2B5EF4-FFF2-40B4-BE49-F238E27FC236}">
                <a16:creationId xmlns:a16="http://schemas.microsoft.com/office/drawing/2014/main" id="{BEAE35F6-1BB7-4BF4-BC7C-6CA528F4E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F68F8-5F31-4F50-A4FB-0E6DC116630D}"/>
              </a:ext>
            </a:extLst>
          </p:cNvPr>
          <p:cNvSpPr>
            <a:spLocks noGrp="1"/>
          </p:cNvSpPr>
          <p:nvPr>
            <p:ph type="sldNum" sz="quarter" idx="12"/>
          </p:nvPr>
        </p:nvSpPr>
        <p:spPr/>
        <p:txBody>
          <a:bodyPr/>
          <a:lstStyle/>
          <a:p>
            <a:fld id="{B73DD287-CC40-4FF7-AD17-D9B5E6CC221F}" type="slidenum">
              <a:rPr lang="en-IN" smtClean="0"/>
              <a:t>‹#›</a:t>
            </a:fld>
            <a:endParaRPr lang="en-IN"/>
          </a:p>
        </p:txBody>
      </p:sp>
    </p:spTree>
    <p:extLst>
      <p:ext uri="{BB962C8B-B14F-4D97-AF65-F5344CB8AC3E}">
        <p14:creationId xmlns:p14="http://schemas.microsoft.com/office/powerpoint/2010/main" val="59897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1877C-304E-4F7B-A471-ACEB1DEF3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E5C2AC-C338-4119-80D3-55630E87A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DC646-313D-4AA7-A877-D2C0688A3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D4CD7-8AB2-4EF3-8A17-ACB7EED84E4D}" type="datetimeFigureOut">
              <a:rPr lang="en-IN" smtClean="0"/>
              <a:t>09-04-2025</a:t>
            </a:fld>
            <a:endParaRPr lang="en-IN"/>
          </a:p>
        </p:txBody>
      </p:sp>
      <p:sp>
        <p:nvSpPr>
          <p:cNvPr id="5" name="Footer Placeholder 4">
            <a:extLst>
              <a:ext uri="{FF2B5EF4-FFF2-40B4-BE49-F238E27FC236}">
                <a16:creationId xmlns:a16="http://schemas.microsoft.com/office/drawing/2014/main" id="{056B2C51-49AE-4E94-8A14-922EE62D7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95FB02-ABD2-4046-B43B-0BAAF2345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DD287-CC40-4FF7-AD17-D9B5E6CC221F}" type="slidenum">
              <a:rPr lang="en-IN" smtClean="0"/>
              <a:t>‹#›</a:t>
            </a:fld>
            <a:endParaRPr lang="en-IN"/>
          </a:p>
        </p:txBody>
      </p:sp>
    </p:spTree>
    <p:extLst>
      <p:ext uri="{BB962C8B-B14F-4D97-AF65-F5344CB8AC3E}">
        <p14:creationId xmlns:p14="http://schemas.microsoft.com/office/powerpoint/2010/main" val="190464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7D1-5A14-4551-861D-2E6A2C7FD6C9}"/>
              </a:ext>
            </a:extLst>
          </p:cNvPr>
          <p:cNvSpPr>
            <a:spLocks noGrp="1"/>
          </p:cNvSpPr>
          <p:nvPr>
            <p:ph type="ctrTitle"/>
          </p:nvPr>
        </p:nvSpPr>
        <p:spPr>
          <a:xfrm>
            <a:off x="1668789" y="1268399"/>
            <a:ext cx="9144000" cy="1779601"/>
          </a:xfrm>
        </p:spPr>
        <p:txBody>
          <a:bodyPr>
            <a:noAutofit/>
          </a:bodyPr>
          <a:lstStyle/>
          <a:p>
            <a:pPr algn="just"/>
            <a:r>
              <a:rPr lang="en-US" sz="4000" b="1" dirty="0">
                <a:latin typeface="Times New Roman" panose="02020603050405020304" pitchFamily="18" charset="0"/>
                <a:cs typeface="Times New Roman" panose="02020603050405020304" pitchFamily="18" charset="0"/>
              </a:rPr>
              <a:t>LPG GAS LEAKAGE DETECTION SYSTEM WITH AUTO CUT OFF REGULATOR USING ARDUINO</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663236-66C6-43A9-BE1D-6C9D07C7925C}"/>
              </a:ext>
            </a:extLst>
          </p:cNvPr>
          <p:cNvSpPr txBox="1"/>
          <p:nvPr/>
        </p:nvSpPr>
        <p:spPr>
          <a:xfrm>
            <a:off x="768535" y="4960879"/>
            <a:ext cx="5268196" cy="1569660"/>
          </a:xfrm>
          <a:prstGeom prst="rect">
            <a:avLst/>
          </a:prstGeom>
          <a:noFill/>
        </p:spPr>
        <p:txBody>
          <a:bodyPr wrap="square" rtlCol="0">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CHARAN SHIV SPS (312421104302)</a:t>
            </a:r>
          </a:p>
          <a:p>
            <a:r>
              <a:rPr lang="en-US" sz="2400" b="1" dirty="0">
                <a:latin typeface="Times New Roman" panose="02020603050405020304" pitchFamily="18" charset="0"/>
                <a:ea typeface="Tahoma" panose="020B0604030504040204" pitchFamily="34" charset="0"/>
                <a:cs typeface="Times New Roman" panose="02020603050405020304" pitchFamily="18" charset="0"/>
              </a:rPr>
              <a:t>KIRAN KUMAR S (312421104089)</a:t>
            </a:r>
            <a:endParaRPr lang="en-IN" sz="24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latin typeface="Times New Roman" panose="02020603050405020304" pitchFamily="18" charset="0"/>
                <a:ea typeface="Tahoma" panose="020B0604030504040204" pitchFamily="34" charset="0"/>
                <a:cs typeface="Times New Roman" panose="02020603050405020304" pitchFamily="18" charset="0"/>
              </a:rPr>
              <a:t> </a:t>
            </a:r>
            <a:endParaRPr lang="en-IN"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CD1D5E5-082E-4F1B-AD20-4E2778CB31D7}"/>
              </a:ext>
            </a:extLst>
          </p:cNvPr>
          <p:cNvSpPr txBox="1"/>
          <p:nvPr/>
        </p:nvSpPr>
        <p:spPr>
          <a:xfrm>
            <a:off x="7188200" y="4969346"/>
            <a:ext cx="4927599" cy="11079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 ADLIN SHEEBA M.E.,PH.D.</a:t>
            </a:r>
          </a:p>
          <a:p>
            <a:r>
              <a:rPr lang="en-US" sz="2400" b="1" dirty="0">
                <a:latin typeface="Times New Roman" panose="02020603050405020304" pitchFamily="18" charset="0"/>
                <a:cs typeface="Times New Roman" panose="02020603050405020304" pitchFamily="18" charset="0"/>
              </a:rPr>
              <a:t>                        [GUIDE]</a:t>
            </a:r>
            <a:endParaRPr lang="en-IN"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163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45755409"/>
              </p:ext>
            </p:extLst>
          </p:nvPr>
        </p:nvGraphicFramePr>
        <p:xfrm>
          <a:off x="0" y="676732"/>
          <a:ext cx="12192000" cy="6181272"/>
        </p:xfrm>
        <a:graphic>
          <a:graphicData uri="http://schemas.openxmlformats.org/drawingml/2006/table">
            <a:tbl>
              <a:tblPr firstRow="1" bandRow="1">
                <a:tableStyleId>{2D5ABB26-0587-4C30-8999-92F81FD0307C}</a:tableStyleId>
              </a:tblPr>
              <a:tblGrid>
                <a:gridCol w="11303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9304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gridCol w="2768600">
                  <a:extLst>
                    <a:ext uri="{9D8B030D-6E8A-4147-A177-3AD203B41FA5}">
                      <a16:colId xmlns:a16="http://schemas.microsoft.com/office/drawing/2014/main" val="20007"/>
                    </a:ext>
                  </a:extLst>
                </a:gridCol>
              </a:tblGrid>
              <a:tr h="337714">
                <a:tc>
                  <a:txBody>
                    <a:bodyPr/>
                    <a:lstStyle/>
                    <a:p>
                      <a:pPr marL="19050" algn="ctr">
                        <a:lnSpc>
                          <a:spcPct val="100000"/>
                        </a:lnSpc>
                        <a:spcBef>
                          <a:spcPts val="110"/>
                        </a:spcBef>
                      </a:pPr>
                      <a:r>
                        <a:rPr lang="en-US" sz="1300" spc="-25" dirty="0">
                          <a:latin typeface="Times New Roman" panose="02020603050405020304" pitchFamily="18" charset="0"/>
                          <a:cs typeface="Times New Roman" panose="02020603050405020304" pitchFamily="18" charset="0"/>
                        </a:rPr>
                        <a:t>     </a:t>
                      </a:r>
                      <a:r>
                        <a:rPr sz="1300" spc="-25" dirty="0">
                          <a:latin typeface="Times New Roman" panose="02020603050405020304" pitchFamily="18" charset="0"/>
                          <a:cs typeface="Times New Roman" panose="02020603050405020304" pitchFamily="18" charset="0"/>
                        </a:rPr>
                        <a:t>12</a:t>
                      </a:r>
                      <a:endParaRPr sz="1300" dirty="0">
                        <a:latin typeface="Times New Roman" panose="02020603050405020304" pitchFamily="18" charset="0"/>
                        <a:cs typeface="Times New Roman" panose="02020603050405020304" pitchFamily="18" charset="0"/>
                      </a:endParaRPr>
                    </a:p>
                  </a:txBody>
                  <a:tcPr marL="0" marR="0" marT="18627" marB="0">
                    <a:lnR w="6350">
                      <a:solidFill>
                        <a:srgbClr val="C4C7C5"/>
                      </a:solidFill>
                      <a:prstDash val="solid"/>
                    </a:lnR>
                    <a:lnT w="6350">
                      <a:solidFill>
                        <a:srgbClr val="C4C7C5"/>
                      </a:solidFill>
                      <a:prstDash val="solid"/>
                    </a:lnT>
                  </a:tcPr>
                </a:tc>
                <a:tc>
                  <a:txBody>
                    <a:bodyPr/>
                    <a:lstStyle/>
                    <a:p>
                      <a:pPr marL="28575" algn="ctr">
                        <a:lnSpc>
                          <a:spcPct val="100000"/>
                        </a:lnSpc>
                        <a:spcBef>
                          <a:spcPts val="110"/>
                        </a:spcBef>
                      </a:pPr>
                      <a:r>
                        <a:rPr lang="en-US" sz="1300" spc="-2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19</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ts val="1355"/>
                        </a:lnSpc>
                        <a:spcBef>
                          <a:spcPts val="100"/>
                        </a:spcBef>
                      </a:pPr>
                      <a:r>
                        <a:rPr lang="en-IN" sz="1300" dirty="0" err="1">
                          <a:latin typeface="Times New Roman" panose="02020603050405020304" pitchFamily="18" charset="0"/>
                          <a:cs typeface="Times New Roman" panose="02020603050405020304" pitchFamily="18" charset="0"/>
                        </a:rPr>
                        <a:t>Pravalika</a:t>
                      </a:r>
                      <a:r>
                        <a:rPr lang="en-IN" sz="1300" dirty="0">
                          <a:latin typeface="Times New Roman" panose="02020603050405020304" pitchFamily="18" charset="0"/>
                          <a:cs typeface="Times New Roman" panose="02020603050405020304" pitchFamily="18" charset="0"/>
                        </a:rPr>
                        <a:t> V., &amp;</a:t>
                      </a:r>
                    </a:p>
                  </a:txBody>
                  <a:tcPr marL="0" marR="0" marT="16933"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International Journal of</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r>
                        <a:rPr lang="en-US" sz="1300" dirty="0">
                          <a:latin typeface="Times New Roman" panose="02020603050405020304" pitchFamily="18" charset="0"/>
                          <a:cs typeface="Times New Roman" panose="02020603050405020304" pitchFamily="18" charset="0"/>
                        </a:rPr>
                        <a:t>Internet of</a:t>
                      </a:r>
                      <a:endParaRPr lang="en-IN"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cap="flat" cmpd="sng" algn="ctr">
                      <a:solidFill>
                        <a:srgbClr val="C4C7C5"/>
                      </a:solidFill>
                      <a:prstDash val="solid"/>
                      <a:round/>
                      <a:headEnd type="none" w="med" len="med"/>
                      <a:tailEnd type="none" w="med" len="me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allows users to</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cap="flat" cmpd="sng" algn="ctr">
                      <a:solidFill>
                        <a:srgbClr val="C4C7C5"/>
                      </a:solidFill>
                      <a:prstDash val="solid"/>
                      <a:round/>
                      <a:headEnd type="none" w="med" len="med"/>
                      <a:tailEnd type="none" w="med" len="me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4C7C5"/>
                      </a:solidFill>
                      <a:prstDash val="solid"/>
                      <a:round/>
                      <a:headEnd type="none" w="med" len="med"/>
                      <a:tailEnd type="none" w="med" len="me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requires a stable internet</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4C7C5"/>
                      </a:solidFill>
                      <a:prstDash val="solid"/>
                      <a:round/>
                      <a:headEnd type="none" w="med" len="med"/>
                      <a:tailEnd type="none" w="med" len="med"/>
                    </a:lnL>
                    <a:lnT w="6350">
                      <a:solidFill>
                        <a:srgbClr val="C4C7C5"/>
                      </a:solidFill>
                      <a:prstDash val="solid"/>
                    </a:lnT>
                  </a:tcPr>
                </a:tc>
                <a:extLst>
                  <a:ext uri="{0D108BD9-81ED-4DB2-BD59-A6C34878D82A}">
                    <a16:rowId xmlns:a16="http://schemas.microsoft.com/office/drawing/2014/main" val="10000"/>
                  </a:ext>
                </a:extLst>
              </a:tr>
              <a:tr h="294208">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marR="46355">
                        <a:lnSpc>
                          <a:spcPts val="1650"/>
                        </a:lnSpc>
                        <a:spcBef>
                          <a:spcPts val="75"/>
                        </a:spcBef>
                      </a:pPr>
                      <a:r>
                        <a:rPr lang="en-IN" sz="1300" dirty="0">
                          <a:latin typeface="Times New Roman" panose="02020603050405020304" pitchFamily="18" charset="0"/>
                          <a:cs typeface="Times New Roman" panose="02020603050405020304" pitchFamily="18" charset="0"/>
                        </a:rPr>
                        <a:t>Rajendra Prasad .C</a:t>
                      </a:r>
                      <a:endParaRPr lang="sv-SE" sz="1300" dirty="0">
                        <a:latin typeface="Times New Roman" panose="02020603050405020304" pitchFamily="18" charset="0"/>
                        <a:cs typeface="Times New Roman" panose="02020603050405020304" pitchFamily="18" charset="0"/>
                      </a:endParaRPr>
                    </a:p>
                  </a:txBody>
                  <a:tcPr marL="0" marR="0" marT="12700" marB="0">
                    <a:lnL w="6350">
                      <a:solidFill>
                        <a:srgbClr val="C4C7C5"/>
                      </a:solidFill>
                      <a:prstDash val="solid"/>
                    </a:lnL>
                    <a:lnR w="6350">
                      <a:solidFill>
                        <a:srgbClr val="C4C7C5"/>
                      </a:solidFill>
                      <a:prstDash val="solid"/>
                    </a:lnR>
                  </a:tcPr>
                </a:tc>
                <a:tc>
                  <a:txBody>
                    <a:bodyPr/>
                    <a:lstStyle/>
                    <a:p>
                      <a:pPr marL="28575">
                        <a:lnSpc>
                          <a:spcPts val="1105"/>
                        </a:lnSpc>
                      </a:pPr>
                      <a:r>
                        <a:rPr lang="en-US" sz="1300" dirty="0">
                          <a:latin typeface="Times New Roman" panose="02020603050405020304" pitchFamily="18" charset="0"/>
                          <a:cs typeface="Times New Roman" panose="02020603050405020304" pitchFamily="18" charset="0"/>
                        </a:rPr>
                        <a:t>Recent Technology and </a:t>
                      </a: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things based </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ts val="1105"/>
                        </a:lnSpc>
                      </a:pPr>
                      <a:r>
                        <a:rPr lang="en-US" sz="1300" dirty="0">
                          <a:latin typeface="Times New Roman" panose="02020603050405020304" pitchFamily="18" charset="0"/>
                          <a:cs typeface="Times New Roman" panose="02020603050405020304" pitchFamily="18" charset="0"/>
                        </a:rPr>
                        <a:t>remotely monitor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ts val="1105"/>
                        </a:lnSpc>
                      </a:pPr>
                      <a:r>
                        <a:rPr lang="en-US" sz="1300" dirty="0">
                          <a:latin typeface="Times New Roman" panose="02020603050405020304" pitchFamily="18" charset="0"/>
                          <a:cs typeface="Times New Roman" panose="02020603050405020304" pitchFamily="18" charset="0"/>
                        </a:rPr>
                        <a:t>enables real-time </a:t>
                      </a: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marL="28575">
                        <a:lnSpc>
                          <a:spcPts val="1105"/>
                        </a:lnSpc>
                      </a:pPr>
                      <a:r>
                        <a:rPr lang="en-US" sz="1300" dirty="0">
                          <a:latin typeface="Times New Roman" panose="02020603050405020304" pitchFamily="18" charset="0"/>
                          <a:cs typeface="Times New Roman" panose="02020603050405020304" pitchFamily="18" charset="0"/>
                        </a:rPr>
                        <a:t>connection for continuous operation.</a:t>
                      </a: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1"/>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Engineering</a:t>
                      </a: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home</a:t>
                      </a: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 control home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 and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It lacks AI-based automation for</a:t>
                      </a: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2"/>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monitoring</a:t>
                      </a: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appliances.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control via IoT.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predictive control.</a:t>
                      </a: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3"/>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and device </a:t>
                      </a: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The system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It is energy</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4"/>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control using</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enhances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efficient and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5"/>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Esp32</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Convenience</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enhances smart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6"/>
                  </a:ext>
                </a:extLst>
              </a:tr>
              <a:tr h="29319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endParaRPr lang="en-IN"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and security</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home</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tcPr>
                </a:tc>
                <a:extLst>
                  <a:ext uri="{0D108BD9-81ED-4DB2-BD59-A6C34878D82A}">
                    <a16:rowId xmlns:a16="http://schemas.microsoft.com/office/drawing/2014/main" val="10007"/>
                  </a:ext>
                </a:extLst>
              </a:tr>
              <a:tr h="294279">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in smart homes.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automation.</a:t>
                      </a: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08"/>
                  </a:ext>
                </a:extLst>
              </a:tr>
              <a:tr h="20674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lnB w="6350">
                      <a:solidFill>
                        <a:srgbClr val="C4C7C5"/>
                      </a:solidFill>
                      <a:prstDash val="solid"/>
                    </a:lnB>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marL="28575">
                        <a:lnSpc>
                          <a:spcPct val="100000"/>
                        </a:lnSpc>
                        <a:spcBef>
                          <a:spcPts val="5"/>
                        </a:spcBef>
                      </a:pPr>
                      <a:endParaRPr sz="1300" dirty="0">
                        <a:latin typeface="Times New Roman" panose="02020603050405020304" pitchFamily="18" charset="0"/>
                        <a:cs typeface="Times New Roman" panose="02020603050405020304" pitchFamily="18" charset="0"/>
                      </a:endParaRPr>
                    </a:p>
                  </a:txBody>
                  <a:tcPr marL="0" marR="0" marT="847"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B w="6350">
                      <a:solidFill>
                        <a:srgbClr val="C4C7C5"/>
                      </a:solidFill>
                      <a:prstDash val="solid"/>
                    </a:lnB>
                  </a:tcPr>
                </a:tc>
                <a:extLst>
                  <a:ext uri="{0D108BD9-81ED-4DB2-BD59-A6C34878D82A}">
                    <a16:rowId xmlns:a16="http://schemas.microsoft.com/office/drawing/2014/main" val="10009"/>
                  </a:ext>
                </a:extLst>
              </a:tr>
              <a:tr h="311652">
                <a:tc>
                  <a:txBody>
                    <a:bodyPr/>
                    <a:lstStyle/>
                    <a:p>
                      <a:pPr marL="19050" algn="ctr">
                        <a:lnSpc>
                          <a:spcPct val="100000"/>
                        </a:lnSpc>
                        <a:spcBef>
                          <a:spcPts val="110"/>
                        </a:spcBef>
                      </a:pPr>
                      <a:r>
                        <a:rPr lang="en-US" sz="1300" spc="-25" dirty="0">
                          <a:latin typeface="Times New Roman" panose="02020603050405020304" pitchFamily="18" charset="0"/>
                          <a:cs typeface="Times New Roman" panose="02020603050405020304" pitchFamily="18" charset="0"/>
                        </a:rPr>
                        <a:t>       </a:t>
                      </a:r>
                      <a:r>
                        <a:rPr sz="1300" spc="-25" dirty="0">
                          <a:latin typeface="Times New Roman" panose="02020603050405020304" pitchFamily="18" charset="0"/>
                          <a:cs typeface="Times New Roman" panose="02020603050405020304" pitchFamily="18" charset="0"/>
                        </a:rPr>
                        <a:t>13</a:t>
                      </a:r>
                      <a:endParaRPr sz="1300" dirty="0">
                        <a:latin typeface="Times New Roman" panose="02020603050405020304" pitchFamily="18" charset="0"/>
                        <a:cs typeface="Times New Roman" panose="02020603050405020304" pitchFamily="18" charset="0"/>
                      </a:endParaRPr>
                    </a:p>
                  </a:txBody>
                  <a:tcPr marL="0" marR="0" marT="18627" marB="0">
                    <a:lnR w="6350">
                      <a:solidFill>
                        <a:srgbClr val="C4C7C5"/>
                      </a:solidFill>
                      <a:prstDash val="solid"/>
                    </a:lnR>
                    <a:lnT w="6350">
                      <a:solidFill>
                        <a:srgbClr val="C4C7C5"/>
                      </a:solidFill>
                      <a:prstDash val="solid"/>
                    </a:lnT>
                  </a:tcPr>
                </a:tc>
                <a:tc>
                  <a:txBody>
                    <a:bodyPr/>
                    <a:lstStyle/>
                    <a:p>
                      <a:pPr marL="28575" algn="ctr">
                        <a:lnSpc>
                          <a:spcPct val="100000"/>
                        </a:lnSpc>
                        <a:spcBef>
                          <a:spcPts val="110"/>
                        </a:spcBef>
                      </a:pPr>
                      <a:r>
                        <a:rPr lang="en-US" sz="1300" spc="-2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2020</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err="1">
                          <a:latin typeface="Times New Roman" panose="02020603050405020304" pitchFamily="18" charset="0"/>
                          <a:cs typeface="Times New Roman" panose="02020603050405020304" pitchFamily="18" charset="0"/>
                        </a:rPr>
                        <a:t>Salhi</a:t>
                      </a:r>
                      <a:r>
                        <a:rPr lang="en-IN" sz="1300" dirty="0">
                          <a:latin typeface="Times New Roman" panose="02020603050405020304" pitchFamily="18" charset="0"/>
                          <a:cs typeface="Times New Roman" panose="02020603050405020304" pitchFamily="18" charset="0"/>
                        </a:rPr>
                        <a:t> L., </a:t>
                      </a:r>
                      <a:r>
                        <a:rPr lang="en-IN" sz="1300" dirty="0" err="1">
                          <a:latin typeface="Times New Roman" panose="02020603050405020304" pitchFamily="18" charset="0"/>
                          <a:cs typeface="Times New Roman" panose="02020603050405020304" pitchFamily="18" charset="0"/>
                        </a:rPr>
                        <a:t>Silverston</a:t>
                      </a:r>
                      <a:r>
                        <a:rPr lang="en-IN" sz="1300" dirty="0">
                          <a:latin typeface="Times New Roman" panose="02020603050405020304" pitchFamily="18" charset="0"/>
                          <a:cs typeface="Times New Roman" panose="02020603050405020304" pitchFamily="18" charset="0"/>
                        </a:rPr>
                        <a:t> .T</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IEEE International</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Early Detection</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analyzes sensor</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Machine</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High computational requirements may</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T w="6350">
                      <a:solidFill>
                        <a:srgbClr val="C4C7C5"/>
                      </a:solidFill>
                      <a:prstDash val="solid"/>
                    </a:lnT>
                  </a:tcPr>
                </a:tc>
                <a:extLst>
                  <a:ext uri="{0D108BD9-81ED-4DB2-BD59-A6C34878D82A}">
                    <a16:rowId xmlns:a16="http://schemas.microsoft.com/office/drawing/2014/main" val="10010"/>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Yamazaki .T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Conference 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System for Gas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data to predict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learning enables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affect system efficiency. The accuracy of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tcPr>
                </a:tc>
                <a:extLst>
                  <a:ext uri="{0D108BD9-81ED-4DB2-BD59-A6C34878D82A}">
                    <a16:rowId xmlns:a16="http://schemas.microsoft.com/office/drawing/2014/main" val="10011"/>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Miyoshi .T</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Consumer Electronics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Leakage and Fire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potential hazards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early hazard</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predictions depends on the quality of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tcPr>
                </a:tc>
                <a:extLst>
                  <a:ext uri="{0D108BD9-81ED-4DB2-BD59-A6C34878D82A}">
                    <a16:rowId xmlns:a16="http://schemas.microsoft.com/office/drawing/2014/main" val="10012"/>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 </a:t>
                      </a:r>
                      <a:r>
                        <a:rPr lang="en-IN" sz="1300" dirty="0">
                          <a:latin typeface="Times New Roman" panose="02020603050405020304" pitchFamily="18" charset="0"/>
                          <a:cs typeface="Times New Roman" panose="02020603050405020304" pitchFamily="18" charset="0"/>
                        </a:rPr>
                        <a:t>Smart Home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 trigger alerts.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detection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training data.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tcPr>
                </a:tc>
                <a:extLst>
                  <a:ext uri="{0D108BD9-81ED-4DB2-BD59-A6C34878D82A}">
                    <a16:rowId xmlns:a16="http://schemas.microsoft.com/office/drawing/2014/main" val="10013"/>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using Machine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before gas levels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4"/>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Learning</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enhances safety</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become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5"/>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through proactive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Dangerous.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6"/>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7"/>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8"/>
                  </a:ext>
                </a:extLst>
              </a:tr>
              <a:tr h="2931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tcPr>
                </a:tc>
                <a:extLst>
                  <a:ext uri="{0D108BD9-81ED-4DB2-BD59-A6C34878D82A}">
                    <a16:rowId xmlns:a16="http://schemas.microsoft.com/office/drawing/2014/main" val="10019"/>
                  </a:ext>
                </a:extLst>
              </a:tr>
              <a:tr h="338799">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R w="6350">
                      <a:solidFill>
                        <a:srgbClr val="C4C7C5"/>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B w="6350">
                      <a:solidFill>
                        <a:srgbClr val="C4C7C5"/>
                      </a:solidFill>
                      <a:prstDash val="solid"/>
                    </a:lnB>
                  </a:tcPr>
                </a:tc>
                <a:extLst>
                  <a:ext uri="{0D108BD9-81ED-4DB2-BD59-A6C34878D82A}">
                    <a16:rowId xmlns:a16="http://schemas.microsoft.com/office/drawing/2014/main" val="10020"/>
                  </a:ext>
                </a:extLst>
              </a:tr>
            </a:tbl>
          </a:graphicData>
        </a:graphic>
      </p:graphicFrame>
      <p:sp>
        <p:nvSpPr>
          <p:cNvPr id="3" name="object 3"/>
          <p:cNvSpPr txBox="1">
            <a:spLocks noGrp="1"/>
          </p:cNvSpPr>
          <p:nvPr>
            <p:ph type="title"/>
          </p:nvPr>
        </p:nvSpPr>
        <p:spPr>
          <a:xfrm>
            <a:off x="3939538" y="83776"/>
            <a:ext cx="4569461" cy="471860"/>
          </a:xfrm>
          <a:prstGeom prst="rect">
            <a:avLst/>
          </a:prstGeom>
        </p:spPr>
        <p:txBody>
          <a:bodyPr vert="horz" wrap="square" lIns="0" tIns="20320" rIns="0" bIns="0" rtlCol="0" anchor="ctr">
            <a:spAutoFit/>
          </a:bodyPr>
          <a:lstStyle/>
          <a:p>
            <a:pPr marL="16933">
              <a:lnSpc>
                <a:spcPct val="100000"/>
              </a:lnSpc>
              <a:spcBef>
                <a:spcPts val="160"/>
              </a:spcBef>
            </a:pPr>
            <a:r>
              <a:rPr lang="en-IN" sz="2933" b="1" dirty="0">
                <a:solidFill>
                  <a:srgbClr val="000000"/>
                </a:solidFill>
                <a:latin typeface="Times New Roman" panose="02020603050405020304" pitchFamily="18" charset="0"/>
                <a:cs typeface="Times New Roman" panose="02020603050405020304" pitchFamily="18" charset="0"/>
              </a:rPr>
              <a:t>LITERATURE</a:t>
            </a:r>
            <a:r>
              <a:rPr lang="en-IN" sz="2933" b="1" spc="-60" dirty="0">
                <a:solidFill>
                  <a:srgbClr val="000000"/>
                </a:solidFill>
                <a:latin typeface="Times New Roman" panose="02020603050405020304" pitchFamily="18" charset="0"/>
                <a:cs typeface="Times New Roman" panose="02020603050405020304" pitchFamily="18" charset="0"/>
              </a:rPr>
              <a:t> </a:t>
            </a:r>
            <a:r>
              <a:rPr lang="en-IN" sz="2933" b="1" spc="-13" dirty="0">
                <a:solidFill>
                  <a:srgbClr val="000000"/>
                </a:solidFill>
                <a:latin typeface="Times New Roman" panose="02020603050405020304" pitchFamily="18" charset="0"/>
                <a:cs typeface="Times New Roman" panose="02020603050405020304" pitchFamily="18" charset="0"/>
              </a:rPr>
              <a:t>SURVEY</a:t>
            </a:r>
            <a:endParaRPr lang="en-IN" sz="2933"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94875365"/>
              </p:ext>
            </p:extLst>
          </p:nvPr>
        </p:nvGraphicFramePr>
        <p:xfrm>
          <a:off x="1" y="541933"/>
          <a:ext cx="12191999" cy="6318928"/>
        </p:xfrm>
        <a:graphic>
          <a:graphicData uri="http://schemas.openxmlformats.org/drawingml/2006/table">
            <a:tbl>
              <a:tblPr firstRow="1" bandRow="1">
                <a:tableStyleId>{2D5ABB26-0587-4C30-8999-92F81FD0307C}</a:tableStyleId>
              </a:tblPr>
              <a:tblGrid>
                <a:gridCol w="1371147">
                  <a:extLst>
                    <a:ext uri="{9D8B030D-6E8A-4147-A177-3AD203B41FA5}">
                      <a16:colId xmlns:a16="http://schemas.microsoft.com/office/drawing/2014/main" val="20000"/>
                    </a:ext>
                  </a:extLst>
                </a:gridCol>
                <a:gridCol w="1164182">
                  <a:extLst>
                    <a:ext uri="{9D8B030D-6E8A-4147-A177-3AD203B41FA5}">
                      <a16:colId xmlns:a16="http://schemas.microsoft.com/office/drawing/2014/main" val="20001"/>
                    </a:ext>
                  </a:extLst>
                </a:gridCol>
                <a:gridCol w="1249554">
                  <a:extLst>
                    <a:ext uri="{9D8B030D-6E8A-4147-A177-3AD203B41FA5}">
                      <a16:colId xmlns:a16="http://schemas.microsoft.com/office/drawing/2014/main" val="20002"/>
                    </a:ext>
                  </a:extLst>
                </a:gridCol>
                <a:gridCol w="1242657">
                  <a:extLst>
                    <a:ext uri="{9D8B030D-6E8A-4147-A177-3AD203B41FA5}">
                      <a16:colId xmlns:a16="http://schemas.microsoft.com/office/drawing/2014/main" val="20003"/>
                    </a:ext>
                  </a:extLst>
                </a:gridCol>
                <a:gridCol w="2002393">
                  <a:extLst>
                    <a:ext uri="{9D8B030D-6E8A-4147-A177-3AD203B41FA5}">
                      <a16:colId xmlns:a16="http://schemas.microsoft.com/office/drawing/2014/main" val="20004"/>
                    </a:ext>
                  </a:extLst>
                </a:gridCol>
                <a:gridCol w="1425475">
                  <a:extLst>
                    <a:ext uri="{9D8B030D-6E8A-4147-A177-3AD203B41FA5}">
                      <a16:colId xmlns:a16="http://schemas.microsoft.com/office/drawing/2014/main" val="20005"/>
                    </a:ext>
                  </a:extLst>
                </a:gridCol>
                <a:gridCol w="1399113">
                  <a:extLst>
                    <a:ext uri="{9D8B030D-6E8A-4147-A177-3AD203B41FA5}">
                      <a16:colId xmlns:a16="http://schemas.microsoft.com/office/drawing/2014/main" val="20006"/>
                    </a:ext>
                  </a:extLst>
                </a:gridCol>
                <a:gridCol w="2337478">
                  <a:extLst>
                    <a:ext uri="{9D8B030D-6E8A-4147-A177-3AD203B41FA5}">
                      <a16:colId xmlns:a16="http://schemas.microsoft.com/office/drawing/2014/main" val="20007"/>
                    </a:ext>
                  </a:extLst>
                </a:gridCol>
              </a:tblGrid>
              <a:tr h="231228">
                <a:tc>
                  <a:txBody>
                    <a:bodyPr/>
                    <a:lstStyle/>
                    <a:p>
                      <a:pPr marL="28575" algn="ctr">
                        <a:lnSpc>
                          <a:spcPct val="100000"/>
                        </a:lnSpc>
                        <a:spcBef>
                          <a:spcPts val="110"/>
                        </a:spcBef>
                      </a:pPr>
                      <a:r>
                        <a:rPr sz="1300" spc="-25" dirty="0">
                          <a:latin typeface="Times New Roman" panose="02020603050405020304" pitchFamily="18" charset="0"/>
                          <a:cs typeface="Times New Roman" panose="02020603050405020304" pitchFamily="18" charset="0"/>
                        </a:rPr>
                        <a:t>14</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4C7C5"/>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19</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err="1">
                          <a:latin typeface="Times New Roman" panose="02020603050405020304" pitchFamily="18" charset="0"/>
                          <a:cs typeface="Times New Roman" panose="02020603050405020304" pitchFamily="18" charset="0"/>
                        </a:rPr>
                        <a:t>Sayali</a:t>
                      </a:r>
                      <a:r>
                        <a:rPr lang="en-IN" sz="1300" dirty="0">
                          <a:latin typeface="Times New Roman" panose="02020603050405020304" pitchFamily="18" charset="0"/>
                          <a:cs typeface="Times New Roman" panose="02020603050405020304" pitchFamily="18" charset="0"/>
                        </a:rPr>
                        <a:t> Joshi, &amp;</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r>
                        <a:rPr lang="en-US" sz="1300" dirty="0">
                          <a:latin typeface="Times New Roman" panose="02020603050405020304" pitchFamily="18" charset="0"/>
                          <a:cs typeface="Times New Roman" panose="02020603050405020304" pitchFamily="18" charset="0"/>
                        </a:rPr>
                        <a:t>International</a:t>
                      </a:r>
                      <a:endParaRPr lang="en-IN"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cap="flat" cmpd="sng" algn="ctr">
                      <a:solidFill>
                        <a:srgbClr val="C4C7C5"/>
                      </a:solidFill>
                      <a:prstDash val="solid"/>
                      <a:round/>
                      <a:headEnd type="none" w="med" len="med"/>
                      <a:tailEnd type="none" w="med" len="med"/>
                    </a:lnR>
                    <a:lnT w="6350">
                      <a:solidFill>
                        <a:srgbClr val="C4C7C5"/>
                      </a:solidFill>
                      <a:prstDash val="solid"/>
                    </a:lnT>
                  </a:tcPr>
                </a:tc>
                <a:tc>
                  <a:txBody>
                    <a:bodyPr/>
                    <a:lstStyle/>
                    <a:p>
                      <a:pPr marL="28575" marR="0" lvl="0" indent="0" algn="l" defTabSz="914400" rtl="0" eaLnBrk="1" fontAlgn="auto" latinLnBrk="0" hangingPunct="1">
                        <a:lnSpc>
                          <a:spcPct val="100000"/>
                        </a:lnSpc>
                        <a:spcBef>
                          <a:spcPts val="11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Gas Leakage Detection</a:t>
                      </a: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It analyzes sensor</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4C7C5"/>
                      </a:solidFill>
                      <a:prstDash val="solid"/>
                      <a:round/>
                      <a:headEnd type="none" w="med" len="med"/>
                      <a:tailEnd type="none" w="med" len="me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Machine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High computational requirements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extLst>
                  <a:ext uri="{0D108BD9-81ED-4DB2-BD59-A6C34878D82A}">
                    <a16:rowId xmlns:a16="http://schemas.microsoft.com/office/drawing/2014/main" val="10000"/>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Uma </a:t>
                      </a:r>
                      <a:r>
                        <a:rPr lang="en-IN" sz="1300" dirty="0" err="1">
                          <a:latin typeface="Times New Roman" panose="02020603050405020304" pitchFamily="18" charset="0"/>
                          <a:cs typeface="Times New Roman" panose="02020603050405020304" pitchFamily="18" charset="0"/>
                        </a:rPr>
                        <a:t>Karanje</a:t>
                      </a:r>
                      <a:r>
                        <a:rPr lang="en-IN" sz="1300" dirty="0">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Journal of </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And Alert System </a:t>
                      </a: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data to predict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learning enables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may affect system efficiency. The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1"/>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Scientific</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using IoT</a:t>
                      </a: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potential hazards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early hazard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accuracy of predictions depends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2"/>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r>
                        <a:rPr lang="en-US" sz="1300" dirty="0">
                          <a:latin typeface="Times New Roman" panose="02020603050405020304" pitchFamily="18" charset="0"/>
                          <a:cs typeface="Times New Roman" panose="02020603050405020304" pitchFamily="18" charset="0"/>
                        </a:rPr>
                        <a:t>Research in </a:t>
                      </a:r>
                      <a:endParaRPr lang="en-IN"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cap="flat" cmpd="sng" algn="ctr">
                      <a:solidFill>
                        <a:srgbClr val="C4C7C5"/>
                      </a:solidFill>
                      <a:prstDash val="solid"/>
                      <a:round/>
                      <a:headEnd type="none" w="med" len="med"/>
                      <a:tailEnd type="none" w="med" len="me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and trigger alerts.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4C7C5"/>
                      </a:solidFill>
                      <a:prstDash val="solid"/>
                      <a:round/>
                      <a:headEnd type="none" w="med" len="med"/>
                      <a:tailEnd type="none" w="med" len="me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detection before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on the quality of training data.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3"/>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Science and</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gas levels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4"/>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Technology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enhances safety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become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5"/>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through proactive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dangerous.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6"/>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monitoring.</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7"/>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8"/>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real-time</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9"/>
                  </a:ext>
                </a:extLst>
              </a:tr>
              <a:tr h="217532">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monitoring</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0"/>
                  </a:ext>
                </a:extLst>
              </a:tr>
              <a:tr h="251371">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lnB w="6350">
                      <a:solidFill>
                        <a:srgbClr val="CCCCCC"/>
                      </a:solidFill>
                      <a:prstDash val="solid"/>
                    </a:lnB>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and automated alerts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extLst>
                  <a:ext uri="{0D108BD9-81ED-4DB2-BD59-A6C34878D82A}">
                    <a16:rowId xmlns:a16="http://schemas.microsoft.com/office/drawing/2014/main" val="10011"/>
                  </a:ext>
                </a:extLst>
              </a:tr>
              <a:tr h="231228">
                <a:tc>
                  <a:txBody>
                    <a:bodyPr/>
                    <a:lstStyle/>
                    <a:p>
                      <a:pPr marL="28575" algn="ctr">
                        <a:lnSpc>
                          <a:spcPct val="100000"/>
                        </a:lnSpc>
                        <a:spcBef>
                          <a:spcPts val="110"/>
                        </a:spcBef>
                      </a:pPr>
                      <a:r>
                        <a:rPr sz="1300" spc="-25" dirty="0">
                          <a:latin typeface="Times New Roman" panose="02020603050405020304" pitchFamily="18" charset="0"/>
                          <a:cs typeface="Times New Roman" panose="02020603050405020304" pitchFamily="18" charset="0"/>
                        </a:rPr>
                        <a:t>15</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4C7C5"/>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20</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Sarika  K .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International</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Automatic LPG cylinder</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The system detects.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IoT integration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 It requires a continuous internet</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extLst>
                  <a:ext uri="{0D108BD9-81ED-4DB2-BD59-A6C34878D82A}">
                    <a16:rowId xmlns:a16="http://schemas.microsoft.com/office/drawing/2014/main" val="10012"/>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Shinde,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Journal of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booking and leakage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LPG leaks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allows remote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connection for optimal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3"/>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Priya  R.  </a:t>
                      </a:r>
                      <a:r>
                        <a:rPr lang="en-IN" sz="1300" dirty="0" err="1">
                          <a:latin typeface="Times New Roman" panose="02020603050405020304" pitchFamily="18" charset="0"/>
                          <a:cs typeface="Times New Roman" panose="02020603050405020304" pitchFamily="18" charset="0"/>
                        </a:rPr>
                        <a:t>Khore</a:t>
                      </a: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Scientific</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detection using Arduino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notifies users via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performance. The system does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4"/>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Research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UNO</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mobile alerts. It is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quick alerts.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not include predictive analytics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5"/>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Science, </a:t>
                      </a: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designed to enhance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for early gas leak detection.</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6"/>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in Engineering</a:t>
                      </a: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safety in residential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7"/>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and</a:t>
                      </a: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and industrial areas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real-time gas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8"/>
                  </a:ext>
                </a:extLst>
              </a:tr>
              <a:tr h="398193">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Technology</a:t>
                      </a:r>
                    </a:p>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detection for immediate</a:t>
                      </a: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9"/>
                  </a:ext>
                </a:extLst>
              </a:tr>
              <a:tr h="398193">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preventive action.</a:t>
                      </a:r>
                    </a:p>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20"/>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21"/>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22"/>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23"/>
                  </a:ext>
                </a:extLst>
              </a:tr>
              <a:tr h="21753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24"/>
                  </a:ext>
                </a:extLst>
              </a:tr>
              <a:tr h="45520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4C7C5"/>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lnB w="6350">
                      <a:solidFill>
                        <a:srgbClr val="C4C7C5"/>
                      </a:solidFill>
                      <a:prstDash val="solid"/>
                    </a:lnB>
                  </a:tcPr>
                </a:tc>
                <a:extLst>
                  <a:ext uri="{0D108BD9-81ED-4DB2-BD59-A6C34878D82A}">
                    <a16:rowId xmlns:a16="http://schemas.microsoft.com/office/drawing/2014/main" val="10025"/>
                  </a:ext>
                </a:extLst>
              </a:tr>
            </a:tbl>
          </a:graphicData>
        </a:graphic>
      </p:graphicFrame>
      <p:sp>
        <p:nvSpPr>
          <p:cNvPr id="3" name="object 3"/>
          <p:cNvSpPr txBox="1">
            <a:spLocks noGrp="1"/>
          </p:cNvSpPr>
          <p:nvPr>
            <p:ph type="title"/>
          </p:nvPr>
        </p:nvSpPr>
        <p:spPr>
          <a:xfrm>
            <a:off x="4060144" y="16476"/>
            <a:ext cx="4457323" cy="482183"/>
          </a:xfrm>
          <a:prstGeom prst="rect">
            <a:avLst/>
          </a:prstGeom>
        </p:spPr>
        <p:txBody>
          <a:bodyPr vert="horz" wrap="square" lIns="0" tIns="20320" rIns="0" bIns="0" rtlCol="0" anchor="ctr">
            <a:spAutoFit/>
          </a:bodyPr>
          <a:lstStyle/>
          <a:p>
            <a:pPr marL="16933">
              <a:lnSpc>
                <a:spcPct val="100000"/>
              </a:lnSpc>
              <a:spcBef>
                <a:spcPts val="160"/>
              </a:spcBef>
            </a:pPr>
            <a:r>
              <a:rPr lang="en-IN" sz="3000" b="1" dirty="0">
                <a:solidFill>
                  <a:srgbClr val="000000"/>
                </a:solidFill>
                <a:latin typeface="Times New Roman" panose="02020603050405020304" pitchFamily="18" charset="0"/>
                <a:cs typeface="Times New Roman" panose="02020603050405020304" pitchFamily="18" charset="0"/>
              </a:rPr>
              <a:t>LITERATURE</a:t>
            </a:r>
            <a:r>
              <a:rPr lang="en-IN" sz="3000" b="1" spc="-60" dirty="0">
                <a:solidFill>
                  <a:srgbClr val="000000"/>
                </a:solidFill>
                <a:latin typeface="Times New Roman" panose="02020603050405020304" pitchFamily="18" charset="0"/>
                <a:cs typeface="Times New Roman" panose="02020603050405020304" pitchFamily="18" charset="0"/>
              </a:rPr>
              <a:t> </a:t>
            </a:r>
            <a:r>
              <a:rPr lang="en-IN" sz="3000" b="1" spc="-13" dirty="0">
                <a:solidFill>
                  <a:srgbClr val="000000"/>
                </a:solidFill>
                <a:latin typeface="Times New Roman" panose="02020603050405020304" pitchFamily="18" charset="0"/>
                <a:cs typeface="Times New Roman" panose="02020603050405020304" pitchFamily="18" charset="0"/>
              </a:rPr>
              <a:t>SURVEY</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3644" y="253667"/>
            <a:ext cx="4202955" cy="512961"/>
          </a:xfrm>
          <a:prstGeom prst="rect">
            <a:avLst/>
          </a:prstGeom>
        </p:spPr>
        <p:txBody>
          <a:bodyPr vert="horz" wrap="square" lIns="0" tIns="20320" rIns="0" bIns="0" rtlCol="0" anchor="ctr">
            <a:spAutoFit/>
          </a:bodyPr>
          <a:lstStyle/>
          <a:p>
            <a:pPr marL="16933">
              <a:lnSpc>
                <a:spcPct val="100000"/>
              </a:lnSpc>
              <a:spcBef>
                <a:spcPts val="160"/>
              </a:spcBef>
            </a:pPr>
            <a:r>
              <a:rPr lang="en-IN" sz="3200" b="1" dirty="0">
                <a:solidFill>
                  <a:srgbClr val="000000"/>
                </a:solidFill>
                <a:latin typeface="Times New Roman" panose="02020603050405020304" pitchFamily="18" charset="0"/>
                <a:cs typeface="Times New Roman" panose="02020603050405020304" pitchFamily="18" charset="0"/>
              </a:rPr>
              <a:t>EXISTING</a:t>
            </a:r>
            <a:r>
              <a:rPr lang="en-IN" sz="3200" b="1" spc="-47" dirty="0">
                <a:solidFill>
                  <a:srgbClr val="000000"/>
                </a:solidFill>
                <a:latin typeface="Times New Roman" panose="02020603050405020304" pitchFamily="18" charset="0"/>
                <a:cs typeface="Times New Roman" panose="02020603050405020304" pitchFamily="18" charset="0"/>
              </a:rPr>
              <a:t> </a:t>
            </a:r>
            <a:r>
              <a:rPr lang="en-IN" sz="3200" b="1" spc="-13" dirty="0">
                <a:solidFill>
                  <a:srgbClr val="000000"/>
                </a:solidFill>
                <a:latin typeface="Times New Roman" panose="02020603050405020304" pitchFamily="18" charset="0"/>
                <a:cs typeface="Times New Roman" panose="02020603050405020304" pitchFamily="18" charset="0"/>
              </a:rPr>
              <a:t>SYSTEM</a:t>
            </a:r>
          </a:p>
        </p:txBody>
      </p:sp>
      <p:sp>
        <p:nvSpPr>
          <p:cNvPr id="3" name="object 3"/>
          <p:cNvSpPr txBox="1"/>
          <p:nvPr/>
        </p:nvSpPr>
        <p:spPr>
          <a:xfrm>
            <a:off x="677334" y="1226608"/>
            <a:ext cx="11192450" cy="4527372"/>
          </a:xfrm>
          <a:prstGeom prst="rect">
            <a:avLst/>
          </a:prstGeom>
        </p:spPr>
        <p:txBody>
          <a:bodyPr vert="horz" wrap="square" lIns="0" tIns="16933" rIns="0" bIns="0" rtlCol="0">
            <a:spAutoFit/>
          </a:bodyPr>
          <a:lstStyle/>
          <a:p>
            <a:pPr marL="505447" marR="6773" indent="-489361" algn="just">
              <a:lnSpc>
                <a:spcPct val="114999"/>
              </a:lnSpc>
              <a:spcBef>
                <a:spcPts val="133"/>
              </a:spcBef>
              <a:buChar char="●"/>
              <a:tabLst>
                <a:tab pos="505447" algn="l"/>
              </a:tabLst>
            </a:pPr>
            <a:r>
              <a:rPr lang="en-US" sz="2400" spc="-33" dirty="0">
                <a:latin typeface="Times New Roman" panose="02020603050405020304" pitchFamily="18" charset="0"/>
                <a:cs typeface="Times New Roman" panose="02020603050405020304" pitchFamily="18" charset="0"/>
              </a:rPr>
              <a:t>Traditional LPG gas leakage detection systems lack automation and require manual intervention to stop gas flow, increasing response time.</a:t>
            </a:r>
          </a:p>
          <a:p>
            <a:pPr marL="505447" marR="6773" indent="-489361" algn="just">
              <a:spcBef>
                <a:spcPts val="133"/>
              </a:spcBef>
              <a:buChar char="●"/>
              <a:tabLst>
                <a:tab pos="505447" algn="l"/>
              </a:tabLst>
            </a:pPr>
            <a:endParaRPr lang="en-US" sz="2400" spc="-33" dirty="0">
              <a:latin typeface="Times New Roman" panose="02020603050405020304" pitchFamily="18" charset="0"/>
              <a:cs typeface="Times New Roman" panose="02020603050405020304" pitchFamily="18" charset="0"/>
            </a:endParaRPr>
          </a:p>
          <a:p>
            <a:pPr marL="505447" marR="6773" indent="-489361" algn="just">
              <a:lnSpc>
                <a:spcPct val="114999"/>
              </a:lnSpc>
              <a:spcBef>
                <a:spcPts val="133"/>
              </a:spcBef>
              <a:buChar char="●"/>
              <a:tabLst>
                <a:tab pos="505447" algn="l"/>
              </a:tabLst>
            </a:pPr>
            <a:r>
              <a:rPr lang="en-US" sz="2400" dirty="0">
                <a:latin typeface="Times New Roman" panose="02020603050405020304" pitchFamily="18" charset="0"/>
                <a:cs typeface="Times New Roman" panose="02020603050405020304" pitchFamily="18" charset="0"/>
              </a:rPr>
              <a:t>Many existing solutions only trigger an alarm (buzzer or LED) but do not actively prevent gas leakage incidents.</a:t>
            </a:r>
          </a:p>
          <a:p>
            <a:pPr marL="505447" marR="6773" indent="-489361" algn="just">
              <a:spcBef>
                <a:spcPts val="133"/>
              </a:spcBef>
              <a:buChar char="●"/>
              <a:tabLst>
                <a:tab pos="505447" algn="l"/>
              </a:tabLst>
            </a:pPr>
            <a:endParaRPr lang="en-US" sz="2400" dirty="0">
              <a:latin typeface="Times New Roman" panose="02020603050405020304" pitchFamily="18" charset="0"/>
              <a:cs typeface="Times New Roman" panose="02020603050405020304" pitchFamily="18" charset="0"/>
            </a:endParaRPr>
          </a:p>
          <a:p>
            <a:pPr marL="505447" marR="737428" indent="-489361" algn="just">
              <a:lnSpc>
                <a:spcPct val="114999"/>
              </a:lnSpc>
              <a:buChar char="●"/>
              <a:tabLst>
                <a:tab pos="505447" algn="l"/>
              </a:tabLst>
            </a:pPr>
            <a:r>
              <a:rPr lang="en-US" sz="2400" dirty="0">
                <a:latin typeface="Times New Roman" panose="02020603050405020304" pitchFamily="18" charset="0"/>
                <a:cs typeface="Times New Roman" panose="02020603050405020304" pitchFamily="18" charset="0"/>
              </a:rPr>
              <a:t>No automatic shut-off mechanism is implemented in conventional systems, leaving the gas supply open even after leakage detection</a:t>
            </a:r>
          </a:p>
          <a:p>
            <a:pPr marL="505447" marR="737428" indent="-489361" algn="just">
              <a:buChar char="●"/>
              <a:tabLst>
                <a:tab pos="505447" algn="l"/>
              </a:tabLst>
            </a:pPr>
            <a:endParaRPr lang="en-US" sz="2400" dirty="0">
              <a:latin typeface="Times New Roman" panose="02020603050405020304" pitchFamily="18" charset="0"/>
              <a:cs typeface="Times New Roman" panose="02020603050405020304" pitchFamily="18" charset="0"/>
            </a:endParaRPr>
          </a:p>
          <a:p>
            <a:pPr marL="505447" marR="737428" indent="-489361" algn="just">
              <a:lnSpc>
                <a:spcPct val="114999"/>
              </a:lnSpc>
              <a:buChar char="●"/>
              <a:tabLst>
                <a:tab pos="505447" algn="l"/>
              </a:tabLst>
            </a:pPr>
            <a:r>
              <a:rPr lang="en-US" sz="2400" dirty="0">
                <a:latin typeface="Times New Roman" panose="02020603050405020304" pitchFamily="18" charset="0"/>
                <a:cs typeface="Times New Roman" panose="02020603050405020304" pitchFamily="18" charset="0"/>
              </a:rPr>
              <a:t>Current gas detection methods do not integrate fail-safe mechanisms, making them unreliable in case of sensor failure.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7464" y="97093"/>
            <a:ext cx="4279162" cy="509541"/>
          </a:xfrm>
          <a:prstGeom prst="rect">
            <a:avLst/>
          </a:prstGeom>
        </p:spPr>
        <p:txBody>
          <a:bodyPr vert="horz" wrap="square" lIns="0" tIns="16933" rIns="0" bIns="0" rtlCol="0" anchor="ctr">
            <a:spAutoFit/>
          </a:bodyPr>
          <a:lstStyle/>
          <a:p>
            <a:pPr marL="16933">
              <a:lnSpc>
                <a:spcPct val="100000"/>
              </a:lnSpc>
              <a:spcBef>
                <a:spcPts val="133"/>
              </a:spcBef>
            </a:pPr>
            <a:r>
              <a:rPr lang="en-IN" sz="3200" b="1" dirty="0">
                <a:solidFill>
                  <a:srgbClr val="000000"/>
                </a:solidFill>
                <a:latin typeface="Times New Roman" panose="02020603050405020304" pitchFamily="18" charset="0"/>
                <a:cs typeface="Times New Roman" panose="02020603050405020304" pitchFamily="18" charset="0"/>
              </a:rPr>
              <a:t>PROPOSED</a:t>
            </a:r>
            <a:r>
              <a:rPr lang="en-IN" sz="3200" b="1" spc="-40" dirty="0">
                <a:solidFill>
                  <a:srgbClr val="000000"/>
                </a:solidFill>
                <a:latin typeface="Times New Roman" panose="02020603050405020304" pitchFamily="18" charset="0"/>
                <a:cs typeface="Times New Roman" panose="02020603050405020304" pitchFamily="18" charset="0"/>
              </a:rPr>
              <a:t> S</a:t>
            </a:r>
            <a:r>
              <a:rPr lang="en-IN" sz="3200" b="1" dirty="0">
                <a:solidFill>
                  <a:srgbClr val="000000"/>
                </a:solidFill>
                <a:latin typeface="Times New Roman" panose="02020603050405020304" pitchFamily="18" charset="0"/>
                <a:cs typeface="Times New Roman" panose="02020603050405020304" pitchFamily="18" charset="0"/>
              </a:rPr>
              <a:t>YSTEM</a:t>
            </a:r>
            <a:endParaRPr lang="en-IN" sz="3200" b="1" spc="-13" dirty="0">
              <a:solidFill>
                <a:srgbClr val="0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12967" y="819845"/>
            <a:ext cx="11433499" cy="6398332"/>
          </a:xfrm>
          <a:prstGeom prst="rect">
            <a:avLst/>
          </a:prstGeom>
        </p:spPr>
        <p:txBody>
          <a:bodyPr vert="horz" wrap="square" lIns="0" tIns="16933" rIns="0" bIns="0" rtlCol="0">
            <a:spAutoFit/>
          </a:bodyPr>
          <a:lstStyle/>
          <a:p>
            <a:pPr marL="16933" algn="just">
              <a:spcBef>
                <a:spcPts val="133"/>
              </a:spcBef>
            </a:pPr>
            <a:r>
              <a:rPr lang="en-US" sz="2400" spc="-27" dirty="0">
                <a:latin typeface="Times New Roman" panose="02020603050405020304" pitchFamily="18" charset="0"/>
                <a:cs typeface="Times New Roman" panose="02020603050405020304" pitchFamily="18" charset="0"/>
              </a:rPr>
              <a:t>The proposed system presents an Arduino-based LPG Gas Leakage Detection System that enhances domestic and industrial gas safety by integrating real-time gas sensing, automated shut-off, and alert mechanisms.</a:t>
            </a:r>
          </a:p>
          <a:p>
            <a:pPr marL="16933" algn="just">
              <a:spcBef>
                <a:spcPts val="133"/>
              </a:spcBef>
            </a:pPr>
            <a:endParaRPr lang="en-US" sz="2400" spc="-27" dirty="0">
              <a:latin typeface="Times New Roman" panose="02020603050405020304" pitchFamily="18" charset="0"/>
              <a:cs typeface="Times New Roman" panose="02020603050405020304" pitchFamily="18" charset="0"/>
            </a:endParaRPr>
          </a:p>
          <a:p>
            <a:pPr marL="16933" algn="just">
              <a:spcBef>
                <a:spcPts val="133"/>
              </a:spcBef>
            </a:pPr>
            <a:r>
              <a:rPr lang="en-US" sz="2400" spc="-27" dirty="0">
                <a:latin typeface="Times New Roman" panose="02020603050405020304" pitchFamily="18" charset="0"/>
                <a:cs typeface="Times New Roman" panose="02020603050405020304" pitchFamily="18" charset="0"/>
              </a:rPr>
              <a:t>Unlike traditional detection systems that only raise alarms, this system incorporates a servo controlled auto cut-off regulator to instantly stop gas flow, minimizing potential hazards such as fire or explosions.</a:t>
            </a:r>
          </a:p>
          <a:p>
            <a:pPr marL="16933" algn="just">
              <a:spcBef>
                <a:spcPts val="133"/>
              </a:spcBef>
            </a:pPr>
            <a:endParaRPr lang="en-US" sz="2400" spc="-27" dirty="0">
              <a:latin typeface="Times New Roman" panose="02020603050405020304" pitchFamily="18" charset="0"/>
              <a:cs typeface="Times New Roman" panose="02020603050405020304" pitchFamily="18" charset="0"/>
            </a:endParaRPr>
          </a:p>
          <a:p>
            <a:pPr marL="16933" algn="just">
              <a:spcBef>
                <a:spcPts val="133"/>
              </a:spcBef>
            </a:pPr>
            <a:r>
              <a:rPr lang="en-US" sz="2400" spc="-27" dirty="0">
                <a:latin typeface="Times New Roman" panose="02020603050405020304" pitchFamily="18" charset="0"/>
                <a:cs typeface="Times New Roman" panose="02020603050405020304" pitchFamily="18" charset="0"/>
              </a:rPr>
              <a:t>The system uses an MQ-2 gas sensor to detect LPG concentrations and processes the data with an Arduino Uno (Rev 3), which in turn controls actuators like a servo motor and buzzer for mechanical and audio alerts.</a:t>
            </a:r>
          </a:p>
          <a:p>
            <a:pPr marL="16933" algn="just">
              <a:spcBef>
                <a:spcPts val="133"/>
              </a:spcBef>
            </a:pPr>
            <a:endParaRPr lang="en-US" sz="2400" spc="-27" dirty="0">
              <a:latin typeface="Times New Roman" panose="02020603050405020304" pitchFamily="18" charset="0"/>
              <a:cs typeface="Times New Roman" panose="02020603050405020304" pitchFamily="18" charset="0"/>
            </a:endParaRPr>
          </a:p>
          <a:p>
            <a:pPr marL="16933" algn="just">
              <a:spcBef>
                <a:spcPts val="133"/>
              </a:spcBef>
            </a:pPr>
            <a:r>
              <a:rPr lang="en-US" sz="2400" dirty="0">
                <a:latin typeface="Times New Roman" panose="02020603050405020304" pitchFamily="18" charset="0"/>
                <a:cs typeface="Times New Roman" panose="02020603050405020304" pitchFamily="18" charset="0"/>
              </a:rPr>
              <a:t>Built on a sensor-based embedded system architecture, this setup ensures fast, automatic, and accurate responses to gas leaks, and is both cost-effective and user-friendly, making it suitable for households and small-scale industries.</a:t>
            </a:r>
          </a:p>
          <a:p>
            <a:pPr marL="16933" algn="just">
              <a:spcBef>
                <a:spcPts val="133"/>
              </a:spcBef>
            </a:pPr>
            <a:endParaRPr lang="en-US" sz="2400" dirty="0">
              <a:latin typeface="Times New Roman" panose="02020603050405020304" pitchFamily="18" charset="0"/>
              <a:cs typeface="Times New Roman" panose="02020603050405020304" pitchFamily="18" charset="0"/>
            </a:endParaRPr>
          </a:p>
          <a:p>
            <a:pPr marL="16933" algn="just">
              <a:spcBef>
                <a:spcPts val="133"/>
              </a:spcBef>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D9F9B6-21E4-4E54-BF44-31F63E39CC4C}"/>
              </a:ext>
            </a:extLst>
          </p:cNvPr>
          <p:cNvSpPr txBox="1"/>
          <p:nvPr/>
        </p:nvSpPr>
        <p:spPr>
          <a:xfrm>
            <a:off x="177721" y="240209"/>
            <a:ext cx="397866" cy="1107996"/>
          </a:xfrm>
          <a:prstGeom prst="rect">
            <a:avLst/>
          </a:prstGeom>
          <a:noFill/>
        </p:spPr>
        <p:txBody>
          <a:bodyPr wrap="none" rtlCol="0">
            <a:spAutoFit/>
          </a:bodyPr>
          <a:lstStyle/>
          <a:p>
            <a:r>
              <a:rPr lang="en-IN" sz="66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694CE19C-BF9B-41C4-B3A4-C1E05332994C}"/>
              </a:ext>
            </a:extLst>
          </p:cNvPr>
          <p:cNvSpPr/>
          <p:nvPr/>
        </p:nvSpPr>
        <p:spPr>
          <a:xfrm>
            <a:off x="194813" y="1714638"/>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874216E3-A22C-4CC3-A027-D2185796D95E}"/>
              </a:ext>
            </a:extLst>
          </p:cNvPr>
          <p:cNvSpPr/>
          <p:nvPr/>
        </p:nvSpPr>
        <p:spPr>
          <a:xfrm>
            <a:off x="219896" y="3197613"/>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91657E7-9FD7-4E0A-87E5-BEB698125946}"/>
              </a:ext>
            </a:extLst>
          </p:cNvPr>
          <p:cNvSpPr txBox="1"/>
          <p:nvPr/>
        </p:nvSpPr>
        <p:spPr>
          <a:xfrm>
            <a:off x="193939" y="4680588"/>
            <a:ext cx="396262" cy="1384995"/>
          </a:xfrm>
          <a:prstGeom prst="rect">
            <a:avLst/>
          </a:prstGeom>
          <a:noFill/>
        </p:spPr>
        <p:txBody>
          <a:bodyPr wrap="non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1403" y="306993"/>
            <a:ext cx="7719596" cy="478763"/>
          </a:xfrm>
          <a:prstGeom prst="rect">
            <a:avLst/>
          </a:prstGeom>
        </p:spPr>
        <p:txBody>
          <a:bodyPr vert="horz" wrap="square" lIns="0" tIns="16933" rIns="0" bIns="0" rtlCol="0">
            <a:spAutoFit/>
          </a:bodyPr>
          <a:lstStyle/>
          <a:p>
            <a:pPr marL="16933">
              <a:spcBef>
                <a:spcPts val="133"/>
              </a:spcBef>
            </a:pPr>
            <a:r>
              <a:rPr lang="en-IN" sz="3000" b="1" dirty="0">
                <a:latin typeface="Times New Roman" panose="02020603050405020304" pitchFamily="18" charset="0"/>
                <a:cs typeface="Times New Roman" panose="02020603050405020304" pitchFamily="18" charset="0"/>
              </a:rPr>
              <a:t>PROPOSED</a:t>
            </a:r>
            <a:r>
              <a:rPr lang="en-IN" sz="3000" b="1" spc="-47"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SYSTEM</a:t>
            </a:r>
            <a:r>
              <a:rPr lang="en-IN" sz="3000" b="1" spc="-47" dirty="0">
                <a:latin typeface="Times New Roman" panose="02020603050405020304" pitchFamily="18" charset="0"/>
                <a:cs typeface="Times New Roman" panose="02020603050405020304" pitchFamily="18" charset="0"/>
              </a:rPr>
              <a:t> </a:t>
            </a:r>
            <a:r>
              <a:rPr lang="en-IN" sz="3000" b="1" spc="-13" dirty="0">
                <a:latin typeface="Times New Roman" panose="02020603050405020304" pitchFamily="18" charset="0"/>
                <a:cs typeface="Times New Roman" panose="02020603050405020304" pitchFamily="18" charset="0"/>
              </a:rPr>
              <a:t>ARCHITECTURE</a:t>
            </a:r>
            <a:endParaRPr lang="en-IN" sz="3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0F87C2-1888-41B8-AFF5-C597A1B7C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621" y="1219200"/>
            <a:ext cx="4721362" cy="5092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6C88-8B9B-452C-9000-978E9156F2D6}"/>
              </a:ext>
            </a:extLst>
          </p:cNvPr>
          <p:cNvSpPr>
            <a:spLocks noGrp="1"/>
          </p:cNvSpPr>
          <p:nvPr>
            <p:ph type="title"/>
          </p:nvPr>
        </p:nvSpPr>
        <p:spPr>
          <a:xfrm>
            <a:off x="4326467" y="304800"/>
            <a:ext cx="3903133"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METHODOLOGY</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2CE79-ED23-4DDA-88B0-7ED3AA8478BA}"/>
              </a:ext>
            </a:extLst>
          </p:cNvPr>
          <p:cNvSpPr>
            <a:spLocks noGrp="1"/>
          </p:cNvSpPr>
          <p:nvPr>
            <p:ph idx="1"/>
          </p:nvPr>
        </p:nvSpPr>
        <p:spPr>
          <a:xfrm>
            <a:off x="563033" y="795867"/>
            <a:ext cx="11065933"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The methodology of this project adopts a sensor-based embedded system approach to detect LPG gas leaks and respond in real-time using Arduino automation.</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MQ-2 Gas Sensor continuously monitors the air for LPG concentration. When gas levels exceed the safe threshold, the sensor sends a signal to the Arduino Uno.</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Arduino processes this input and activates a buzzer to alert users immediately, ensuring a quick response to hazardous conditions.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Simultaneously, the Arduino controls a servo motor connected to the gas regulator, which turns off the valve automatically to stop the gas supply.</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cooling fan is also triggered via a MOSFET driver to ventilate the area and reduce gas concentration, improving overall safety.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00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B0F78-2E72-4E85-815D-B07D50CCD52F}"/>
              </a:ext>
            </a:extLst>
          </p:cNvPr>
          <p:cNvSpPr>
            <a:spLocks noGrp="1"/>
          </p:cNvSpPr>
          <p:nvPr>
            <p:ph idx="1"/>
          </p:nvPr>
        </p:nvSpPr>
        <p:spPr>
          <a:xfrm>
            <a:off x="589273" y="1023353"/>
            <a:ext cx="10752667" cy="498316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Detects the presence of gas leaks using an LPG gas sensor, which sends real-time data to the Arduino Uno for analysis.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Triggers an alert mechanism using a buzzer when gas concentration exceeds the threshold, ensuring immediate awareness.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Enhances safety by alerting users promptly, helping to prevent accidents due to unnoticed gas leakage.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Offers a simple yet effective method for continuous gas monitoring in domestic environments.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Acts as the first layer of defense in the smart gas safety system.</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8EF0C2-8968-4E68-B628-DE12F6B98771}"/>
              </a:ext>
            </a:extLst>
          </p:cNvPr>
          <p:cNvSpPr txBox="1"/>
          <p:nvPr/>
        </p:nvSpPr>
        <p:spPr>
          <a:xfrm>
            <a:off x="304800" y="413177"/>
            <a:ext cx="279400"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EC182D43-50A2-4083-AAB3-D70C339B33DD}"/>
              </a:ext>
            </a:extLst>
          </p:cNvPr>
          <p:cNvSpPr txBox="1"/>
          <p:nvPr/>
        </p:nvSpPr>
        <p:spPr>
          <a:xfrm>
            <a:off x="317501" y="1648453"/>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8" name="TextBox 7">
            <a:extLst>
              <a:ext uri="{FF2B5EF4-FFF2-40B4-BE49-F238E27FC236}">
                <a16:creationId xmlns:a16="http://schemas.microsoft.com/office/drawing/2014/main" id="{4992D90E-1FBE-4C4F-B5D8-7B4336A882B8}"/>
              </a:ext>
            </a:extLst>
          </p:cNvPr>
          <p:cNvSpPr txBox="1"/>
          <p:nvPr/>
        </p:nvSpPr>
        <p:spPr>
          <a:xfrm>
            <a:off x="325966" y="2877309"/>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5" name="Rectangle 4">
            <a:extLst>
              <a:ext uri="{FF2B5EF4-FFF2-40B4-BE49-F238E27FC236}">
                <a16:creationId xmlns:a16="http://schemas.microsoft.com/office/drawing/2014/main" id="{D3878F83-B902-4D53-8146-3EFF7ACCE819}"/>
              </a:ext>
            </a:extLst>
          </p:cNvPr>
          <p:cNvSpPr/>
          <p:nvPr/>
        </p:nvSpPr>
        <p:spPr>
          <a:xfrm>
            <a:off x="331873" y="4140034"/>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000C54AF-681A-4AEA-8FEC-ACAD4E9814B6}"/>
              </a:ext>
            </a:extLst>
          </p:cNvPr>
          <p:cNvSpPr/>
          <p:nvPr/>
        </p:nvSpPr>
        <p:spPr>
          <a:xfrm>
            <a:off x="351979" y="5377357"/>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4BDDE4B-9EE7-401E-A2AF-1F1665D14747}"/>
              </a:ext>
            </a:extLst>
          </p:cNvPr>
          <p:cNvSpPr txBox="1"/>
          <p:nvPr/>
        </p:nvSpPr>
        <p:spPr>
          <a:xfrm>
            <a:off x="444500" y="283850"/>
            <a:ext cx="9315179" cy="584775"/>
          </a:xfrm>
          <a:prstGeom prst="rect">
            <a:avLst/>
          </a:prstGeom>
          <a:noFill/>
        </p:spPr>
        <p:txBody>
          <a:bodyPr wrap="none" rtlCol="0">
            <a:spAutoFit/>
          </a:bodyPr>
          <a:lstStyle/>
          <a:p>
            <a:pPr algn="just"/>
            <a:r>
              <a:rPr lang="en-US" sz="3200" b="1" dirty="0">
                <a:latin typeface="Times New Roman" panose="02020603050405020304" pitchFamily="18" charset="0"/>
                <a:cs typeface="Times New Roman" panose="02020603050405020304" pitchFamily="18" charset="0"/>
              </a:rPr>
              <a:t>Module 1: Gas Leakage Detection and Alert Module</a:t>
            </a:r>
          </a:p>
        </p:txBody>
      </p:sp>
    </p:spTree>
    <p:extLst>
      <p:ext uri="{BB962C8B-B14F-4D97-AF65-F5344CB8AC3E}">
        <p14:creationId xmlns:p14="http://schemas.microsoft.com/office/powerpoint/2010/main" val="3249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B0F78-2E72-4E85-815D-B07D50CCD52F}"/>
              </a:ext>
            </a:extLst>
          </p:cNvPr>
          <p:cNvSpPr>
            <a:spLocks noGrp="1"/>
          </p:cNvSpPr>
          <p:nvPr>
            <p:ph idx="1"/>
          </p:nvPr>
        </p:nvSpPr>
        <p:spPr>
          <a:xfrm>
            <a:off x="592665" y="997952"/>
            <a:ext cx="11006668" cy="2826601"/>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Automatically shuts off the gas supply using a servo </a:t>
            </a:r>
            <a:r>
              <a:rPr lang="en-US" sz="2400" dirty="0" err="1">
                <a:latin typeface="Times New Roman" panose="02020603050405020304" pitchFamily="18" charset="0"/>
                <a:cs typeface="Times New Roman" panose="02020603050405020304" pitchFamily="18" charset="0"/>
              </a:rPr>
              <a:t>motor.It</a:t>
            </a:r>
            <a:r>
              <a:rPr lang="en-US" sz="2400" dirty="0">
                <a:latin typeface="Times New Roman" panose="02020603050405020304" pitchFamily="18" charset="0"/>
                <a:cs typeface="Times New Roman" panose="02020603050405020304" pitchFamily="18" charset="0"/>
              </a:rPr>
              <a:t> activates immediately when a gas leak is detected.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Arduino sends a signal to rotate the regulator to the OFF </a:t>
            </a:r>
            <a:r>
              <a:rPr lang="en-US" sz="2400" dirty="0" err="1">
                <a:latin typeface="Times New Roman" panose="02020603050405020304" pitchFamily="18" charset="0"/>
                <a:cs typeface="Times New Roman" panose="02020603050405020304" pitchFamily="18" charset="0"/>
              </a:rPr>
              <a:t>position.This</a:t>
            </a:r>
            <a:r>
              <a:rPr lang="en-US" sz="2400" dirty="0">
                <a:latin typeface="Times New Roman" panose="02020603050405020304" pitchFamily="18" charset="0"/>
                <a:cs typeface="Times New Roman" panose="02020603050405020304" pitchFamily="18" charset="0"/>
              </a:rPr>
              <a:t> stops the gas flow from the cylinder at the source.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It prevents further gas leakage and reduces potential fire </a:t>
            </a:r>
            <a:r>
              <a:rPr lang="en-US" sz="2400" dirty="0" err="1">
                <a:latin typeface="Times New Roman" panose="02020603050405020304" pitchFamily="18" charset="0"/>
                <a:cs typeface="Times New Roman" panose="02020603050405020304" pitchFamily="18" charset="0"/>
              </a:rPr>
              <a:t>hazards.The</a:t>
            </a:r>
            <a:r>
              <a:rPr lang="en-US" sz="2400" dirty="0">
                <a:latin typeface="Times New Roman" panose="02020603050405020304" pitchFamily="18" charset="0"/>
                <a:cs typeface="Times New Roman" panose="02020603050405020304" pitchFamily="18" charset="0"/>
              </a:rPr>
              <a:t> system reacts instantly to eliminate risks.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Ensures a quick and accurate mechanical </a:t>
            </a:r>
            <a:r>
              <a:rPr lang="en-US" sz="2400" dirty="0" err="1">
                <a:latin typeface="Times New Roman" panose="02020603050405020304" pitchFamily="18" charset="0"/>
                <a:cs typeface="Times New Roman" panose="02020603050405020304" pitchFamily="18" charset="0"/>
              </a:rPr>
              <a:t>response.This</a:t>
            </a:r>
            <a:r>
              <a:rPr lang="en-US" sz="2400" dirty="0">
                <a:latin typeface="Times New Roman" panose="02020603050405020304" pitchFamily="18" charset="0"/>
                <a:cs typeface="Times New Roman" panose="02020603050405020304" pitchFamily="18" charset="0"/>
              </a:rPr>
              <a:t> guarantees maximum safety during emergencies.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It acts as a fail-safe mechanism integrated with the alert </a:t>
            </a:r>
            <a:r>
              <a:rPr lang="en-US" sz="2400" dirty="0" err="1">
                <a:latin typeface="Times New Roman" panose="02020603050405020304" pitchFamily="18" charset="0"/>
                <a:cs typeface="Times New Roman" panose="02020603050405020304" pitchFamily="18" charset="0"/>
              </a:rPr>
              <a:t>system.Both</a:t>
            </a:r>
            <a:r>
              <a:rPr lang="en-US" sz="2400" dirty="0">
                <a:latin typeface="Times New Roman" panose="02020603050405020304" pitchFamily="18" charset="0"/>
                <a:cs typeface="Times New Roman" panose="02020603050405020304" pitchFamily="18" charset="0"/>
              </a:rPr>
              <a:t> systems work together to ensure full protection.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8EF0C2-8968-4E68-B628-DE12F6B98771}"/>
              </a:ext>
            </a:extLst>
          </p:cNvPr>
          <p:cNvSpPr txBox="1"/>
          <p:nvPr/>
        </p:nvSpPr>
        <p:spPr>
          <a:xfrm>
            <a:off x="304800" y="413177"/>
            <a:ext cx="279400"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EC182D43-50A2-4083-AAB3-D70C339B33DD}"/>
              </a:ext>
            </a:extLst>
          </p:cNvPr>
          <p:cNvSpPr txBox="1"/>
          <p:nvPr/>
        </p:nvSpPr>
        <p:spPr>
          <a:xfrm>
            <a:off x="317501" y="1648453"/>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8" name="TextBox 7">
            <a:extLst>
              <a:ext uri="{FF2B5EF4-FFF2-40B4-BE49-F238E27FC236}">
                <a16:creationId xmlns:a16="http://schemas.microsoft.com/office/drawing/2014/main" id="{4992D90E-1FBE-4C4F-B5D8-7B4336A882B8}"/>
              </a:ext>
            </a:extLst>
          </p:cNvPr>
          <p:cNvSpPr txBox="1"/>
          <p:nvPr/>
        </p:nvSpPr>
        <p:spPr>
          <a:xfrm>
            <a:off x="325966" y="2877309"/>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5" name="Rectangle 4">
            <a:extLst>
              <a:ext uri="{FF2B5EF4-FFF2-40B4-BE49-F238E27FC236}">
                <a16:creationId xmlns:a16="http://schemas.microsoft.com/office/drawing/2014/main" id="{D3878F83-B902-4D53-8146-3EFF7ACCE819}"/>
              </a:ext>
            </a:extLst>
          </p:cNvPr>
          <p:cNvSpPr/>
          <p:nvPr/>
        </p:nvSpPr>
        <p:spPr>
          <a:xfrm>
            <a:off x="331873" y="4140034"/>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000C54AF-681A-4AEA-8FEC-ACAD4E9814B6}"/>
              </a:ext>
            </a:extLst>
          </p:cNvPr>
          <p:cNvSpPr/>
          <p:nvPr/>
        </p:nvSpPr>
        <p:spPr>
          <a:xfrm>
            <a:off x="351979" y="5377357"/>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4BDDE4B-9EE7-401E-A2AF-1F1665D14747}"/>
              </a:ext>
            </a:extLst>
          </p:cNvPr>
          <p:cNvSpPr txBox="1"/>
          <p:nvPr/>
        </p:nvSpPr>
        <p:spPr>
          <a:xfrm>
            <a:off x="590806" y="283850"/>
            <a:ext cx="9496702" cy="584775"/>
          </a:xfrm>
          <a:prstGeom prst="rect">
            <a:avLst/>
          </a:prstGeom>
          <a:noFill/>
        </p:spPr>
        <p:txBody>
          <a:bodyPr wrap="none" rtlCol="0">
            <a:spAutoFit/>
          </a:bodyPr>
          <a:lstStyle/>
          <a:p>
            <a:pPr algn="just"/>
            <a:r>
              <a:rPr lang="en-US" sz="3200" b="1" dirty="0">
                <a:latin typeface="Times New Roman" panose="02020603050405020304" pitchFamily="18" charset="0"/>
                <a:cs typeface="Times New Roman" panose="02020603050405020304" pitchFamily="18" charset="0"/>
              </a:rPr>
              <a:t>Module 2: Auto Cut-off Regulator Activation Module</a:t>
            </a:r>
          </a:p>
        </p:txBody>
      </p:sp>
    </p:spTree>
    <p:extLst>
      <p:ext uri="{BB962C8B-B14F-4D97-AF65-F5344CB8AC3E}">
        <p14:creationId xmlns:p14="http://schemas.microsoft.com/office/powerpoint/2010/main" val="356106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B0F78-2E72-4E85-815D-B07D50CCD52F}"/>
              </a:ext>
            </a:extLst>
          </p:cNvPr>
          <p:cNvSpPr>
            <a:spLocks noGrp="1"/>
          </p:cNvSpPr>
          <p:nvPr>
            <p:ph idx="1"/>
          </p:nvPr>
        </p:nvSpPr>
        <p:spPr>
          <a:xfrm>
            <a:off x="592445" y="1014886"/>
            <a:ext cx="11250748" cy="498316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Activates an exhaust fan when gas leakage is </a:t>
            </a:r>
            <a:r>
              <a:rPr lang="en-US" sz="2400" dirty="0" err="1">
                <a:latin typeface="Times New Roman" panose="02020603050405020304" pitchFamily="18" charset="0"/>
                <a:cs typeface="Times New Roman" panose="02020603050405020304" pitchFamily="18" charset="0"/>
              </a:rPr>
              <a:t>identified.This</a:t>
            </a:r>
            <a:r>
              <a:rPr lang="en-US" sz="2400" dirty="0">
                <a:latin typeface="Times New Roman" panose="02020603050405020304" pitchFamily="18" charset="0"/>
                <a:cs typeface="Times New Roman" panose="02020603050405020304" pitchFamily="18" charset="0"/>
              </a:rPr>
              <a:t> is done through a relay module controlled by the Arduino.</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Helps dissipate leaked gas from the area </a:t>
            </a:r>
            <a:r>
              <a:rPr lang="en-US" sz="2400" dirty="0" err="1">
                <a:latin typeface="Times New Roman" panose="02020603050405020304" pitchFamily="18" charset="0"/>
                <a:cs typeface="Times New Roman" panose="02020603050405020304" pitchFamily="18" charset="0"/>
              </a:rPr>
              <a:t>efficiently.It</a:t>
            </a:r>
            <a:r>
              <a:rPr lang="en-US" sz="2400" dirty="0">
                <a:latin typeface="Times New Roman" panose="02020603050405020304" pitchFamily="18" charset="0"/>
                <a:cs typeface="Times New Roman" panose="02020603050405020304" pitchFamily="18" charset="0"/>
              </a:rPr>
              <a:t> minimizes gas concentration and the risk of inhalation.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Reduces the chances of accidental </a:t>
            </a:r>
            <a:r>
              <a:rPr lang="en-US" sz="2400" dirty="0" err="1">
                <a:latin typeface="Times New Roman" panose="02020603050405020304" pitchFamily="18" charset="0"/>
                <a:cs typeface="Times New Roman" panose="02020603050405020304" pitchFamily="18" charset="0"/>
              </a:rPr>
              <a:t>ignition.It</a:t>
            </a:r>
            <a:r>
              <a:rPr lang="en-US" sz="2400" dirty="0">
                <a:latin typeface="Times New Roman" panose="02020603050405020304" pitchFamily="18" charset="0"/>
                <a:cs typeface="Times New Roman" panose="02020603050405020304" pitchFamily="18" charset="0"/>
              </a:rPr>
              <a:t> also improves airflow and ventilation in the environment.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Works automatically with the gas detection </a:t>
            </a:r>
            <a:r>
              <a:rPr lang="en-US" sz="2400" dirty="0" err="1">
                <a:latin typeface="Times New Roman" panose="02020603050405020304" pitchFamily="18" charset="0"/>
                <a:cs typeface="Times New Roman" panose="02020603050405020304" pitchFamily="18" charset="0"/>
              </a:rPr>
              <a:t>unit.this</a:t>
            </a:r>
            <a:r>
              <a:rPr lang="en-US" sz="2400" dirty="0">
                <a:latin typeface="Times New Roman" panose="02020603050405020304" pitchFamily="18" charset="0"/>
                <a:cs typeface="Times New Roman" panose="02020603050405020304" pitchFamily="18" charset="0"/>
              </a:rPr>
              <a:t> synchronization ensures an immediate response.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Adds another essential safety layer to the </a:t>
            </a:r>
            <a:r>
              <a:rPr lang="en-US" sz="2400" dirty="0" err="1">
                <a:latin typeface="Times New Roman" panose="02020603050405020304" pitchFamily="18" charset="0"/>
                <a:cs typeface="Times New Roman" panose="02020603050405020304" pitchFamily="18" charset="0"/>
              </a:rPr>
              <a:t>system.It</a:t>
            </a:r>
            <a:r>
              <a:rPr lang="en-US" sz="2400" dirty="0">
                <a:latin typeface="Times New Roman" panose="02020603050405020304" pitchFamily="18" charset="0"/>
                <a:cs typeface="Times New Roman" panose="02020603050405020304" pitchFamily="18" charset="0"/>
              </a:rPr>
              <a:t> keeps the kitchen or storage area safe and breathable.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8EF0C2-8968-4E68-B628-DE12F6B98771}"/>
              </a:ext>
            </a:extLst>
          </p:cNvPr>
          <p:cNvSpPr txBox="1"/>
          <p:nvPr/>
        </p:nvSpPr>
        <p:spPr>
          <a:xfrm>
            <a:off x="304800" y="413177"/>
            <a:ext cx="279400"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EC182D43-50A2-4083-AAB3-D70C339B33DD}"/>
              </a:ext>
            </a:extLst>
          </p:cNvPr>
          <p:cNvSpPr txBox="1"/>
          <p:nvPr/>
        </p:nvSpPr>
        <p:spPr>
          <a:xfrm>
            <a:off x="317501" y="1648453"/>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8" name="TextBox 7">
            <a:extLst>
              <a:ext uri="{FF2B5EF4-FFF2-40B4-BE49-F238E27FC236}">
                <a16:creationId xmlns:a16="http://schemas.microsoft.com/office/drawing/2014/main" id="{4992D90E-1FBE-4C4F-B5D8-7B4336A882B8}"/>
              </a:ext>
            </a:extLst>
          </p:cNvPr>
          <p:cNvSpPr txBox="1"/>
          <p:nvPr/>
        </p:nvSpPr>
        <p:spPr>
          <a:xfrm>
            <a:off x="325966" y="2877309"/>
            <a:ext cx="427567" cy="1384995"/>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a:t>
            </a:r>
          </a:p>
          <a:p>
            <a:endParaRPr lang="en-IN" dirty="0"/>
          </a:p>
        </p:txBody>
      </p:sp>
      <p:sp>
        <p:nvSpPr>
          <p:cNvPr id="5" name="Rectangle 4">
            <a:extLst>
              <a:ext uri="{FF2B5EF4-FFF2-40B4-BE49-F238E27FC236}">
                <a16:creationId xmlns:a16="http://schemas.microsoft.com/office/drawing/2014/main" id="{D3878F83-B902-4D53-8146-3EFF7ACCE819}"/>
              </a:ext>
            </a:extLst>
          </p:cNvPr>
          <p:cNvSpPr/>
          <p:nvPr/>
        </p:nvSpPr>
        <p:spPr>
          <a:xfrm>
            <a:off x="331873" y="4140034"/>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000C54AF-681A-4AEA-8FEC-ACAD4E9814B6}"/>
              </a:ext>
            </a:extLst>
          </p:cNvPr>
          <p:cNvSpPr/>
          <p:nvPr/>
        </p:nvSpPr>
        <p:spPr>
          <a:xfrm>
            <a:off x="351979" y="5377357"/>
            <a:ext cx="396262" cy="1107996"/>
          </a:xfrm>
          <a:prstGeom prst="rect">
            <a:avLst/>
          </a:prstGeom>
        </p:spPr>
        <p:txBody>
          <a:bodyPr wrap="none">
            <a:spAutoFit/>
          </a:bodyPr>
          <a:lstStyle/>
          <a:p>
            <a:r>
              <a:rPr lang="en-IN" sz="66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4BDDE4B-9EE7-401E-A2AF-1F1665D14747}"/>
              </a:ext>
            </a:extLst>
          </p:cNvPr>
          <p:cNvSpPr txBox="1"/>
          <p:nvPr/>
        </p:nvSpPr>
        <p:spPr>
          <a:xfrm>
            <a:off x="610073" y="283850"/>
            <a:ext cx="8696163" cy="584775"/>
          </a:xfrm>
          <a:prstGeom prst="rect">
            <a:avLst/>
          </a:prstGeom>
          <a:noFill/>
        </p:spPr>
        <p:txBody>
          <a:bodyPr wrap="none" rtlCol="0">
            <a:spAutoFit/>
          </a:bodyPr>
          <a:lstStyle/>
          <a:p>
            <a:pPr algn="just"/>
            <a:r>
              <a:rPr lang="en-US" sz="3200" b="1" dirty="0">
                <a:latin typeface="Times New Roman" panose="02020603050405020304" pitchFamily="18" charset="0"/>
                <a:cs typeface="Times New Roman" panose="02020603050405020304" pitchFamily="18" charset="0"/>
              </a:rPr>
              <a:t>Module 3: Ventilation System Activation Module</a:t>
            </a:r>
          </a:p>
        </p:txBody>
      </p:sp>
    </p:spTree>
    <p:extLst>
      <p:ext uri="{BB962C8B-B14F-4D97-AF65-F5344CB8AC3E}">
        <p14:creationId xmlns:p14="http://schemas.microsoft.com/office/powerpoint/2010/main" val="314662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E4EC-ADA6-49E1-8E3D-598E86DAF805}"/>
              </a:ext>
            </a:extLst>
          </p:cNvPr>
          <p:cNvSpPr>
            <a:spLocks noGrp="1"/>
          </p:cNvSpPr>
          <p:nvPr>
            <p:ph type="title"/>
          </p:nvPr>
        </p:nvSpPr>
        <p:spPr>
          <a:xfrm>
            <a:off x="5122346" y="398463"/>
            <a:ext cx="1989667" cy="1031875"/>
          </a:xfrm>
        </p:spPr>
        <p:txBody>
          <a:bodyPr>
            <a:normAutofit/>
          </a:bodyPr>
          <a:lstStyle/>
          <a:p>
            <a:r>
              <a:rPr lang="en-US" sz="3200" b="1" dirty="0">
                <a:latin typeface="Times New Roman" panose="02020603050405020304" pitchFamily="18" charset="0"/>
                <a:cs typeface="Times New Roman" panose="02020603050405020304" pitchFamily="18" charset="0"/>
              </a:rPr>
              <a:t>OUTPUT</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C85681-EF31-44CB-A49F-FEB7AF9CF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066" y="1532466"/>
            <a:ext cx="8559802" cy="4411133"/>
          </a:xfrm>
          <a:prstGeom prst="rect">
            <a:avLst/>
          </a:prstGeom>
        </p:spPr>
      </p:pic>
    </p:spTree>
    <p:extLst>
      <p:ext uri="{BB962C8B-B14F-4D97-AF65-F5344CB8AC3E}">
        <p14:creationId xmlns:p14="http://schemas.microsoft.com/office/powerpoint/2010/main" val="38243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971" y="478337"/>
            <a:ext cx="14020800" cy="512961"/>
          </a:xfrm>
          <a:prstGeom prst="rect">
            <a:avLst/>
          </a:prstGeom>
        </p:spPr>
        <p:txBody>
          <a:bodyPr vert="horz" wrap="square" lIns="0" tIns="20320" rIns="0" bIns="0" rtlCol="0" anchor="ctr">
            <a:spAutoFit/>
          </a:bodyPr>
          <a:lstStyle/>
          <a:p>
            <a:pPr marL="16933" algn="just">
              <a:lnSpc>
                <a:spcPct val="100000"/>
              </a:lnSpc>
              <a:spcBef>
                <a:spcPts val="160"/>
              </a:spcBef>
            </a:pPr>
            <a:r>
              <a:rPr lang="en-US" sz="3000" b="1" spc="-13" dirty="0">
                <a:solidFill>
                  <a:srgbClr val="000000"/>
                </a:solidFill>
                <a:latin typeface="Times New Roman" panose="02020603050405020304" pitchFamily="18" charset="0"/>
                <a:cs typeface="Times New Roman" panose="02020603050405020304" pitchFamily="18" charset="0"/>
              </a:rPr>
              <a:t>                                         </a:t>
            </a:r>
            <a:r>
              <a:rPr lang="en-US" sz="3200" b="1" spc="-13" dirty="0">
                <a:solidFill>
                  <a:srgbClr val="000000"/>
                </a:solidFill>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833971" y="1350390"/>
            <a:ext cx="10940027" cy="4285084"/>
          </a:xfrm>
          <a:prstGeom prst="rect">
            <a:avLst/>
          </a:prstGeom>
        </p:spPr>
        <p:txBody>
          <a:bodyPr vert="horz" wrap="square" lIns="0" tIns="71120" rIns="0" bIns="0" rtlCol="0">
            <a:spAutoFit/>
          </a:bodyPr>
          <a:lstStyle/>
          <a:p>
            <a:pPr marL="505447" marR="232828" indent="-489361" algn="just">
              <a:lnSpc>
                <a:spcPct val="114999"/>
              </a:lnSpc>
              <a:buFont typeface="Arial MT"/>
              <a:buChar char="●"/>
              <a:tabLst>
                <a:tab pos="505447" algn="l"/>
              </a:tabLst>
            </a:pPr>
            <a:r>
              <a:rPr lang="en-US" sz="2400" dirty="0">
                <a:latin typeface="Times New Roman"/>
                <a:cs typeface="Times New Roman"/>
              </a:rPr>
              <a:t>LPG (Liquefied Petroleum Gas) is widely used in homes and industries, but leakage poses serious risks of fire and explosions. Without timely detection, gas accumulation can lead to fatal accidents.</a:t>
            </a:r>
          </a:p>
          <a:p>
            <a:pPr marL="505447" marR="218435" indent="-489361" algn="just">
              <a:lnSpc>
                <a:spcPct val="114999"/>
              </a:lnSpc>
              <a:buFont typeface="Arial MT"/>
              <a:buChar char="●"/>
              <a:tabLst>
                <a:tab pos="505447" algn="l"/>
              </a:tabLst>
            </a:pPr>
            <a:r>
              <a:rPr lang="en-US" sz="2400" spc="-13" dirty="0">
                <a:latin typeface="Times New Roman"/>
                <a:cs typeface="Times New Roman"/>
              </a:rPr>
              <a:t>This project presents an Arduino-based LPG gas leakage detection system with an automatic shut-off regulator to prevent gas-related accidents.</a:t>
            </a:r>
          </a:p>
          <a:p>
            <a:pPr marL="505447" marR="218435" indent="-489361" algn="just">
              <a:lnSpc>
                <a:spcPct val="114999"/>
              </a:lnSpc>
              <a:buFont typeface="Arial MT"/>
              <a:buChar char="●"/>
              <a:tabLst>
                <a:tab pos="505447" algn="l"/>
              </a:tabLst>
            </a:pPr>
            <a:r>
              <a:rPr lang="en-US" sz="2400" spc="-13" dirty="0">
                <a:latin typeface="Times New Roman"/>
                <a:cs typeface="Times New Roman"/>
              </a:rPr>
              <a:t>The system uses an MQ-2 gas sensor to detect leaks and immediately activates a solenoid valve to cut off the gas supply, along with an alert system for quick response.</a:t>
            </a:r>
          </a:p>
          <a:p>
            <a:pPr marL="505447" marR="218435" indent="-489361" algn="just">
              <a:lnSpc>
                <a:spcPct val="114999"/>
              </a:lnSpc>
              <a:buFont typeface="Arial MT"/>
              <a:buChar char="●"/>
              <a:tabLst>
                <a:tab pos="505447" algn="l"/>
              </a:tabLst>
            </a:pPr>
            <a:r>
              <a:rPr lang="en-US" sz="2400" spc="-13" dirty="0">
                <a:latin typeface="Times New Roman"/>
                <a:cs typeface="Times New Roman"/>
              </a:rPr>
              <a:t>This research provides a cost-effective and efficient safety solution to enhance gas leak prevention in homes and industries, ensuring a safer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3946-05E8-4945-9487-408082EFF960}"/>
              </a:ext>
            </a:extLst>
          </p:cNvPr>
          <p:cNvSpPr>
            <a:spLocks noGrp="1"/>
          </p:cNvSpPr>
          <p:nvPr>
            <p:ph type="title"/>
          </p:nvPr>
        </p:nvSpPr>
        <p:spPr>
          <a:xfrm>
            <a:off x="2569632" y="372533"/>
            <a:ext cx="6629401" cy="403755"/>
          </a:xfrm>
        </p:spPr>
        <p:txBody>
          <a:bodyPr>
            <a:normAutofit fontScale="90000"/>
          </a:bodyPr>
          <a:lstStyle/>
          <a:p>
            <a:pPr algn="just"/>
            <a:r>
              <a:rPr lang="en-IN" sz="32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PERFORMANCE ANALYSIS</a:t>
            </a:r>
          </a:p>
        </p:txBody>
      </p:sp>
      <p:sp>
        <p:nvSpPr>
          <p:cNvPr id="3" name="Content Placeholder 2">
            <a:extLst>
              <a:ext uri="{FF2B5EF4-FFF2-40B4-BE49-F238E27FC236}">
                <a16:creationId xmlns:a16="http://schemas.microsoft.com/office/drawing/2014/main" id="{665464F1-40B9-4B85-984B-87BCC707F2C5}"/>
              </a:ext>
            </a:extLst>
          </p:cNvPr>
          <p:cNvSpPr>
            <a:spLocks noGrp="1"/>
          </p:cNvSpPr>
          <p:nvPr>
            <p:ph idx="1"/>
          </p:nvPr>
        </p:nvSpPr>
        <p:spPr>
          <a:xfrm>
            <a:off x="647700" y="1109133"/>
            <a:ext cx="11082866" cy="4639734"/>
          </a:xfrm>
        </p:spPr>
        <p:txBody>
          <a:bodyPr>
            <a:noAutofit/>
          </a:bodyPr>
          <a:lstStyle/>
          <a:p>
            <a:pPr algn="just"/>
            <a:r>
              <a:rPr lang="en-US" sz="2400" dirty="0">
                <a:latin typeface="Times New Roman" panose="02020603050405020304" pitchFamily="18" charset="0"/>
                <a:cs typeface="Times New Roman" panose="02020603050405020304" pitchFamily="18" charset="0"/>
              </a:rPr>
              <a:t>The proposed Arduino-based LPG leakage detection system shows significant improvement in detection accuracy and response time compared to traditional manual systems.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Gas sensors integrated with automatic shut-off mechanism ensure immediate response to leakage, reducing hazard risks.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Evaluated based on key metrics: leak detection time, automatic shut-off speed, user alert efficiency, ventilation activation, and system reliability.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Results validate the system's effectiveness as a safe, fast, and user-friendly solution for household and industrial gas safety.</a:t>
            </a:r>
          </a:p>
        </p:txBody>
      </p:sp>
    </p:spTree>
    <p:extLst>
      <p:ext uri="{BB962C8B-B14F-4D97-AF65-F5344CB8AC3E}">
        <p14:creationId xmlns:p14="http://schemas.microsoft.com/office/powerpoint/2010/main" val="254172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07" y="319896"/>
            <a:ext cx="14020800" cy="563050"/>
          </a:xfrm>
          <a:prstGeom prst="rect">
            <a:avLst/>
          </a:prstGeom>
        </p:spPr>
        <p:txBody>
          <a:bodyPr vert="horz" wrap="square" lIns="0" tIns="69925" rIns="0" bIns="0" rtlCol="0" anchor="ctr">
            <a:spAutoFit/>
          </a:bodyPr>
          <a:lstStyle/>
          <a:p>
            <a:pPr marL="16933">
              <a:lnSpc>
                <a:spcPct val="100000"/>
              </a:lnSpc>
              <a:spcBef>
                <a:spcPts val="133"/>
              </a:spcBef>
            </a:pPr>
            <a:r>
              <a:rPr lang="en-US" sz="3200" b="1" dirty="0">
                <a:solidFill>
                  <a:srgbClr val="000000"/>
                </a:solidFill>
                <a:latin typeface="Times New Roman" panose="02020603050405020304" pitchFamily="18" charset="0"/>
                <a:cs typeface="Times New Roman" panose="02020603050405020304" pitchFamily="18" charset="0"/>
              </a:rPr>
              <a:t>                                PERFORMANCE</a:t>
            </a:r>
            <a:r>
              <a:rPr lang="en-US" sz="3200" b="1" spc="-16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ANALYSIS</a:t>
            </a:r>
            <a:r>
              <a:rPr lang="en-US" sz="3200" b="1" spc="-47" dirty="0">
                <a:solidFill>
                  <a:srgbClr val="000000"/>
                </a:solidFill>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B5C7C3-9EED-4498-BCE1-17DBBAF47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525" y="1291812"/>
            <a:ext cx="8443245" cy="43256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177" y="567132"/>
            <a:ext cx="14020800" cy="509541"/>
          </a:xfrm>
          <a:prstGeom prst="rect">
            <a:avLst/>
          </a:prstGeom>
        </p:spPr>
        <p:txBody>
          <a:bodyPr vert="horz" wrap="square" lIns="0" tIns="16933" rIns="0" bIns="0" rtlCol="0" anchor="ctr">
            <a:spAutoFit/>
          </a:bodyPr>
          <a:lstStyle/>
          <a:p>
            <a:pPr marL="16933">
              <a:lnSpc>
                <a:spcPct val="100000"/>
              </a:lnSpc>
              <a:spcBef>
                <a:spcPts val="133"/>
              </a:spcBef>
            </a:pPr>
            <a:r>
              <a:rPr lang="en-US" sz="3000" b="1" spc="-13" dirty="0">
                <a:latin typeface="Times New Roman" panose="02020603050405020304" pitchFamily="18" charset="0"/>
                <a:cs typeface="Times New Roman" panose="02020603050405020304" pitchFamily="18" charset="0"/>
              </a:rPr>
              <a:t>                                          </a:t>
            </a:r>
            <a:r>
              <a:rPr lang="en-US" sz="3200" b="1" spc="-13"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828336" y="1514248"/>
            <a:ext cx="10678160" cy="4655099"/>
          </a:xfrm>
          <a:prstGeom prst="rect">
            <a:avLst/>
          </a:prstGeom>
        </p:spPr>
        <p:txBody>
          <a:bodyPr vert="horz" wrap="square" lIns="0" tIns="16933" rIns="0" bIns="0" rtlCol="0">
            <a:spAutoFit/>
          </a:bodyPr>
          <a:lstStyle/>
          <a:p>
            <a:pPr marL="485128" marR="249760" indent="-469042" algn="just">
              <a:lnSpc>
                <a:spcPct val="114999"/>
              </a:lnSpc>
              <a:buChar char="●"/>
              <a:tabLst>
                <a:tab pos="485128" algn="l"/>
              </a:tabLst>
            </a:pPr>
            <a:r>
              <a:rPr lang="en-US" sz="2400" dirty="0">
                <a:latin typeface="Times New Roman" panose="02020603050405020304" pitchFamily="18" charset="0"/>
                <a:cs typeface="Times New Roman" panose="02020603050405020304" pitchFamily="18" charset="0"/>
              </a:rPr>
              <a:t>The proposed Arduino-based LPG gas leakage detection system effectively enhances safety by detecting leaks and automatically shutting off the gas supply.</a:t>
            </a:r>
          </a:p>
          <a:p>
            <a:pPr marL="485128" marR="249760" indent="-469042" algn="just">
              <a:lnSpc>
                <a:spcPct val="114999"/>
              </a:lnSpc>
              <a:buChar char="●"/>
              <a:tabLst>
                <a:tab pos="485128" algn="l"/>
              </a:tabLst>
            </a:pPr>
            <a:endParaRPr lang="en-US" sz="2400" dirty="0">
              <a:latin typeface="Times New Roman" panose="02020603050405020304" pitchFamily="18" charset="0"/>
              <a:cs typeface="Times New Roman" panose="02020603050405020304" pitchFamily="18" charset="0"/>
            </a:endParaRPr>
          </a:p>
          <a:p>
            <a:pPr marL="485128" marR="405543" indent="-469042" algn="just">
              <a:lnSpc>
                <a:spcPct val="114999"/>
              </a:lnSpc>
              <a:buChar char="●"/>
              <a:tabLst>
                <a:tab pos="485128" algn="l"/>
              </a:tabLst>
            </a:pPr>
            <a:r>
              <a:rPr lang="en-US" sz="2400" dirty="0">
                <a:latin typeface="Times New Roman" panose="02020603050405020304" pitchFamily="18" charset="0"/>
                <a:cs typeface="Times New Roman" panose="02020603050405020304" pitchFamily="18" charset="0"/>
              </a:rPr>
              <a:t>The system integrates an MQ-2 gas sensor and solenoid valve to provide a rapid and reliable response, minimizing potential hazards.</a:t>
            </a:r>
          </a:p>
          <a:p>
            <a:pPr marL="485128" marR="405543" indent="-469042" algn="just">
              <a:lnSpc>
                <a:spcPct val="114999"/>
              </a:lnSpc>
              <a:buChar char="●"/>
              <a:tabLst>
                <a:tab pos="485128" algn="l"/>
              </a:tabLst>
            </a:pPr>
            <a:endParaRPr lang="en-US" sz="2400" dirty="0">
              <a:latin typeface="Times New Roman" panose="02020603050405020304" pitchFamily="18" charset="0"/>
              <a:cs typeface="Times New Roman" panose="02020603050405020304" pitchFamily="18" charset="0"/>
            </a:endParaRPr>
          </a:p>
          <a:p>
            <a:pPr marL="485128" marR="405543" indent="-469042" algn="just">
              <a:lnSpc>
                <a:spcPct val="114999"/>
              </a:lnSpc>
              <a:buChar char="●"/>
              <a:tabLst>
                <a:tab pos="485128" algn="l"/>
              </a:tabLst>
            </a:pPr>
            <a:r>
              <a:rPr lang="en-US" sz="2400" spc="-13" dirty="0">
                <a:latin typeface="Times New Roman" panose="02020603050405020304" pitchFamily="18" charset="0"/>
                <a:cs typeface="Times New Roman" panose="02020603050405020304" pitchFamily="18" charset="0"/>
              </a:rPr>
              <a:t>By preventing gas-related accidents, this solution ensures a safer environment for homes and industries while being cost-effective and easy to implement.</a:t>
            </a:r>
          </a:p>
          <a:p>
            <a:pPr marL="485128" marR="405543" indent="-469042" algn="just">
              <a:lnSpc>
                <a:spcPct val="114999"/>
              </a:lnSpc>
              <a:buChar char="●"/>
              <a:tabLst>
                <a:tab pos="485128" algn="l"/>
              </a:tabLst>
            </a:pPr>
            <a:endParaRPr sz="2400" dirty="0">
              <a:latin typeface="Times New Roman" panose="02020603050405020304" pitchFamily="18" charset="0"/>
              <a:cs typeface="Times New Roman" panose="02020603050405020304" pitchFamily="18" charset="0"/>
            </a:endParaRPr>
          </a:p>
          <a:p>
            <a:pPr marL="485128" marR="728115" indent="-469042" algn="just">
              <a:lnSpc>
                <a:spcPct val="114999"/>
              </a:lnSpc>
              <a:buChar char="●"/>
              <a:tabLst>
                <a:tab pos="485128" algn="l"/>
              </a:tabLst>
            </a:pPr>
            <a:r>
              <a:rPr lang="en-US" sz="2400" dirty="0">
                <a:latin typeface="Times New Roman" panose="02020603050405020304" pitchFamily="18" charset="0"/>
                <a:cs typeface="Times New Roman" panose="02020603050405020304" pitchFamily="18" charset="0"/>
              </a:rPr>
              <a:t>The research contributes to improving gas safety standards through automation, reducing risks associated with manual monitoring.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7646" y="430725"/>
            <a:ext cx="14020800" cy="509541"/>
          </a:xfrm>
          <a:prstGeom prst="rect">
            <a:avLst/>
          </a:prstGeom>
        </p:spPr>
        <p:txBody>
          <a:bodyPr vert="horz" wrap="square" lIns="0" tIns="16933" rIns="0" bIns="0" rtlCol="0" anchor="ctr">
            <a:spAutoFit/>
          </a:bodyPr>
          <a:lstStyle/>
          <a:p>
            <a:pPr marL="16933">
              <a:lnSpc>
                <a:spcPct val="100000"/>
              </a:lnSpc>
              <a:spcBef>
                <a:spcPts val="133"/>
              </a:spcBef>
            </a:pPr>
            <a:r>
              <a:rPr lang="en-US" sz="32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FUTURE</a:t>
            </a:r>
            <a:r>
              <a:rPr lang="en-IN" sz="3200" b="1" spc="-40" dirty="0">
                <a:latin typeface="Times New Roman" panose="02020603050405020304" pitchFamily="18" charset="0"/>
                <a:cs typeface="Times New Roman" panose="02020603050405020304" pitchFamily="18" charset="0"/>
              </a:rPr>
              <a:t> </a:t>
            </a:r>
            <a:r>
              <a:rPr lang="en-IN" sz="3200" b="1" spc="-13" dirty="0">
                <a:latin typeface="Times New Roman" panose="02020603050405020304" pitchFamily="18" charset="0"/>
                <a:cs typeface="Times New Roman" panose="02020603050405020304" pitchFamily="18" charset="0"/>
              </a:rPr>
              <a:t>WORKS</a:t>
            </a:r>
            <a:endParaRPr sz="3200" b="1" spc="-13"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776514" y="1078701"/>
            <a:ext cx="10638971" cy="6364647"/>
          </a:xfrm>
          <a:prstGeom prst="rect">
            <a:avLst/>
          </a:prstGeom>
        </p:spPr>
        <p:txBody>
          <a:bodyPr vert="horz" wrap="square" lIns="0" tIns="231921" rIns="0" bIns="0" rtlCol="0">
            <a:spAutoFit/>
          </a:bodyPr>
          <a:lstStyle/>
          <a:p>
            <a:pPr marL="625671" marR="6773" indent="-519840" algn="just">
              <a:lnSpc>
                <a:spcPct val="118600"/>
              </a:lnSpc>
              <a:spcBef>
                <a:spcPts val="545"/>
              </a:spcBef>
              <a:buSzPct val="131250"/>
              <a:buFont typeface="Arial MT"/>
              <a:buChar char="●"/>
              <a:tabLst>
                <a:tab pos="625671" algn="l"/>
              </a:tabLst>
            </a:pPr>
            <a:r>
              <a:rPr lang="en-US" sz="2400" b="1" dirty="0">
                <a:latin typeface="Times New Roman" panose="02020603050405020304" pitchFamily="18" charset="0"/>
                <a:cs typeface="Times New Roman" panose="02020603050405020304" pitchFamily="18" charset="0"/>
              </a:rPr>
              <a:t>Enhanced Sensor Accuracy: </a:t>
            </a:r>
            <a:r>
              <a:rPr lang="en-US" sz="2400" dirty="0">
                <a:latin typeface="Times New Roman" panose="02020603050405020304" pitchFamily="18" charset="0"/>
                <a:cs typeface="Times New Roman" panose="02020603050405020304" pitchFamily="18" charset="0"/>
              </a:rPr>
              <a:t>Upgrading to a more sensitive and selective gas sensor, such as an MQ-2 or MEMS-based sensor, can improve leak detection accuracy and reduce false alarms. </a:t>
            </a:r>
          </a:p>
          <a:p>
            <a:pPr marL="625671" marR="6773" indent="-519840" algn="just">
              <a:lnSpc>
                <a:spcPct val="118600"/>
              </a:lnSpc>
              <a:spcBef>
                <a:spcPts val="545"/>
              </a:spcBef>
              <a:buSzPct val="131250"/>
              <a:buFont typeface="Arial MT"/>
              <a:buChar char="●"/>
              <a:tabLst>
                <a:tab pos="625671" algn="l"/>
              </a:tabLst>
            </a:pPr>
            <a:endParaRPr lang="en-US" sz="2400" dirty="0">
              <a:latin typeface="Times New Roman" panose="02020603050405020304" pitchFamily="18" charset="0"/>
              <a:cs typeface="Times New Roman" panose="02020603050405020304" pitchFamily="18" charset="0"/>
            </a:endParaRPr>
          </a:p>
          <a:p>
            <a:pPr marL="625671" marR="6773" indent="-519840" algn="just">
              <a:lnSpc>
                <a:spcPct val="118600"/>
              </a:lnSpc>
              <a:spcBef>
                <a:spcPts val="545"/>
              </a:spcBef>
              <a:buSzPct val="131250"/>
              <a:buFont typeface="Arial MT"/>
              <a:buChar char="●"/>
              <a:tabLst>
                <a:tab pos="625671" algn="l"/>
              </a:tabLst>
            </a:pPr>
            <a:r>
              <a:rPr lang="en-US" sz="2400" b="1" dirty="0">
                <a:latin typeface="Times New Roman" panose="02020603050405020304" pitchFamily="18" charset="0"/>
                <a:cs typeface="Times New Roman" panose="02020603050405020304" pitchFamily="18" charset="0"/>
              </a:rPr>
              <a:t>Automatic Shut-off Optimization: </a:t>
            </a:r>
            <a:r>
              <a:rPr lang="en-US" sz="2400" dirty="0">
                <a:latin typeface="Times New Roman" panose="02020603050405020304" pitchFamily="18" charset="0"/>
                <a:cs typeface="Times New Roman" panose="02020603050405020304" pitchFamily="18" charset="0"/>
              </a:rPr>
              <a:t>Enhancing the servo motor control with a stepper motor or solenoid valve for more precise and reliable gas supply cutoff, reducing the risk of accidental failures.</a:t>
            </a:r>
          </a:p>
          <a:p>
            <a:pPr marL="625671" marR="6773" indent="-519840" algn="just">
              <a:lnSpc>
                <a:spcPct val="118600"/>
              </a:lnSpc>
              <a:spcBef>
                <a:spcPts val="545"/>
              </a:spcBef>
              <a:buSzPct val="131250"/>
              <a:buFont typeface="Arial MT"/>
              <a:buChar char="●"/>
              <a:tabLst>
                <a:tab pos="625671" algn="l"/>
              </a:tabLst>
            </a:pPr>
            <a:endParaRPr lang="en-US" sz="2400" dirty="0">
              <a:latin typeface="Times New Roman" panose="02020603050405020304" pitchFamily="18" charset="0"/>
              <a:cs typeface="Times New Roman" panose="02020603050405020304" pitchFamily="18" charset="0"/>
            </a:endParaRPr>
          </a:p>
          <a:p>
            <a:pPr marL="625671" marR="6773" indent="-519840" algn="just">
              <a:lnSpc>
                <a:spcPct val="118600"/>
              </a:lnSpc>
              <a:spcBef>
                <a:spcPts val="545"/>
              </a:spcBef>
              <a:buSzPct val="131250"/>
              <a:buFont typeface="Arial MT"/>
              <a:buChar char="●"/>
              <a:tabLst>
                <a:tab pos="625671" algn="l"/>
              </a:tabLst>
            </a:pPr>
            <a:r>
              <a:rPr lang="en-US" sz="2400" b="1" dirty="0">
                <a:latin typeface="Times New Roman" panose="02020603050405020304" pitchFamily="18" charset="0"/>
                <a:cs typeface="Times New Roman" panose="02020603050405020304" pitchFamily="18" charset="0"/>
              </a:rPr>
              <a:t>Power Efficiency Improvements</a:t>
            </a:r>
            <a:r>
              <a:rPr lang="en-US" sz="2400" dirty="0">
                <a:latin typeface="Times New Roman" panose="02020603050405020304" pitchFamily="18" charset="0"/>
                <a:cs typeface="Times New Roman" panose="02020603050405020304" pitchFamily="18" charset="0"/>
              </a:rPr>
              <a:t>: Integrating low-power components and optimizing the Arduino code to reduce energy consumption, making the system more suitable for long-term use.</a:t>
            </a:r>
          </a:p>
          <a:p>
            <a:pPr marL="625671" marR="6773" indent="-519840">
              <a:lnSpc>
                <a:spcPct val="118600"/>
              </a:lnSpc>
              <a:spcBef>
                <a:spcPts val="545"/>
              </a:spcBef>
              <a:buSzPct val="131250"/>
              <a:buFont typeface="Arial MT"/>
              <a:buChar char="●"/>
              <a:tabLst>
                <a:tab pos="625671" algn="l"/>
              </a:tabLst>
            </a:pPr>
            <a:endParaRPr lang="en-US" sz="2600" dirty="0">
              <a:latin typeface="Times New Roman" panose="02020603050405020304" pitchFamily="18" charset="0"/>
              <a:cs typeface="Times New Roman" panose="02020603050405020304" pitchFamily="18" charset="0"/>
            </a:endParaRPr>
          </a:p>
          <a:p>
            <a:pPr marL="105831" marR="6773" indent="0">
              <a:lnSpc>
                <a:spcPct val="118600"/>
              </a:lnSpc>
              <a:spcBef>
                <a:spcPts val="545"/>
              </a:spcBef>
              <a:buSzPct val="131250"/>
              <a:buNone/>
              <a:tabLst>
                <a:tab pos="625671" algn="l"/>
              </a:tabLst>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5542" y="83624"/>
            <a:ext cx="3176546" cy="509541"/>
          </a:xfrm>
          <a:prstGeom prst="rect">
            <a:avLst/>
          </a:prstGeom>
        </p:spPr>
        <p:txBody>
          <a:bodyPr vert="horz" wrap="square" lIns="0" tIns="16933" rIns="0" bIns="0" rtlCol="0" anchor="ctr">
            <a:spAutoFit/>
          </a:bodyPr>
          <a:lstStyle/>
          <a:p>
            <a:pPr marL="16933">
              <a:lnSpc>
                <a:spcPct val="100000"/>
              </a:lnSpc>
              <a:spcBef>
                <a:spcPts val="133"/>
              </a:spcBef>
            </a:pPr>
            <a:r>
              <a:rPr lang="en-US" sz="3000" b="1" spc="-13" dirty="0">
                <a:latin typeface="Times New Roman" panose="02020603050405020304" pitchFamily="18" charset="0"/>
                <a:cs typeface="Times New Roman" panose="02020603050405020304" pitchFamily="18" charset="0"/>
              </a:rPr>
              <a:t>    </a:t>
            </a:r>
            <a:r>
              <a:rPr lang="en-US" sz="3200" b="1" spc="-13" dirty="0">
                <a:latin typeface="Times New Roman" panose="02020603050405020304" pitchFamily="18" charset="0"/>
                <a:cs typeface="Times New Roman" panose="02020603050405020304" pitchFamily="18" charset="0"/>
              </a:rPr>
              <a:t>REFERENCES</a:t>
            </a:r>
          </a:p>
        </p:txBody>
      </p:sp>
      <p:sp>
        <p:nvSpPr>
          <p:cNvPr id="3" name="object 3"/>
          <p:cNvSpPr txBox="1"/>
          <p:nvPr/>
        </p:nvSpPr>
        <p:spPr>
          <a:xfrm>
            <a:off x="400595" y="609791"/>
            <a:ext cx="11490958" cy="6277787"/>
          </a:xfrm>
          <a:prstGeom prst="rect">
            <a:avLst/>
          </a:prstGeom>
        </p:spPr>
        <p:txBody>
          <a:bodyPr vert="horz" wrap="square" lIns="0" tIns="32173" rIns="0" bIns="0" rtlCol="0">
            <a:spAutoFit/>
          </a:bodyPr>
          <a:lstStyle/>
          <a:p>
            <a:pPr marL="574037" marR="177796" lvl="1">
              <a:lnSpc>
                <a:spcPts val="1627"/>
              </a:lnSpc>
              <a:spcBef>
                <a:spcPts val="253"/>
              </a:spcBef>
              <a:tabLst>
                <a:tab pos="573179" algn="l"/>
              </a:tabLst>
            </a:pPr>
            <a:r>
              <a:rPr lang="en-IN" sz="1400" dirty="0">
                <a:latin typeface="Times New Roman" panose="02020603050405020304" pitchFamily="18" charset="0"/>
                <a:cs typeface="Times New Roman" panose="02020603050405020304" pitchFamily="18" charset="0"/>
              </a:rPr>
              <a:t>Ashwini D.S, Rohith Naidu (2021). “Smart LPG Gas Level Detection and Safety System using IoT ”  International Journal of Engineering Research &amp; Technology (IJERT), 8(13), 2278-0181.</a:t>
            </a:r>
          </a:p>
          <a:p>
            <a:pPr marL="574037" marR="177796" lvl="1">
              <a:lnSpc>
                <a:spcPts val="1627"/>
              </a:lnSpc>
              <a:spcBef>
                <a:spcPts val="253"/>
              </a:spcBef>
              <a:tabLst>
                <a:tab pos="573179" algn="l"/>
              </a:tabLst>
            </a:pPr>
            <a:r>
              <a:rPr lang="en-IN" sz="1400" dirty="0">
                <a:latin typeface="Times New Roman" panose="02020603050405020304" pitchFamily="18" charset="0"/>
                <a:cs typeface="Times New Roman" panose="02020603050405020304" pitchFamily="18" charset="0"/>
              </a:rPr>
              <a:t>Ankit </a:t>
            </a:r>
            <a:r>
              <a:rPr lang="en-IN" sz="1400" dirty="0" err="1">
                <a:latin typeface="Times New Roman" panose="02020603050405020304" pitchFamily="18" charset="0"/>
                <a:cs typeface="Times New Roman" panose="02020603050405020304" pitchFamily="18" charset="0"/>
              </a:rPr>
              <a:t>Sood,Bablu</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Sonkar</a:t>
            </a:r>
            <a:r>
              <a:rPr lang="en-IN" sz="1400" dirty="0">
                <a:latin typeface="Times New Roman" panose="02020603050405020304" pitchFamily="18" charset="0"/>
                <a:cs typeface="Times New Roman" panose="02020603050405020304" pitchFamily="18" charset="0"/>
              </a:rPr>
              <a:t>, Atul Ranjan, Ameer Faisal (2015). “Microcontroller Based LPG Gas Leakage Detector using GSM Module, International Journal of Electrical and Electronics Research (IJEER), 3(2), 264-269. </a:t>
            </a:r>
          </a:p>
          <a:p>
            <a:pPr marL="574037" marR="480048" lvl="1">
              <a:lnSpc>
                <a:spcPts val="1627"/>
              </a:lnSpc>
              <a:tabLst>
                <a:tab pos="573179" algn="l"/>
              </a:tabLst>
            </a:pPr>
            <a:r>
              <a:rPr lang="en-US" sz="1400" dirty="0" err="1">
                <a:latin typeface="Times New Roman" panose="02020603050405020304" pitchFamily="18" charset="0"/>
                <a:cs typeface="Times New Roman" panose="02020603050405020304" pitchFamily="18" charset="0"/>
              </a:rPr>
              <a:t>Bany</a:t>
            </a:r>
            <a:r>
              <a:rPr lang="en-US" sz="1400" dirty="0">
                <a:latin typeface="Times New Roman" panose="02020603050405020304" pitchFamily="18" charset="0"/>
                <a:cs typeface="Times New Roman" panose="02020603050405020304" pitchFamily="18" charset="0"/>
              </a:rPr>
              <a:t> Salameh  H. A, M. F. </a:t>
            </a:r>
            <a:r>
              <a:rPr lang="en-US" sz="1400" dirty="0" err="1">
                <a:latin typeface="Times New Roman" panose="02020603050405020304" pitchFamily="18" charset="0"/>
                <a:cs typeface="Times New Roman" panose="02020603050405020304" pitchFamily="18" charset="0"/>
              </a:rPr>
              <a:t>Dhainat</a:t>
            </a:r>
            <a:r>
              <a:rPr lang="en-US" sz="1400" dirty="0">
                <a:latin typeface="Times New Roman" panose="02020603050405020304" pitchFamily="18" charset="0"/>
                <a:cs typeface="Times New Roman" panose="02020603050405020304" pitchFamily="18" charset="0"/>
              </a:rPr>
              <a:t> &amp; E. </a:t>
            </a:r>
            <a:r>
              <a:rPr lang="en-US" sz="1400" dirty="0" err="1">
                <a:latin typeface="Times New Roman" panose="02020603050405020304" pitchFamily="18" charset="0"/>
                <a:cs typeface="Times New Roman" panose="02020603050405020304" pitchFamily="18" charset="0"/>
              </a:rPr>
              <a:t>Benkhelifa</a:t>
            </a:r>
            <a:r>
              <a:rPr lang="en-US" sz="1400" dirty="0">
                <a:latin typeface="Times New Roman" panose="02020603050405020304" pitchFamily="18" charset="0"/>
                <a:cs typeface="Times New Roman" panose="02020603050405020304" pitchFamily="18" charset="0"/>
              </a:rPr>
              <a:t> (2021). "An End-to End Early Warning System Based on Wireless Sensor Network for Gas Leakage Detection in Industrial Facilities," in IEEE Systems Journal, 15(4), 5135-5143.</a:t>
            </a:r>
          </a:p>
          <a:p>
            <a:pPr marL="574037" marR="309872" lvl="1">
              <a:lnSpc>
                <a:spcPts val="1627"/>
              </a:lnSpc>
              <a:spcBef>
                <a:spcPts val="73"/>
              </a:spcBef>
              <a:tabLst>
                <a:tab pos="573179" algn="l"/>
              </a:tabLst>
            </a:pPr>
            <a:r>
              <a:rPr lang="en-IN" sz="1400" dirty="0" err="1">
                <a:latin typeface="Times New Roman" panose="02020603050405020304" pitchFamily="18" charset="0"/>
                <a:cs typeface="Times New Roman" panose="02020603050405020304" pitchFamily="18" charset="0"/>
              </a:rPr>
              <a:t>Bhagyashree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Dharaskar</a:t>
            </a:r>
            <a:r>
              <a:rPr lang="en-IN" sz="1400" dirty="0">
                <a:latin typeface="Times New Roman" panose="02020603050405020304" pitchFamily="18" charset="0"/>
                <a:cs typeface="Times New Roman" panose="02020603050405020304" pitchFamily="18" charset="0"/>
              </a:rPr>
              <a:t>, &amp; </a:t>
            </a:r>
            <a:r>
              <a:rPr lang="en-IN" sz="1400" dirty="0" err="1">
                <a:latin typeface="Times New Roman" panose="02020603050405020304" pitchFamily="18" charset="0"/>
                <a:cs typeface="Times New Roman" panose="02020603050405020304" pitchFamily="18" charset="0"/>
              </a:rPr>
              <a:t>Alkesh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Gaigawali</a:t>
            </a:r>
            <a:r>
              <a:rPr lang="en-IN" sz="1400" dirty="0">
                <a:latin typeface="Times New Roman" panose="02020603050405020304" pitchFamily="18" charset="0"/>
                <a:cs typeface="Times New Roman" panose="02020603050405020304" pitchFamily="18" charset="0"/>
              </a:rPr>
              <a:t>. (2023). “LPG Gas Leakage Detection and Alert System.” International Journal  for Research in Applied Science &amp; Engineering Technology (IJRASET), 11(4), 2321-9653.</a:t>
            </a:r>
          </a:p>
          <a:p>
            <a:pPr marL="574037" marR="309872" lvl="1">
              <a:lnSpc>
                <a:spcPts val="1627"/>
              </a:lnSpc>
              <a:spcBef>
                <a:spcPts val="73"/>
              </a:spcBef>
              <a:tabLst>
                <a:tab pos="573179" algn="l"/>
              </a:tabLst>
            </a:pPr>
            <a:r>
              <a:rPr lang="en-US" sz="1400" dirty="0">
                <a:latin typeface="Times New Roman" panose="02020603050405020304" pitchFamily="18" charset="0"/>
                <a:cs typeface="Times New Roman" panose="02020603050405020304" pitchFamily="18" charset="0"/>
              </a:rPr>
              <a:t>Bhavsar, P., &amp; Patel, J. (2020). "Arduino-based Gas Detection System with Automatic Shut-off for Home Safety." International Journal of Electronics, Electrical and Computational System (IJEECS), 8 (5),76-81.</a:t>
            </a:r>
          </a:p>
          <a:p>
            <a:pPr marL="574037" marR="309872" lvl="1">
              <a:lnSpc>
                <a:spcPts val="1627"/>
              </a:lnSpc>
              <a:spcBef>
                <a:spcPts val="73"/>
              </a:spcBef>
              <a:tabLst>
                <a:tab pos="573179" algn="l"/>
              </a:tabLst>
            </a:pPr>
            <a:r>
              <a:rPr lang="en-US" sz="1400" dirty="0">
                <a:latin typeface="Times New Roman" panose="02020603050405020304" pitchFamily="18" charset="0"/>
                <a:cs typeface="Times New Roman" panose="02020603050405020304" pitchFamily="18" charset="0"/>
              </a:rPr>
              <a:t>Dave Ryan ,.L, Ferdinand </a:t>
            </a:r>
            <a:r>
              <a:rPr lang="en-US" sz="1400" dirty="0" err="1">
                <a:latin typeface="Times New Roman" panose="02020603050405020304" pitchFamily="18" charset="0"/>
                <a:cs typeface="Times New Roman" panose="02020603050405020304" pitchFamily="18" charset="0"/>
              </a:rPr>
              <a:t>Jamora</a:t>
            </a:r>
            <a:r>
              <a:rPr lang="en-US" sz="1400" dirty="0">
                <a:latin typeface="Times New Roman" panose="02020603050405020304" pitchFamily="18" charset="0"/>
                <a:cs typeface="Times New Roman" panose="02020603050405020304" pitchFamily="18" charset="0"/>
              </a:rPr>
              <a:t>. D, (2025). “Design and Development of LPG Monitoring and Leakage Detection System.” International Journal of Advanced Research in Science, Communication and Technology (IJARSCT), 5(1), 2581-9429.</a:t>
            </a:r>
          </a:p>
          <a:p>
            <a:pPr marL="574037" marR="164248" lvl="1">
              <a:lnSpc>
                <a:spcPts val="1627"/>
              </a:lnSpc>
              <a:tabLst>
                <a:tab pos="573179" algn="l"/>
              </a:tabLst>
            </a:pPr>
            <a:r>
              <a:rPr lang="en-IN" sz="1400" dirty="0" err="1">
                <a:latin typeface="Times New Roman" panose="02020603050405020304" pitchFamily="18" charset="0"/>
                <a:cs typeface="Times New Roman" panose="02020603050405020304" pitchFamily="18" charset="0"/>
              </a:rPr>
              <a:t>Jamadagni</a:t>
            </a:r>
            <a:r>
              <a:rPr lang="en-IN" sz="1400" dirty="0">
                <a:latin typeface="Times New Roman" panose="02020603050405020304" pitchFamily="18" charset="0"/>
                <a:cs typeface="Times New Roman" panose="02020603050405020304" pitchFamily="18" charset="0"/>
              </a:rPr>
              <a:t> . K, P. </a:t>
            </a:r>
            <a:r>
              <a:rPr lang="en-IN" sz="1400" dirty="0" err="1">
                <a:latin typeface="Times New Roman" panose="02020603050405020304" pitchFamily="18" charset="0"/>
                <a:cs typeface="Times New Roman" panose="02020603050405020304" pitchFamily="18" charset="0"/>
              </a:rPr>
              <a:t>Sankpal</a:t>
            </a:r>
            <a:r>
              <a:rPr lang="en-IN" sz="1400" dirty="0">
                <a:latin typeface="Times New Roman" panose="02020603050405020304" pitchFamily="18" charset="0"/>
                <a:cs typeface="Times New Roman" panose="02020603050405020304" pitchFamily="18" charset="0"/>
              </a:rPr>
              <a:t>, S. Patil, N. </a:t>
            </a:r>
            <a:r>
              <a:rPr lang="en-IN" sz="1400" dirty="0" err="1">
                <a:latin typeface="Times New Roman" panose="02020603050405020304" pitchFamily="18" charset="0"/>
                <a:cs typeface="Times New Roman" panose="02020603050405020304" pitchFamily="18" charset="0"/>
              </a:rPr>
              <a:t>Chougule</a:t>
            </a:r>
            <a:r>
              <a:rPr lang="en-IN" sz="1400" dirty="0">
                <a:latin typeface="Times New Roman" panose="02020603050405020304" pitchFamily="18" charset="0"/>
                <a:cs typeface="Times New Roman" panose="02020603050405020304" pitchFamily="18" charset="0"/>
              </a:rPr>
              <a:t> and S. </a:t>
            </a:r>
            <a:r>
              <a:rPr lang="en-IN" sz="1400" dirty="0" err="1">
                <a:latin typeface="Times New Roman" panose="02020603050405020304" pitchFamily="18" charset="0"/>
                <a:cs typeface="Times New Roman" panose="02020603050405020304" pitchFamily="18" charset="0"/>
              </a:rPr>
              <a:t>Gurav</a:t>
            </a:r>
            <a:r>
              <a:rPr lang="en-IN" sz="1400" dirty="0">
                <a:latin typeface="Times New Roman" panose="02020603050405020304" pitchFamily="18" charset="0"/>
                <a:cs typeface="Times New Roman" panose="02020603050405020304" pitchFamily="18" charset="0"/>
              </a:rPr>
              <a:t> (2019), "Gas Leakage and Fire Detection using Raspberry Pi," 2019 3rd International Conference on Computing Methodologies and Communication (ICCMC),495-497, Doi: 10.1109/ICCMC.2019.8819678.</a:t>
            </a:r>
          </a:p>
          <a:p>
            <a:pPr marL="574037" marR="164248" lvl="1">
              <a:lnSpc>
                <a:spcPts val="1627"/>
              </a:lnSpc>
              <a:tabLst>
                <a:tab pos="573179" algn="l"/>
              </a:tabLst>
            </a:pPr>
            <a:r>
              <a:rPr lang="en-IN" sz="1400" dirty="0" err="1">
                <a:latin typeface="Times New Roman" panose="02020603050405020304" pitchFamily="18" charset="0"/>
                <a:cs typeface="Times New Roman" panose="02020603050405020304" pitchFamily="18" charset="0"/>
              </a:rPr>
              <a:t>Jebamalar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Leavline</a:t>
            </a:r>
            <a:r>
              <a:rPr lang="en-IN" sz="1400" dirty="0">
                <a:latin typeface="Times New Roman" panose="02020603050405020304" pitchFamily="18" charset="0"/>
                <a:cs typeface="Times New Roman" panose="02020603050405020304" pitchFamily="18" charset="0"/>
              </a:rPr>
              <a:t>, E., Deepika, H. (2017). “LPG Gas Leakage Detection and Alert </a:t>
            </a:r>
            <a:r>
              <a:rPr lang="en-IN" sz="1400" dirty="0" err="1">
                <a:latin typeface="Times New Roman" panose="02020603050405020304" pitchFamily="18" charset="0"/>
                <a:cs typeface="Times New Roman" panose="02020603050405020304" pitchFamily="18" charset="0"/>
              </a:rPr>
              <a:t>System.”International</a:t>
            </a:r>
            <a:r>
              <a:rPr lang="en-IN" sz="1400" dirty="0">
                <a:latin typeface="Times New Roman" panose="02020603050405020304" pitchFamily="18" charset="0"/>
                <a:cs typeface="Times New Roman" panose="02020603050405020304" pitchFamily="18" charset="0"/>
              </a:rPr>
              <a:t> Journal of Electronics    Engineering Research (IJEER), 9(7), 1095-1097.</a:t>
            </a:r>
          </a:p>
          <a:p>
            <a:pPr marL="574037" marR="164248" lvl="1">
              <a:lnSpc>
                <a:spcPts val="1627"/>
              </a:lnSpc>
              <a:tabLst>
                <a:tab pos="573179" algn="l"/>
              </a:tabLst>
            </a:pPr>
            <a:r>
              <a:rPr lang="en-US" sz="1400" dirty="0">
                <a:latin typeface="Times New Roman" panose="02020603050405020304" pitchFamily="18" charset="0"/>
                <a:cs typeface="Times New Roman" panose="02020603050405020304" pitchFamily="18" charset="0"/>
              </a:rPr>
              <a:t>Manish Raina, &amp; Neeraj </a:t>
            </a:r>
            <a:r>
              <a:rPr lang="en-US" sz="1400" dirty="0" err="1">
                <a:latin typeface="Times New Roman" panose="02020603050405020304" pitchFamily="18" charset="0"/>
                <a:cs typeface="Times New Roman" panose="02020603050405020304" pitchFamily="18" charset="0"/>
              </a:rPr>
              <a:t>Chambyal</a:t>
            </a:r>
            <a:r>
              <a:rPr lang="en-US" sz="1400" dirty="0">
                <a:latin typeface="Times New Roman" panose="02020603050405020304" pitchFamily="18" charset="0"/>
                <a:cs typeface="Times New Roman" panose="02020603050405020304" pitchFamily="18" charset="0"/>
              </a:rPr>
              <a:t>. (2021).“LPG Gas Leakage Detection using IoT.” International Journal of Scientific Research in Computer Science, Engineering and Information Technology(IJSRCSEIT), 7( 4), 520-526.</a:t>
            </a:r>
          </a:p>
          <a:p>
            <a:pPr marL="574037" marR="164248" lvl="1">
              <a:lnSpc>
                <a:spcPts val="1627"/>
              </a:lnSpc>
              <a:tabLst>
                <a:tab pos="573179" algn="l"/>
              </a:tabLst>
            </a:pPr>
            <a:r>
              <a:rPr lang="en-IN" sz="1400" spc="-73" dirty="0">
                <a:latin typeface="Times New Roman" panose="02020603050405020304" pitchFamily="18" charset="0"/>
                <a:cs typeface="Times New Roman" panose="02020603050405020304" pitchFamily="18" charset="0"/>
              </a:rPr>
              <a:t>Milind Patwardhan, </a:t>
            </a:r>
            <a:r>
              <a:rPr lang="en-IN" sz="1400" spc="-73" dirty="0" err="1">
                <a:latin typeface="Times New Roman" panose="02020603050405020304" pitchFamily="18" charset="0"/>
                <a:cs typeface="Times New Roman" panose="02020603050405020304" pitchFamily="18" charset="0"/>
              </a:rPr>
              <a:t>Ruchita</a:t>
            </a:r>
            <a:r>
              <a:rPr lang="en-IN" sz="1400" spc="-73" dirty="0">
                <a:latin typeface="Times New Roman" panose="02020603050405020304" pitchFamily="18" charset="0"/>
                <a:cs typeface="Times New Roman" panose="02020603050405020304" pitchFamily="18" charset="0"/>
              </a:rPr>
              <a:t> </a:t>
            </a:r>
            <a:r>
              <a:rPr lang="en-IN" sz="1400" spc="-73" dirty="0" err="1">
                <a:latin typeface="Times New Roman" panose="02020603050405020304" pitchFamily="18" charset="0"/>
                <a:cs typeface="Times New Roman" panose="02020603050405020304" pitchFamily="18" charset="0"/>
              </a:rPr>
              <a:t>Kamble</a:t>
            </a:r>
            <a:r>
              <a:rPr lang="en-IN" sz="1400" spc="-73" dirty="0">
                <a:latin typeface="Times New Roman" panose="02020603050405020304" pitchFamily="18" charset="0"/>
                <a:cs typeface="Times New Roman" panose="02020603050405020304" pitchFamily="18" charset="0"/>
              </a:rPr>
              <a:t> (2023). “LPG Gas Leakage Detector ” International Journal for Research in Applied Science &amp; Engineering Technology (IJRASET), 11(6), 1955-1958.</a:t>
            </a:r>
          </a:p>
          <a:p>
            <a:pPr marL="574037" marR="164248" lvl="1">
              <a:lnSpc>
                <a:spcPts val="1627"/>
              </a:lnSpc>
              <a:tabLst>
                <a:tab pos="573179" algn="l"/>
              </a:tabLst>
            </a:pPr>
            <a:r>
              <a:rPr lang="en-US" sz="1400" dirty="0">
                <a:latin typeface="Times New Roman" panose="02020603050405020304" pitchFamily="18" charset="0"/>
                <a:cs typeface="Times New Roman" panose="02020603050405020304" pitchFamily="18" charset="0"/>
              </a:rPr>
              <a:t>Park, J., &amp; Lee, D. (2018)."IoT-Based Hazardous Gas Monitoring and Alerting System" IEEE Sensors Journal, 18(22), 9403-9410.</a:t>
            </a:r>
          </a:p>
          <a:p>
            <a:pPr marL="574037" marR="164248" lvl="1">
              <a:lnSpc>
                <a:spcPts val="1627"/>
              </a:lnSpc>
              <a:tabLst>
                <a:tab pos="573179" algn="l"/>
              </a:tabLst>
            </a:pPr>
            <a:r>
              <a:rPr lang="en-US" sz="1400" dirty="0" err="1">
                <a:latin typeface="Times New Roman" panose="02020603050405020304" pitchFamily="18" charset="0"/>
                <a:cs typeface="Times New Roman" panose="02020603050405020304" pitchFamily="18" charset="0"/>
              </a:rPr>
              <a:t>Pravalika</a:t>
            </a:r>
            <a:r>
              <a:rPr lang="en-US" sz="1400" dirty="0">
                <a:latin typeface="Times New Roman" panose="02020603050405020304" pitchFamily="18" charset="0"/>
                <a:cs typeface="Times New Roman" panose="02020603050405020304" pitchFamily="18" charset="0"/>
              </a:rPr>
              <a:t>, V., &amp; Rajendra Prasad, .C (2019). “Internet of things based home monitoring and device control using Esp32”. International Journal of    Recent Technology and Engineering,(IJRTE), 8( 4):58–62.</a:t>
            </a:r>
          </a:p>
          <a:p>
            <a:pPr marL="574037" marR="164248" lvl="1">
              <a:lnSpc>
                <a:spcPts val="1627"/>
              </a:lnSpc>
              <a:tabLst>
                <a:tab pos="573179" algn="l"/>
              </a:tabLst>
            </a:pPr>
            <a:r>
              <a:rPr lang="en-IN" sz="1400" dirty="0" err="1">
                <a:latin typeface="Times New Roman" panose="02020603050405020304" pitchFamily="18" charset="0"/>
                <a:cs typeface="Times New Roman" panose="02020603050405020304" pitchFamily="18" charset="0"/>
              </a:rPr>
              <a:t>Salhi</a:t>
            </a:r>
            <a:r>
              <a:rPr lang="en-IN" sz="1400" dirty="0">
                <a:latin typeface="Times New Roman" panose="02020603050405020304" pitchFamily="18" charset="0"/>
                <a:cs typeface="Times New Roman" panose="02020603050405020304" pitchFamily="18" charset="0"/>
              </a:rPr>
              <a:t>,.L, T. </a:t>
            </a:r>
            <a:r>
              <a:rPr lang="en-IN" sz="1400" dirty="0" err="1">
                <a:latin typeface="Times New Roman" panose="02020603050405020304" pitchFamily="18" charset="0"/>
                <a:cs typeface="Times New Roman" panose="02020603050405020304" pitchFamily="18" charset="0"/>
              </a:rPr>
              <a:t>Silverston</a:t>
            </a:r>
            <a:r>
              <a:rPr lang="en-IN" sz="1400" dirty="0">
                <a:latin typeface="Times New Roman" panose="02020603050405020304" pitchFamily="18" charset="0"/>
                <a:cs typeface="Times New Roman" panose="02020603050405020304" pitchFamily="18" charset="0"/>
              </a:rPr>
              <a:t>, T. Yamazaki and T Miyoshi (2019) "Early Detection System for Gas Leakage and Fire in Smart Home Using Machine Learning", IEEE International Conference on Consumer Electronics (ICCE), pp. 1-6</a:t>
            </a:r>
            <a:r>
              <a:rPr sz="1400" dirty="0">
                <a:latin typeface="Times New Roman" panose="02020603050405020304" pitchFamily="18" charset="0"/>
                <a:cs typeface="Times New Roman" panose="02020603050405020304" pitchFamily="18" charset="0"/>
              </a:rPr>
              <a:t>A.</a:t>
            </a:r>
            <a:endParaRPr lang="en-US" sz="1400" dirty="0">
              <a:latin typeface="Times New Roman" panose="02020603050405020304" pitchFamily="18" charset="0"/>
              <a:cs typeface="Times New Roman" panose="02020603050405020304" pitchFamily="18" charset="0"/>
            </a:endParaRPr>
          </a:p>
          <a:p>
            <a:pPr marL="574037" marR="164248" lvl="1">
              <a:lnSpc>
                <a:spcPts val="1627"/>
              </a:lnSpc>
              <a:tabLst>
                <a:tab pos="573179" algn="l"/>
              </a:tabLst>
            </a:pPr>
            <a:r>
              <a:rPr lang="en-US" sz="1400" dirty="0" err="1">
                <a:latin typeface="Times New Roman" panose="02020603050405020304" pitchFamily="18" charset="0"/>
                <a:cs typeface="Times New Roman" panose="02020603050405020304" pitchFamily="18" charset="0"/>
              </a:rPr>
              <a:t>Sayali</a:t>
            </a:r>
            <a:r>
              <a:rPr lang="en-US" sz="1400" dirty="0">
                <a:latin typeface="Times New Roman" panose="02020603050405020304" pitchFamily="18" charset="0"/>
                <a:cs typeface="Times New Roman" panose="02020603050405020304" pitchFamily="18" charset="0"/>
              </a:rPr>
              <a:t> Joshi, &amp; Uma </a:t>
            </a:r>
            <a:r>
              <a:rPr lang="en-US" sz="1400" dirty="0" err="1">
                <a:latin typeface="Times New Roman" panose="02020603050405020304" pitchFamily="18" charset="0"/>
                <a:cs typeface="Times New Roman" panose="02020603050405020304" pitchFamily="18" charset="0"/>
              </a:rPr>
              <a:t>Karanje</a:t>
            </a:r>
            <a:r>
              <a:rPr lang="en-US" sz="1400" dirty="0">
                <a:latin typeface="Times New Roman" panose="02020603050405020304" pitchFamily="18" charset="0"/>
                <a:cs typeface="Times New Roman" panose="02020603050405020304" pitchFamily="18" charset="0"/>
              </a:rPr>
              <a:t>. (2019). “Gas Leakage Detection and Alert System using IoT.” International Journal of Scientific Research in Science and Technology (IJSRST), 6( 2), 2395-6011.</a:t>
            </a:r>
          </a:p>
          <a:p>
            <a:pPr marL="574037" marR="164248" lvl="1">
              <a:lnSpc>
                <a:spcPts val="1627"/>
              </a:lnSpc>
              <a:tabLst>
                <a:tab pos="573179" algn="l"/>
              </a:tabLst>
            </a:pPr>
            <a:r>
              <a:rPr lang="en-IN" sz="1400" dirty="0">
                <a:latin typeface="Times New Roman" panose="02020603050405020304" pitchFamily="18" charset="0"/>
                <a:cs typeface="Times New Roman" panose="02020603050405020304" pitchFamily="18" charset="0"/>
              </a:rPr>
              <a:t>Sarika  K  Shinde,  Priya  R  </a:t>
            </a:r>
            <a:r>
              <a:rPr lang="en-IN" sz="1400" dirty="0" err="1">
                <a:latin typeface="Times New Roman" panose="02020603050405020304" pitchFamily="18" charset="0"/>
                <a:cs typeface="Times New Roman" panose="02020603050405020304" pitchFamily="18" charset="0"/>
              </a:rPr>
              <a:t>Khore</a:t>
            </a:r>
            <a:r>
              <a:rPr lang="en-IN" sz="1400" dirty="0">
                <a:latin typeface="Times New Roman" panose="02020603050405020304" pitchFamily="18" charset="0"/>
                <a:cs typeface="Times New Roman" panose="02020603050405020304" pitchFamily="18" charset="0"/>
              </a:rPr>
              <a:t>, (2020). "Automatic LPG cylinder booking and leakage detection using Arduino UNO" International Journal of Scientific Research in Science, Engineering and Technology (IJSRSET), 7(3), 418-423.</a:t>
            </a:r>
          </a:p>
          <a:p>
            <a:pPr marL="573179" marR="400463" indent="-557093">
              <a:lnSpc>
                <a:spcPts val="1627"/>
              </a:lnSpc>
              <a:spcBef>
                <a:spcPts val="73"/>
              </a:spcBef>
              <a:buAutoNum type="arabicPeriod" startAt="13"/>
              <a:tabLst>
                <a:tab pos="573179" algn="l"/>
              </a:tabLst>
            </a:pPr>
            <a:endParaRPr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22E6A7-E79E-4657-8F89-BB950BFE778F}"/>
              </a:ext>
            </a:extLst>
          </p:cNvPr>
          <p:cNvSpPr txBox="1"/>
          <p:nvPr/>
        </p:nvSpPr>
        <p:spPr>
          <a:xfrm>
            <a:off x="343992" y="1860423"/>
            <a:ext cx="47461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964372-7C73-4D39-9F84-3B779C069839}"/>
              </a:ext>
            </a:extLst>
          </p:cNvPr>
          <p:cNvSpPr txBox="1"/>
          <p:nvPr/>
        </p:nvSpPr>
        <p:spPr>
          <a:xfrm>
            <a:off x="278579" y="4940373"/>
            <a:ext cx="457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12.</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F0FAEF-6AD5-4945-9B9F-CE7B455609A1}"/>
              </a:ext>
            </a:extLst>
          </p:cNvPr>
          <p:cNvSpPr txBox="1"/>
          <p:nvPr/>
        </p:nvSpPr>
        <p:spPr>
          <a:xfrm>
            <a:off x="335283" y="609791"/>
            <a:ext cx="9144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937289A-B524-4950-832C-F547FB5A771E}"/>
              </a:ext>
            </a:extLst>
          </p:cNvPr>
          <p:cNvSpPr txBox="1"/>
          <p:nvPr/>
        </p:nvSpPr>
        <p:spPr>
          <a:xfrm>
            <a:off x="335283" y="1067424"/>
            <a:ext cx="9144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BE18D64-13C5-4A79-8E5A-A7AA060CE229}"/>
              </a:ext>
            </a:extLst>
          </p:cNvPr>
          <p:cNvSpPr txBox="1"/>
          <p:nvPr/>
        </p:nvSpPr>
        <p:spPr>
          <a:xfrm>
            <a:off x="343992" y="1437626"/>
            <a:ext cx="39178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B9E9837-37FC-454C-86CE-E0A70C9B0BA5}"/>
              </a:ext>
            </a:extLst>
          </p:cNvPr>
          <p:cNvSpPr txBox="1"/>
          <p:nvPr/>
        </p:nvSpPr>
        <p:spPr>
          <a:xfrm>
            <a:off x="343992" y="2275284"/>
            <a:ext cx="47461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C61922-D2AE-4566-88F1-CF01EA40886A}"/>
              </a:ext>
            </a:extLst>
          </p:cNvPr>
          <p:cNvSpPr txBox="1"/>
          <p:nvPr/>
        </p:nvSpPr>
        <p:spPr>
          <a:xfrm>
            <a:off x="343992" y="2707162"/>
            <a:ext cx="47461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EDA0391-1868-4024-9B50-9919659FEE90}"/>
              </a:ext>
            </a:extLst>
          </p:cNvPr>
          <p:cNvSpPr txBox="1"/>
          <p:nvPr/>
        </p:nvSpPr>
        <p:spPr>
          <a:xfrm>
            <a:off x="343992" y="3113923"/>
            <a:ext cx="39178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4F08398-AFF1-4EE3-B923-EEB10C20C550}"/>
              </a:ext>
            </a:extLst>
          </p:cNvPr>
          <p:cNvSpPr txBox="1"/>
          <p:nvPr/>
        </p:nvSpPr>
        <p:spPr>
          <a:xfrm>
            <a:off x="352701" y="3519920"/>
            <a:ext cx="39178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044F867-908D-447A-B5D3-760AA822D254}"/>
              </a:ext>
            </a:extLst>
          </p:cNvPr>
          <p:cNvSpPr txBox="1"/>
          <p:nvPr/>
        </p:nvSpPr>
        <p:spPr>
          <a:xfrm>
            <a:off x="352701" y="3917363"/>
            <a:ext cx="46590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B83E5E-28FA-449F-B0DD-C6AC5759CD6E}"/>
              </a:ext>
            </a:extLst>
          </p:cNvPr>
          <p:cNvSpPr txBox="1"/>
          <p:nvPr/>
        </p:nvSpPr>
        <p:spPr>
          <a:xfrm>
            <a:off x="309156" y="4332678"/>
            <a:ext cx="9144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BAD10CF-F296-455A-8BBB-ED5105607AE0}"/>
              </a:ext>
            </a:extLst>
          </p:cNvPr>
          <p:cNvSpPr txBox="1"/>
          <p:nvPr/>
        </p:nvSpPr>
        <p:spPr>
          <a:xfrm>
            <a:off x="322214" y="4725623"/>
            <a:ext cx="5355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11.</a:t>
            </a:r>
            <a:endParaRPr lang="en-IN"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E606B11-5B0B-4C0C-ACBC-8510F2E47FAE}"/>
              </a:ext>
            </a:extLst>
          </p:cNvPr>
          <p:cNvSpPr txBox="1"/>
          <p:nvPr/>
        </p:nvSpPr>
        <p:spPr>
          <a:xfrm>
            <a:off x="326574" y="5356625"/>
            <a:ext cx="49203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13.</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958EBDF-0DB8-4C52-96A4-74BCF882FA37}"/>
              </a:ext>
            </a:extLst>
          </p:cNvPr>
          <p:cNvSpPr txBox="1"/>
          <p:nvPr/>
        </p:nvSpPr>
        <p:spPr>
          <a:xfrm>
            <a:off x="326574" y="5772877"/>
            <a:ext cx="40920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14.</a:t>
            </a:r>
            <a:endParaRPr lang="en-IN"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010BF41-1F18-4D90-8DAC-8E1B5DA3288E}"/>
              </a:ext>
            </a:extLst>
          </p:cNvPr>
          <p:cNvSpPr txBox="1"/>
          <p:nvPr/>
        </p:nvSpPr>
        <p:spPr>
          <a:xfrm>
            <a:off x="326574" y="6178156"/>
            <a:ext cx="41791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C399-6089-42CC-90BD-952325C15A96}"/>
              </a:ext>
            </a:extLst>
          </p:cNvPr>
          <p:cNvSpPr>
            <a:spLocks noGrp="1"/>
          </p:cNvSpPr>
          <p:nvPr>
            <p:ph type="title"/>
          </p:nvPr>
        </p:nvSpPr>
        <p:spPr>
          <a:xfrm>
            <a:off x="4354285" y="2786743"/>
            <a:ext cx="3483429" cy="1112837"/>
          </a:xfrm>
        </p:spPr>
        <p:txBody>
          <a:bodyPr>
            <a:normAutofit/>
          </a:bodyPr>
          <a:lstStyle/>
          <a:p>
            <a:r>
              <a:rPr lang="en-IN" sz="4000" b="1" spc="-20" dirty="0">
                <a:latin typeface="Times New Roman"/>
                <a:cs typeface="Times New Roman"/>
              </a:rPr>
              <a:t>THANK</a:t>
            </a:r>
            <a:r>
              <a:rPr lang="en-IN" sz="4000" b="1" spc="-140" dirty="0">
                <a:latin typeface="Times New Roman"/>
                <a:cs typeface="Times New Roman"/>
              </a:rPr>
              <a:t> </a:t>
            </a:r>
            <a:r>
              <a:rPr lang="en-IN" sz="4000" b="1" spc="-25" dirty="0">
                <a:latin typeface="Times New Roman"/>
                <a:cs typeface="Times New Roman"/>
              </a:rPr>
              <a:t>YOU</a:t>
            </a:r>
            <a:endParaRPr lang="en-IN" sz="4000" b="1" dirty="0"/>
          </a:p>
        </p:txBody>
      </p:sp>
    </p:spTree>
    <p:extLst>
      <p:ext uri="{BB962C8B-B14F-4D97-AF65-F5344CB8AC3E}">
        <p14:creationId xmlns:p14="http://schemas.microsoft.com/office/powerpoint/2010/main" val="108168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6196" y="617673"/>
            <a:ext cx="14020800" cy="512961"/>
          </a:xfrm>
          <a:prstGeom prst="rect">
            <a:avLst/>
          </a:prstGeom>
        </p:spPr>
        <p:txBody>
          <a:bodyPr vert="horz" wrap="square" lIns="0" tIns="20320" rIns="0" bIns="0" rtlCol="0" anchor="ctr">
            <a:spAutoFit/>
          </a:bodyPr>
          <a:lstStyle/>
          <a:p>
            <a:pPr marL="16933" algn="just">
              <a:lnSpc>
                <a:spcPct val="100000"/>
              </a:lnSpc>
              <a:spcBef>
                <a:spcPts val="160"/>
              </a:spcBef>
            </a:pPr>
            <a:r>
              <a:rPr lang="en-US" sz="3000" b="1" dirty="0">
                <a:solidFill>
                  <a:srgbClr val="000000"/>
                </a:solidFill>
                <a:latin typeface="Times New Roman" panose="02020603050405020304" pitchFamily="18" charset="0"/>
                <a:cs typeface="Times New Roman" panose="02020603050405020304" pitchFamily="18" charset="0"/>
              </a:rPr>
              <a:t>                                   </a:t>
            </a:r>
            <a:r>
              <a:rPr lang="en-IN" sz="3200" b="1" dirty="0">
                <a:solidFill>
                  <a:srgbClr val="000000"/>
                </a:solidFill>
                <a:latin typeface="Times New Roman" panose="02020603050405020304" pitchFamily="18" charset="0"/>
                <a:cs typeface="Times New Roman" panose="02020603050405020304" pitchFamily="18" charset="0"/>
              </a:rPr>
              <a:t>PROBLEM</a:t>
            </a:r>
            <a:r>
              <a:rPr lang="en-IN" sz="3200" b="1" spc="-40" dirty="0">
                <a:solidFill>
                  <a:srgbClr val="000000"/>
                </a:solidFill>
                <a:latin typeface="Times New Roman" panose="02020603050405020304" pitchFamily="18" charset="0"/>
                <a:cs typeface="Times New Roman" panose="02020603050405020304" pitchFamily="18" charset="0"/>
              </a:rPr>
              <a:t> </a:t>
            </a:r>
            <a:r>
              <a:rPr lang="en-IN" sz="3200" b="1" spc="-13" dirty="0">
                <a:solidFill>
                  <a:srgbClr val="000000"/>
                </a:solidFill>
                <a:latin typeface="Times New Roman" panose="02020603050405020304" pitchFamily="18" charset="0"/>
                <a:cs typeface="Times New Roman" panose="02020603050405020304" pitchFamily="18" charset="0"/>
              </a:rPr>
              <a:t>STATEMENT</a:t>
            </a:r>
            <a:endParaRPr sz="3200" b="1" spc="-13" dirty="0">
              <a:solidFill>
                <a:srgbClr val="0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755584" y="1678138"/>
            <a:ext cx="10887776" cy="4228251"/>
          </a:xfrm>
          <a:prstGeom prst="rect">
            <a:avLst/>
          </a:prstGeom>
        </p:spPr>
        <p:txBody>
          <a:bodyPr vert="horz" wrap="square" lIns="0" tIns="16933" rIns="0" bIns="0" rtlCol="0">
            <a:spAutoFit/>
          </a:bodyPr>
          <a:lstStyle/>
          <a:p>
            <a:pPr marL="505447" marR="6773" indent="-489361" algn="just">
              <a:lnSpc>
                <a:spcPct val="114999"/>
              </a:lnSpc>
              <a:buChar char="●"/>
              <a:tabLst>
                <a:tab pos="505447" algn="l"/>
              </a:tabLst>
            </a:pPr>
            <a:r>
              <a:rPr lang="en-US" sz="2400" dirty="0">
                <a:latin typeface="Times New Roman" panose="02020603050405020304" pitchFamily="18" charset="0"/>
                <a:cs typeface="Times New Roman" panose="02020603050405020304" pitchFamily="18" charset="0"/>
              </a:rPr>
              <a:t>LPG  gas leakage poses serious risks, including fire hazards, explosions,   and</a:t>
            </a:r>
          </a:p>
          <a:p>
            <a:pPr marL="16086" marR="6773" algn="just">
              <a:lnSpc>
                <a:spcPct val="114999"/>
              </a:lnSpc>
              <a:tabLst>
                <a:tab pos="505447" algn="l"/>
              </a:tabLst>
            </a:pPr>
            <a:r>
              <a:rPr lang="en-US" sz="2400" dirty="0">
                <a:latin typeface="Times New Roman" panose="02020603050405020304" pitchFamily="18" charset="0"/>
                <a:cs typeface="Times New Roman" panose="02020603050405020304" pitchFamily="18" charset="0"/>
              </a:rPr>
              <a:t>       health issues due to inhalation.</a:t>
            </a:r>
          </a:p>
          <a:p>
            <a:pPr marL="505447" marR="805160" indent="-489361" algn="just">
              <a:lnSpc>
                <a:spcPct val="114999"/>
              </a:lnSpc>
              <a:buChar char="●"/>
              <a:tabLst>
                <a:tab pos="505447" algn="l"/>
              </a:tabLst>
            </a:pPr>
            <a:r>
              <a:rPr lang="en-US" sz="2400" dirty="0">
                <a:latin typeface="Times New Roman" panose="02020603050405020304" pitchFamily="18" charset="0"/>
                <a:cs typeface="Times New Roman" panose="02020603050405020304" pitchFamily="18" charset="0"/>
              </a:rPr>
              <a:t>Traditional gas detection methods rely on human intervention, making them unreliable in emergencies.</a:t>
            </a:r>
          </a:p>
          <a:p>
            <a:pPr marL="505447" marR="805160" indent="-489361" algn="just">
              <a:lnSpc>
                <a:spcPct val="114999"/>
              </a:lnSpc>
              <a:buChar char="●"/>
              <a:tabLst>
                <a:tab pos="505447" algn="l"/>
              </a:tabLst>
            </a:pPr>
            <a:r>
              <a:rPr lang="en-US" sz="2400" spc="-13" dirty="0">
                <a:latin typeface="Times New Roman" panose="02020603050405020304" pitchFamily="18" charset="0"/>
                <a:cs typeface="Times New Roman" panose="02020603050405020304" pitchFamily="18" charset="0"/>
              </a:rPr>
              <a:t>Delayed detection and response can lead to severe property damage and life threatening situations. </a:t>
            </a:r>
          </a:p>
          <a:p>
            <a:pPr marL="505447" marR="805160" indent="-489361" algn="just">
              <a:lnSpc>
                <a:spcPct val="114999"/>
              </a:lnSpc>
              <a:buChar char="●"/>
              <a:tabLst>
                <a:tab pos="505447" algn="l"/>
              </a:tabLst>
            </a:pPr>
            <a:r>
              <a:rPr lang="en-US" sz="2400" spc="-13" dirty="0">
                <a:latin typeface="Times New Roman" panose="02020603050405020304" pitchFamily="18" charset="0"/>
                <a:cs typeface="Times New Roman" panose="02020603050405020304" pitchFamily="18" charset="0"/>
              </a:rPr>
              <a:t>There is a critical need for an automated LPG Gas Leakage Detection System that can detect gas leaks in real-time, trigger alerts, and automatically shut off the gas supply to prevent accidents.</a:t>
            </a:r>
          </a:p>
          <a:p>
            <a:pPr marL="505447" marR="805160" indent="-489361">
              <a:lnSpc>
                <a:spcPct val="114999"/>
              </a:lnSpc>
              <a:buChar char="●"/>
              <a:tabLst>
                <a:tab pos="505447" algn="l"/>
              </a:tabLst>
            </a:pPr>
            <a:endParaRPr sz="2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2" y="286751"/>
            <a:ext cx="14020800" cy="512961"/>
          </a:xfrm>
          <a:prstGeom prst="rect">
            <a:avLst/>
          </a:prstGeom>
        </p:spPr>
        <p:txBody>
          <a:bodyPr vert="horz" wrap="square" lIns="0" tIns="20320" rIns="0" bIns="0" rtlCol="0" anchor="ctr">
            <a:spAutoFit/>
          </a:bodyPr>
          <a:lstStyle/>
          <a:p>
            <a:pPr marL="16933">
              <a:lnSpc>
                <a:spcPct val="100000"/>
              </a:lnSpc>
              <a:spcBef>
                <a:spcPts val="160"/>
              </a:spcBef>
            </a:pPr>
            <a:r>
              <a:rPr lang="en-US" sz="3000" b="1" dirty="0">
                <a:solidFill>
                  <a:srgbClr val="000000"/>
                </a:solidFill>
                <a:latin typeface="Times New Roman" panose="02020603050405020304" pitchFamily="18" charset="0"/>
                <a:cs typeface="Times New Roman" panose="02020603050405020304" pitchFamily="18" charset="0"/>
              </a:rPr>
              <a:t>                            </a:t>
            </a:r>
            <a:r>
              <a:rPr lang="en-IN" sz="3200" b="1" dirty="0">
                <a:solidFill>
                  <a:srgbClr val="000000"/>
                </a:solidFill>
                <a:latin typeface="Times New Roman" panose="02020603050405020304" pitchFamily="18" charset="0"/>
                <a:cs typeface="Times New Roman" panose="02020603050405020304" pitchFamily="18" charset="0"/>
              </a:rPr>
              <a:t>MOTIVATION</a:t>
            </a:r>
            <a:r>
              <a:rPr lang="en-IN" sz="3200" b="1" spc="-40" dirty="0">
                <a:solidFill>
                  <a:srgbClr val="000000"/>
                </a:solidFill>
                <a:latin typeface="Times New Roman" panose="02020603050405020304" pitchFamily="18" charset="0"/>
                <a:cs typeface="Times New Roman" panose="02020603050405020304" pitchFamily="18" charset="0"/>
              </a:rPr>
              <a:t> </a:t>
            </a:r>
            <a:r>
              <a:rPr lang="en-IN" sz="3200" b="1" dirty="0">
                <a:solidFill>
                  <a:srgbClr val="000000"/>
                </a:solidFill>
                <a:latin typeface="Times New Roman" panose="02020603050405020304" pitchFamily="18" charset="0"/>
                <a:cs typeface="Times New Roman" panose="02020603050405020304" pitchFamily="18" charset="0"/>
              </a:rPr>
              <a:t>AND</a:t>
            </a:r>
            <a:r>
              <a:rPr lang="en-IN" sz="3200" b="1" spc="-33" dirty="0">
                <a:solidFill>
                  <a:srgbClr val="000000"/>
                </a:solidFill>
                <a:latin typeface="Times New Roman" panose="02020603050405020304" pitchFamily="18" charset="0"/>
                <a:cs typeface="Times New Roman" panose="02020603050405020304" pitchFamily="18" charset="0"/>
              </a:rPr>
              <a:t> </a:t>
            </a:r>
            <a:r>
              <a:rPr lang="en-IN" sz="3200" b="1" spc="-13" dirty="0">
                <a:solidFill>
                  <a:srgbClr val="000000"/>
                </a:solidFill>
                <a:latin typeface="Times New Roman" panose="02020603050405020304" pitchFamily="18" charset="0"/>
                <a:cs typeface="Times New Roman" panose="02020603050405020304" pitchFamily="18" charset="0"/>
              </a:rPr>
              <a:t>OBJECTIVES</a:t>
            </a:r>
            <a:endParaRPr sz="3200" b="1" spc="-13" dirty="0">
              <a:solidFill>
                <a:srgbClr val="00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400594" y="799712"/>
            <a:ext cx="11390811" cy="6065763"/>
          </a:xfrm>
          <a:prstGeom prst="rect">
            <a:avLst/>
          </a:prstGeom>
        </p:spPr>
        <p:txBody>
          <a:bodyPr vert="horz" wrap="square" lIns="0" tIns="205740" rIns="0" bIns="0" rtlCol="0">
            <a:spAutoFit/>
          </a:bodyPr>
          <a:lstStyle/>
          <a:p>
            <a:pPr marL="0" indent="0" algn="just">
              <a:lnSpc>
                <a:spcPct val="100000"/>
              </a:lnSpc>
              <a:spcBef>
                <a:spcPts val="1620"/>
              </a:spcBef>
              <a:buNone/>
            </a:pPr>
            <a:r>
              <a:rPr lang="en-US" sz="2200" b="1" spc="-13" dirty="0">
                <a:latin typeface="Times New Roman" panose="02020603050405020304" pitchFamily="18" charset="0"/>
                <a:cs typeface="Times New Roman" panose="02020603050405020304" pitchFamily="18" charset="0"/>
              </a:rPr>
              <a:t>   </a:t>
            </a:r>
            <a:r>
              <a:rPr lang="en-IN" sz="2700" b="1" spc="-13" dirty="0">
                <a:latin typeface="Times New Roman" panose="02020603050405020304" pitchFamily="18" charset="0"/>
                <a:cs typeface="Times New Roman" panose="02020603050405020304" pitchFamily="18" charset="0"/>
              </a:rPr>
              <a:t>MOTIVATION:</a:t>
            </a:r>
            <a:endParaRPr lang="en-IN" sz="2700" b="1" dirty="0">
              <a:latin typeface="Times New Roman" panose="02020603050405020304" pitchFamily="18" charset="0"/>
              <a:cs typeface="Times New Roman" panose="02020603050405020304" pitchFamily="18" charset="0"/>
            </a:endParaRPr>
          </a:p>
          <a:p>
            <a:pPr marL="626518" marR="6773" indent="-475815" algn="just">
              <a:lnSpc>
                <a:spcPts val="2533"/>
              </a:lnSpc>
              <a:spcBef>
                <a:spcPts val="1660"/>
              </a:spcBef>
              <a:buChar char="●"/>
              <a:tabLst>
                <a:tab pos="626518" algn="l"/>
              </a:tabLst>
            </a:pPr>
            <a:r>
              <a:rPr lang="en-US" sz="2400" dirty="0">
                <a:latin typeface="Times New Roman" panose="02020603050405020304" pitchFamily="18" charset="0"/>
                <a:cs typeface="Times New Roman" panose="02020603050405020304" pitchFamily="18" charset="0"/>
              </a:rPr>
              <a:t>Address the risks associated with LPG gas leakage, which can lead to fire hazards, explosions, and health issues.</a:t>
            </a:r>
          </a:p>
          <a:p>
            <a:pPr marL="626518" marR="6773" indent="-475815" algn="just">
              <a:lnSpc>
                <a:spcPts val="2533"/>
              </a:lnSpc>
              <a:spcBef>
                <a:spcPts val="1660"/>
              </a:spcBef>
              <a:buChar char="●"/>
              <a:tabLst>
                <a:tab pos="626518" algn="l"/>
              </a:tabLst>
            </a:pPr>
            <a:r>
              <a:rPr lang="en-US" sz="2400" dirty="0">
                <a:latin typeface="Times New Roman" panose="02020603050405020304" pitchFamily="18" charset="0"/>
                <a:cs typeface="Times New Roman" panose="02020603050405020304" pitchFamily="18" charset="0"/>
              </a:rPr>
              <a:t>Provide an intelligent and automated solution to enhance safety in households and industries.</a:t>
            </a:r>
          </a:p>
          <a:p>
            <a:pPr marL="626518" marR="6773" indent="-475815" algn="just">
              <a:lnSpc>
                <a:spcPts val="2533"/>
              </a:lnSpc>
              <a:spcBef>
                <a:spcPts val="1660"/>
              </a:spcBef>
              <a:buChar char="●"/>
              <a:tabLst>
                <a:tab pos="626518" algn="l"/>
              </a:tabLst>
            </a:pPr>
            <a:r>
              <a:rPr lang="en-US" sz="2400" dirty="0">
                <a:latin typeface="Times New Roman" panose="02020603050405020304" pitchFamily="18" charset="0"/>
                <a:cs typeface="Times New Roman" panose="02020603050405020304" pitchFamily="18" charset="0"/>
              </a:rPr>
              <a:t>Improve response time by integrating IoT-based alerts for timely action.</a:t>
            </a:r>
            <a:endParaRPr sz="2400" dirty="0">
              <a:latin typeface="Times New Roman" panose="02020603050405020304" pitchFamily="18" charset="0"/>
              <a:cs typeface="Times New Roman" panose="02020603050405020304" pitchFamily="18" charset="0"/>
            </a:endParaRPr>
          </a:p>
          <a:p>
            <a:pPr marL="0" indent="0" algn="just">
              <a:lnSpc>
                <a:spcPct val="100000"/>
              </a:lnSpc>
              <a:spcBef>
                <a:spcPts val="1493"/>
              </a:spcBef>
              <a:buNone/>
            </a:pPr>
            <a:r>
              <a:rPr lang="en-US" sz="2400" b="1" spc="-13" dirty="0">
                <a:latin typeface="Times New Roman" panose="02020603050405020304" pitchFamily="18" charset="0"/>
                <a:cs typeface="Times New Roman" panose="02020603050405020304" pitchFamily="18" charset="0"/>
              </a:rPr>
              <a:t>   </a:t>
            </a:r>
            <a:r>
              <a:rPr lang="en-IN" sz="2700" b="1" spc="-13" dirty="0">
                <a:latin typeface="Times New Roman" panose="02020603050405020304" pitchFamily="18" charset="0"/>
                <a:cs typeface="Times New Roman" panose="02020603050405020304" pitchFamily="18" charset="0"/>
              </a:rPr>
              <a:t>OBJECTIVES:</a:t>
            </a:r>
            <a:endParaRPr lang="en-IN" sz="2700" b="1" dirty="0">
              <a:latin typeface="Times New Roman" panose="02020603050405020304" pitchFamily="18" charset="0"/>
              <a:cs typeface="Times New Roman" panose="02020603050405020304" pitchFamily="18" charset="0"/>
            </a:endParaRPr>
          </a:p>
          <a:p>
            <a:pPr marL="626518" marR="328497" indent="-475815" algn="just">
              <a:lnSpc>
                <a:spcPts val="2533"/>
              </a:lnSpc>
              <a:spcBef>
                <a:spcPts val="1667"/>
              </a:spcBef>
              <a:buChar char="●"/>
              <a:tabLst>
                <a:tab pos="626518" algn="l"/>
              </a:tabLst>
            </a:pPr>
            <a:r>
              <a:rPr lang="en-US" sz="2400" dirty="0">
                <a:latin typeface="Times New Roman" panose="02020603050405020304" pitchFamily="18" charset="0"/>
                <a:cs typeface="Times New Roman" panose="02020603050405020304" pitchFamily="18" charset="0"/>
              </a:rPr>
              <a:t>Design and develop an Arduino-based LPG gas leakage detection system using an MQ-2 gas sensor</a:t>
            </a:r>
          </a:p>
          <a:p>
            <a:pPr marL="626518" marR="328497" indent="-475815" algn="just">
              <a:lnSpc>
                <a:spcPts val="2533"/>
              </a:lnSpc>
              <a:spcBef>
                <a:spcPts val="1667"/>
              </a:spcBef>
              <a:buChar char="●"/>
              <a:tabLst>
                <a:tab pos="626518" algn="l"/>
              </a:tabLst>
            </a:pPr>
            <a:r>
              <a:rPr lang="en-US" sz="2400" dirty="0">
                <a:latin typeface="Times New Roman" panose="02020603050405020304" pitchFamily="18" charset="0"/>
                <a:cs typeface="Times New Roman" panose="02020603050405020304" pitchFamily="18" charset="0"/>
              </a:rPr>
              <a:t>Implement an auto cut-off regulator to shut down the gas supply upon leakage detection.</a:t>
            </a:r>
          </a:p>
          <a:p>
            <a:pPr marL="626518" marR="328497" indent="-475815" algn="just">
              <a:lnSpc>
                <a:spcPts val="2533"/>
              </a:lnSpc>
              <a:spcBef>
                <a:spcPts val="1667"/>
              </a:spcBef>
              <a:buChar char="●"/>
              <a:tabLst>
                <a:tab pos="626518" algn="l"/>
              </a:tabLst>
            </a:pPr>
            <a:r>
              <a:rPr lang="en-US" sz="2400" dirty="0">
                <a:latin typeface="Times New Roman" panose="02020603050405020304" pitchFamily="18" charset="0"/>
                <a:cs typeface="Times New Roman" panose="02020603050405020304" pitchFamily="18" charset="0"/>
              </a:rPr>
              <a:t>Optimize the response time for gas detection and shutdown, ensuring real-time protection.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177" y="556714"/>
            <a:ext cx="14020800" cy="512961"/>
          </a:xfrm>
          <a:prstGeom prst="rect">
            <a:avLst/>
          </a:prstGeom>
        </p:spPr>
        <p:txBody>
          <a:bodyPr vert="horz" wrap="square" lIns="0" tIns="20320" rIns="0" bIns="0" rtlCol="0" anchor="ctr">
            <a:spAutoFit/>
          </a:bodyPr>
          <a:lstStyle/>
          <a:p>
            <a:pPr marL="16933">
              <a:lnSpc>
                <a:spcPct val="100000"/>
              </a:lnSpc>
              <a:spcBef>
                <a:spcPts val="160"/>
              </a:spcBef>
            </a:pPr>
            <a:r>
              <a:rPr lang="en-US" sz="3200" b="1" spc="-13" dirty="0">
                <a:solidFill>
                  <a:srgbClr val="000000"/>
                </a:solidFill>
                <a:latin typeface="Times New Roman" panose="02020603050405020304" pitchFamily="18" charset="0"/>
                <a:cs typeface="Times New Roman" panose="02020603050405020304" pitchFamily="18" charset="0"/>
              </a:rPr>
              <a:t>                                           ABSTRACT</a:t>
            </a:r>
          </a:p>
        </p:txBody>
      </p:sp>
      <p:sp>
        <p:nvSpPr>
          <p:cNvPr id="3" name="object 3"/>
          <p:cNvSpPr txBox="1"/>
          <p:nvPr/>
        </p:nvSpPr>
        <p:spPr>
          <a:xfrm>
            <a:off x="659789" y="1438929"/>
            <a:ext cx="11105488" cy="4540388"/>
          </a:xfrm>
          <a:prstGeom prst="rect">
            <a:avLst/>
          </a:prstGeom>
        </p:spPr>
        <p:txBody>
          <a:bodyPr vert="horz" wrap="square" lIns="0" tIns="14393" rIns="0" bIns="0" rtlCol="0">
            <a:spAutoFit/>
          </a:bodyPr>
          <a:lstStyle/>
          <a:p>
            <a:pPr marL="505447" indent="-488514" algn="just">
              <a:spcBef>
                <a:spcPts val="13"/>
              </a:spcBef>
              <a:buChar char="●"/>
              <a:tabLst>
                <a:tab pos="505447" algn="l"/>
              </a:tabLst>
            </a:pPr>
            <a:r>
              <a:rPr lang="en-US" sz="2400" dirty="0">
                <a:latin typeface="Times New Roman" panose="02020603050405020304" pitchFamily="18" charset="0"/>
                <a:cs typeface="Times New Roman" panose="02020603050405020304" pitchFamily="18" charset="0"/>
              </a:rPr>
              <a:t>This study offers an Arduino-based LPG gas leakage detection system with an automatic shut-off regulator to offset gas leak-related accidents. </a:t>
            </a:r>
          </a:p>
          <a:p>
            <a:pPr marL="16933" algn="just">
              <a:spcBef>
                <a:spcPts val="13"/>
              </a:spcBef>
              <a:tabLst>
                <a:tab pos="505447" algn="l"/>
              </a:tabLst>
            </a:pPr>
            <a:endParaRPr lang="en-US" sz="2400" dirty="0">
              <a:latin typeface="Times New Roman" panose="02020603050405020304" pitchFamily="18" charset="0"/>
              <a:cs typeface="Times New Roman" panose="02020603050405020304" pitchFamily="18" charset="0"/>
            </a:endParaRPr>
          </a:p>
          <a:p>
            <a:pPr marL="505447" marR="416550" indent="-489361" algn="just">
              <a:lnSpc>
                <a:spcPct val="105000"/>
              </a:lnSpc>
              <a:buChar char="●"/>
              <a:tabLst>
                <a:tab pos="505447" algn="l"/>
              </a:tabLst>
            </a:pPr>
            <a:r>
              <a:rPr lang="en-US" sz="2400" dirty="0">
                <a:latin typeface="Times New Roman" panose="02020603050405020304" pitchFamily="18" charset="0"/>
                <a:cs typeface="Times New Roman" panose="02020603050405020304" pitchFamily="18" charset="0"/>
              </a:rPr>
              <a:t>The system leverages an MQ-2 gas sensor to sense leaks and automatically activates a solenoid valve to close gas flow. </a:t>
            </a:r>
          </a:p>
          <a:p>
            <a:pPr marL="16086" marR="416550" algn="just">
              <a:lnSpc>
                <a:spcPct val="105000"/>
              </a:lnSpc>
              <a:tabLst>
                <a:tab pos="505447" algn="l"/>
              </a:tabLst>
            </a:pPr>
            <a:endParaRPr lang="en-US" sz="2400" dirty="0">
              <a:latin typeface="Times New Roman" panose="02020603050405020304" pitchFamily="18" charset="0"/>
              <a:cs typeface="Times New Roman" panose="02020603050405020304" pitchFamily="18" charset="0"/>
            </a:endParaRPr>
          </a:p>
          <a:p>
            <a:pPr marL="505447" indent="-488514" algn="just">
              <a:spcBef>
                <a:spcPts val="140"/>
              </a:spcBef>
              <a:buChar char="●"/>
              <a:tabLst>
                <a:tab pos="505447" algn="l"/>
              </a:tabLst>
            </a:pPr>
            <a:r>
              <a:rPr lang="en-US" sz="2400" dirty="0">
                <a:latin typeface="Times New Roman" panose="02020603050405020304" pitchFamily="18" charset="0"/>
                <a:cs typeface="Times New Roman" panose="02020603050405020304" pitchFamily="18" charset="0"/>
              </a:rPr>
              <a:t>A system like this is well needed because detecting LPG leaks that are flammable is often very challenging, which can easily lead to the damage of property or physical harm to individuals. </a:t>
            </a:r>
          </a:p>
          <a:p>
            <a:pPr marL="16933" algn="just">
              <a:spcBef>
                <a:spcPts val="140"/>
              </a:spcBef>
              <a:tabLst>
                <a:tab pos="505447" algn="l"/>
              </a:tabLst>
            </a:pPr>
            <a:endParaRPr lang="en-US" sz="2400" dirty="0">
              <a:latin typeface="Times New Roman" panose="02020603050405020304" pitchFamily="18" charset="0"/>
              <a:cs typeface="Times New Roman" panose="02020603050405020304" pitchFamily="18" charset="0"/>
            </a:endParaRPr>
          </a:p>
          <a:p>
            <a:pPr marL="505447" indent="-488514" algn="just">
              <a:spcBef>
                <a:spcPts val="140"/>
              </a:spcBef>
              <a:buChar char="●"/>
              <a:tabLst>
                <a:tab pos="505447" algn="l"/>
              </a:tabLst>
            </a:pPr>
            <a:r>
              <a:rPr lang="en-US" sz="2400" dirty="0">
                <a:latin typeface="Times New Roman" panose="02020603050405020304" pitchFamily="18" charset="0"/>
                <a:cs typeface="Times New Roman" panose="02020603050405020304" pitchFamily="18" charset="0"/>
              </a:rPr>
              <a:t>The research identifies a cost-effective and reliable solution to maximize gas safety in domestic and industrial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4676" y="71049"/>
            <a:ext cx="4719791" cy="482183"/>
          </a:xfrm>
          <a:prstGeom prst="rect">
            <a:avLst/>
          </a:prstGeom>
        </p:spPr>
        <p:txBody>
          <a:bodyPr vert="horz" wrap="square" lIns="0" tIns="20320" rIns="0" bIns="0" rtlCol="0" anchor="ctr">
            <a:spAutoFit/>
          </a:bodyPr>
          <a:lstStyle/>
          <a:p>
            <a:pPr marL="16933" algn="just">
              <a:lnSpc>
                <a:spcPct val="100000"/>
              </a:lnSpc>
              <a:spcBef>
                <a:spcPts val="160"/>
              </a:spcBef>
            </a:pPr>
            <a:r>
              <a:rPr lang="en-US" sz="3000" b="1" dirty="0">
                <a:solidFill>
                  <a:srgbClr val="000000"/>
                </a:solidFill>
                <a:latin typeface="Times New Roman" panose="02020603050405020304" pitchFamily="18" charset="0"/>
                <a:cs typeface="Times New Roman" panose="02020603050405020304" pitchFamily="18" charset="0"/>
              </a:rPr>
              <a:t>   </a:t>
            </a:r>
            <a:r>
              <a:rPr lang="en-IN" sz="3000" b="1" dirty="0">
                <a:solidFill>
                  <a:srgbClr val="000000"/>
                </a:solidFill>
                <a:latin typeface="Times New Roman" panose="02020603050405020304" pitchFamily="18" charset="0"/>
                <a:cs typeface="Times New Roman" panose="02020603050405020304" pitchFamily="18" charset="0"/>
              </a:rPr>
              <a:t>LITERATURE</a:t>
            </a:r>
            <a:r>
              <a:rPr lang="en-IN" sz="3000" b="1" spc="-60" dirty="0">
                <a:solidFill>
                  <a:srgbClr val="000000"/>
                </a:solidFill>
                <a:latin typeface="Times New Roman" panose="02020603050405020304" pitchFamily="18" charset="0"/>
                <a:cs typeface="Times New Roman" panose="02020603050405020304" pitchFamily="18" charset="0"/>
              </a:rPr>
              <a:t> </a:t>
            </a:r>
            <a:r>
              <a:rPr lang="en-IN" sz="3000" b="1" spc="-13" dirty="0">
                <a:solidFill>
                  <a:srgbClr val="000000"/>
                </a:solidFill>
                <a:latin typeface="Times New Roman" panose="02020603050405020304" pitchFamily="18" charset="0"/>
                <a:cs typeface="Times New Roman" panose="02020603050405020304" pitchFamily="18" charset="0"/>
              </a:rPr>
              <a:t>SURVEY</a:t>
            </a:r>
            <a:endParaRPr sz="3000" b="1" spc="-13" dirty="0">
              <a:solidFill>
                <a:srgbClr val="000000"/>
              </a:solidFill>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668856141"/>
              </p:ext>
            </p:extLst>
          </p:nvPr>
        </p:nvGraphicFramePr>
        <p:xfrm>
          <a:off x="0" y="630178"/>
          <a:ext cx="12191999" cy="6227819"/>
        </p:xfrm>
        <a:graphic>
          <a:graphicData uri="http://schemas.openxmlformats.org/drawingml/2006/table">
            <a:tbl>
              <a:tblPr firstRow="1" bandRow="1">
                <a:tableStyleId>{2D5ABB26-0587-4C30-8999-92F81FD0307C}</a:tableStyleId>
              </a:tblPr>
              <a:tblGrid>
                <a:gridCol w="1140621">
                  <a:extLst>
                    <a:ext uri="{9D8B030D-6E8A-4147-A177-3AD203B41FA5}">
                      <a16:colId xmlns:a16="http://schemas.microsoft.com/office/drawing/2014/main" val="20000"/>
                    </a:ext>
                  </a:extLst>
                </a:gridCol>
                <a:gridCol w="1140621">
                  <a:extLst>
                    <a:ext uri="{9D8B030D-6E8A-4147-A177-3AD203B41FA5}">
                      <a16:colId xmlns:a16="http://schemas.microsoft.com/office/drawing/2014/main" val="20001"/>
                    </a:ext>
                  </a:extLst>
                </a:gridCol>
                <a:gridCol w="1495463">
                  <a:extLst>
                    <a:ext uri="{9D8B030D-6E8A-4147-A177-3AD203B41FA5}">
                      <a16:colId xmlns:a16="http://schemas.microsoft.com/office/drawing/2014/main" val="20002"/>
                    </a:ext>
                  </a:extLst>
                </a:gridCol>
                <a:gridCol w="1926403">
                  <a:extLst>
                    <a:ext uri="{9D8B030D-6E8A-4147-A177-3AD203B41FA5}">
                      <a16:colId xmlns:a16="http://schemas.microsoft.com/office/drawing/2014/main" val="20003"/>
                    </a:ext>
                  </a:extLst>
                </a:gridCol>
                <a:gridCol w="1267161">
                  <a:extLst>
                    <a:ext uri="{9D8B030D-6E8A-4147-A177-3AD203B41FA5}">
                      <a16:colId xmlns:a16="http://schemas.microsoft.com/office/drawing/2014/main" val="20004"/>
                    </a:ext>
                  </a:extLst>
                </a:gridCol>
                <a:gridCol w="1305211">
                  <a:extLst>
                    <a:ext uri="{9D8B030D-6E8A-4147-A177-3AD203B41FA5}">
                      <a16:colId xmlns:a16="http://schemas.microsoft.com/office/drawing/2014/main" val="20005"/>
                    </a:ext>
                  </a:extLst>
                </a:gridCol>
                <a:gridCol w="1324679">
                  <a:extLst>
                    <a:ext uri="{9D8B030D-6E8A-4147-A177-3AD203B41FA5}">
                      <a16:colId xmlns:a16="http://schemas.microsoft.com/office/drawing/2014/main" val="20006"/>
                    </a:ext>
                  </a:extLst>
                </a:gridCol>
                <a:gridCol w="2591840">
                  <a:extLst>
                    <a:ext uri="{9D8B030D-6E8A-4147-A177-3AD203B41FA5}">
                      <a16:colId xmlns:a16="http://schemas.microsoft.com/office/drawing/2014/main" val="20007"/>
                    </a:ext>
                  </a:extLst>
                </a:gridCol>
              </a:tblGrid>
              <a:tr h="658144">
                <a:tc>
                  <a:txBody>
                    <a:bodyPr/>
                    <a:lstStyle/>
                    <a:p>
                      <a:pPr marL="28575" algn="ctr">
                        <a:lnSpc>
                          <a:spcPct val="100000"/>
                        </a:lnSpc>
                        <a:spcBef>
                          <a:spcPts val="100"/>
                        </a:spcBef>
                      </a:pPr>
                      <a:r>
                        <a:rPr sz="1600" b="1" spc="-20" dirty="0">
                          <a:latin typeface="Times New Roman" panose="02020603050405020304" pitchFamily="18" charset="0"/>
                          <a:cs typeface="Times New Roman" panose="02020603050405020304" pitchFamily="18" charset="0"/>
                        </a:rPr>
                        <a:t>S.no</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28575" algn="ctr">
                        <a:lnSpc>
                          <a:spcPct val="100000"/>
                        </a:lnSpc>
                        <a:spcBef>
                          <a:spcPts val="100"/>
                        </a:spcBef>
                      </a:pPr>
                      <a:r>
                        <a:rPr sz="1600" b="1" spc="-20" dirty="0">
                          <a:latin typeface="Times New Roman" panose="02020603050405020304" pitchFamily="18" charset="0"/>
                          <a:cs typeface="Times New Roman" panose="02020603050405020304" pitchFamily="18" charset="0"/>
                        </a:rPr>
                        <a:t>Year</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28575" algn="ctr">
                        <a:lnSpc>
                          <a:spcPct val="100000"/>
                        </a:lnSpc>
                        <a:spcBef>
                          <a:spcPts val="100"/>
                        </a:spcBef>
                      </a:pPr>
                      <a:r>
                        <a:rPr sz="1600" b="1" spc="-10" dirty="0">
                          <a:latin typeface="Times New Roman" panose="02020603050405020304" pitchFamily="18" charset="0"/>
                          <a:cs typeface="Times New Roman" panose="02020603050405020304" pitchFamily="18" charset="0"/>
                        </a:rPr>
                        <a:t>Authors</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27940" algn="ctr">
                        <a:lnSpc>
                          <a:spcPct val="100000"/>
                        </a:lnSpc>
                        <a:spcBef>
                          <a:spcPts val="100"/>
                        </a:spcBef>
                      </a:pPr>
                      <a:r>
                        <a:rPr sz="1600" b="1" spc="-10" dirty="0">
                          <a:latin typeface="Times New Roman" panose="02020603050405020304" pitchFamily="18" charset="0"/>
                          <a:cs typeface="Times New Roman" panose="02020603050405020304" pitchFamily="18" charset="0"/>
                        </a:rPr>
                        <a:t>Journal</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28575" algn="ctr">
                        <a:lnSpc>
                          <a:spcPct val="100000"/>
                        </a:lnSpc>
                        <a:spcBef>
                          <a:spcPts val="100"/>
                        </a:spcBef>
                      </a:pPr>
                      <a:r>
                        <a:rPr sz="1600" b="1" spc="-10" dirty="0">
                          <a:latin typeface="Times New Roman" panose="02020603050405020304" pitchFamily="18" charset="0"/>
                          <a:cs typeface="Times New Roman" panose="02020603050405020304" pitchFamily="18" charset="0"/>
                        </a:rPr>
                        <a:t>Title</a:t>
                      </a:r>
                      <a:endParaRPr sz="1600" b="1" dirty="0">
                        <a:latin typeface="Times New Roman" panose="02020603050405020304" pitchFamily="18" charset="0"/>
                        <a:cs typeface="Times New Roman" panose="02020603050405020304" pitchFamily="18" charset="0"/>
                      </a:endParaRPr>
                    </a:p>
                  </a:txBody>
                  <a:tcPr marL="0" marR="0" marT="16933" marB="0">
                    <a:lnL w="6350" cap="flat" cmpd="sng" algn="ctr">
                      <a:solidFill>
                        <a:srgbClr val="CCCCCC"/>
                      </a:solidFill>
                      <a:prstDash val="solid"/>
                      <a:round/>
                      <a:headEnd type="none" w="med" len="med"/>
                      <a:tailEnd type="none" w="med" len="med"/>
                    </a:lnL>
                    <a:lnR w="6350">
                      <a:solidFill>
                        <a:srgbClr val="CCCCCC"/>
                      </a:solidFill>
                      <a:prstDash val="solid"/>
                    </a:lnR>
                    <a:lnT w="6350">
                      <a:solidFill>
                        <a:srgbClr val="CCCCCC"/>
                      </a:solidFill>
                      <a:prstDash val="solid"/>
                    </a:lnT>
                    <a:lnB w="9525" cap="flat" cmpd="sng" algn="ctr">
                      <a:solidFill>
                        <a:srgbClr val="CCCCCC"/>
                      </a:solidFill>
                      <a:prstDash val="solid"/>
                      <a:round/>
                      <a:headEnd type="none" w="med" len="med"/>
                      <a:tailEnd type="none" w="med" len="med"/>
                    </a:lnB>
                  </a:tcPr>
                </a:tc>
                <a:tc>
                  <a:txBody>
                    <a:bodyPr/>
                    <a:lstStyle/>
                    <a:p>
                      <a:pPr marL="28575">
                        <a:lnSpc>
                          <a:spcPct val="100000"/>
                        </a:lnSpc>
                        <a:spcBef>
                          <a:spcPts val="100"/>
                        </a:spcBef>
                      </a:pPr>
                      <a:r>
                        <a:rPr lang="en-US" sz="1600" b="1" spc="-1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Description</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28575">
                        <a:lnSpc>
                          <a:spcPct val="100000"/>
                        </a:lnSpc>
                        <a:spcBef>
                          <a:spcPts val="100"/>
                        </a:spcBef>
                      </a:pPr>
                      <a:r>
                        <a:rPr lang="en-US" sz="1600" b="1" spc="-1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Advantag</a:t>
                      </a:r>
                      <a:r>
                        <a:rPr sz="1600" b="1" spc="-50" dirty="0">
                          <a:latin typeface="Times New Roman" panose="02020603050405020304" pitchFamily="18" charset="0"/>
                          <a:cs typeface="Times New Roman" panose="02020603050405020304" pitchFamily="18" charset="0"/>
                        </a:rPr>
                        <a:t>e</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CCCCCC"/>
                      </a:solidFill>
                      <a:prstDash val="solid"/>
                    </a:lnR>
                    <a:lnT w="6350">
                      <a:solidFill>
                        <a:srgbClr val="CCCCCC"/>
                      </a:solidFill>
                      <a:prstDash val="solid"/>
                    </a:lnT>
                    <a:lnB w="9525">
                      <a:solidFill>
                        <a:srgbClr val="CCCCCC"/>
                      </a:solidFill>
                      <a:prstDash val="solid"/>
                    </a:lnB>
                  </a:tcPr>
                </a:tc>
                <a:tc>
                  <a:txBody>
                    <a:bodyPr/>
                    <a:lstStyle/>
                    <a:p>
                      <a:pPr marL="85725">
                        <a:lnSpc>
                          <a:spcPct val="100000"/>
                        </a:lnSpc>
                        <a:spcBef>
                          <a:spcPts val="100"/>
                        </a:spcBef>
                      </a:pPr>
                      <a:r>
                        <a:rPr sz="1600" b="1" dirty="0">
                          <a:latin typeface="Times New Roman" panose="02020603050405020304" pitchFamily="18" charset="0"/>
                          <a:cs typeface="Times New Roman" panose="02020603050405020304" pitchFamily="18" charset="0"/>
                        </a:rPr>
                        <a:t>Disadvantage</a:t>
                      </a:r>
                      <a:r>
                        <a:rPr sz="1600" b="1" spc="-40"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a:t>
                      </a:r>
                      <a:r>
                        <a:rPr sz="1600" b="1" spc="-35"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Research</a:t>
                      </a:r>
                      <a:endParaRPr sz="1600" b="1" dirty="0">
                        <a:latin typeface="Times New Roman" panose="02020603050405020304" pitchFamily="18" charset="0"/>
                        <a:cs typeface="Times New Roman" panose="02020603050405020304" pitchFamily="18" charset="0"/>
                      </a:endParaRPr>
                    </a:p>
                    <a:p>
                      <a:pPr marL="85725">
                        <a:lnSpc>
                          <a:spcPct val="100000"/>
                        </a:lnSpc>
                        <a:spcBef>
                          <a:spcPts val="210"/>
                        </a:spcBef>
                      </a:pPr>
                      <a:r>
                        <a:rPr sz="1600" b="1" dirty="0">
                          <a:latin typeface="Times New Roman" panose="02020603050405020304" pitchFamily="18" charset="0"/>
                          <a:cs typeface="Times New Roman" panose="02020603050405020304" pitchFamily="18" charset="0"/>
                        </a:rPr>
                        <a:t>gap</a:t>
                      </a:r>
                      <a:r>
                        <a:rPr sz="1600" b="1" spc="-4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identified</a:t>
                      </a:r>
                      <a:endParaRPr sz="1600" b="1" dirty="0">
                        <a:latin typeface="Times New Roman" panose="02020603050405020304" pitchFamily="18" charset="0"/>
                        <a:cs typeface="Times New Roman" panose="02020603050405020304" pitchFamily="18" charset="0"/>
                      </a:endParaRPr>
                    </a:p>
                  </a:txBody>
                  <a:tcPr marL="0" marR="0" marT="16933" marB="0">
                    <a:lnL w="6350">
                      <a:solidFill>
                        <a:srgbClr val="CCCCCC"/>
                      </a:solidFill>
                      <a:prstDash val="solid"/>
                    </a:lnL>
                    <a:lnR w="6350">
                      <a:solidFill>
                        <a:srgbClr val="000000"/>
                      </a:solidFill>
                      <a:prstDash val="solid"/>
                    </a:lnR>
                    <a:lnT w="6350">
                      <a:solidFill>
                        <a:srgbClr val="CCCCCC"/>
                      </a:solidFill>
                      <a:prstDash val="solid"/>
                    </a:lnT>
                    <a:lnB w="9525">
                      <a:solidFill>
                        <a:srgbClr val="CCCCCC"/>
                      </a:solidFill>
                      <a:prstDash val="solid"/>
                    </a:lnB>
                  </a:tcPr>
                </a:tc>
                <a:extLst>
                  <a:ext uri="{0D108BD9-81ED-4DB2-BD59-A6C34878D82A}">
                    <a16:rowId xmlns:a16="http://schemas.microsoft.com/office/drawing/2014/main" val="10000"/>
                  </a:ext>
                </a:extLst>
              </a:tr>
              <a:tr h="262708">
                <a:tc>
                  <a:txBody>
                    <a:bodyPr/>
                    <a:lstStyle/>
                    <a:p>
                      <a:pPr marL="28575">
                        <a:lnSpc>
                          <a:spcPct val="100000"/>
                        </a:lnSpc>
                        <a:spcBef>
                          <a:spcPts val="110"/>
                        </a:spcBef>
                      </a:pPr>
                      <a:r>
                        <a:rPr lang="en-US" sz="1300" spc="-50" dirty="0">
                          <a:latin typeface="Times New Roman" panose="02020603050405020304" pitchFamily="18" charset="0"/>
                          <a:cs typeface="Times New Roman" panose="02020603050405020304" pitchFamily="18" charset="0"/>
                        </a:rPr>
                        <a:t>           </a:t>
                      </a:r>
                      <a:r>
                        <a:rPr sz="1300" spc="-50" dirty="0">
                          <a:latin typeface="Times New Roman" panose="02020603050405020304" pitchFamily="18" charset="0"/>
                          <a:cs typeface="Times New Roman" panose="02020603050405020304" pitchFamily="18" charset="0"/>
                        </a:rPr>
                        <a:t>1</a:t>
                      </a:r>
                      <a:r>
                        <a:rPr lang="en-US" sz="1300" spc="-50" dirty="0">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US" sz="1300" spc="-20" dirty="0">
                          <a:solidFill>
                            <a:srgbClr val="111111"/>
                          </a:solidFill>
                          <a:latin typeface="Times New Roman" panose="02020603050405020304" pitchFamily="18" charset="0"/>
                          <a:cs typeface="Times New Roman" panose="02020603050405020304" pitchFamily="18" charset="0"/>
                        </a:rPr>
                        <a:t>       </a:t>
                      </a:r>
                      <a:r>
                        <a:rPr sz="1300" spc="-20" dirty="0">
                          <a:solidFill>
                            <a:srgbClr val="111111"/>
                          </a:solidFill>
                          <a:latin typeface="Times New Roman" panose="02020603050405020304" pitchFamily="18" charset="0"/>
                          <a:cs typeface="Times New Roman" panose="02020603050405020304" pitchFamily="18" charset="0"/>
                        </a:rPr>
                        <a:t>202</a:t>
                      </a:r>
                      <a:r>
                        <a:rPr lang="en-US" sz="1300" spc="-20" dirty="0">
                          <a:solidFill>
                            <a:srgbClr val="111111"/>
                          </a:solidFill>
                          <a:latin typeface="Times New Roman" panose="02020603050405020304" pitchFamily="18" charset="0"/>
                          <a:cs typeface="Times New Roman" panose="02020603050405020304" pitchFamily="18" charset="0"/>
                        </a:rPr>
                        <a:t>1</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Ashwini D.S,</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7940">
                        <a:lnSpc>
                          <a:spcPct val="100000"/>
                        </a:lnSpc>
                        <a:spcBef>
                          <a:spcPts val="110"/>
                        </a:spcBef>
                      </a:pPr>
                      <a:r>
                        <a:rPr lang="en-IN" sz="1300" dirty="0">
                          <a:latin typeface="Times New Roman" panose="02020603050405020304" pitchFamily="18" charset="0"/>
                          <a:cs typeface="Times New Roman" panose="02020603050405020304" pitchFamily="18" charset="0"/>
                        </a:rPr>
                        <a:t>International </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Smart </a:t>
                      </a:r>
                      <a:endParaRPr sz="1300" dirty="0">
                        <a:latin typeface="Times New Roman" panose="02020603050405020304" pitchFamily="18" charset="0"/>
                        <a:cs typeface="Times New Roman" panose="02020603050405020304" pitchFamily="18" charset="0"/>
                      </a:endParaRPr>
                    </a:p>
                  </a:txBody>
                  <a:tcPr marL="0" marR="0" marT="18627" marB="0">
                    <a:lnL w="9525" cap="flat" cmpd="sng" algn="ctr">
                      <a:solidFill>
                        <a:srgbClr val="CCCCCC"/>
                      </a:solidFill>
                      <a:prstDash val="solid"/>
                      <a:round/>
                      <a:headEnd type="none" w="med" len="med"/>
                      <a:tailEnd type="none" w="med" len="med"/>
                    </a:lnL>
                    <a:lnR w="9525">
                      <a:solidFill>
                        <a:srgbClr val="CCCCCC"/>
                      </a:solidFill>
                      <a:prstDash val="soli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integrates</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relies on a stable</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extLst>
                  <a:ext uri="{0D108BD9-81ED-4DB2-BD59-A6C34878D82A}">
                    <a16:rowId xmlns:a16="http://schemas.microsoft.com/office/drawing/2014/main" val="10001"/>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Rohith Naidu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7940">
                        <a:lnSpc>
                          <a:spcPct val="100000"/>
                        </a:lnSpc>
                        <a:spcBef>
                          <a:spcPts val="20"/>
                        </a:spcBef>
                      </a:pPr>
                      <a:r>
                        <a:rPr lang="en-IN" sz="1300" dirty="0">
                          <a:latin typeface="Times New Roman" panose="02020603050405020304" pitchFamily="18" charset="0"/>
                          <a:cs typeface="Times New Roman" panose="02020603050405020304" pitchFamily="18" charset="0"/>
                        </a:rPr>
                        <a:t>Journal of</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LPG Gas </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sensors with an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provides real-</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internet connection and sensor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2"/>
                  </a:ext>
                </a:extLst>
              </a:tr>
              <a:tr h="247147">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cap="flat" cmpd="sng" algn="ctr">
                      <a:solidFill>
                        <a:srgbClr val="CCCCCC"/>
                      </a:solidFill>
                      <a:prstDash val="solid"/>
                      <a:round/>
                      <a:headEnd type="none" w="med" len="med"/>
                      <a:tailEnd type="none" w="med" len="me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marL="27940">
                        <a:lnSpc>
                          <a:spcPct val="100000"/>
                        </a:lnSpc>
                        <a:spcBef>
                          <a:spcPts val="20"/>
                        </a:spcBef>
                      </a:pPr>
                      <a:r>
                        <a:rPr lang="en-IN" sz="1300" dirty="0">
                          <a:latin typeface="Times New Roman" panose="02020603050405020304" pitchFamily="18" charset="0"/>
                          <a:cs typeface="Times New Roman" panose="02020603050405020304" pitchFamily="18" charset="0"/>
                        </a:rPr>
                        <a:t>Engineering Research &amp;</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marL="28575">
                        <a:lnSpc>
                          <a:spcPct val="100000"/>
                        </a:lnSpc>
                        <a:spcBef>
                          <a:spcPts val="20"/>
                        </a:spcBef>
                      </a:pPr>
                      <a:r>
                        <a:rPr lang="en-IN" sz="1300" spc="-10" dirty="0">
                          <a:solidFill>
                            <a:srgbClr val="111111"/>
                          </a:solidFill>
                          <a:latin typeface="Times New Roman" panose="02020603050405020304" pitchFamily="18" charset="0"/>
                          <a:cs typeface="Times New Roman" panose="02020603050405020304" pitchFamily="18" charset="0"/>
                        </a:rPr>
                        <a:t>Level Detection </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IoT platform to </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time</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accuracy, which may degrade </a:t>
                      </a:r>
                      <a:endParaRPr sz="1300" dirty="0">
                        <a:latin typeface="Times New Roman" panose="02020603050405020304" pitchFamily="18" charset="0"/>
                        <a:cs typeface="Times New Roman" panose="02020603050405020304" pitchFamily="18" charset="0"/>
                      </a:endParaRPr>
                    </a:p>
                  </a:txBody>
                  <a:tcPr marL="0" marR="0" marT="0" marB="0">
                    <a:lnL w="9525" cap="flat" cmpd="sng" algn="ctr">
                      <a:solidFill>
                        <a:srgbClr val="CCCCCC"/>
                      </a:solidFill>
                      <a:prstDash val="solid"/>
                      <a:round/>
                      <a:headEnd type="none" w="med" len="med"/>
                      <a:tailEnd type="none" w="med" len="med"/>
                    </a:lnL>
                    <a:lnR w="9525">
                      <a:solidFill>
                        <a:srgbClr val="CCCCCC"/>
                      </a:solidFill>
                      <a:prstDash val="solid"/>
                    </a:lnR>
                  </a:tcPr>
                </a:tc>
                <a:extLst>
                  <a:ext uri="{0D108BD9-81ED-4DB2-BD59-A6C34878D82A}">
                    <a16:rowId xmlns:a16="http://schemas.microsoft.com/office/drawing/2014/main" val="10003"/>
                  </a:ext>
                </a:extLst>
              </a:tr>
              <a:tr h="247147">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7940">
                        <a:lnSpc>
                          <a:spcPct val="100000"/>
                        </a:lnSpc>
                        <a:spcBef>
                          <a:spcPts val="20"/>
                        </a:spcBef>
                      </a:pPr>
                      <a:r>
                        <a:rPr lang="en-IN" sz="1300" dirty="0">
                          <a:latin typeface="Times New Roman" panose="02020603050405020304" pitchFamily="18" charset="0"/>
                          <a:cs typeface="Times New Roman" panose="02020603050405020304" pitchFamily="18" charset="0"/>
                        </a:rPr>
                        <a:t>Technology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enhance safety in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over time. High implementation </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4"/>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Safety System </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residential and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remote</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costs may limit its adoption in </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5"/>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using IoT </a:t>
                      </a: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industrial settings.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access via </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small-scale applications.</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6"/>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mobile </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7"/>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tcPr>
                </a:tc>
                <a:tc>
                  <a:txBody>
                    <a:bodyPr/>
                    <a:lstStyle/>
                    <a:p>
                      <a:pPr>
                        <a:lnSpc>
                          <a:spcPct val="100000"/>
                        </a:lnSpc>
                      </a:pPr>
                      <a:endParaRPr lang="en-US"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notifications and</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extLst>
                  <a:ext uri="{0D108BD9-81ED-4DB2-BD59-A6C34878D82A}">
                    <a16:rowId xmlns:a16="http://schemas.microsoft.com/office/drawing/2014/main" val="10008"/>
                  </a:ext>
                </a:extLst>
              </a:tr>
              <a:tr h="28559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cap="flat" cmpd="sng" algn="ctr">
                      <a:solidFill>
                        <a:srgbClr val="CCCCCC"/>
                      </a:solidFill>
                      <a:prstDash val="solid"/>
                      <a:round/>
                      <a:headEnd type="none" w="med" len="med"/>
                      <a:tailEnd type="none" w="med" len="med"/>
                    </a:lnL>
                    <a:lnR w="9525">
                      <a:solidFill>
                        <a:srgbClr val="CCCCCC"/>
                      </a:solidFill>
                      <a:prstDash val="solid"/>
                    </a:lnR>
                    <a:lnB w="9525" cap="flat" cmpd="sng" algn="ctr">
                      <a:solidFill>
                        <a:srgbClr val="CCCCCC"/>
                      </a:solidFill>
                      <a:prstDash val="solid"/>
                      <a:round/>
                      <a:headEnd type="none" w="med" len="med"/>
                      <a:tailEnd type="none" w="med" len="med"/>
                    </a:lnB>
                  </a:tcPr>
                </a:tc>
                <a:tc>
                  <a:txBody>
                    <a:bodyPr/>
                    <a:lstStyle/>
                    <a:p>
                      <a:pPr>
                        <a:lnSpc>
                          <a:spcPct val="100000"/>
                        </a:lnSpc>
                      </a:pPr>
                      <a:endParaRPr lang="en-US"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leakage prevention</a:t>
                      </a: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extLst>
                  <a:ext uri="{0D108BD9-81ED-4DB2-BD59-A6C34878D82A}">
                    <a16:rowId xmlns:a16="http://schemas.microsoft.com/office/drawing/2014/main" val="10009"/>
                  </a:ext>
                </a:extLst>
              </a:tr>
              <a:tr h="262708">
                <a:tc>
                  <a:txBody>
                    <a:bodyPr/>
                    <a:lstStyle/>
                    <a:p>
                      <a:pPr marL="28575">
                        <a:lnSpc>
                          <a:spcPct val="100000"/>
                        </a:lnSpc>
                        <a:spcBef>
                          <a:spcPts val="110"/>
                        </a:spcBef>
                      </a:pPr>
                      <a:r>
                        <a:rPr lang="en-US" sz="1300" spc="-50" dirty="0">
                          <a:latin typeface="Times New Roman" panose="02020603050405020304" pitchFamily="18" charset="0"/>
                          <a:cs typeface="Times New Roman" panose="02020603050405020304" pitchFamily="18" charset="0"/>
                        </a:rPr>
                        <a:t>           </a:t>
                      </a:r>
                      <a:r>
                        <a:rPr sz="1300" spc="-50" dirty="0">
                          <a:latin typeface="Times New Roman" panose="02020603050405020304" pitchFamily="18" charset="0"/>
                          <a:cs typeface="Times New Roman" panose="02020603050405020304" pitchFamily="18" charset="0"/>
                        </a:rPr>
                        <a:t>2</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spc="-20" dirty="0">
                          <a:latin typeface="Times New Roman" panose="02020603050405020304" pitchFamily="18" charset="0"/>
                          <a:cs typeface="Times New Roman" panose="02020603050405020304" pitchFamily="18" charset="0"/>
                        </a:rPr>
                        <a:t>     </a:t>
                      </a: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15</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Ankit </a:t>
                      </a:r>
                      <a:r>
                        <a:rPr lang="en-IN" sz="1300" dirty="0" err="1">
                          <a:latin typeface="Times New Roman" panose="02020603050405020304" pitchFamily="18" charset="0"/>
                          <a:cs typeface="Times New Roman" panose="02020603050405020304" pitchFamily="18" charset="0"/>
                        </a:rPr>
                        <a:t>Sood</a:t>
                      </a:r>
                      <a:r>
                        <a:rPr lang="en-IN" sz="1300" dirty="0">
                          <a:latin typeface="Times New Roman" panose="02020603050405020304" pitchFamily="18" charset="0"/>
                          <a:cs typeface="Times New Roman" panose="02020603050405020304" pitchFamily="18" charset="0"/>
                        </a:rPr>
                        <a:t>,</a:t>
                      </a: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International Journal of</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Microcontroller</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 It sends SMS</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offers</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depends on GSM be</a:t>
                      </a:r>
                      <a:endParaRPr sz="1300" dirty="0">
                        <a:latin typeface="Times New Roman" panose="02020603050405020304" pitchFamily="18" charset="0"/>
                        <a:cs typeface="Times New Roman" panose="02020603050405020304" pitchFamily="18" charset="0"/>
                      </a:endParaRPr>
                    </a:p>
                  </a:txBody>
                  <a:tcPr marL="0" marR="0" marT="18627" marB="0">
                    <a:lnL w="6350" cap="flat" cmpd="sng" algn="ctr">
                      <a:solidFill>
                        <a:srgbClr val="CCCCCC"/>
                      </a:solidFill>
                      <a:prstDash val="solid"/>
                      <a:round/>
                      <a:headEnd type="none" w="med" len="med"/>
                      <a:tailEnd type="none" w="med" len="med"/>
                    </a:lnL>
                    <a:lnR w="6350">
                      <a:solidFill>
                        <a:srgbClr val="CCCCCC"/>
                      </a:solidFill>
                      <a:prstDash val="solid"/>
                    </a:lnR>
                    <a:lnT w="9525" cap="flat" cmpd="sng" algn="ctr">
                      <a:solidFill>
                        <a:srgbClr val="CCCCCC"/>
                      </a:solidFill>
                      <a:prstDash val="solid"/>
                      <a:round/>
                      <a:headEnd type="none" w="med" len="med"/>
                      <a:tailEnd type="none" w="med" len="med"/>
                    </a:lnT>
                  </a:tcPr>
                </a:tc>
                <a:extLst>
                  <a:ext uri="{0D108BD9-81ED-4DB2-BD59-A6C34878D82A}">
                    <a16:rowId xmlns:a16="http://schemas.microsoft.com/office/drawing/2014/main" val="10010"/>
                  </a:ext>
                </a:extLst>
              </a:tr>
              <a:tr h="250521">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IN" sz="1300" dirty="0" err="1">
                          <a:latin typeface="Times New Roman" panose="02020603050405020304" pitchFamily="18" charset="0"/>
                          <a:cs typeface="Times New Roman" panose="02020603050405020304" pitchFamily="18" charset="0"/>
                        </a:rPr>
                        <a:t>Bablu</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Sonkar</a:t>
                      </a:r>
                      <a:r>
                        <a:rPr lang="en-IN" sz="1300" dirty="0">
                          <a:latin typeface="Times New Roman" panose="02020603050405020304" pitchFamily="18" charset="0"/>
                          <a:cs typeface="Times New Roman" panose="02020603050405020304" pitchFamily="18" charset="0"/>
                        </a:rPr>
                        <a:t>, </a:t>
                      </a: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Electrical and Electronics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Based LPG Gas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alerts when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remote alerts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network availability, which may not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1"/>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Ameer Faisal,</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Research</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Leakage Detector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leakage is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through GSM,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reliable everywhere. The absence of</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2"/>
                  </a:ext>
                </a:extLst>
              </a:tr>
              <a:tr h="217856">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Atul Ranjan</a:t>
                      </a: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using GSM </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detected,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making it reliable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data storage limits its ability to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3"/>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Module</a:t>
                      </a: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providing remote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 areas without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analyze leak trends.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4"/>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notifications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internet.</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5"/>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without internet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6"/>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dependency.</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7"/>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8"/>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9"/>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20"/>
                  </a:ext>
                </a:extLst>
              </a:tr>
              <a:tr h="247147">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CCCCC"/>
                      </a:solidFill>
                      <a:prstDash val="solid"/>
                      <a:round/>
                      <a:headEnd type="none" w="med" len="med"/>
                      <a:tailEnd type="none" w="med" len="me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sz="1300" spc="-50" dirty="0">
                          <a:latin typeface="Times New Roman" panose="02020603050405020304" pitchFamily="18" charset="0"/>
                          <a:cs typeface="Times New Roman" panose="02020603050405020304" pitchFamily="18" charset="0"/>
                        </a:rPr>
                        <a:t>.</a:t>
                      </a: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21"/>
                  </a:ext>
                </a:extLst>
              </a:tr>
              <a:tr h="335938">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cap="flat" cmpd="sng" algn="ctr">
                      <a:solidFill>
                        <a:srgbClr val="CCCCCC"/>
                      </a:solidFill>
                      <a:prstDash val="solid"/>
                      <a:round/>
                      <a:headEnd type="none" w="med" len="med"/>
                      <a:tailEnd type="none" w="med" len="med"/>
                    </a:lnL>
                    <a:lnR w="6350">
                      <a:solidFill>
                        <a:srgbClr val="CCCCCC"/>
                      </a:solidFill>
                      <a:prstDash val="solid"/>
                    </a:lnR>
                    <a:lnB w="6350">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extLst>
                  <a:ext uri="{0D108BD9-81ED-4DB2-BD59-A6C34878D82A}">
                    <a16:rowId xmlns:a16="http://schemas.microsoft.com/office/drawing/2014/main" val="100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228941273"/>
              </p:ext>
            </p:extLst>
          </p:nvPr>
        </p:nvGraphicFramePr>
        <p:xfrm>
          <a:off x="0" y="528201"/>
          <a:ext cx="12192001" cy="6329797"/>
        </p:xfrm>
        <a:graphic>
          <a:graphicData uri="http://schemas.openxmlformats.org/drawingml/2006/table">
            <a:tbl>
              <a:tblPr firstRow="1" bandRow="1">
                <a:tableStyleId>{2D5ABB26-0587-4C30-8999-92F81FD0307C}</a:tableStyleId>
              </a:tblPr>
              <a:tblGrid>
                <a:gridCol w="912737">
                  <a:extLst>
                    <a:ext uri="{9D8B030D-6E8A-4147-A177-3AD203B41FA5}">
                      <a16:colId xmlns:a16="http://schemas.microsoft.com/office/drawing/2014/main" val="20000"/>
                    </a:ext>
                  </a:extLst>
                </a:gridCol>
                <a:gridCol w="986359">
                  <a:extLst>
                    <a:ext uri="{9D8B030D-6E8A-4147-A177-3AD203B41FA5}">
                      <a16:colId xmlns:a16="http://schemas.microsoft.com/office/drawing/2014/main" val="20001"/>
                    </a:ext>
                  </a:extLst>
                </a:gridCol>
                <a:gridCol w="1727016">
                  <a:extLst>
                    <a:ext uri="{9D8B030D-6E8A-4147-A177-3AD203B41FA5}">
                      <a16:colId xmlns:a16="http://schemas.microsoft.com/office/drawing/2014/main" val="20002"/>
                    </a:ext>
                  </a:extLst>
                </a:gridCol>
                <a:gridCol w="1537195">
                  <a:extLst>
                    <a:ext uri="{9D8B030D-6E8A-4147-A177-3AD203B41FA5}">
                      <a16:colId xmlns:a16="http://schemas.microsoft.com/office/drawing/2014/main" val="20003"/>
                    </a:ext>
                  </a:extLst>
                </a:gridCol>
                <a:gridCol w="1465345">
                  <a:extLst>
                    <a:ext uri="{9D8B030D-6E8A-4147-A177-3AD203B41FA5}">
                      <a16:colId xmlns:a16="http://schemas.microsoft.com/office/drawing/2014/main" val="20004"/>
                    </a:ext>
                  </a:extLst>
                </a:gridCol>
                <a:gridCol w="1809508">
                  <a:extLst>
                    <a:ext uri="{9D8B030D-6E8A-4147-A177-3AD203B41FA5}">
                      <a16:colId xmlns:a16="http://schemas.microsoft.com/office/drawing/2014/main" val="20005"/>
                    </a:ext>
                  </a:extLst>
                </a:gridCol>
                <a:gridCol w="1932803">
                  <a:extLst>
                    <a:ext uri="{9D8B030D-6E8A-4147-A177-3AD203B41FA5}">
                      <a16:colId xmlns:a16="http://schemas.microsoft.com/office/drawing/2014/main" val="20006"/>
                    </a:ext>
                  </a:extLst>
                </a:gridCol>
                <a:gridCol w="1821038">
                  <a:extLst>
                    <a:ext uri="{9D8B030D-6E8A-4147-A177-3AD203B41FA5}">
                      <a16:colId xmlns:a16="http://schemas.microsoft.com/office/drawing/2014/main" val="20007"/>
                    </a:ext>
                  </a:extLst>
                </a:gridCol>
              </a:tblGrid>
              <a:tr h="2119644">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3</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algn="ctr">
                        <a:lnSpc>
                          <a:spcPct val="100000"/>
                        </a:lnSpc>
                        <a:spcBef>
                          <a:spcPts val="110"/>
                        </a:spcBef>
                      </a:pPr>
                      <a:r>
                        <a:rPr sz="1300" spc="-20" dirty="0">
                          <a:solidFill>
                            <a:srgbClr val="111111"/>
                          </a:solidFill>
                          <a:latin typeface="Times New Roman" panose="02020603050405020304" pitchFamily="18" charset="0"/>
                          <a:cs typeface="Times New Roman" panose="02020603050405020304" pitchFamily="18" charset="0"/>
                        </a:rPr>
                        <a:t>2021</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marR="121285">
                        <a:lnSpc>
                          <a:spcPts val="1350"/>
                        </a:lnSpc>
                        <a:spcBef>
                          <a:spcPts val="30"/>
                        </a:spcBef>
                      </a:pPr>
                      <a:r>
                        <a:rPr lang="en-US" sz="1200" dirty="0" err="1">
                          <a:latin typeface="Times New Roman" panose="02020603050405020304" pitchFamily="18" charset="0"/>
                          <a:cs typeface="Times New Roman" panose="02020603050405020304" pitchFamily="18" charset="0"/>
                        </a:rPr>
                        <a:t>Bany</a:t>
                      </a:r>
                      <a:r>
                        <a:rPr lang="en-US" sz="1200" dirty="0">
                          <a:latin typeface="Times New Roman" panose="02020603050405020304" pitchFamily="18" charset="0"/>
                          <a:cs typeface="Times New Roman" panose="02020603050405020304" pitchFamily="18" charset="0"/>
                        </a:rPr>
                        <a:t> Salameh  H. A, M. F. </a:t>
                      </a:r>
                      <a:r>
                        <a:rPr lang="en-US" sz="1200" dirty="0" err="1">
                          <a:latin typeface="Times New Roman" panose="02020603050405020304" pitchFamily="18" charset="0"/>
                          <a:cs typeface="Times New Roman" panose="02020603050405020304" pitchFamily="18" charset="0"/>
                        </a:rPr>
                        <a:t>Dhainat</a:t>
                      </a:r>
                      <a:r>
                        <a:rPr lang="en-US" sz="1200" dirty="0">
                          <a:latin typeface="Times New Roman" panose="02020603050405020304" pitchFamily="18" charset="0"/>
                          <a:cs typeface="Times New Roman" panose="02020603050405020304" pitchFamily="18" charset="0"/>
                        </a:rPr>
                        <a:t> &amp; E. </a:t>
                      </a:r>
                      <a:r>
                        <a:rPr lang="en-US" sz="1200" dirty="0" err="1">
                          <a:latin typeface="Times New Roman" panose="02020603050405020304" pitchFamily="18" charset="0"/>
                          <a:cs typeface="Times New Roman" panose="02020603050405020304" pitchFamily="18" charset="0"/>
                        </a:rPr>
                        <a:t>Benkhelifa</a:t>
                      </a:r>
                      <a:r>
                        <a:rPr lang="en-US" sz="1200" dirty="0">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txBody>
                  <a:tcPr marL="0" marR="0" marT="508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marR="167640">
                        <a:lnSpc>
                          <a:spcPts val="1350"/>
                        </a:lnSpc>
                        <a:spcBef>
                          <a:spcPts val="30"/>
                        </a:spcBef>
                      </a:pPr>
                      <a:r>
                        <a:rPr lang="en-US" sz="1200" dirty="0">
                          <a:latin typeface="Times New Roman" panose="02020603050405020304" pitchFamily="18" charset="0"/>
                          <a:cs typeface="Times New Roman" panose="02020603050405020304" pitchFamily="18" charset="0"/>
                        </a:rPr>
                        <a:t>IEEE Systems Journal</a:t>
                      </a:r>
                      <a:endParaRPr lang="en-US" sz="1300" dirty="0">
                        <a:latin typeface="Times New Roman" panose="02020603050405020304" pitchFamily="18" charset="0"/>
                        <a:cs typeface="Times New Roman" panose="02020603050405020304" pitchFamily="18" charset="0"/>
                      </a:endParaRPr>
                    </a:p>
                  </a:txBody>
                  <a:tcPr marL="0" marR="0" marT="508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marR="123189">
                        <a:lnSpc>
                          <a:spcPts val="1350"/>
                        </a:lnSpc>
                        <a:spcBef>
                          <a:spcPts val="30"/>
                        </a:spcBef>
                      </a:pPr>
                      <a:r>
                        <a:rPr lang="en-US" sz="1200" dirty="0">
                          <a:latin typeface="Times New Roman" panose="02020603050405020304" pitchFamily="18" charset="0"/>
                          <a:cs typeface="Times New Roman" panose="02020603050405020304" pitchFamily="18" charset="0"/>
                        </a:rPr>
                        <a:t>An End-to End Early Warning System Based on Wireless Sensor Network for Gas Leakage Detection in Industrial Facilities</a:t>
                      </a:r>
                      <a:endParaRPr sz="1300" dirty="0">
                        <a:latin typeface="Times New Roman" panose="02020603050405020304" pitchFamily="18" charset="0"/>
                        <a:cs typeface="Times New Roman" panose="02020603050405020304" pitchFamily="18" charset="0"/>
                      </a:endParaRPr>
                    </a:p>
                  </a:txBody>
                  <a:tcPr marL="0" marR="0" marT="508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marR="38100">
                        <a:lnSpc>
                          <a:spcPts val="1350"/>
                        </a:lnSpc>
                        <a:spcBef>
                          <a:spcPts val="30"/>
                        </a:spcBef>
                      </a:pPr>
                      <a:r>
                        <a:rPr lang="en-US" sz="1300" dirty="0">
                          <a:latin typeface="Times New Roman" panose="02020603050405020304" pitchFamily="18" charset="0"/>
                          <a:cs typeface="Times New Roman" panose="02020603050405020304" pitchFamily="18" charset="0"/>
                        </a:rPr>
                        <a:t>It enables real-time gas monitoring and emergency alerts for industrial applications. The system enhances safety by providing immediate response mechanisms.</a:t>
                      </a:r>
                    </a:p>
                    <a:p>
                      <a:pPr marL="28575" marR="38100">
                        <a:lnSpc>
                          <a:spcPts val="1350"/>
                        </a:lnSpc>
                        <a:spcBef>
                          <a:spcPts val="30"/>
                        </a:spcBef>
                      </a:pPr>
                      <a:endParaRPr lang="en-US" sz="1300" dirty="0">
                        <a:latin typeface="Times New Roman" panose="02020603050405020304" pitchFamily="18" charset="0"/>
                        <a:cs typeface="Times New Roman" panose="02020603050405020304" pitchFamily="18" charset="0"/>
                      </a:endParaRPr>
                    </a:p>
                    <a:p>
                      <a:pPr marL="28575" marR="38100">
                        <a:lnSpc>
                          <a:spcPts val="1350"/>
                        </a:lnSpc>
                        <a:spcBef>
                          <a:spcPts val="30"/>
                        </a:spcBef>
                      </a:pPr>
                      <a:endParaRPr sz="1300" dirty="0">
                        <a:latin typeface="Times New Roman" panose="02020603050405020304" pitchFamily="18" charset="0"/>
                        <a:cs typeface="Times New Roman" panose="02020603050405020304" pitchFamily="18" charset="0"/>
                      </a:endParaRPr>
                    </a:p>
                  </a:txBody>
                  <a:tcPr marL="0" marR="0" marT="508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marR="189865">
                        <a:lnSpc>
                          <a:spcPts val="1350"/>
                        </a:lnSpc>
                        <a:spcBef>
                          <a:spcPts val="30"/>
                        </a:spcBef>
                      </a:pPr>
                      <a:r>
                        <a:rPr lang="en-US" sz="1300" dirty="0">
                          <a:latin typeface="Times New Roman" panose="02020603050405020304" pitchFamily="18" charset="0"/>
                          <a:cs typeface="Times New Roman" panose="02020603050405020304" pitchFamily="18" charset="0"/>
                        </a:rPr>
                        <a:t>The wireless network ensures broader coverage and faster alerts. The system is scalable and can be integrated into different industrial setups. It improves safety by reducing manual intervention.</a:t>
                      </a:r>
                    </a:p>
                    <a:p>
                      <a:pPr marL="28575" marR="189865">
                        <a:lnSpc>
                          <a:spcPts val="1350"/>
                        </a:lnSpc>
                        <a:spcBef>
                          <a:spcPts val="30"/>
                        </a:spcBef>
                      </a:pPr>
                      <a:endParaRPr lang="en-US" sz="1300" dirty="0">
                        <a:latin typeface="Times New Roman" panose="02020603050405020304" pitchFamily="18" charset="0"/>
                        <a:cs typeface="Times New Roman" panose="02020603050405020304" pitchFamily="18" charset="0"/>
                      </a:endParaRPr>
                    </a:p>
                    <a:p>
                      <a:pPr marL="28575" marR="189865">
                        <a:lnSpc>
                          <a:spcPts val="1350"/>
                        </a:lnSpc>
                        <a:spcBef>
                          <a:spcPts val="30"/>
                        </a:spcBef>
                      </a:pPr>
                      <a:endParaRPr sz="1300" dirty="0">
                        <a:latin typeface="Times New Roman" panose="02020603050405020304" pitchFamily="18" charset="0"/>
                        <a:cs typeface="Times New Roman" panose="02020603050405020304" pitchFamily="18" charset="0"/>
                      </a:endParaRPr>
                    </a:p>
                  </a:txBody>
                  <a:tcPr marL="0" marR="0" marT="508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requires a stable power supply and periodic sensor maintenance. The high installation cost may not be feasible for small businesses. Limited AI-based predictive analytics reduce proactive safety measures.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extLst>
                  <a:ext uri="{0D108BD9-81ED-4DB2-BD59-A6C34878D82A}">
                    <a16:rowId xmlns:a16="http://schemas.microsoft.com/office/drawing/2014/main" val="10000"/>
                  </a:ext>
                </a:extLst>
              </a:tr>
              <a:tr h="240830">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4</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23</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IN" sz="1200" dirty="0" err="1">
                          <a:latin typeface="Times New Roman" panose="02020603050405020304" pitchFamily="18" charset="0"/>
                          <a:cs typeface="Times New Roman" panose="02020603050405020304" pitchFamily="18" charset="0"/>
                        </a:rPr>
                        <a:t>Bhagyashree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Dharaskar</a:t>
                      </a:r>
                      <a:r>
                        <a:rPr lang="en-IN" sz="12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IN" sz="1200" dirty="0">
                          <a:latin typeface="Times New Roman" panose="02020603050405020304" pitchFamily="18" charset="0"/>
                          <a:cs typeface="Times New Roman" panose="02020603050405020304" pitchFamily="18" charset="0"/>
                        </a:rPr>
                        <a:t>International Journal</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IN" sz="1200" dirty="0">
                          <a:latin typeface="Times New Roman" panose="02020603050405020304" pitchFamily="18" charset="0"/>
                          <a:cs typeface="Times New Roman" panose="02020603050405020304" pitchFamily="18" charset="0"/>
                        </a:rPr>
                        <a:t>LPG Gas Leakage</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 It aims to provide</a:t>
                      </a: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model is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 It lacks remote access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extLst>
                  <a:ext uri="{0D108BD9-81ED-4DB2-BD59-A6C34878D82A}">
                    <a16:rowId xmlns:a16="http://schemas.microsoft.com/office/drawing/2014/main" val="10001"/>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&amp; </a:t>
                      </a:r>
                      <a:r>
                        <a:rPr lang="en-IN" sz="1200" dirty="0" err="1">
                          <a:latin typeface="Times New Roman" panose="02020603050405020304" pitchFamily="18" charset="0"/>
                          <a:cs typeface="Times New Roman" panose="02020603050405020304" pitchFamily="18" charset="0"/>
                        </a:rPr>
                        <a:t>Alkesh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Gaigawali</a:t>
                      </a:r>
                      <a:r>
                        <a:rPr lang="en-IN" sz="1200" dirty="0">
                          <a:latin typeface="Times New Roman" panose="02020603050405020304" pitchFamily="18" charset="0"/>
                          <a:cs typeface="Times New Roman" panose="02020603050405020304" pitchFamily="18" charset="0"/>
                        </a:rPr>
                        <a:t>. </a:t>
                      </a: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for Research in </a:t>
                      </a: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Detection and Alert </a:t>
                      </a: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efficient detection with</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cost-effective, easy to</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 IoT-based</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2"/>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Applied Science &amp; </a:t>
                      </a: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400" dirty="0">
                          <a:latin typeface="Times New Roman" panose="02020603050405020304" pitchFamily="18" charset="0"/>
                          <a:cs typeface="Times New Roman" panose="02020603050405020304" pitchFamily="18" charset="0"/>
                        </a:rPr>
                        <a:t>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real-time alarm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install, and provides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automation features.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3"/>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Engineering</a:t>
                      </a: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notifications.</a:t>
                      </a:r>
                      <a:r>
                        <a:rPr lang="en-US" sz="1300" dirty="0">
                          <a:latin typeface="Times New Roman" panose="02020603050405020304" pitchFamily="18" charset="0"/>
                          <a:cs typeface="Times New Roman" panose="02020603050405020304" pitchFamily="18" charset="0"/>
                        </a:rPr>
                        <a:t>The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instant alerts. It ensures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The absence of predictive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4"/>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lang="en-IN"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200" dirty="0">
                          <a:latin typeface="Times New Roman" panose="02020603050405020304" pitchFamily="18" charset="0"/>
                          <a:cs typeface="Times New Roman" panose="02020603050405020304" pitchFamily="18" charset="0"/>
                        </a:rPr>
                        <a:t>Technology</a:t>
                      </a:r>
                      <a:endParaRPr sz="12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system is designed </a:t>
                      </a: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user safety through</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analytics limits proactive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5"/>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for home and industrial</a:t>
                      </a: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real-time monitoring</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safety measures. Sensor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6"/>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applications.</a:t>
                      </a: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and automatic alert</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reliability needs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7"/>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mechanisms.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improvement for</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8"/>
                  </a:ext>
                </a:extLst>
              </a:tr>
              <a:tr h="226565">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long-term efficiency.</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9"/>
                  </a:ext>
                </a:extLst>
              </a:tr>
              <a:tr h="261809">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extLst>
                  <a:ext uri="{0D108BD9-81ED-4DB2-BD59-A6C34878D82A}">
                    <a16:rowId xmlns:a16="http://schemas.microsoft.com/office/drawing/2014/main" val="10010"/>
                  </a:ext>
                </a:extLst>
              </a:tr>
              <a:tr h="272117">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5</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202</a:t>
                      </a:r>
                      <a:r>
                        <a:rPr lang="en-US" sz="1300" spc="-20" dirty="0">
                          <a:latin typeface="Times New Roman" panose="02020603050405020304" pitchFamily="18" charset="0"/>
                          <a:cs typeface="Times New Roman" panose="02020603050405020304" pitchFamily="18" charset="0"/>
                        </a:rPr>
                        <a:t>0</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200" dirty="0">
                          <a:latin typeface="Times New Roman" panose="02020603050405020304" pitchFamily="18" charset="0"/>
                          <a:cs typeface="Times New Roman" panose="02020603050405020304" pitchFamily="18" charset="0"/>
                        </a:rPr>
                        <a:t>Bhavsar, P., &amp; Patel, J.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200" dirty="0">
                          <a:latin typeface="Times New Roman" panose="02020603050405020304" pitchFamily="18" charset="0"/>
                          <a:cs typeface="Times New Roman" panose="02020603050405020304" pitchFamily="18" charset="0"/>
                        </a:rPr>
                        <a:t>International Journal of</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Arduino-based Gas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enhances and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automatic shut-off</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does not</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extLst>
                  <a:ext uri="{0D108BD9-81ED-4DB2-BD59-A6C34878D82A}">
                    <a16:rowId xmlns:a16="http://schemas.microsoft.com/office/drawing/2014/main" val="10011"/>
                  </a:ext>
                </a:extLst>
              </a:tr>
              <a:tr h="226565">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Electronics,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Detection System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safety by immediately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mechanism prevents gas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provide remote alerts or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2"/>
                  </a:ext>
                </a:extLst>
              </a:tr>
              <a:tr h="226565">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200" dirty="0">
                          <a:latin typeface="Times New Roman" panose="02020603050405020304" pitchFamily="18" charset="0"/>
                          <a:cs typeface="Times New Roman" panose="02020603050405020304" pitchFamily="18" charset="0"/>
                        </a:rPr>
                        <a:t>Electrical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with Automatic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stopping gas flow upon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accumulation and potential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real-time data tracking.</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3"/>
                  </a:ext>
                </a:extLst>
              </a:tr>
              <a:tr h="226565">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and Computational</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Shut-off for Home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detecting leakage. It is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hazards. It offers a simple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It is limited to local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4"/>
                  </a:ext>
                </a:extLst>
              </a:tr>
              <a:tr h="226565">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System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Safety.</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designed to be cost-</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 efficient solution for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operations and lacks IoT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5"/>
                  </a:ext>
                </a:extLst>
              </a:tr>
              <a:tr h="226565">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effective user-friendly.</a:t>
                      </a: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households.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connectivity.</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6"/>
                  </a:ext>
                </a:extLst>
              </a:tr>
              <a:tr h="490052">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extLst>
                  <a:ext uri="{0D108BD9-81ED-4DB2-BD59-A6C34878D82A}">
                    <a16:rowId xmlns:a16="http://schemas.microsoft.com/office/drawing/2014/main" val="10017"/>
                  </a:ext>
                </a:extLst>
              </a:tr>
            </a:tbl>
          </a:graphicData>
        </a:graphic>
      </p:graphicFrame>
      <p:sp>
        <p:nvSpPr>
          <p:cNvPr id="3" name="object 3"/>
          <p:cNvSpPr txBox="1">
            <a:spLocks noGrp="1"/>
          </p:cNvSpPr>
          <p:nvPr>
            <p:ph type="title"/>
          </p:nvPr>
        </p:nvSpPr>
        <p:spPr>
          <a:xfrm>
            <a:off x="3848475" y="-8926"/>
            <a:ext cx="4914525" cy="482183"/>
          </a:xfrm>
          <a:prstGeom prst="rect">
            <a:avLst/>
          </a:prstGeom>
        </p:spPr>
        <p:txBody>
          <a:bodyPr vert="horz" wrap="square" lIns="0" tIns="20320" rIns="0" bIns="0" rtlCol="0" anchor="ctr">
            <a:spAutoFit/>
          </a:bodyPr>
          <a:lstStyle/>
          <a:p>
            <a:pPr marL="16933" algn="just">
              <a:lnSpc>
                <a:spcPct val="100000"/>
              </a:lnSpc>
              <a:spcBef>
                <a:spcPts val="160"/>
              </a:spcBef>
            </a:pPr>
            <a:r>
              <a:rPr lang="en-US" sz="3000" b="1" dirty="0">
                <a:solidFill>
                  <a:srgbClr val="000000"/>
                </a:solidFill>
                <a:latin typeface="Times New Roman" panose="02020603050405020304" pitchFamily="18" charset="0"/>
                <a:cs typeface="Times New Roman" panose="02020603050405020304" pitchFamily="18" charset="0"/>
              </a:rPr>
              <a:t>    </a:t>
            </a:r>
            <a:r>
              <a:rPr lang="en-IN" sz="3000" b="1" dirty="0">
                <a:solidFill>
                  <a:srgbClr val="000000"/>
                </a:solidFill>
                <a:latin typeface="Times New Roman" panose="02020603050405020304" pitchFamily="18" charset="0"/>
                <a:cs typeface="Times New Roman" panose="02020603050405020304" pitchFamily="18" charset="0"/>
              </a:rPr>
              <a:t>LITERATURE</a:t>
            </a:r>
            <a:r>
              <a:rPr lang="en-IN" sz="3000" b="1" spc="-60" dirty="0">
                <a:solidFill>
                  <a:srgbClr val="000000"/>
                </a:solidFill>
                <a:latin typeface="Times New Roman" panose="02020603050405020304" pitchFamily="18" charset="0"/>
                <a:cs typeface="Times New Roman" panose="02020603050405020304" pitchFamily="18" charset="0"/>
              </a:rPr>
              <a:t> </a:t>
            </a:r>
            <a:r>
              <a:rPr lang="en-IN" sz="3000" b="1" spc="-13" dirty="0">
                <a:solidFill>
                  <a:srgbClr val="000000"/>
                </a:solidFill>
                <a:latin typeface="Times New Roman" panose="02020603050405020304" pitchFamily="18" charset="0"/>
                <a:cs typeface="Times New Roman" panose="02020603050405020304" pitchFamily="18" charset="0"/>
              </a:rPr>
              <a:t>SURVEY</a:t>
            </a:r>
            <a:endParaRPr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20781681"/>
              </p:ext>
            </p:extLst>
          </p:nvPr>
        </p:nvGraphicFramePr>
        <p:xfrm>
          <a:off x="0" y="587118"/>
          <a:ext cx="12192000" cy="6249245"/>
        </p:xfrm>
        <a:graphic>
          <a:graphicData uri="http://schemas.openxmlformats.org/drawingml/2006/table">
            <a:tbl>
              <a:tblPr firstRow="1" bandRow="1">
                <a:tableStyleId>{2D5ABB26-0587-4C30-8999-92F81FD0307C}</a:tableStyleId>
              </a:tblPr>
              <a:tblGrid>
                <a:gridCol w="1140630">
                  <a:extLst>
                    <a:ext uri="{9D8B030D-6E8A-4147-A177-3AD203B41FA5}">
                      <a16:colId xmlns:a16="http://schemas.microsoft.com/office/drawing/2014/main" val="20000"/>
                    </a:ext>
                  </a:extLst>
                </a:gridCol>
                <a:gridCol w="759548">
                  <a:extLst>
                    <a:ext uri="{9D8B030D-6E8A-4147-A177-3AD203B41FA5}">
                      <a16:colId xmlns:a16="http://schemas.microsoft.com/office/drawing/2014/main" val="20001"/>
                    </a:ext>
                  </a:extLst>
                </a:gridCol>
                <a:gridCol w="1648157">
                  <a:extLst>
                    <a:ext uri="{9D8B030D-6E8A-4147-A177-3AD203B41FA5}">
                      <a16:colId xmlns:a16="http://schemas.microsoft.com/office/drawing/2014/main" val="20002"/>
                    </a:ext>
                  </a:extLst>
                </a:gridCol>
                <a:gridCol w="1141279">
                  <a:extLst>
                    <a:ext uri="{9D8B030D-6E8A-4147-A177-3AD203B41FA5}">
                      <a16:colId xmlns:a16="http://schemas.microsoft.com/office/drawing/2014/main" val="20003"/>
                    </a:ext>
                  </a:extLst>
                </a:gridCol>
                <a:gridCol w="1365838">
                  <a:extLst>
                    <a:ext uri="{9D8B030D-6E8A-4147-A177-3AD203B41FA5}">
                      <a16:colId xmlns:a16="http://schemas.microsoft.com/office/drawing/2014/main" val="20004"/>
                    </a:ext>
                  </a:extLst>
                </a:gridCol>
                <a:gridCol w="2220216">
                  <a:extLst>
                    <a:ext uri="{9D8B030D-6E8A-4147-A177-3AD203B41FA5}">
                      <a16:colId xmlns:a16="http://schemas.microsoft.com/office/drawing/2014/main" val="20005"/>
                    </a:ext>
                  </a:extLst>
                </a:gridCol>
                <a:gridCol w="1293235">
                  <a:extLst>
                    <a:ext uri="{9D8B030D-6E8A-4147-A177-3AD203B41FA5}">
                      <a16:colId xmlns:a16="http://schemas.microsoft.com/office/drawing/2014/main" val="20006"/>
                    </a:ext>
                  </a:extLst>
                </a:gridCol>
                <a:gridCol w="2623097">
                  <a:extLst>
                    <a:ext uri="{9D8B030D-6E8A-4147-A177-3AD203B41FA5}">
                      <a16:colId xmlns:a16="http://schemas.microsoft.com/office/drawing/2014/main" val="20007"/>
                    </a:ext>
                  </a:extLst>
                </a:gridCol>
              </a:tblGrid>
              <a:tr h="242993">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6</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IN" sz="1300" spc="-20" dirty="0">
                          <a:latin typeface="Times New Roman" panose="02020603050405020304" pitchFamily="18" charset="0"/>
                          <a:cs typeface="Times New Roman" panose="02020603050405020304" pitchFamily="18" charset="0"/>
                        </a:rPr>
                        <a:t>25</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Dave Ryan ,.L,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spc="-20" dirty="0">
                          <a:latin typeface="Times New Roman" panose="02020603050405020304" pitchFamily="18" charset="0"/>
                          <a:cs typeface="Times New Roman" panose="02020603050405020304" pitchFamily="18" charset="0"/>
                        </a:rPr>
                        <a:t>I</a:t>
                      </a:r>
                      <a:r>
                        <a:rPr lang="en-IN" sz="1300" spc="-20" dirty="0" err="1">
                          <a:latin typeface="Times New Roman" panose="02020603050405020304" pitchFamily="18" charset="0"/>
                          <a:cs typeface="Times New Roman" panose="02020603050405020304" pitchFamily="18" charset="0"/>
                        </a:rPr>
                        <a:t>nternational</a:t>
                      </a:r>
                      <a:endParaRPr lang="en-IN"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Design and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focuses on real-time gas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It provides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lacks remote access and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extLst>
                  <a:ext uri="{0D108BD9-81ED-4DB2-BD59-A6C34878D82A}">
                    <a16:rowId xmlns:a16="http://schemas.microsoft.com/office/drawing/2014/main" val="10000"/>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Ferdinand </a:t>
                      </a:r>
                      <a:r>
                        <a:rPr lang="en-US" sz="1300" dirty="0" err="1">
                          <a:latin typeface="Times New Roman" panose="02020603050405020304" pitchFamily="18" charset="0"/>
                          <a:cs typeface="Times New Roman" panose="02020603050405020304" pitchFamily="18" charset="0"/>
                        </a:rPr>
                        <a:t>Jamora</a:t>
                      </a:r>
                      <a:r>
                        <a:rPr lang="en-US" sz="1300" dirty="0">
                          <a:latin typeface="Times New Roman" panose="02020603050405020304" pitchFamily="18" charset="0"/>
                          <a:cs typeface="Times New Roman" panose="02020603050405020304" pitchFamily="18" charset="0"/>
                        </a:rPr>
                        <a:t>. 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Journal of</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Development of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 with an alarm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continuous gas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cloud-based notifications. It does not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1"/>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Advanced</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LPG Monitoring</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mechanism. The system aims to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monitoring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include AI-based predictive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2"/>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Research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and  Leakage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improve household and</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immediate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maintenance features.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3"/>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in Science,</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Detection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industrial safety.</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leakage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4"/>
                  </a:ext>
                </a:extLst>
              </a:tr>
              <a:tr h="1261533">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gn="ct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Communication</a:t>
                      </a:r>
                    </a:p>
                    <a:p>
                      <a:pPr>
                        <a:lnSpc>
                          <a:spcPct val="100000"/>
                        </a:lnSpc>
                      </a:pPr>
                      <a:r>
                        <a:rPr lang="en-US" sz="1300" dirty="0">
                          <a:latin typeface="Times New Roman" panose="02020603050405020304" pitchFamily="18" charset="0"/>
                          <a:cs typeface="Times New Roman" panose="02020603050405020304" pitchFamily="18" charset="0"/>
                        </a:rPr>
                        <a:t>and Technology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detection. The system is user-friendly and easy to install.</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6350">
                      <a:solidFill>
                        <a:srgbClr val="CCCCCC"/>
                      </a:solidFill>
                      <a:prstDash val="solid"/>
                    </a:lnB>
                  </a:tcPr>
                </a:tc>
                <a:extLst>
                  <a:ext uri="{0D108BD9-81ED-4DB2-BD59-A6C34878D82A}">
                    <a16:rowId xmlns:a16="http://schemas.microsoft.com/office/drawing/2014/main" val="10005"/>
                  </a:ext>
                </a:extLst>
              </a:tr>
              <a:tr h="242993">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7</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2019</a:t>
                      </a:r>
                      <a:endParaRPr sz="130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IN" sz="1300" dirty="0" err="1">
                          <a:latin typeface="Times New Roman" panose="02020603050405020304" pitchFamily="18" charset="0"/>
                          <a:cs typeface="Times New Roman" panose="02020603050405020304" pitchFamily="18" charset="0"/>
                        </a:rPr>
                        <a:t>Jamadagni</a:t>
                      </a:r>
                      <a:r>
                        <a:rPr lang="en-IN" sz="1300" dirty="0">
                          <a:latin typeface="Times New Roman" panose="02020603050405020304" pitchFamily="18" charset="0"/>
                          <a:cs typeface="Times New Roman" panose="02020603050405020304" pitchFamily="18" charset="0"/>
                        </a:rPr>
                        <a:t> . K, P.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2019 3rd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Gas Leakage and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 It integrates sensors to detect</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The use of</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requires stable internet connectivity</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CCCCC"/>
                      </a:solidFill>
                      <a:prstDash val="solid"/>
                    </a:lnL>
                    <a:lnR w="6350">
                      <a:solidFill>
                        <a:srgbClr val="CCCCCC"/>
                      </a:solidFill>
                      <a:prstDash val="solid"/>
                    </a:lnR>
                    <a:lnT w="6350">
                      <a:solidFill>
                        <a:srgbClr val="CCCCCC"/>
                      </a:solidFill>
                      <a:prstDash val="solid"/>
                    </a:lnT>
                  </a:tcPr>
                </a:tc>
                <a:extLst>
                  <a:ext uri="{0D108BD9-81ED-4DB2-BD59-A6C34878D82A}">
                    <a16:rowId xmlns:a16="http://schemas.microsoft.com/office/drawing/2014/main" val="10006"/>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300" dirty="0" err="1">
                          <a:latin typeface="Times New Roman" panose="02020603050405020304" pitchFamily="18" charset="0"/>
                          <a:cs typeface="Times New Roman" panose="02020603050405020304" pitchFamily="18" charset="0"/>
                        </a:rPr>
                        <a:t>Sankpal</a:t>
                      </a:r>
                      <a:r>
                        <a:rPr lang="en-IN" sz="1300" dirty="0">
                          <a:latin typeface="Times New Roman" panose="02020603050405020304" pitchFamily="18" charset="0"/>
                          <a:cs typeface="Times New Roman" panose="02020603050405020304" pitchFamily="18" charset="0"/>
                        </a:rPr>
                        <a:t>, S. Patil, N.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International</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Fire Detection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gas concentration levels and</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raspberry pi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for remote alerts. High power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7"/>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300" dirty="0" err="1">
                          <a:latin typeface="Times New Roman" panose="02020603050405020304" pitchFamily="18" charset="0"/>
                          <a:cs typeface="Times New Roman" panose="02020603050405020304" pitchFamily="18" charset="0"/>
                        </a:rPr>
                        <a:t>Chougule</a:t>
                      </a:r>
                      <a:r>
                        <a:rPr lang="en-IN" sz="1300" dirty="0">
                          <a:latin typeface="Times New Roman" panose="02020603050405020304" pitchFamily="18" charset="0"/>
                          <a:cs typeface="Times New Roman" panose="02020603050405020304" pitchFamily="18" charset="0"/>
                        </a:rPr>
                        <a:t> and S. </a:t>
                      </a:r>
                      <a:r>
                        <a:rPr lang="en-IN" sz="1300" dirty="0" err="1">
                          <a:latin typeface="Times New Roman" panose="02020603050405020304" pitchFamily="18" charset="0"/>
                          <a:cs typeface="Times New Roman" panose="02020603050405020304" pitchFamily="18" charset="0"/>
                        </a:rPr>
                        <a:t>Gurav</a:t>
                      </a:r>
                      <a:r>
                        <a:rPr lang="en-IN" sz="1300" dirty="0">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Conference</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using Raspberry Pi</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trigger alarms. The system also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enhances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consumption may affect long-term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8"/>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On Computing</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provides data logging for safety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computational</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operation.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09"/>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Methodologies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analysis.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capability.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0"/>
                  </a:ext>
                </a:extLst>
              </a:tr>
              <a:tr h="22860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and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marL="27940">
                        <a:lnSpc>
                          <a:spcPct val="100000"/>
                        </a:lnSpc>
                        <a:spcBef>
                          <a:spcPts val="20"/>
                        </a:spcBef>
                      </a:pPr>
                      <a:endParaRPr lang="en-US"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tcPr>
                </a:tc>
                <a:extLst>
                  <a:ext uri="{0D108BD9-81ED-4DB2-BD59-A6C34878D82A}">
                    <a16:rowId xmlns:a16="http://schemas.microsoft.com/office/drawing/2014/main" val="10011"/>
                  </a:ext>
                </a:extLst>
              </a:tr>
              <a:tr h="264160">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CCCCC"/>
                      </a:solidFill>
                      <a:prstDash val="solid"/>
                    </a:lnB>
                  </a:tcPr>
                </a:tc>
                <a:tc>
                  <a:txBody>
                    <a:bodyPr/>
                    <a:lstStyle/>
                    <a:p>
                      <a:pPr algn="ct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CCCCC"/>
                      </a:solidFill>
                      <a:prstDash val="solid"/>
                    </a:lnB>
                  </a:tcPr>
                </a:tc>
                <a:tc>
                  <a:txBody>
                    <a:bodyPr/>
                    <a:lstStyle/>
                    <a:p>
                      <a:pPr>
                        <a:lnSpc>
                          <a:spcPct val="100000"/>
                        </a:lnSpc>
                      </a:pPr>
                      <a:r>
                        <a:rPr lang="en-IN" sz="1300" dirty="0">
                          <a:latin typeface="Times New Roman" panose="02020603050405020304" pitchFamily="18" charset="0"/>
                          <a:cs typeface="Times New Roman" panose="02020603050405020304" pitchFamily="18" charset="0"/>
                        </a:rPr>
                        <a:t>Communication</a:t>
                      </a: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CCCCC"/>
                      </a:solidFill>
                      <a:prstDash val="solid"/>
                    </a:lnB>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9525">
                      <a:solidFill>
                        <a:srgbClr val="C4C7C5"/>
                      </a:solidFill>
                      <a:prstDash val="solid"/>
                    </a:lnB>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CCCCC"/>
                      </a:solidFill>
                      <a:prstDash val="solid"/>
                    </a:lnL>
                    <a:lnR w="6350">
                      <a:solidFill>
                        <a:srgbClr val="CCCCCC"/>
                      </a:solidFill>
                      <a:prstDash val="solid"/>
                    </a:lnR>
                    <a:lnB w="9525">
                      <a:solidFill>
                        <a:srgbClr val="CCCCCC"/>
                      </a:solidFill>
                      <a:prstDash val="solid"/>
                    </a:lnB>
                  </a:tcPr>
                </a:tc>
                <a:tc>
                  <a:txBody>
                    <a:bodyPr/>
                    <a:lstStyle/>
                    <a:p>
                      <a:pPr>
                        <a:lnSpc>
                          <a:spcPct val="100000"/>
                        </a:lnSpc>
                      </a:pPr>
                      <a:endParaRPr lang="en-US"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CCCCC"/>
                      </a:solidFill>
                      <a:prstDash val="solid"/>
                    </a:lnL>
                    <a:lnR w="6350">
                      <a:solidFill>
                        <a:srgbClr val="CCCCCC"/>
                      </a:solidFill>
                      <a:prstDash val="solid"/>
                    </a:lnR>
                    <a:lnB w="9525">
                      <a:solidFill>
                        <a:srgbClr val="C4C7C5"/>
                      </a:solidFill>
                      <a:prstDash val="solid"/>
                    </a:lnB>
                  </a:tcPr>
                </a:tc>
                <a:extLst>
                  <a:ext uri="{0D108BD9-81ED-4DB2-BD59-A6C34878D82A}">
                    <a16:rowId xmlns:a16="http://schemas.microsoft.com/office/drawing/2014/main" val="10012"/>
                  </a:ext>
                </a:extLst>
              </a:tr>
              <a:tr h="242993">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8</a:t>
                      </a:r>
                      <a:endParaRPr sz="130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17</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IN" sz="1300" dirty="0" err="1">
                          <a:latin typeface="Times New Roman" panose="02020603050405020304" pitchFamily="18" charset="0"/>
                          <a:cs typeface="Times New Roman" panose="02020603050405020304" pitchFamily="18" charset="0"/>
                        </a:rPr>
                        <a:t>Jebamalar</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Leavline</a:t>
                      </a:r>
                      <a:r>
                        <a:rPr lang="en-IN" sz="1300" dirty="0">
                          <a:latin typeface="Times New Roman" panose="02020603050405020304" pitchFamily="18" charset="0"/>
                          <a:cs typeface="Times New Roman" panose="02020603050405020304" pitchFamily="18" charset="0"/>
                        </a:rPr>
                        <a:t>, E., </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International</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4C7C5"/>
                      </a:solidFill>
                      <a:prstDash val="solid"/>
                    </a:lnR>
                    <a:lnT w="9525">
                      <a:solidFill>
                        <a:srgbClr val="CCCCCC"/>
                      </a:solidFill>
                      <a:prstDash val="solid"/>
                    </a:lnT>
                  </a:tcPr>
                </a:tc>
                <a:tc>
                  <a:txBody>
                    <a:bodyPr/>
                    <a:lstStyle/>
                    <a:p>
                      <a:pPr marL="27940">
                        <a:lnSpc>
                          <a:spcPct val="100000"/>
                        </a:lnSpc>
                        <a:spcBef>
                          <a:spcPts val="110"/>
                        </a:spcBef>
                      </a:pPr>
                      <a:r>
                        <a:rPr lang="en-IN" sz="1200" dirty="0">
                          <a:latin typeface="Times New Roman" panose="02020603050405020304" pitchFamily="18" charset="0"/>
                          <a:cs typeface="Times New Roman" panose="02020603050405020304" pitchFamily="18" charset="0"/>
                        </a:rPr>
                        <a:t>LPG Gas Leakage</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4C7C5"/>
                      </a:solidFill>
                      <a:prstDash val="solid"/>
                    </a:lnR>
                    <a:lnT w="9525">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aims to detect leaks</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4C7C5"/>
                      </a:solidFill>
                      <a:prstDash val="solid"/>
                    </a:lnR>
                    <a:lnT w="9525">
                      <a:solidFill>
                        <a:srgbClr val="CCCCCC"/>
                      </a:solidFill>
                      <a:prstDash val="solid"/>
                    </a:lnT>
                  </a:tcPr>
                </a:tc>
                <a:tc>
                  <a:txBody>
                    <a:bodyPr/>
                    <a:lstStyle/>
                    <a:p>
                      <a:pPr marL="27940">
                        <a:lnSpc>
                          <a:spcPct val="100000"/>
                        </a:lnSpc>
                        <a:spcBef>
                          <a:spcPts val="110"/>
                        </a:spcBef>
                      </a:pPr>
                      <a:r>
                        <a:rPr lang="en-US" sz="1300" dirty="0">
                          <a:latin typeface="Times New Roman" panose="02020603050405020304" pitchFamily="18" charset="0"/>
                          <a:cs typeface="Times New Roman" panose="02020603050405020304" pitchFamily="18" charset="0"/>
                        </a:rPr>
                        <a:t> It provides real-</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4C7C5"/>
                      </a:solidFill>
                      <a:prstDash val="solid"/>
                    </a:lnR>
                    <a:lnT w="9525">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It lacks remote monitoring and</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4C7C5"/>
                      </a:solidFill>
                      <a:prstDash val="solid"/>
                    </a:lnR>
                    <a:lnT w="9525">
                      <a:solidFill>
                        <a:srgbClr val="C4C7C5"/>
                      </a:solidFill>
                      <a:prstDash val="solid"/>
                    </a:lnT>
                  </a:tcPr>
                </a:tc>
                <a:extLst>
                  <a:ext uri="{0D108BD9-81ED-4DB2-BD59-A6C34878D82A}">
                    <a16:rowId xmlns:a16="http://schemas.microsoft.com/office/drawing/2014/main" val="10013"/>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IN" sz="1300" dirty="0">
                          <a:latin typeface="Times New Roman" panose="02020603050405020304" pitchFamily="18" charset="0"/>
                          <a:cs typeface="Times New Roman" panose="02020603050405020304" pitchFamily="18" charset="0"/>
                        </a:rPr>
                        <a:t>Deepika, .H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Journal of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4C7C5"/>
                      </a:solidFill>
                      <a:prstDash val="solid"/>
                    </a:lnR>
                  </a:tcPr>
                </a:tc>
                <a:tc>
                  <a:txBody>
                    <a:bodyPr/>
                    <a:lstStyle/>
                    <a:p>
                      <a:pPr marL="27940">
                        <a:lnSpc>
                          <a:spcPct val="100000"/>
                        </a:lnSpc>
                        <a:spcBef>
                          <a:spcPts val="20"/>
                        </a:spcBef>
                      </a:pPr>
                      <a:r>
                        <a:rPr lang="en-IN" sz="1300" dirty="0">
                          <a:latin typeface="Times New Roman" panose="02020603050405020304" pitchFamily="18" charset="0"/>
                          <a:cs typeface="Times New Roman" panose="02020603050405020304" pitchFamily="18" charset="0"/>
                        </a:rPr>
                        <a:t>Detection and</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efficiently and notify users. It is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time gas leakage</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IoT-based alerts. The system does not</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4"/>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Electronics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4C7C5"/>
                      </a:solidFill>
                      <a:prstDash val="solid"/>
                    </a:lnR>
                  </a:tcPr>
                </a:tc>
                <a:tc>
                  <a:txBody>
                    <a:bodyPr/>
                    <a:lstStyle/>
                    <a:p>
                      <a:pPr marL="27940">
                        <a:lnSpc>
                          <a:spcPct val="100000"/>
                        </a:lnSpc>
                        <a:spcBef>
                          <a:spcPts val="20"/>
                        </a:spcBef>
                      </a:pPr>
                      <a:r>
                        <a:rPr lang="en-IN" sz="1300" dirty="0">
                          <a:latin typeface="Times New Roman" panose="02020603050405020304" pitchFamily="18" charset="0"/>
                          <a:cs typeface="Times New Roman" panose="02020603050405020304" pitchFamily="18" charset="0"/>
                        </a:rPr>
                        <a:t>Alert  System</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designed for household and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detection.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include an automatic shut-off feature</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5"/>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Engineering</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4C7C5"/>
                      </a:solidFill>
                      <a:prstDash val="solid"/>
                    </a:lnR>
                  </a:tcPr>
                </a:tc>
                <a:tc>
                  <a:txBody>
                    <a:bodyPr/>
                    <a:lstStyle/>
                    <a:p>
                      <a:pPr marL="27940">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industrial applications.</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The system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Sensor accuracy may decrease over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6"/>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Research</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4C7C5"/>
                      </a:solidFill>
                      <a:prstDash val="solid"/>
                    </a:lnR>
                  </a:tcPr>
                </a:tc>
                <a:tc>
                  <a:txBody>
                    <a:bodyPr/>
                    <a:lstStyle/>
                    <a:p>
                      <a:pPr marL="27940">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ensures</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time.</a:t>
                      </a:r>
                      <a:endParaRPr sz="1300" dirty="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7"/>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9525">
                      <a:solidFill>
                        <a:srgbClr val="CCCCCC"/>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immediate user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8"/>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notification to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tcPr>
                </a:tc>
                <a:extLst>
                  <a:ext uri="{0D108BD9-81ED-4DB2-BD59-A6C34878D82A}">
                    <a16:rowId xmlns:a16="http://schemas.microsoft.com/office/drawing/2014/main" val="10019"/>
                  </a:ext>
                </a:extLst>
              </a:tr>
              <a:tr h="565573">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CCCCC"/>
                      </a:solidFill>
                      <a:prstDash val="solid"/>
                    </a:lnR>
                    <a:lnB w="9525">
                      <a:solidFill>
                        <a:srgbClr val="CCCCCC"/>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CCCCC"/>
                      </a:solidFill>
                      <a:prstDash val="solid"/>
                    </a:lnL>
                    <a:lnR w="9525">
                      <a:solidFill>
                        <a:srgbClr val="C4C7C5"/>
                      </a:solidFill>
                      <a:prstDash val="solid"/>
                    </a:lnR>
                    <a:lnB w="9525">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lnB w="9525">
                      <a:solidFill>
                        <a:srgbClr val="C4C7C5"/>
                      </a:solidFill>
                      <a:prstDash val="solid"/>
                    </a:lnB>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lnB w="9525">
                      <a:solidFill>
                        <a:srgbClr val="CCCCCC"/>
                      </a:solidFill>
                      <a:prstDash val="solid"/>
                    </a:lnB>
                  </a:tcPr>
                </a:tc>
                <a:tc>
                  <a:txBody>
                    <a:bodyPr/>
                    <a:lstStyle/>
                    <a:p>
                      <a:pPr marL="27940">
                        <a:lnSpc>
                          <a:spcPct val="100000"/>
                        </a:lnSpc>
                        <a:spcBef>
                          <a:spcPts val="20"/>
                        </a:spcBef>
                      </a:pPr>
                      <a:r>
                        <a:rPr lang="en-US" sz="1300" dirty="0">
                          <a:latin typeface="Times New Roman" panose="02020603050405020304" pitchFamily="18" charset="0"/>
                          <a:cs typeface="Times New Roman" panose="02020603050405020304" pitchFamily="18" charset="0"/>
                        </a:rPr>
                        <a:t>prevent hazards. </a:t>
                      </a:r>
                      <a:endParaRPr sz="1300" dirty="0">
                        <a:latin typeface="Times New Roman" panose="02020603050405020304" pitchFamily="18" charset="0"/>
                        <a:cs typeface="Times New Roman" panose="02020603050405020304" pitchFamily="18" charset="0"/>
                      </a:endParaRPr>
                    </a:p>
                  </a:txBody>
                  <a:tcPr marL="0" marR="0" marT="3387" marB="0">
                    <a:lnL w="9525">
                      <a:solidFill>
                        <a:srgbClr val="C4C7C5"/>
                      </a:solidFill>
                      <a:prstDash val="solid"/>
                    </a:lnL>
                    <a:lnR w="9525">
                      <a:solidFill>
                        <a:srgbClr val="C4C7C5"/>
                      </a:solidFill>
                      <a:prstDash val="solid"/>
                    </a:lnR>
                    <a:lnB w="9525">
                      <a:solidFill>
                        <a:srgbClr val="C4C7C5"/>
                      </a:solidFill>
                      <a:prstDash val="solid"/>
                    </a:lnB>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9525">
                      <a:solidFill>
                        <a:srgbClr val="C4C7C5"/>
                      </a:solidFill>
                      <a:prstDash val="solid"/>
                    </a:lnL>
                    <a:lnR w="9525">
                      <a:solidFill>
                        <a:srgbClr val="C4C7C5"/>
                      </a:solidFill>
                      <a:prstDash val="solid"/>
                    </a:lnR>
                    <a:lnB w="9525">
                      <a:solidFill>
                        <a:srgbClr val="C4C7C5"/>
                      </a:solidFill>
                      <a:prstDash val="solid"/>
                    </a:lnB>
                  </a:tcPr>
                </a:tc>
                <a:extLst>
                  <a:ext uri="{0D108BD9-81ED-4DB2-BD59-A6C34878D82A}">
                    <a16:rowId xmlns:a16="http://schemas.microsoft.com/office/drawing/2014/main" val="10020"/>
                  </a:ext>
                </a:extLst>
              </a:tr>
            </a:tbl>
          </a:graphicData>
        </a:graphic>
      </p:graphicFrame>
      <p:sp>
        <p:nvSpPr>
          <p:cNvPr id="3" name="object 3"/>
          <p:cNvSpPr txBox="1">
            <a:spLocks noGrp="1"/>
          </p:cNvSpPr>
          <p:nvPr>
            <p:ph type="title"/>
          </p:nvPr>
        </p:nvSpPr>
        <p:spPr>
          <a:xfrm>
            <a:off x="4390346" y="21637"/>
            <a:ext cx="4330321" cy="471860"/>
          </a:xfrm>
          <a:prstGeom prst="rect">
            <a:avLst/>
          </a:prstGeom>
        </p:spPr>
        <p:txBody>
          <a:bodyPr vert="horz" wrap="square" lIns="0" tIns="20320" rIns="0" bIns="0" rtlCol="0" anchor="ctr">
            <a:spAutoFit/>
          </a:bodyPr>
          <a:lstStyle/>
          <a:p>
            <a:pPr marL="16933">
              <a:lnSpc>
                <a:spcPct val="100000"/>
              </a:lnSpc>
              <a:spcBef>
                <a:spcPts val="160"/>
              </a:spcBef>
            </a:pPr>
            <a:r>
              <a:rPr lang="en-IN" sz="2933" b="1" dirty="0">
                <a:solidFill>
                  <a:srgbClr val="000000"/>
                </a:solidFill>
                <a:latin typeface="Times New Roman" panose="02020603050405020304" pitchFamily="18" charset="0"/>
                <a:cs typeface="Times New Roman" panose="02020603050405020304" pitchFamily="18" charset="0"/>
              </a:rPr>
              <a:t>LITERATURE</a:t>
            </a:r>
            <a:r>
              <a:rPr lang="en-IN" sz="2933" b="1" spc="-60" dirty="0">
                <a:solidFill>
                  <a:srgbClr val="000000"/>
                </a:solidFill>
                <a:latin typeface="Times New Roman" panose="02020603050405020304" pitchFamily="18" charset="0"/>
                <a:cs typeface="Times New Roman" panose="02020603050405020304" pitchFamily="18" charset="0"/>
              </a:rPr>
              <a:t> </a:t>
            </a:r>
            <a:r>
              <a:rPr lang="en-IN" sz="2933" b="1" spc="-13" dirty="0">
                <a:solidFill>
                  <a:srgbClr val="000000"/>
                </a:solidFill>
                <a:latin typeface="Times New Roman" panose="02020603050405020304" pitchFamily="18" charset="0"/>
                <a:cs typeface="Times New Roman" panose="02020603050405020304" pitchFamily="18" charset="0"/>
              </a:rPr>
              <a:t>SURVEY</a:t>
            </a:r>
            <a:endParaRPr lang="en-IN" sz="2933"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244922627"/>
              </p:ext>
            </p:extLst>
          </p:nvPr>
        </p:nvGraphicFramePr>
        <p:xfrm>
          <a:off x="0" y="514116"/>
          <a:ext cx="12191999" cy="6336452"/>
        </p:xfrm>
        <a:graphic>
          <a:graphicData uri="http://schemas.openxmlformats.org/drawingml/2006/table">
            <a:tbl>
              <a:tblPr firstRow="1" bandRow="1">
                <a:tableStyleId>{2D5ABB26-0587-4C30-8999-92F81FD0307C}</a:tableStyleId>
              </a:tblPr>
              <a:tblGrid>
                <a:gridCol w="1249187">
                  <a:extLst>
                    <a:ext uri="{9D8B030D-6E8A-4147-A177-3AD203B41FA5}">
                      <a16:colId xmlns:a16="http://schemas.microsoft.com/office/drawing/2014/main" val="20000"/>
                    </a:ext>
                  </a:extLst>
                </a:gridCol>
                <a:gridCol w="685178">
                  <a:extLst>
                    <a:ext uri="{9D8B030D-6E8A-4147-A177-3AD203B41FA5}">
                      <a16:colId xmlns:a16="http://schemas.microsoft.com/office/drawing/2014/main" val="20001"/>
                    </a:ext>
                  </a:extLst>
                </a:gridCol>
                <a:gridCol w="1928265">
                  <a:extLst>
                    <a:ext uri="{9D8B030D-6E8A-4147-A177-3AD203B41FA5}">
                      <a16:colId xmlns:a16="http://schemas.microsoft.com/office/drawing/2014/main" val="20002"/>
                    </a:ext>
                  </a:extLst>
                </a:gridCol>
                <a:gridCol w="1569112">
                  <a:extLst>
                    <a:ext uri="{9D8B030D-6E8A-4147-A177-3AD203B41FA5}">
                      <a16:colId xmlns:a16="http://schemas.microsoft.com/office/drawing/2014/main" val="20003"/>
                    </a:ext>
                  </a:extLst>
                </a:gridCol>
                <a:gridCol w="1194268">
                  <a:extLst>
                    <a:ext uri="{9D8B030D-6E8A-4147-A177-3AD203B41FA5}">
                      <a16:colId xmlns:a16="http://schemas.microsoft.com/office/drawing/2014/main" val="20004"/>
                    </a:ext>
                  </a:extLst>
                </a:gridCol>
                <a:gridCol w="1854167">
                  <a:extLst>
                    <a:ext uri="{9D8B030D-6E8A-4147-A177-3AD203B41FA5}">
                      <a16:colId xmlns:a16="http://schemas.microsoft.com/office/drawing/2014/main" val="20005"/>
                    </a:ext>
                  </a:extLst>
                </a:gridCol>
                <a:gridCol w="1675464">
                  <a:extLst>
                    <a:ext uri="{9D8B030D-6E8A-4147-A177-3AD203B41FA5}">
                      <a16:colId xmlns:a16="http://schemas.microsoft.com/office/drawing/2014/main" val="20006"/>
                    </a:ext>
                  </a:extLst>
                </a:gridCol>
                <a:gridCol w="2036358">
                  <a:extLst>
                    <a:ext uri="{9D8B030D-6E8A-4147-A177-3AD203B41FA5}">
                      <a16:colId xmlns:a16="http://schemas.microsoft.com/office/drawing/2014/main" val="20007"/>
                    </a:ext>
                  </a:extLst>
                </a:gridCol>
              </a:tblGrid>
              <a:tr h="1906693">
                <a:tc>
                  <a:txBody>
                    <a:bodyPr/>
                    <a:lstStyle/>
                    <a:p>
                      <a:pPr marL="28575" algn="ctr">
                        <a:lnSpc>
                          <a:spcPct val="100000"/>
                        </a:lnSpc>
                        <a:spcBef>
                          <a:spcPts val="110"/>
                        </a:spcBef>
                      </a:pPr>
                      <a:r>
                        <a:rPr sz="1300" spc="-50" dirty="0">
                          <a:latin typeface="Times New Roman" panose="02020603050405020304" pitchFamily="18" charset="0"/>
                          <a:cs typeface="Times New Roman" panose="02020603050405020304" pitchFamily="18" charset="0"/>
                        </a:rPr>
                        <a:t>9</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4C7C5"/>
                      </a:solidFill>
                      <a:prstDash val="solid"/>
                    </a:lnR>
                    <a:lnT w="9525">
                      <a:solidFill>
                        <a:srgbClr val="C4C7C5"/>
                      </a:solidFill>
                      <a:prstDash val="solid"/>
                    </a:lnT>
                    <a:lnB w="9525">
                      <a:solidFill>
                        <a:srgbClr val="C4C7C5"/>
                      </a:solidFill>
                      <a:prstDash val="solid"/>
                    </a:lnB>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21</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4C7C5"/>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28575" marR="48895">
                        <a:lnSpc>
                          <a:spcPts val="1350"/>
                        </a:lnSpc>
                        <a:spcBef>
                          <a:spcPts val="30"/>
                        </a:spcBef>
                      </a:pPr>
                      <a:r>
                        <a:rPr lang="en-IN" sz="1300" dirty="0">
                          <a:latin typeface="Times New Roman" panose="02020603050405020304" pitchFamily="18" charset="0"/>
                          <a:cs typeface="Times New Roman" panose="02020603050405020304" pitchFamily="18" charset="0"/>
                        </a:rPr>
                        <a:t>Manish Raina, &amp; Neeraj </a:t>
                      </a:r>
                      <a:r>
                        <a:rPr lang="en-IN" sz="1300" dirty="0" err="1">
                          <a:latin typeface="Times New Roman" panose="02020603050405020304" pitchFamily="18" charset="0"/>
                          <a:cs typeface="Times New Roman" panose="02020603050405020304" pitchFamily="18" charset="0"/>
                        </a:rPr>
                        <a:t>Chambyal</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4C7C5"/>
                      </a:solidFill>
                      <a:prstDash val="solid"/>
                    </a:lnR>
                    <a:lnT w="9525">
                      <a:solidFill>
                        <a:srgbClr val="CCCCCC"/>
                      </a:solidFill>
                      <a:prstDash val="solid"/>
                    </a:lnT>
                    <a:lnB w="9525">
                      <a:solidFill>
                        <a:srgbClr val="CCCCCC"/>
                      </a:solidFill>
                      <a:prstDash val="solid"/>
                    </a:lnB>
                  </a:tcPr>
                </a:tc>
                <a:tc>
                  <a:txBody>
                    <a:bodyPr/>
                    <a:lstStyle/>
                    <a:p>
                      <a:pPr marL="28575" marR="273685">
                        <a:lnSpc>
                          <a:spcPts val="1350"/>
                        </a:lnSpc>
                        <a:spcBef>
                          <a:spcPts val="30"/>
                        </a:spcBef>
                      </a:pPr>
                      <a:r>
                        <a:rPr lang="en-US" sz="1300" dirty="0">
                          <a:latin typeface="Times New Roman" panose="02020603050405020304" pitchFamily="18" charset="0"/>
                          <a:cs typeface="Times New Roman" panose="02020603050405020304" pitchFamily="18" charset="0"/>
                        </a:rPr>
                        <a:t>International Journal of Scientific Research in Computer Science, Engineering and Information Technology</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4C7C5"/>
                      </a:solidFill>
                      <a:prstDash val="solid"/>
                    </a:lnL>
                    <a:lnR w="9525">
                      <a:solidFill>
                        <a:srgbClr val="C4C7C5"/>
                      </a:solidFill>
                      <a:prstDash val="solid"/>
                    </a:lnR>
                    <a:lnT w="9525">
                      <a:solidFill>
                        <a:srgbClr val="C4C7C5"/>
                      </a:solidFill>
                      <a:prstDash val="solid"/>
                    </a:lnT>
                    <a:lnB w="9525">
                      <a:solidFill>
                        <a:srgbClr val="C4C7C5"/>
                      </a:solidFill>
                      <a:prstDash val="solid"/>
                    </a:lnB>
                  </a:tcPr>
                </a:tc>
                <a:tc>
                  <a:txBody>
                    <a:bodyPr/>
                    <a:lstStyle/>
                    <a:p>
                      <a:pPr marL="28575" marR="273685">
                        <a:lnSpc>
                          <a:spcPts val="1350"/>
                        </a:lnSpc>
                        <a:spcBef>
                          <a:spcPts val="30"/>
                        </a:spcBef>
                      </a:pPr>
                      <a:r>
                        <a:rPr lang="en-US" sz="1300" dirty="0">
                          <a:latin typeface="Times New Roman" panose="02020603050405020304" pitchFamily="18" charset="0"/>
                          <a:cs typeface="Times New Roman" panose="02020603050405020304" pitchFamily="18" charset="0"/>
                        </a:rPr>
                        <a:t>LPG Gas Leakage</a:t>
                      </a:r>
                    </a:p>
                    <a:p>
                      <a:pPr marL="28575" marR="273685">
                        <a:lnSpc>
                          <a:spcPts val="1350"/>
                        </a:lnSpc>
                        <a:spcBef>
                          <a:spcPts val="30"/>
                        </a:spcBef>
                      </a:pPr>
                      <a:r>
                        <a:rPr lang="en-US" sz="1300" dirty="0">
                          <a:latin typeface="Times New Roman" panose="02020603050405020304" pitchFamily="18" charset="0"/>
                          <a:cs typeface="Times New Roman" panose="02020603050405020304" pitchFamily="18" charset="0"/>
                        </a:rPr>
                        <a:t>Detection using IoT</a:t>
                      </a:r>
                    </a:p>
                    <a:p>
                      <a:pPr marL="28575" marR="106680">
                        <a:lnSpc>
                          <a:spcPts val="1350"/>
                        </a:lnSpc>
                        <a:spcBef>
                          <a:spcPts val="30"/>
                        </a:spcBef>
                      </a:pPr>
                      <a:endParaRPr sz="1300" dirty="0">
                        <a:latin typeface="Times New Roman" panose="02020603050405020304" pitchFamily="18" charset="0"/>
                        <a:cs typeface="Times New Roman" panose="02020603050405020304" pitchFamily="18" charset="0"/>
                      </a:endParaRPr>
                    </a:p>
                  </a:txBody>
                  <a:tcPr marL="0" marR="0" marT="5080" marB="0">
                    <a:lnL w="9525">
                      <a:solidFill>
                        <a:srgbClr val="C4C7C5"/>
                      </a:solidFill>
                      <a:prstDash val="solid"/>
                    </a:lnL>
                    <a:lnR w="9525">
                      <a:solidFill>
                        <a:srgbClr val="CCCCCC"/>
                      </a:solidFill>
                      <a:prstDash val="solid"/>
                    </a:lnR>
                    <a:lnT w="9525">
                      <a:solidFill>
                        <a:srgbClr val="C4C7C5"/>
                      </a:solidFill>
                      <a:prstDash val="solid"/>
                    </a:lnT>
                    <a:lnB w="9525">
                      <a:solidFill>
                        <a:srgbClr val="CCCCCC"/>
                      </a:solidFill>
                      <a:prstDash val="solid"/>
                    </a:lnB>
                  </a:tcPr>
                </a:tc>
                <a:tc>
                  <a:txBody>
                    <a:bodyPr/>
                    <a:lstStyle/>
                    <a:p>
                      <a:pPr marL="28575" marR="43815">
                        <a:lnSpc>
                          <a:spcPts val="1350"/>
                        </a:lnSpc>
                        <a:spcBef>
                          <a:spcPts val="30"/>
                        </a:spcBef>
                      </a:pPr>
                      <a:r>
                        <a:rPr lang="en-US" sz="1300" dirty="0">
                          <a:latin typeface="Times New Roman" panose="02020603050405020304" pitchFamily="18" charset="0"/>
                          <a:cs typeface="Times New Roman" panose="02020603050405020304" pitchFamily="18" charset="0"/>
                        </a:rPr>
                        <a:t>The system uses wireless communication for real-time safety alerts. It enhances safety in residential and industrial areas.</a:t>
                      </a:r>
                    </a:p>
                    <a:p>
                      <a:pPr marL="28575" marR="43815">
                        <a:lnSpc>
                          <a:spcPts val="1350"/>
                        </a:lnSpc>
                        <a:spcBef>
                          <a:spcPts val="30"/>
                        </a:spcBef>
                      </a:pPr>
                      <a:endParaRPr lang="en-US" sz="1300" dirty="0">
                        <a:latin typeface="Times New Roman" panose="02020603050405020304" pitchFamily="18" charset="0"/>
                        <a:cs typeface="Times New Roman" panose="02020603050405020304" pitchFamily="18" charset="0"/>
                      </a:endParaRPr>
                    </a:p>
                    <a:p>
                      <a:pPr marL="28575" marR="43815">
                        <a:lnSpc>
                          <a:spcPts val="1350"/>
                        </a:lnSpc>
                        <a:spcBef>
                          <a:spcPts val="30"/>
                        </a:spcBef>
                      </a:pP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28575" marR="55244">
                        <a:lnSpc>
                          <a:spcPts val="1350"/>
                        </a:lnSpc>
                        <a:spcBef>
                          <a:spcPts val="30"/>
                        </a:spcBef>
                      </a:pPr>
                      <a:r>
                        <a:rPr lang="en-US" sz="1300" dirty="0">
                          <a:latin typeface="Times New Roman" panose="02020603050405020304" pitchFamily="18" charset="0"/>
                          <a:cs typeface="Times New Roman" panose="02020603050405020304" pitchFamily="18" charset="0"/>
                        </a:rPr>
                        <a:t>IoT-based alerts enable remote monitoring. The system improves safety with real-time notifications.</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4C7C5"/>
                      </a:solidFill>
                      <a:prstDash val="solid"/>
                    </a:lnT>
                    <a:lnB w="9525">
                      <a:solidFill>
                        <a:srgbClr val="CCCCCC"/>
                      </a:solidFill>
                      <a:prstDash val="solid"/>
                    </a:lnB>
                  </a:tcPr>
                </a:tc>
                <a:tc>
                  <a:txBody>
                    <a:bodyPr/>
                    <a:lstStyle/>
                    <a:p>
                      <a:pPr marL="28575" marR="50165">
                        <a:lnSpc>
                          <a:spcPts val="1350"/>
                        </a:lnSpc>
                        <a:spcBef>
                          <a:spcPts val="30"/>
                        </a:spcBef>
                      </a:pPr>
                      <a:r>
                        <a:rPr lang="en-US" sz="1300" dirty="0">
                          <a:latin typeface="Times New Roman" panose="02020603050405020304" pitchFamily="18" charset="0"/>
                          <a:cs typeface="Times New Roman" panose="02020603050405020304" pitchFamily="18" charset="0"/>
                        </a:rPr>
                        <a:t>It requires stable internet connectivity for effective operation. The system does not include predictive analytics for risk prevention.</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4C7C5"/>
                      </a:solidFill>
                      <a:prstDash val="solid"/>
                    </a:lnT>
                    <a:lnB w="9525">
                      <a:solidFill>
                        <a:srgbClr val="CCCCCC"/>
                      </a:solidFill>
                      <a:prstDash val="solid"/>
                    </a:lnB>
                  </a:tcPr>
                </a:tc>
                <a:extLst>
                  <a:ext uri="{0D108BD9-81ED-4DB2-BD59-A6C34878D82A}">
                    <a16:rowId xmlns:a16="http://schemas.microsoft.com/office/drawing/2014/main" val="10000"/>
                  </a:ext>
                </a:extLst>
              </a:tr>
              <a:tr h="1906693">
                <a:tc>
                  <a:txBody>
                    <a:bodyPr/>
                    <a:lstStyle/>
                    <a:p>
                      <a:pPr marL="28575" algn="ctr">
                        <a:lnSpc>
                          <a:spcPct val="100000"/>
                        </a:lnSpc>
                        <a:spcBef>
                          <a:spcPts val="110"/>
                        </a:spcBef>
                      </a:pPr>
                      <a:r>
                        <a:rPr sz="1300" spc="-25" dirty="0">
                          <a:latin typeface="Times New Roman" panose="02020603050405020304" pitchFamily="18" charset="0"/>
                          <a:cs typeface="Times New Roman" panose="02020603050405020304" pitchFamily="18" charset="0"/>
                        </a:rPr>
                        <a:t>10</a:t>
                      </a:r>
                      <a:endParaRPr sz="130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4C7C5"/>
                      </a:solidFill>
                      <a:prstDash val="solid"/>
                    </a:lnT>
                    <a:lnB w="6350">
                      <a:solidFill>
                        <a:srgbClr val="C4C7C5"/>
                      </a:solidFill>
                      <a:prstDash val="solid"/>
                    </a:lnB>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23</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Milind Patwardhan, </a:t>
                      </a:r>
                      <a:r>
                        <a:rPr lang="en-IN" sz="1300" dirty="0" err="1">
                          <a:latin typeface="Times New Roman" panose="02020603050405020304" pitchFamily="18" charset="0"/>
                          <a:cs typeface="Times New Roman" panose="02020603050405020304" pitchFamily="18" charset="0"/>
                        </a:rPr>
                        <a:t>Ruchita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Kamble</a:t>
                      </a:r>
                      <a:r>
                        <a:rPr lang="en-IN" sz="1300" dirty="0">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tc>
                  <a:txBody>
                    <a:bodyPr/>
                    <a:lstStyle/>
                    <a:p>
                      <a:pPr marL="28575">
                        <a:lnSpc>
                          <a:spcPct val="100000"/>
                        </a:lnSpc>
                        <a:spcBef>
                          <a:spcPts val="110"/>
                        </a:spcBef>
                      </a:pPr>
                      <a:r>
                        <a:rPr lang="en-IN" sz="1300" spc="-73" dirty="0">
                          <a:latin typeface="Times New Roman" panose="02020603050405020304" pitchFamily="18" charset="0"/>
                          <a:cs typeface="Times New Roman" panose="02020603050405020304" pitchFamily="18" charset="0"/>
                        </a:rPr>
                        <a:t>International Journal for Research in Applied Science &amp; Engineering Technology</a:t>
                      </a:r>
                      <a:endParaRPr sz="1300" dirty="0">
                        <a:latin typeface="Times New Roman" panose="02020603050405020304" pitchFamily="18" charset="0"/>
                        <a:cs typeface="Times New Roman" panose="02020603050405020304" pitchFamily="18" charset="0"/>
                      </a:endParaRPr>
                    </a:p>
                  </a:txBody>
                  <a:tcPr marL="0" marR="0" marT="18627" marB="0">
                    <a:lnL w="9525">
                      <a:solidFill>
                        <a:srgbClr val="CCCCCC"/>
                      </a:solidFill>
                      <a:prstDash val="solid"/>
                    </a:lnL>
                    <a:lnR w="9525">
                      <a:solidFill>
                        <a:srgbClr val="CCCCCC"/>
                      </a:solidFill>
                      <a:prstDash val="solid"/>
                    </a:lnR>
                    <a:lnT w="9525">
                      <a:solidFill>
                        <a:srgbClr val="C4C7C5"/>
                      </a:solidFill>
                      <a:prstDash val="solid"/>
                    </a:lnT>
                    <a:lnB w="6350">
                      <a:solidFill>
                        <a:srgbClr val="C4C7C5"/>
                      </a:solidFill>
                      <a:prstDash val="solid"/>
                    </a:lnB>
                  </a:tcPr>
                </a:tc>
                <a:tc>
                  <a:txBody>
                    <a:bodyPr/>
                    <a:lstStyle/>
                    <a:p>
                      <a:pPr marL="28575">
                        <a:lnSpc>
                          <a:spcPct val="100000"/>
                        </a:lnSpc>
                        <a:spcBef>
                          <a:spcPts val="110"/>
                        </a:spcBef>
                      </a:pPr>
                      <a:r>
                        <a:rPr lang="en-IN" sz="1300" spc="-73" dirty="0">
                          <a:latin typeface="Times New Roman" panose="02020603050405020304" pitchFamily="18" charset="0"/>
                          <a:cs typeface="Times New Roman" panose="02020603050405020304" pitchFamily="18" charset="0"/>
                        </a:rPr>
                        <a:t>LPG Gas Leakage</a:t>
                      </a:r>
                    </a:p>
                    <a:p>
                      <a:pPr marL="28575">
                        <a:lnSpc>
                          <a:spcPct val="100000"/>
                        </a:lnSpc>
                        <a:spcBef>
                          <a:spcPts val="110"/>
                        </a:spcBef>
                      </a:pPr>
                      <a:r>
                        <a:rPr lang="en-IN" sz="1300" spc="-73" dirty="0">
                          <a:latin typeface="Times New Roman" panose="02020603050405020304" pitchFamily="18" charset="0"/>
                          <a:cs typeface="Times New Roman" panose="02020603050405020304" pitchFamily="18" charset="0"/>
                        </a:rPr>
                        <a:t>Detector</a:t>
                      </a:r>
                      <a:endParaRPr lang="en-IN" sz="1300" dirty="0">
                        <a:latin typeface="Times New Roman" panose="02020603050405020304" pitchFamily="18" charset="0"/>
                        <a:cs typeface="Times New Roman" panose="02020603050405020304" pitchFamily="18" charset="0"/>
                      </a:endParaRPr>
                    </a:p>
                    <a:p>
                      <a:pPr marL="28575" marR="50165">
                        <a:lnSpc>
                          <a:spcPts val="1350"/>
                        </a:lnSpc>
                        <a:spcBef>
                          <a:spcPts val="30"/>
                        </a:spcBef>
                      </a:pP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tc>
                  <a:txBody>
                    <a:bodyPr/>
                    <a:lstStyle/>
                    <a:p>
                      <a:pPr marL="28575" marR="24130">
                        <a:lnSpc>
                          <a:spcPts val="1350"/>
                        </a:lnSpc>
                        <a:spcBef>
                          <a:spcPts val="30"/>
                        </a:spcBef>
                      </a:pPr>
                      <a:r>
                        <a:rPr lang="en-US" sz="1300" dirty="0">
                          <a:latin typeface="Times New Roman" panose="02020603050405020304" pitchFamily="18" charset="0"/>
                          <a:cs typeface="Times New Roman" panose="02020603050405020304" pitchFamily="18" charset="0"/>
                        </a:rPr>
                        <a:t>The system aims to improve safety through real-time monitoring. It is suitable for both residential and industrial applications.</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tc>
                  <a:txBody>
                    <a:bodyPr/>
                    <a:lstStyle/>
                    <a:p>
                      <a:pPr marL="28575" marR="234315">
                        <a:lnSpc>
                          <a:spcPts val="1350"/>
                        </a:lnSpc>
                        <a:spcBef>
                          <a:spcPts val="30"/>
                        </a:spcBef>
                      </a:pPr>
                      <a:r>
                        <a:rPr lang="en-US" sz="1300" dirty="0">
                          <a:latin typeface="Times New Roman" panose="02020603050405020304" pitchFamily="18" charset="0"/>
                          <a:cs typeface="Times New Roman" panose="02020603050405020304" pitchFamily="18" charset="0"/>
                        </a:rPr>
                        <a:t>The system provides immediate notifications to prevent hazards. It is cost-effective and user-friendly. It enhances safety by reducing manual intervention.</a:t>
                      </a:r>
                    </a:p>
                  </a:txBody>
                  <a:tcPr marL="0" marR="0" marT="5080"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tc>
                  <a:txBody>
                    <a:bodyPr/>
                    <a:lstStyle/>
                    <a:p>
                      <a:pPr marL="28575" marR="85090">
                        <a:lnSpc>
                          <a:spcPts val="1350"/>
                        </a:lnSpc>
                        <a:spcBef>
                          <a:spcPts val="30"/>
                        </a:spcBef>
                      </a:pPr>
                      <a:r>
                        <a:rPr lang="en-US" sz="1300" dirty="0">
                          <a:latin typeface="Times New Roman" panose="02020603050405020304" pitchFamily="18" charset="0"/>
                          <a:cs typeface="Times New Roman" panose="02020603050405020304" pitchFamily="18" charset="0"/>
                        </a:rPr>
                        <a:t>The system does not have an automatic shut-off feature. It lacks AI-driven predictive maintenance. Sensor calibration requires regular adjustments.</a:t>
                      </a:r>
                      <a:endParaRPr sz="1300" dirty="0">
                        <a:latin typeface="Times New Roman" panose="02020603050405020304" pitchFamily="18" charset="0"/>
                        <a:cs typeface="Times New Roman" panose="02020603050405020304" pitchFamily="18" charset="0"/>
                      </a:endParaRPr>
                    </a:p>
                  </a:txBody>
                  <a:tcPr marL="0" marR="0" marT="5080" marB="0">
                    <a:lnL w="9525">
                      <a:solidFill>
                        <a:srgbClr val="CCCCCC"/>
                      </a:solidFill>
                      <a:prstDash val="solid"/>
                    </a:lnL>
                    <a:lnR w="9525">
                      <a:solidFill>
                        <a:srgbClr val="CCCCCC"/>
                      </a:solidFill>
                      <a:prstDash val="solid"/>
                    </a:lnR>
                    <a:lnT w="9525">
                      <a:solidFill>
                        <a:srgbClr val="CCCCCC"/>
                      </a:solidFill>
                      <a:prstDash val="solid"/>
                    </a:lnT>
                    <a:lnB w="6350">
                      <a:solidFill>
                        <a:srgbClr val="C4C7C5"/>
                      </a:solidFill>
                      <a:prstDash val="solid"/>
                    </a:lnB>
                  </a:tcPr>
                </a:tc>
                <a:extLst>
                  <a:ext uri="{0D108BD9-81ED-4DB2-BD59-A6C34878D82A}">
                    <a16:rowId xmlns:a16="http://schemas.microsoft.com/office/drawing/2014/main" val="10001"/>
                  </a:ext>
                </a:extLst>
              </a:tr>
              <a:tr h="242993">
                <a:tc>
                  <a:txBody>
                    <a:bodyPr/>
                    <a:lstStyle/>
                    <a:p>
                      <a:pPr marL="28575" algn="ctr">
                        <a:lnSpc>
                          <a:spcPct val="100000"/>
                        </a:lnSpc>
                        <a:spcBef>
                          <a:spcPts val="110"/>
                        </a:spcBef>
                      </a:pPr>
                      <a:r>
                        <a:rPr sz="1300" spc="-25" dirty="0">
                          <a:latin typeface="Times New Roman" panose="02020603050405020304" pitchFamily="18" charset="0"/>
                          <a:cs typeface="Times New Roman" panose="02020603050405020304" pitchFamily="18" charset="0"/>
                        </a:rPr>
                        <a:t>11</a:t>
                      </a:r>
                      <a:endParaRPr sz="130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gn="ctr">
                        <a:lnSpc>
                          <a:spcPct val="100000"/>
                        </a:lnSpc>
                        <a:spcBef>
                          <a:spcPts val="110"/>
                        </a:spcBef>
                      </a:pPr>
                      <a:r>
                        <a:rPr sz="1300" spc="-20" dirty="0">
                          <a:latin typeface="Times New Roman" panose="02020603050405020304" pitchFamily="18" charset="0"/>
                          <a:cs typeface="Times New Roman" panose="02020603050405020304" pitchFamily="18" charset="0"/>
                        </a:rPr>
                        <a:t>20</a:t>
                      </a:r>
                      <a:r>
                        <a:rPr lang="en-US" sz="1300" spc="-20" dirty="0">
                          <a:latin typeface="Times New Roman" panose="02020603050405020304" pitchFamily="18" charset="0"/>
                          <a:cs typeface="Times New Roman" panose="02020603050405020304" pitchFamily="18" charset="0"/>
                        </a:rPr>
                        <a:t>18</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IN" sz="1300" dirty="0">
                          <a:latin typeface="Times New Roman" panose="02020603050405020304" pitchFamily="18" charset="0"/>
                          <a:cs typeface="Times New Roman" panose="02020603050405020304" pitchFamily="18" charset="0"/>
                        </a:rPr>
                        <a:t>Park, J., &amp; Lee, 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marR="0" lvl="0" indent="0" algn="l" defTabSz="914400" rtl="0" eaLnBrk="1" fontAlgn="auto" latinLnBrk="0" hangingPunct="1">
                        <a:lnSpc>
                          <a:spcPct val="100000"/>
                        </a:lnSpc>
                        <a:spcBef>
                          <a:spcPts val="11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IEEE Sensors Journal</a:t>
                      </a: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IoT-Based</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detects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IoT integration allows</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tc>
                  <a:txBody>
                    <a:bodyPr/>
                    <a:lstStyle/>
                    <a:p>
                      <a:pPr marL="28575">
                        <a:lnSpc>
                          <a:spcPct val="100000"/>
                        </a:lnSpc>
                        <a:spcBef>
                          <a:spcPts val="110"/>
                        </a:spcBef>
                      </a:pPr>
                      <a:r>
                        <a:rPr lang="en-US" sz="1300" dirty="0">
                          <a:latin typeface="Times New Roman" panose="02020603050405020304" pitchFamily="18" charset="0"/>
                          <a:cs typeface="Times New Roman" panose="02020603050405020304" pitchFamily="18" charset="0"/>
                        </a:rPr>
                        <a:t>The system depends </a:t>
                      </a:r>
                      <a:endParaRPr sz="1300" dirty="0">
                        <a:latin typeface="Times New Roman" panose="02020603050405020304" pitchFamily="18" charset="0"/>
                        <a:cs typeface="Times New Roman" panose="02020603050405020304" pitchFamily="18" charset="0"/>
                      </a:endParaRPr>
                    </a:p>
                  </a:txBody>
                  <a:tcPr marL="0" marR="0" marT="18627" marB="0">
                    <a:lnL w="6350">
                      <a:solidFill>
                        <a:srgbClr val="C4C7C5"/>
                      </a:solidFill>
                      <a:prstDash val="solid"/>
                    </a:lnL>
                    <a:lnR w="6350">
                      <a:solidFill>
                        <a:srgbClr val="C4C7C5"/>
                      </a:solidFill>
                      <a:prstDash val="solid"/>
                    </a:lnR>
                    <a:lnT w="6350">
                      <a:solidFill>
                        <a:srgbClr val="C4C7C5"/>
                      </a:solidFill>
                      <a:prstDash val="solid"/>
                    </a:lnT>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Hazardous Gas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harmful gas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remote monitoring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stable internet connectivity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Monitoring and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concentrations in real-time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real-time alerts. The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for effective operation.</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4"/>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Alerting System</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and sends alerts for</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system improves safety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High implementation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5"/>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preventive actions.</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by providing early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on costs may limit</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6"/>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It enhances safety </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warnings. </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its adoption in small-scale</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7"/>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r>
                        <a:rPr lang="en-US" sz="1300" dirty="0">
                          <a:latin typeface="Times New Roman" panose="02020603050405020304" pitchFamily="18" charset="0"/>
                          <a:cs typeface="Times New Roman" panose="02020603050405020304" pitchFamily="18" charset="0"/>
                        </a:rPr>
                        <a:t>in industrial and</a:t>
                      </a: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r>
                        <a:rPr lang="en-US" sz="1300" dirty="0">
                          <a:latin typeface="Times New Roman" panose="02020603050405020304" pitchFamily="18" charset="0"/>
                          <a:cs typeface="Times New Roman" panose="02020603050405020304" pitchFamily="18" charset="0"/>
                        </a:rPr>
                        <a:t>settings.</a:t>
                      </a: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8"/>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marL="28575" marR="0" lvl="0" indent="0" algn="l" defTabSz="914400" rtl="0" eaLnBrk="1" fontAlgn="auto" latinLnBrk="0" hangingPunct="1">
                        <a:lnSpc>
                          <a:spcPct val="100000"/>
                        </a:lnSpc>
                        <a:spcBef>
                          <a:spcPts val="2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residential environments.</a:t>
                      </a: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09"/>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0"/>
                  </a:ext>
                </a:extLst>
              </a:tr>
              <a:tr h="228600">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ct val="100000"/>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1"/>
                  </a:ext>
                </a:extLst>
              </a:tr>
              <a:tr h="222673">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marL="28575">
                        <a:lnSpc>
                          <a:spcPts val="1195"/>
                        </a:lnSpc>
                        <a:spcBef>
                          <a:spcPts val="20"/>
                        </a:spcBef>
                      </a:pPr>
                      <a:endParaRPr sz="1300" dirty="0">
                        <a:latin typeface="Times New Roman" panose="02020603050405020304" pitchFamily="18" charset="0"/>
                        <a:cs typeface="Times New Roman" panose="02020603050405020304" pitchFamily="18" charset="0"/>
                      </a:endParaRPr>
                    </a:p>
                  </a:txBody>
                  <a:tcPr marL="0" marR="0" marT="3387" marB="0">
                    <a:lnL w="6350">
                      <a:solidFill>
                        <a:srgbClr val="C4C7C5"/>
                      </a:solidFill>
                      <a:prstDash val="solid"/>
                    </a:lnL>
                    <a:lnR w="6350">
                      <a:solidFill>
                        <a:srgbClr val="C4C7C5"/>
                      </a:solidFill>
                      <a:prstDash val="solid"/>
                    </a:lnR>
                  </a:tcPr>
                </a:tc>
                <a:tc>
                  <a:txBody>
                    <a:bodyPr/>
                    <a:lstStyle/>
                    <a:p>
                      <a:pPr>
                        <a:lnSpc>
                          <a:spcPct val="100000"/>
                        </a:lnSpc>
                      </a:pPr>
                      <a:endParaRPr sz="130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tc>
                  <a:txBody>
                    <a:bodyPr/>
                    <a:lstStyle/>
                    <a:p>
                      <a:pPr>
                        <a:lnSpc>
                          <a:spcPct val="100000"/>
                        </a:lnSpc>
                      </a:pPr>
                      <a:endParaRPr sz="1300" dirty="0">
                        <a:latin typeface="Times New Roman" panose="02020603050405020304" pitchFamily="18" charset="0"/>
                        <a:cs typeface="Times New Roman" panose="02020603050405020304" pitchFamily="18" charset="0"/>
                      </a:endParaRPr>
                    </a:p>
                  </a:txBody>
                  <a:tcPr marL="0" marR="0" marT="0" marB="0">
                    <a:lnL w="6350">
                      <a:solidFill>
                        <a:srgbClr val="C4C7C5"/>
                      </a:solidFill>
                      <a:prstDash val="solid"/>
                    </a:lnL>
                    <a:lnR w="6350">
                      <a:solidFill>
                        <a:srgbClr val="C4C7C5"/>
                      </a:solidFill>
                      <a:prstDash val="solid"/>
                    </a:lnR>
                  </a:tcPr>
                </a:tc>
                <a:extLst>
                  <a:ext uri="{0D108BD9-81ED-4DB2-BD59-A6C34878D82A}">
                    <a16:rowId xmlns:a16="http://schemas.microsoft.com/office/drawing/2014/main" val="10012"/>
                  </a:ext>
                </a:extLst>
              </a:tr>
            </a:tbl>
          </a:graphicData>
        </a:graphic>
      </p:graphicFrame>
      <p:sp>
        <p:nvSpPr>
          <p:cNvPr id="3" name="object 3"/>
          <p:cNvSpPr txBox="1">
            <a:spLocks noGrp="1"/>
          </p:cNvSpPr>
          <p:nvPr>
            <p:ph type="title"/>
          </p:nvPr>
        </p:nvSpPr>
        <p:spPr>
          <a:xfrm>
            <a:off x="4373411" y="-17392"/>
            <a:ext cx="4304922" cy="482183"/>
          </a:xfrm>
          <a:prstGeom prst="rect">
            <a:avLst/>
          </a:prstGeom>
        </p:spPr>
        <p:txBody>
          <a:bodyPr vert="horz" wrap="square" lIns="0" tIns="20320" rIns="0" bIns="0" rtlCol="0" anchor="ctr">
            <a:spAutoFit/>
          </a:bodyPr>
          <a:lstStyle/>
          <a:p>
            <a:pPr marL="16933">
              <a:lnSpc>
                <a:spcPct val="100000"/>
              </a:lnSpc>
              <a:spcBef>
                <a:spcPts val="160"/>
              </a:spcBef>
            </a:pPr>
            <a:r>
              <a:rPr lang="en-IN" sz="3000" b="1" dirty="0">
                <a:solidFill>
                  <a:srgbClr val="000000"/>
                </a:solidFill>
                <a:latin typeface="Times New Roman" panose="02020603050405020304" pitchFamily="18" charset="0"/>
                <a:cs typeface="Times New Roman" panose="02020603050405020304" pitchFamily="18" charset="0"/>
              </a:rPr>
              <a:t>LITERATURE</a:t>
            </a:r>
            <a:r>
              <a:rPr lang="en-IN" sz="3000" b="1" spc="-60" dirty="0">
                <a:solidFill>
                  <a:srgbClr val="000000"/>
                </a:solidFill>
                <a:latin typeface="Times New Roman" panose="02020603050405020304" pitchFamily="18" charset="0"/>
                <a:cs typeface="Times New Roman" panose="02020603050405020304" pitchFamily="18" charset="0"/>
              </a:rPr>
              <a:t> </a:t>
            </a:r>
            <a:r>
              <a:rPr lang="en-IN" sz="3000" b="1" spc="-13" dirty="0">
                <a:solidFill>
                  <a:srgbClr val="000000"/>
                </a:solidFill>
                <a:latin typeface="Times New Roman" panose="02020603050405020304" pitchFamily="18" charset="0"/>
                <a:cs typeface="Times New Roman" panose="02020603050405020304" pitchFamily="18" charset="0"/>
              </a:rPr>
              <a:t>SURVEY</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3454</Words>
  <Application>Microsoft Office PowerPoint</Application>
  <PresentationFormat>Widescreen</PresentationFormat>
  <Paragraphs>609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MT</vt:lpstr>
      <vt:lpstr>Calibri</vt:lpstr>
      <vt:lpstr>Calibri Light</vt:lpstr>
      <vt:lpstr>Tahoma</vt:lpstr>
      <vt:lpstr>Times New Roman</vt:lpstr>
      <vt:lpstr>Office Theme</vt:lpstr>
      <vt:lpstr>LPG GAS LEAKAGE DETECTION SYSTEM WITH AUTO CUT OFF REGULATOR USING ARDUINO</vt:lpstr>
      <vt:lpstr>                                         INTRODUCTION</vt:lpstr>
      <vt:lpstr>                                   PROBLEM STATEMENT</vt:lpstr>
      <vt:lpstr>                            MOTIVATION AND OBJECTIVES</vt:lpstr>
      <vt:lpstr>                                           ABSTRACT</vt:lpstr>
      <vt:lpstr>   LITERATURE SURVEY</vt:lpstr>
      <vt:lpstr>    LITERATURE SURVEY</vt:lpstr>
      <vt:lpstr>LITERATURE SURVEY</vt:lpstr>
      <vt:lpstr>LITERATURE SURVEY</vt:lpstr>
      <vt:lpstr>LITERATURE SURVEY</vt:lpstr>
      <vt:lpstr>LITERATURE SURVEY</vt:lpstr>
      <vt:lpstr>EXISTING SYSTEM</vt:lpstr>
      <vt:lpstr>PROPOSED SYSTEM</vt:lpstr>
      <vt:lpstr>PowerPoint Presentation</vt:lpstr>
      <vt:lpstr> METHODOLOGY </vt:lpstr>
      <vt:lpstr>PowerPoint Presentation</vt:lpstr>
      <vt:lpstr>PowerPoint Presentation</vt:lpstr>
      <vt:lpstr>PowerPoint Presentation</vt:lpstr>
      <vt:lpstr>OUTPUT</vt:lpstr>
      <vt:lpstr>       PERFORMANCE ANALYSIS</vt:lpstr>
      <vt:lpstr>                                PERFORMANCE  ANALYSIS </vt:lpstr>
      <vt:lpstr>                                          CONCLUSION</vt:lpstr>
      <vt:lpstr>                                      FUTURE WORKS</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Gas Leakage Detection System with Auto Cut Off Regulator using Arduino</dc:title>
  <dc:creator>Kiran</dc:creator>
  <cp:lastModifiedBy>Kiran</cp:lastModifiedBy>
  <cp:revision>103</cp:revision>
  <dcterms:created xsi:type="dcterms:W3CDTF">2025-03-29T04:22:40Z</dcterms:created>
  <dcterms:modified xsi:type="dcterms:W3CDTF">2025-04-09T11:53:32Z</dcterms:modified>
</cp:coreProperties>
</file>