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8063-970B-17AF-CF59-538182036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24C180-E703-9A06-8B2C-ED3FC6880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EB15E-4ED6-F825-E60B-83819AF0148B}"/>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59D9A840-B840-C642-4161-FA84CB00F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AB62A-7345-D0DE-F5EC-A766F6515E36}"/>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285022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6BF6-BE6E-DA19-D0EF-328904D13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91533C-850A-CD03-59E6-F86724D2D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7F3F2-A4F7-51D1-A61C-E77451A49024}"/>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FD4B59C1-C06D-DD98-FE6A-662070281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481FA-877D-FF1C-EFCA-E041940F687D}"/>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180945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2161-6659-A64F-C57D-4D924E172C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559291-6905-2651-C25A-54657A888E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3F85C-49C7-ACE5-801A-254F3AF4C47C}"/>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3A51695F-B914-E851-25C2-8AB964D74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9FE2-2F64-9014-07D3-937C3F1C52F2}"/>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31183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E9DF-5D18-E22D-1A8B-74092A803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894D-28CC-DD5E-286D-D97A0174B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3AFD4-54EB-FA8F-BF12-20DB252A19AD}"/>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64372D62-45FC-A6CE-73F8-E8C3EFAC7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61F6D-ABC1-F8C8-211F-E530FF401DA8}"/>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400439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AE49-DE78-063B-6D38-D4B5FDBEF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6EF70F-56CE-88FE-B04E-1B99281F0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D0FE89-5322-1800-62F5-D2A6E9FB387B}"/>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C4F31966-769B-0D8B-6C17-B0E9C24F0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AB5FA-8A10-6A48-8BA7-708F93C0825C}"/>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173285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7B0E-70A0-F4DE-7257-EE62C27F3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5DF2C-F04A-E39A-9882-F3F2D20CB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78F24-C4DE-E233-1CA4-829F0E50B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FCE91-0837-5EE2-A5F6-91FB43AB8F5E}"/>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6" name="Footer Placeholder 5">
            <a:extLst>
              <a:ext uri="{FF2B5EF4-FFF2-40B4-BE49-F238E27FC236}">
                <a16:creationId xmlns:a16="http://schemas.microsoft.com/office/drawing/2014/main" id="{B989AD4E-CE2F-6AF7-6BF3-D0B8EAA2D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A04D8-34AC-6023-4282-B6DE90350AC3}"/>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10938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1F39-FD4E-F067-C400-3C0D4429E4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E6971E-9A72-0F2A-C1CD-56FF7A270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3EE9A-2941-0EBA-D5B8-5064D206E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3AF9D-D302-0B7A-2A20-CF044181E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701C5-F757-0BE7-7C36-210A8B07EF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C7FB89-F750-3E1D-6BF6-5B34517ECA73}"/>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8" name="Footer Placeholder 7">
            <a:extLst>
              <a:ext uri="{FF2B5EF4-FFF2-40B4-BE49-F238E27FC236}">
                <a16:creationId xmlns:a16="http://schemas.microsoft.com/office/drawing/2014/main" id="{6511928C-FA5F-DA33-7350-26273284F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50DA0F-C456-4FD3-53C8-2D166E480246}"/>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69453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EB79-F27E-EA31-C23D-36F0731E0C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60CAE-932F-E22D-7EE4-DC34366E6384}"/>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4" name="Footer Placeholder 3">
            <a:extLst>
              <a:ext uri="{FF2B5EF4-FFF2-40B4-BE49-F238E27FC236}">
                <a16:creationId xmlns:a16="http://schemas.microsoft.com/office/drawing/2014/main" id="{AF5FB40B-6838-DA44-BEE6-9DECA8503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5D76D-72C6-B427-FDFA-A5707003C1F9}"/>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14515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290D8-26F1-B5A3-24F0-6AB8D6D2DB93}"/>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3" name="Footer Placeholder 2">
            <a:extLst>
              <a:ext uri="{FF2B5EF4-FFF2-40B4-BE49-F238E27FC236}">
                <a16:creationId xmlns:a16="http://schemas.microsoft.com/office/drawing/2014/main" id="{DE49DF02-0B24-FD4D-1B6A-D81086E88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71C45-B362-B52F-5FAA-64383E418F64}"/>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95547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2E0C-A982-E48E-C0EE-1E2085D6A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EAB62-990C-BE9E-DE07-93365C4AC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7BDFD-E117-CFE4-FC80-CED55B00E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C8B48-67DB-617E-4D80-0CC1719B4DE4}"/>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6" name="Footer Placeholder 5">
            <a:extLst>
              <a:ext uri="{FF2B5EF4-FFF2-40B4-BE49-F238E27FC236}">
                <a16:creationId xmlns:a16="http://schemas.microsoft.com/office/drawing/2014/main" id="{6CDEE7D0-51BB-8657-A98F-0BE025052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A10B7-CF3B-22A4-F06A-8D84BF25EF82}"/>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42037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81D0-DF34-376B-863C-C242548EE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0BC36-4B53-1160-BE97-61CEAFC00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262D93-3DF4-6E68-68DC-38340E556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47265-40F8-B82E-2896-A84D62D66D13}"/>
              </a:ext>
            </a:extLst>
          </p:cNvPr>
          <p:cNvSpPr>
            <a:spLocks noGrp="1"/>
          </p:cNvSpPr>
          <p:nvPr>
            <p:ph type="dt" sz="half" idx="10"/>
          </p:nvPr>
        </p:nvSpPr>
        <p:spPr/>
        <p:txBody>
          <a:bodyPr/>
          <a:lstStyle/>
          <a:p>
            <a:fld id="{4A079C93-B92F-5945-B7E4-9680E96CCFA0}" type="datetimeFigureOut">
              <a:rPr lang="en-US" smtClean="0"/>
              <a:t>8/12/2024</a:t>
            </a:fld>
            <a:endParaRPr lang="en-US"/>
          </a:p>
        </p:txBody>
      </p:sp>
      <p:sp>
        <p:nvSpPr>
          <p:cNvPr id="6" name="Footer Placeholder 5">
            <a:extLst>
              <a:ext uri="{FF2B5EF4-FFF2-40B4-BE49-F238E27FC236}">
                <a16:creationId xmlns:a16="http://schemas.microsoft.com/office/drawing/2014/main" id="{30F07D04-46E8-2383-DB92-4C3ABCAFB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EC8DD-8807-2480-9BCF-50697BED11FA}"/>
              </a:ext>
            </a:extLst>
          </p:cNvPr>
          <p:cNvSpPr>
            <a:spLocks noGrp="1"/>
          </p:cNvSpPr>
          <p:nvPr>
            <p:ph type="sldNum" sz="quarter" idx="12"/>
          </p:nvPr>
        </p:nvSpPr>
        <p:spPr/>
        <p:txBody>
          <a:bodyPr/>
          <a:lstStyle/>
          <a:p>
            <a:fld id="{49C73DB5-3C64-EE49-9B12-447D515C946F}" type="slidenum">
              <a:rPr lang="en-US" smtClean="0"/>
              <a:t>‹#›</a:t>
            </a:fld>
            <a:endParaRPr lang="en-US"/>
          </a:p>
        </p:txBody>
      </p:sp>
    </p:spTree>
    <p:extLst>
      <p:ext uri="{BB962C8B-B14F-4D97-AF65-F5344CB8AC3E}">
        <p14:creationId xmlns:p14="http://schemas.microsoft.com/office/powerpoint/2010/main" val="288075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C8F9C-D1C9-A17A-55FA-04A41D691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B0236-851E-589A-287F-DED09DAB1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4F91F-2813-2AD7-38B8-230AFD4B5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79C93-B92F-5945-B7E4-9680E96CCFA0}" type="datetimeFigureOut">
              <a:rPr lang="en-US" smtClean="0"/>
              <a:t>8/12/2024</a:t>
            </a:fld>
            <a:endParaRPr lang="en-US"/>
          </a:p>
        </p:txBody>
      </p:sp>
      <p:sp>
        <p:nvSpPr>
          <p:cNvPr id="5" name="Footer Placeholder 4">
            <a:extLst>
              <a:ext uri="{FF2B5EF4-FFF2-40B4-BE49-F238E27FC236}">
                <a16:creationId xmlns:a16="http://schemas.microsoft.com/office/drawing/2014/main" id="{645A8C73-79E4-EA46-962B-0E767DF97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E67D63-9374-D680-79C1-3597257C4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3DB5-3C64-EE49-9B12-447D515C946F}" type="slidenum">
              <a:rPr lang="en-US" smtClean="0"/>
              <a:t>‹#›</a:t>
            </a:fld>
            <a:endParaRPr lang="en-US"/>
          </a:p>
        </p:txBody>
      </p:sp>
    </p:spTree>
    <p:extLst>
      <p:ext uri="{BB962C8B-B14F-4D97-AF65-F5344CB8AC3E}">
        <p14:creationId xmlns:p14="http://schemas.microsoft.com/office/powerpoint/2010/main" val="1021304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arhamuddin0/the-ultimate-guide-to-setting-up-a-nat-gateway-on-aws-17afd9e304ad" TargetMode="External" /><Relationship Id="rId2" Type="http://schemas.openxmlformats.org/officeDocument/2006/relationships/hyperlink" Target="https://medium.com/@arhamuddin0/building-your-first-vpc-a-beginners-guide-df1370ae137e"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0010-897E-45D2-75C1-C4650CF90903}"/>
              </a:ext>
            </a:extLst>
          </p:cNvPr>
          <p:cNvSpPr>
            <a:spLocks noGrp="1"/>
          </p:cNvSpPr>
          <p:nvPr>
            <p:ph type="ctrTitle"/>
          </p:nvPr>
        </p:nvSpPr>
        <p:spPr>
          <a:xfrm>
            <a:off x="1524000" y="1994927"/>
            <a:ext cx="9144000" cy="2387600"/>
          </a:xfrm>
        </p:spPr>
        <p:txBody>
          <a:bodyPr/>
          <a:lstStyle/>
          <a:p>
            <a:r>
              <a:rPr lang="en-IN" b="1" dirty="0">
                <a:solidFill>
                  <a:schemeClr val="accent4">
                    <a:lumMod val="50000"/>
                  </a:schemeClr>
                </a:solidFill>
              </a:rPr>
              <a:t>3-TIER ARCHITECTURE PROJECT </a:t>
            </a:r>
            <a:endParaRPr lang="en-US" b="1" dirty="0">
              <a:solidFill>
                <a:schemeClr val="accent4">
                  <a:lumMod val="50000"/>
                </a:schemeClr>
              </a:solidFill>
            </a:endParaRPr>
          </a:p>
        </p:txBody>
      </p:sp>
      <p:sp>
        <p:nvSpPr>
          <p:cNvPr id="3" name="TextBox 2">
            <a:extLst>
              <a:ext uri="{FF2B5EF4-FFF2-40B4-BE49-F238E27FC236}">
                <a16:creationId xmlns:a16="http://schemas.microsoft.com/office/drawing/2014/main" id="{A2662C3B-BCE6-5549-2BEE-C0E54B5175AA}"/>
              </a:ext>
            </a:extLst>
          </p:cNvPr>
          <p:cNvSpPr txBox="1"/>
          <p:nvPr/>
        </p:nvSpPr>
        <p:spPr>
          <a:xfrm>
            <a:off x="5181600" y="2516094"/>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70871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BB38-18BF-F0A8-118B-9427D394B724}"/>
              </a:ext>
            </a:extLst>
          </p:cNvPr>
          <p:cNvSpPr>
            <a:spLocks noGrp="1"/>
          </p:cNvSpPr>
          <p:nvPr>
            <p:ph type="title"/>
          </p:nvPr>
        </p:nvSpPr>
        <p:spPr>
          <a:xfrm>
            <a:off x="575235" y="1075765"/>
            <a:ext cx="10515600" cy="1204072"/>
          </a:xfrm>
        </p:spPr>
        <p:txBody>
          <a:bodyPr/>
          <a:lstStyle/>
          <a:p>
            <a:r>
              <a:rPr lang="en-IN" b="1" i="0" dirty="0">
                <a:solidFill>
                  <a:srgbClr val="242424"/>
                </a:solidFill>
                <a:effectLst/>
                <a:latin typeface="source-serif-pro"/>
              </a:rPr>
              <a:t>Tier1: WEB-TIER</a:t>
            </a:r>
            <a:endParaRPr lang="en-US" dirty="0"/>
          </a:p>
        </p:txBody>
      </p:sp>
      <p:sp>
        <p:nvSpPr>
          <p:cNvPr id="3" name="Content Placeholder 2">
            <a:extLst>
              <a:ext uri="{FF2B5EF4-FFF2-40B4-BE49-F238E27FC236}">
                <a16:creationId xmlns:a16="http://schemas.microsoft.com/office/drawing/2014/main" id="{FCB2DE13-6261-0F06-6BB3-60D869FFD795}"/>
              </a:ext>
            </a:extLst>
          </p:cNvPr>
          <p:cNvSpPr>
            <a:spLocks noGrp="1"/>
          </p:cNvSpPr>
          <p:nvPr>
            <p:ph idx="1"/>
          </p:nvPr>
        </p:nvSpPr>
        <p:spPr>
          <a:xfrm>
            <a:off x="706718" y="2279837"/>
            <a:ext cx="10515600" cy="2728446"/>
          </a:xfrm>
        </p:spPr>
        <p:txBody>
          <a:bodyPr/>
          <a:lstStyle/>
          <a:p>
            <a:pPr marL="0" indent="0">
              <a:buNone/>
            </a:pPr>
            <a:endParaRPr lang="en-IN" b="0" i="0" dirty="0">
              <a:solidFill>
                <a:srgbClr val="242424"/>
              </a:solidFill>
              <a:effectLst/>
              <a:latin typeface="source-serif-pro"/>
            </a:endParaRPr>
          </a:p>
          <a:p>
            <a:r>
              <a:rPr lang="en-IN" b="0" i="0" dirty="0">
                <a:solidFill>
                  <a:srgbClr val="242424"/>
                </a:solidFill>
                <a:effectLst/>
                <a:latin typeface="source-serif-pro"/>
              </a:rPr>
              <a:t>The Web Tier, also referred to as the ‘Presentation’ tier, is the environment where users will interact with our application. For us, this tier will host our web servers, delivering the frontend of our application.</a:t>
            </a:r>
          </a:p>
        </p:txBody>
      </p:sp>
    </p:spTree>
    <p:extLst>
      <p:ext uri="{BB962C8B-B14F-4D97-AF65-F5344CB8AC3E}">
        <p14:creationId xmlns:p14="http://schemas.microsoft.com/office/powerpoint/2010/main" val="88687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F33136-76CC-3D7A-B71A-1B6252641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882" y="1446306"/>
            <a:ext cx="8857130" cy="4481559"/>
          </a:xfrm>
        </p:spPr>
      </p:pic>
    </p:spTree>
    <p:extLst>
      <p:ext uri="{BB962C8B-B14F-4D97-AF65-F5344CB8AC3E}">
        <p14:creationId xmlns:p14="http://schemas.microsoft.com/office/powerpoint/2010/main" val="420852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D6E4-68C3-97A6-39B3-C969E49082B3}"/>
              </a:ext>
            </a:extLst>
          </p:cNvPr>
          <p:cNvSpPr>
            <a:spLocks noGrp="1"/>
          </p:cNvSpPr>
          <p:nvPr>
            <p:ph type="title"/>
          </p:nvPr>
        </p:nvSpPr>
        <p:spPr/>
        <p:txBody>
          <a:bodyPr/>
          <a:lstStyle/>
          <a:p>
            <a:r>
              <a:rPr lang="en-IN" b="0" i="0">
                <a:solidFill>
                  <a:srgbClr val="242424"/>
                </a:solidFill>
                <a:effectLst/>
                <a:latin typeface="source-serif-pro"/>
              </a:rPr>
              <a:t>Components to be built:</a:t>
            </a:r>
            <a:endParaRPr lang="en-US"/>
          </a:p>
        </p:txBody>
      </p:sp>
      <p:sp>
        <p:nvSpPr>
          <p:cNvPr id="3" name="Content Placeholder 2">
            <a:extLst>
              <a:ext uri="{FF2B5EF4-FFF2-40B4-BE49-F238E27FC236}">
                <a16:creationId xmlns:a16="http://schemas.microsoft.com/office/drawing/2014/main" id="{C9BDE6BF-D69D-2ED5-3637-123A3052012C}"/>
              </a:ext>
            </a:extLst>
          </p:cNvPr>
          <p:cNvSpPr>
            <a:spLocks noGrp="1"/>
          </p:cNvSpPr>
          <p:nvPr>
            <p:ph idx="1"/>
          </p:nvPr>
        </p:nvSpPr>
        <p:spPr>
          <a:xfrm>
            <a:off x="838200" y="1759977"/>
            <a:ext cx="10515600" cy="3338046"/>
          </a:xfrm>
        </p:spPr>
        <p:txBody>
          <a:bodyPr/>
          <a:lstStyle/>
          <a:p>
            <a:r>
              <a:rPr lang="en-IN" b="1" i="0">
                <a:solidFill>
                  <a:srgbClr val="242424"/>
                </a:solidFill>
                <a:effectLst/>
                <a:latin typeface="source-serif-pro"/>
              </a:rPr>
              <a:t>EC2-launch template:</a:t>
            </a:r>
            <a:r>
              <a:rPr lang="en-IN" b="0" i="0">
                <a:solidFill>
                  <a:srgbClr val="242424"/>
                </a:solidFill>
                <a:effectLst/>
                <a:latin typeface="source-serif-pro"/>
              </a:rPr>
              <a:t> A template to define what kind of EC2 instances need to be provisioned for the application.</a:t>
            </a:r>
          </a:p>
          <a:p>
            <a:r>
              <a:rPr lang="en-IN" b="1" i="0">
                <a:solidFill>
                  <a:srgbClr val="242424"/>
                </a:solidFill>
                <a:effectLst/>
                <a:latin typeface="source-serif-pro"/>
              </a:rPr>
              <a:t>Auto Scaling Group (ASG):</a:t>
            </a:r>
            <a:r>
              <a:rPr lang="en-IN" b="0" i="0">
                <a:solidFill>
                  <a:srgbClr val="242424"/>
                </a:solidFill>
                <a:effectLst/>
                <a:latin typeface="source-serif-pro"/>
              </a:rPr>
              <a:t> An Auto Scaling Group (ASG) is a feature in Amazon Web Services (AWS) that automatically adjusts the number of Amazon Elastic Compute Cloud (EC2) instances in your application based on the current demand</a:t>
            </a:r>
          </a:p>
        </p:txBody>
      </p:sp>
    </p:spTree>
    <p:extLst>
      <p:ext uri="{BB962C8B-B14F-4D97-AF65-F5344CB8AC3E}">
        <p14:creationId xmlns:p14="http://schemas.microsoft.com/office/powerpoint/2010/main" val="193023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D690B6E3-AB87-9B60-C125-FCC3C1E360FF}"/>
              </a:ext>
            </a:extLst>
          </p:cNvPr>
          <p:cNvSpPr>
            <a:spLocks noGrp="1"/>
          </p:cNvSpPr>
          <p:nvPr>
            <p:ph idx="1"/>
          </p:nvPr>
        </p:nvSpPr>
        <p:spPr>
          <a:xfrm>
            <a:off x="1160182" y="1661459"/>
            <a:ext cx="9871635" cy="4506259"/>
          </a:xfrm>
        </p:spPr>
        <p:txBody>
          <a:bodyPr>
            <a:normAutofit/>
          </a:bodyPr>
          <a:lstStyle/>
          <a:p>
            <a:r>
              <a:rPr lang="en-IN" sz="3200" b="1" i="0" dirty="0">
                <a:solidFill>
                  <a:srgbClr val="242424"/>
                </a:solidFill>
                <a:effectLst/>
                <a:latin typeface="source-serif-pro"/>
              </a:rPr>
              <a:t>Application Load Balancer (ALB):</a:t>
            </a:r>
            <a:r>
              <a:rPr lang="en-IN" sz="3200" b="0" i="0" dirty="0">
                <a:solidFill>
                  <a:srgbClr val="242424"/>
                </a:solidFill>
                <a:effectLst/>
                <a:latin typeface="source-serif-pro"/>
              </a:rPr>
              <a:t> ALB is used to route traffic to different instances which are hosting out web-servers and helps reduce workloads on instances.</a:t>
            </a:r>
          </a:p>
          <a:p>
            <a:r>
              <a:rPr lang="en-IN" sz="3200" b="1" i="0" dirty="0">
                <a:solidFill>
                  <a:srgbClr val="242424"/>
                </a:solidFill>
                <a:effectLst/>
                <a:latin typeface="source-serif-pro"/>
              </a:rPr>
              <a:t>1.Creating a Template for ASG to Launch EC2 Instances                  </a:t>
            </a:r>
            <a:r>
              <a:rPr lang="en-IN" sz="3200" b="0" i="0" dirty="0">
                <a:solidFill>
                  <a:srgbClr val="242424"/>
                </a:solidFill>
                <a:effectLst/>
                <a:latin typeface="source-serif-pro"/>
              </a:rPr>
              <a:t>Now, let’s create a template for our Auto Scaling Group (ASG) to dynamically launch EC2 instances in our public subnets.</a:t>
            </a:r>
          </a:p>
          <a:p>
            <a:pPr marL="0" indent="0">
              <a:buNone/>
            </a:pPr>
            <a:endParaRPr lang="en-IN" sz="3200" b="0" i="0" dirty="0">
              <a:solidFill>
                <a:srgbClr val="242424"/>
              </a:solidFill>
              <a:effectLst/>
              <a:latin typeface="source-serif-pro"/>
            </a:endParaRPr>
          </a:p>
        </p:txBody>
      </p:sp>
    </p:spTree>
    <p:extLst>
      <p:ext uri="{BB962C8B-B14F-4D97-AF65-F5344CB8AC3E}">
        <p14:creationId xmlns:p14="http://schemas.microsoft.com/office/powerpoint/2010/main" val="174944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7374A-324C-2E6F-F1BC-33B9EFA48DE7}"/>
              </a:ext>
            </a:extLst>
          </p:cNvPr>
          <p:cNvSpPr>
            <a:spLocks noGrp="1"/>
          </p:cNvSpPr>
          <p:nvPr>
            <p:ph idx="1"/>
          </p:nvPr>
        </p:nvSpPr>
        <p:spPr>
          <a:xfrm>
            <a:off x="742576" y="1039906"/>
            <a:ext cx="10515600" cy="5295153"/>
          </a:xfrm>
        </p:spPr>
        <p:txBody>
          <a:bodyPr>
            <a:noAutofit/>
          </a:bodyPr>
          <a:lstStyle/>
          <a:p>
            <a:r>
              <a:rPr lang="en-IN" sz="3600" b="0" i="0" dirty="0">
                <a:solidFill>
                  <a:srgbClr val="242424"/>
                </a:solidFill>
                <a:effectLst/>
                <a:latin typeface="source-serif-pro"/>
              </a:rPr>
              <a:t>In the EC2 console, go to the ‘Launch templates’ section under the ‘Instances’ sidebar menu.</a:t>
            </a:r>
          </a:p>
          <a:p>
            <a:r>
              <a:rPr lang="en-IN" sz="3600" b="0" i="0" dirty="0">
                <a:solidFill>
                  <a:srgbClr val="242424"/>
                </a:solidFill>
                <a:effectLst/>
                <a:latin typeface="source-serif-pro"/>
              </a:rPr>
              <a:t>Create a new template named ‘3-tier-webserver’ with the following specifications:</a:t>
            </a:r>
          </a:p>
          <a:p>
            <a:r>
              <a:rPr lang="en-IN" sz="3600" b="1" i="0" dirty="0">
                <a:solidFill>
                  <a:srgbClr val="242424"/>
                </a:solidFill>
                <a:effectLst/>
                <a:latin typeface="source-serif-pro"/>
              </a:rPr>
              <a:t>AMI</a:t>
            </a:r>
            <a:r>
              <a:rPr lang="en-IN" sz="3600" b="0" i="0" dirty="0">
                <a:solidFill>
                  <a:srgbClr val="242424"/>
                </a:solidFill>
                <a:effectLst/>
                <a:latin typeface="source-serif-pro"/>
              </a:rPr>
              <a:t>: </a:t>
            </a:r>
            <a:r>
              <a:rPr lang="en-IN" sz="3600" dirty="0">
                <a:solidFill>
                  <a:srgbClr val="242424"/>
                </a:solidFill>
                <a:latin typeface="source-serif-pro"/>
              </a:rPr>
              <a:t>Amazon </a:t>
            </a:r>
            <a:r>
              <a:rPr lang="en-IN" sz="3600" dirty="0" err="1">
                <a:solidFill>
                  <a:srgbClr val="242424"/>
                </a:solidFill>
                <a:latin typeface="source-serif-pro"/>
              </a:rPr>
              <a:t>linux</a:t>
            </a:r>
            <a:endParaRPr lang="en-IN" sz="3600" b="0" i="0" dirty="0">
              <a:solidFill>
                <a:srgbClr val="242424"/>
              </a:solidFill>
              <a:effectLst/>
              <a:latin typeface="source-serif-pro"/>
            </a:endParaRPr>
          </a:p>
          <a:p>
            <a:r>
              <a:rPr lang="en-IN" sz="3600" b="1" i="0" dirty="0">
                <a:solidFill>
                  <a:srgbClr val="242424"/>
                </a:solidFill>
                <a:effectLst/>
                <a:latin typeface="source-serif-pro"/>
              </a:rPr>
              <a:t>Instance type</a:t>
            </a:r>
            <a:r>
              <a:rPr lang="en-IN" sz="3600" b="0" i="0" dirty="0">
                <a:solidFill>
                  <a:srgbClr val="242424"/>
                </a:solidFill>
                <a:effectLst/>
                <a:latin typeface="source-serif-pro"/>
              </a:rPr>
              <a:t>: t2.micro</a:t>
            </a:r>
          </a:p>
        </p:txBody>
      </p:sp>
    </p:spTree>
    <p:extLst>
      <p:ext uri="{BB962C8B-B14F-4D97-AF65-F5344CB8AC3E}">
        <p14:creationId xmlns:p14="http://schemas.microsoft.com/office/powerpoint/2010/main" val="89268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624E45-9E92-503B-4124-411AA208B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173" y="1048684"/>
            <a:ext cx="9417725" cy="4351338"/>
          </a:xfrm>
        </p:spPr>
      </p:pic>
    </p:spTree>
    <p:extLst>
      <p:ext uri="{BB962C8B-B14F-4D97-AF65-F5344CB8AC3E}">
        <p14:creationId xmlns:p14="http://schemas.microsoft.com/office/powerpoint/2010/main" val="361484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622B9B-E976-7564-C534-55BB411E9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97647"/>
            <a:ext cx="9489141" cy="5579316"/>
          </a:xfrm>
        </p:spPr>
      </p:pic>
    </p:spTree>
    <p:extLst>
      <p:ext uri="{BB962C8B-B14F-4D97-AF65-F5344CB8AC3E}">
        <p14:creationId xmlns:p14="http://schemas.microsoft.com/office/powerpoint/2010/main" val="170835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3E1D2-D312-33F9-F3A5-01F7BAFF3AAA}"/>
              </a:ext>
            </a:extLst>
          </p:cNvPr>
          <p:cNvSpPr>
            <a:spLocks noGrp="1"/>
          </p:cNvSpPr>
          <p:nvPr>
            <p:ph idx="1"/>
          </p:nvPr>
        </p:nvSpPr>
        <p:spPr>
          <a:xfrm>
            <a:off x="945777" y="1156260"/>
            <a:ext cx="10515600" cy="4351338"/>
          </a:xfrm>
        </p:spPr>
        <p:txBody>
          <a:bodyPr>
            <a:normAutofit/>
          </a:bodyPr>
          <a:lstStyle/>
          <a:p>
            <a:r>
              <a:rPr lang="en-IN" sz="3600" b="0" i="1">
                <a:solidFill>
                  <a:srgbClr val="242424"/>
                </a:solidFill>
                <a:effectLst/>
                <a:latin typeface="source-serif-pro"/>
              </a:rPr>
              <a:t>Configure the above Network Settings and Inbound rules as stated. Under Advanced Setting you will be having User Data option where you can provide the commands to run a web-server or upload a file. This option makes it easier and faster to run web-servers. After filling all the details click on create launch template.</a:t>
            </a:r>
            <a:endParaRPr lang="en-US" sz="3600"/>
          </a:p>
        </p:txBody>
      </p:sp>
    </p:spTree>
    <p:extLst>
      <p:ext uri="{BB962C8B-B14F-4D97-AF65-F5344CB8AC3E}">
        <p14:creationId xmlns:p14="http://schemas.microsoft.com/office/powerpoint/2010/main" val="426710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1C3A9-BB3A-BCAB-963B-DFA5E3F931AF}"/>
              </a:ext>
            </a:extLst>
          </p:cNvPr>
          <p:cNvSpPr>
            <a:spLocks noGrp="1"/>
          </p:cNvSpPr>
          <p:nvPr>
            <p:ph idx="1"/>
          </p:nvPr>
        </p:nvSpPr>
        <p:spPr/>
        <p:txBody>
          <a:bodyPr>
            <a:normAutofit/>
          </a:bodyPr>
          <a:lstStyle/>
          <a:p>
            <a:r>
              <a:rPr lang="en-IN" sz="3600" b="1" i="0">
                <a:solidFill>
                  <a:srgbClr val="242424"/>
                </a:solidFill>
                <a:effectLst/>
                <a:latin typeface="source-serif-pro"/>
              </a:rPr>
              <a:t>2.Creating an Auto Scaling Group (ASG):</a:t>
            </a:r>
            <a:endParaRPr lang="en-IN" sz="3600" b="0" i="0">
              <a:solidFill>
                <a:srgbClr val="242424"/>
              </a:solidFill>
              <a:effectLst/>
              <a:latin typeface="source-serif-pro"/>
            </a:endParaRPr>
          </a:p>
          <a:p>
            <a:r>
              <a:rPr lang="en-IN" sz="3600" b="0" i="0">
                <a:solidFill>
                  <a:srgbClr val="242424"/>
                </a:solidFill>
                <a:effectLst/>
                <a:latin typeface="source-serif-pro"/>
              </a:rPr>
              <a:t>To ensure high availability for the application which is hosted on server, we will create an ASG that will dynamically provision EC2 instances, as needed, across multiple AZs in our public subnets.</a:t>
            </a:r>
          </a:p>
        </p:txBody>
      </p:sp>
    </p:spTree>
    <p:extLst>
      <p:ext uri="{BB962C8B-B14F-4D97-AF65-F5344CB8AC3E}">
        <p14:creationId xmlns:p14="http://schemas.microsoft.com/office/powerpoint/2010/main" val="381778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66EB2B-1D35-F1C3-878F-223C6F881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76941"/>
            <a:ext cx="10515599" cy="5400022"/>
          </a:xfrm>
        </p:spPr>
      </p:pic>
    </p:spTree>
    <p:extLst>
      <p:ext uri="{BB962C8B-B14F-4D97-AF65-F5344CB8AC3E}">
        <p14:creationId xmlns:p14="http://schemas.microsoft.com/office/powerpoint/2010/main" val="111607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B1A6EF-6475-CDBC-B796-CD18DE630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729" y="932330"/>
            <a:ext cx="7817224" cy="5231140"/>
          </a:xfrm>
        </p:spPr>
      </p:pic>
    </p:spTree>
    <p:extLst>
      <p:ext uri="{BB962C8B-B14F-4D97-AF65-F5344CB8AC3E}">
        <p14:creationId xmlns:p14="http://schemas.microsoft.com/office/powerpoint/2010/main" val="193427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34C73-7D25-8ED0-16D7-C806856B7BA2}"/>
              </a:ext>
            </a:extLst>
          </p:cNvPr>
          <p:cNvSpPr>
            <a:spLocks noGrp="1"/>
          </p:cNvSpPr>
          <p:nvPr>
            <p:ph idx="1"/>
          </p:nvPr>
        </p:nvSpPr>
        <p:spPr/>
        <p:txBody>
          <a:bodyPr>
            <a:normAutofit/>
          </a:bodyPr>
          <a:lstStyle/>
          <a:p>
            <a:r>
              <a:rPr lang="en-IN" sz="3600" b="0" i="1">
                <a:solidFill>
                  <a:srgbClr val="242424"/>
                </a:solidFill>
                <a:effectLst/>
                <a:latin typeface="source-serif-pro"/>
              </a:rPr>
              <a:t>Navigate to the ASG console from the sidebar menu and create a new group named as </a:t>
            </a:r>
            <a:r>
              <a:rPr lang="en-IN" sz="3600" b="1" i="1">
                <a:solidFill>
                  <a:srgbClr val="242424"/>
                </a:solidFill>
                <a:effectLst/>
                <a:latin typeface="source-serif-pro"/>
              </a:rPr>
              <a:t>3-tier-ASG</a:t>
            </a:r>
            <a:r>
              <a:rPr lang="en-IN" sz="3600" b="0" i="1">
                <a:solidFill>
                  <a:srgbClr val="242424"/>
                </a:solidFill>
                <a:effectLst/>
                <a:latin typeface="source-serif-pro"/>
              </a:rPr>
              <a:t>. The ASG will use the </a:t>
            </a:r>
            <a:r>
              <a:rPr lang="en-IN" sz="3600" b="1" i="1">
                <a:solidFill>
                  <a:srgbClr val="242424"/>
                </a:solidFill>
                <a:effectLst/>
                <a:latin typeface="source-serif-pro"/>
              </a:rPr>
              <a:t>3-tier-webserver-template </a:t>
            </a:r>
            <a:r>
              <a:rPr lang="en-IN" sz="3600" b="0" i="1">
                <a:solidFill>
                  <a:srgbClr val="242424"/>
                </a:solidFill>
                <a:effectLst/>
                <a:latin typeface="source-serif-pro"/>
              </a:rPr>
              <a:t>launch template that we had set up in our previous step.</a:t>
            </a:r>
          </a:p>
          <a:p>
            <a:r>
              <a:rPr lang="en-IN" sz="3600" b="0" i="1">
                <a:solidFill>
                  <a:srgbClr val="242424"/>
                </a:solidFill>
                <a:effectLst/>
                <a:latin typeface="source-serif-pro"/>
              </a:rPr>
              <a:t>Select the medium-VPC along with the other two public subnets.</a:t>
            </a:r>
          </a:p>
        </p:txBody>
      </p:sp>
    </p:spTree>
    <p:extLst>
      <p:ext uri="{BB962C8B-B14F-4D97-AF65-F5344CB8AC3E}">
        <p14:creationId xmlns:p14="http://schemas.microsoft.com/office/powerpoint/2010/main" val="409681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687F4-7087-AAC8-D7EF-C2676F1F8CFC}"/>
              </a:ext>
            </a:extLst>
          </p:cNvPr>
          <p:cNvSpPr>
            <a:spLocks noGrp="1"/>
          </p:cNvSpPr>
          <p:nvPr>
            <p:ph idx="1"/>
          </p:nvPr>
        </p:nvSpPr>
        <p:spPr>
          <a:xfrm>
            <a:off x="993588" y="1253331"/>
            <a:ext cx="10515600" cy="4351338"/>
          </a:xfrm>
        </p:spPr>
        <p:txBody>
          <a:bodyPr>
            <a:normAutofit/>
          </a:bodyPr>
          <a:lstStyle/>
          <a:p>
            <a:r>
              <a:rPr lang="en-IN" sz="3600" b="0" i="1">
                <a:solidFill>
                  <a:srgbClr val="242424"/>
                </a:solidFill>
                <a:effectLst/>
                <a:latin typeface="source-serif-pro"/>
              </a:rPr>
              <a:t>Navigate to the ASG console from the sidebar menu and create a new group named as </a:t>
            </a:r>
            <a:r>
              <a:rPr lang="en-IN" sz="3600" b="1" i="1">
                <a:solidFill>
                  <a:srgbClr val="242424"/>
                </a:solidFill>
                <a:effectLst/>
                <a:latin typeface="source-serif-pro"/>
              </a:rPr>
              <a:t>3-tier-ASG</a:t>
            </a:r>
            <a:r>
              <a:rPr lang="en-IN" sz="3600" b="0" i="1">
                <a:solidFill>
                  <a:srgbClr val="242424"/>
                </a:solidFill>
                <a:effectLst/>
                <a:latin typeface="source-serif-pro"/>
              </a:rPr>
              <a:t>. The ASG will use the </a:t>
            </a:r>
            <a:r>
              <a:rPr lang="en-IN" sz="3600" b="1" i="1">
                <a:solidFill>
                  <a:srgbClr val="242424"/>
                </a:solidFill>
                <a:effectLst/>
                <a:latin typeface="source-serif-pro"/>
              </a:rPr>
              <a:t>3-tier-webserver-template </a:t>
            </a:r>
            <a:r>
              <a:rPr lang="en-IN" sz="3600" b="0" i="1">
                <a:solidFill>
                  <a:srgbClr val="242424"/>
                </a:solidFill>
                <a:effectLst/>
                <a:latin typeface="source-serif-pro"/>
              </a:rPr>
              <a:t>launch template that we had set up in our previous step.</a:t>
            </a:r>
          </a:p>
          <a:p>
            <a:r>
              <a:rPr lang="en-IN" sz="3600" b="0" i="1">
                <a:solidFill>
                  <a:srgbClr val="242424"/>
                </a:solidFill>
                <a:effectLst/>
                <a:latin typeface="source-serif-pro"/>
              </a:rPr>
              <a:t>Select the medium-VPC along with the other two public subnets.</a:t>
            </a:r>
          </a:p>
        </p:txBody>
      </p:sp>
    </p:spTree>
    <p:extLst>
      <p:ext uri="{BB962C8B-B14F-4D97-AF65-F5344CB8AC3E}">
        <p14:creationId xmlns:p14="http://schemas.microsoft.com/office/powerpoint/2010/main" val="43720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85C81BB-ECEB-6FF9-67EF-EE74B6A74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612" y="988919"/>
            <a:ext cx="10397565" cy="4351338"/>
          </a:xfrm>
        </p:spPr>
      </p:pic>
    </p:spTree>
    <p:extLst>
      <p:ext uri="{BB962C8B-B14F-4D97-AF65-F5344CB8AC3E}">
        <p14:creationId xmlns:p14="http://schemas.microsoft.com/office/powerpoint/2010/main" val="3519344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34167A-032D-97F2-2B03-975D2CE11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588" y="1825625"/>
            <a:ext cx="9239624" cy="4351338"/>
          </a:xfrm>
        </p:spPr>
      </p:pic>
    </p:spTree>
    <p:extLst>
      <p:ext uri="{BB962C8B-B14F-4D97-AF65-F5344CB8AC3E}">
        <p14:creationId xmlns:p14="http://schemas.microsoft.com/office/powerpoint/2010/main" val="428214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38C8B-1D8B-556B-67D0-A2CED93B2AC0}"/>
              </a:ext>
            </a:extLst>
          </p:cNvPr>
          <p:cNvSpPr>
            <a:spLocks noGrp="1"/>
          </p:cNvSpPr>
          <p:nvPr>
            <p:ph idx="1"/>
          </p:nvPr>
        </p:nvSpPr>
        <p:spPr/>
        <p:txBody>
          <a:bodyPr>
            <a:normAutofit/>
          </a:bodyPr>
          <a:lstStyle/>
          <a:p>
            <a:r>
              <a:rPr lang="en-IN" sz="3200" b="0" i="1">
                <a:solidFill>
                  <a:srgbClr val="242424"/>
                </a:solidFill>
                <a:effectLst/>
                <a:latin typeface="source-serif-pro"/>
              </a:rPr>
              <a:t>After selecting 3-tier-vpc as the desired VPC and its subnets in the Network configuration. The next step is to define the desired capacity of the instances in the particular subnets such as Desired capacity → 2, Minimum Desired capacity → 2, Maximum Desired capacity → 4</a:t>
            </a:r>
          </a:p>
          <a:p>
            <a:r>
              <a:rPr lang="en-IN" sz="3200" b="0" i="1">
                <a:solidFill>
                  <a:srgbClr val="242424"/>
                </a:solidFill>
                <a:effectLst/>
                <a:latin typeface="source-serif-pro"/>
              </a:rPr>
              <a:t>After Successfully launching the ASG make sure the instances are up and running. One instance in ap-south-1a and other in ap-south-1b</a:t>
            </a:r>
          </a:p>
        </p:txBody>
      </p:sp>
    </p:spTree>
    <p:extLst>
      <p:ext uri="{BB962C8B-B14F-4D97-AF65-F5344CB8AC3E}">
        <p14:creationId xmlns:p14="http://schemas.microsoft.com/office/powerpoint/2010/main" val="399792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15BB-FF5E-AC59-E2FD-9009F963B472}"/>
              </a:ext>
            </a:extLst>
          </p:cNvPr>
          <p:cNvSpPr>
            <a:spLocks noGrp="1"/>
          </p:cNvSpPr>
          <p:nvPr>
            <p:ph type="title"/>
          </p:nvPr>
        </p:nvSpPr>
        <p:spPr/>
        <p:txBody>
          <a:bodyPr/>
          <a:lstStyle/>
          <a:p>
            <a:r>
              <a:rPr lang="en-IN" b="1" i="0" dirty="0">
                <a:solidFill>
                  <a:srgbClr val="242424"/>
                </a:solidFill>
                <a:effectLst/>
                <a:latin typeface="source-serif-pro"/>
              </a:rPr>
              <a:t>Creating an Application Load Balancer(ALB):</a:t>
            </a:r>
            <a:endParaRPr lang="en-US" dirty="0"/>
          </a:p>
        </p:txBody>
      </p:sp>
      <p:sp>
        <p:nvSpPr>
          <p:cNvPr id="3" name="Content Placeholder 2">
            <a:extLst>
              <a:ext uri="{FF2B5EF4-FFF2-40B4-BE49-F238E27FC236}">
                <a16:creationId xmlns:a16="http://schemas.microsoft.com/office/drawing/2014/main" id="{F1CE6E0E-5DDB-3F0A-A04B-99652FBB8A9B}"/>
              </a:ext>
            </a:extLst>
          </p:cNvPr>
          <p:cNvSpPr>
            <a:spLocks noGrp="1"/>
          </p:cNvSpPr>
          <p:nvPr>
            <p:ph idx="1"/>
          </p:nvPr>
        </p:nvSpPr>
        <p:spPr>
          <a:xfrm>
            <a:off x="838200" y="2566707"/>
            <a:ext cx="10515600" cy="3290234"/>
          </a:xfrm>
        </p:spPr>
        <p:txBody>
          <a:bodyPr>
            <a:normAutofit/>
          </a:bodyPr>
          <a:lstStyle/>
          <a:p>
            <a:r>
              <a:rPr lang="en-IN" sz="3200" b="0" i="1">
                <a:solidFill>
                  <a:srgbClr val="242424"/>
                </a:solidFill>
                <a:effectLst/>
                <a:latin typeface="source-serif-pro"/>
              </a:rPr>
              <a:t>The next step in our first tier is creating an ALB. A load-balancer is basically used to divert/distributed the incoming traffic to the application equally among the instances. It can also be used to monitor the Health of your instances.</a:t>
            </a:r>
            <a:endParaRPr lang="en-US" sz="3200"/>
          </a:p>
        </p:txBody>
      </p:sp>
    </p:spTree>
    <p:extLst>
      <p:ext uri="{BB962C8B-B14F-4D97-AF65-F5344CB8AC3E}">
        <p14:creationId xmlns:p14="http://schemas.microsoft.com/office/powerpoint/2010/main" val="95338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AB68EE-87F0-C88B-43EC-D5AAB586F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847" y="1051859"/>
            <a:ext cx="8534400" cy="4993622"/>
          </a:xfrm>
        </p:spPr>
      </p:pic>
    </p:spTree>
    <p:extLst>
      <p:ext uri="{BB962C8B-B14F-4D97-AF65-F5344CB8AC3E}">
        <p14:creationId xmlns:p14="http://schemas.microsoft.com/office/powerpoint/2010/main" val="404456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C4903-3DA8-39EE-6509-D0452149D7EE}"/>
              </a:ext>
            </a:extLst>
          </p:cNvPr>
          <p:cNvSpPr>
            <a:spLocks noGrp="1"/>
          </p:cNvSpPr>
          <p:nvPr>
            <p:ph idx="1"/>
          </p:nvPr>
        </p:nvSpPr>
        <p:spPr/>
        <p:txBody>
          <a:bodyPr>
            <a:normAutofit/>
          </a:bodyPr>
          <a:lstStyle/>
          <a:p>
            <a:r>
              <a:rPr lang="en-IN" sz="3600" b="0" i="0">
                <a:solidFill>
                  <a:srgbClr val="242424"/>
                </a:solidFill>
                <a:effectLst/>
                <a:latin typeface="source-serif-pro"/>
              </a:rPr>
              <a:t>Our use-case requires an Application Load-Balancer, so select the ALB rather than NLB or GLB.</a:t>
            </a:r>
          </a:p>
          <a:p>
            <a:r>
              <a:rPr lang="en-IN" sz="3600" b="0" i="1">
                <a:solidFill>
                  <a:srgbClr val="242424"/>
                </a:solidFill>
                <a:effectLst/>
                <a:latin typeface="source-serif-pro"/>
              </a:rPr>
              <a:t>After selecting ALB, fill out the required details such as name and make sure you select ‘</a:t>
            </a:r>
            <a:r>
              <a:rPr lang="en-IN" sz="3600" b="1" i="1">
                <a:solidFill>
                  <a:srgbClr val="242424"/>
                </a:solidFill>
                <a:effectLst/>
                <a:latin typeface="source-serif-pro"/>
              </a:rPr>
              <a:t>Scheme : Internet-facing’ </a:t>
            </a:r>
            <a:r>
              <a:rPr lang="en-IN" sz="3600" b="0" i="1">
                <a:solidFill>
                  <a:srgbClr val="242424"/>
                </a:solidFill>
                <a:effectLst/>
                <a:latin typeface="source-serif-pro"/>
              </a:rPr>
              <a:t>as we need to allow the traffic from the internet to instances.</a:t>
            </a:r>
          </a:p>
        </p:txBody>
      </p:sp>
    </p:spTree>
    <p:extLst>
      <p:ext uri="{BB962C8B-B14F-4D97-AF65-F5344CB8AC3E}">
        <p14:creationId xmlns:p14="http://schemas.microsoft.com/office/powerpoint/2010/main" val="2539098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7E9E50-9378-0578-DAB5-C940FA0CF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094" y="824753"/>
            <a:ext cx="9777506" cy="5352210"/>
          </a:xfrm>
        </p:spPr>
      </p:pic>
    </p:spTree>
    <p:extLst>
      <p:ext uri="{BB962C8B-B14F-4D97-AF65-F5344CB8AC3E}">
        <p14:creationId xmlns:p14="http://schemas.microsoft.com/office/powerpoint/2010/main" val="235619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F288E-E04A-D4D9-E489-AC3C68A06607}"/>
              </a:ext>
            </a:extLst>
          </p:cNvPr>
          <p:cNvSpPr>
            <a:spLocks noGrp="1"/>
          </p:cNvSpPr>
          <p:nvPr>
            <p:ph idx="1"/>
          </p:nvPr>
        </p:nvSpPr>
        <p:spPr/>
        <p:txBody>
          <a:bodyPr>
            <a:normAutofit/>
          </a:bodyPr>
          <a:lstStyle/>
          <a:p>
            <a:r>
              <a:rPr lang="en-IN" sz="3600" b="0" i="1">
                <a:solidFill>
                  <a:srgbClr val="242424"/>
                </a:solidFill>
                <a:effectLst/>
                <a:latin typeface="source-serif-pro"/>
              </a:rPr>
              <a:t>Under Network configuration, select the VPC which we have created prior and also select the subnets to which we need to divert the traffic from the Internet. In our case we have created 2-Instances one in ap-south-1a and other in ap-south-1b. Select these two AZs</a:t>
            </a:r>
            <a:endParaRPr lang="en-US" sz="3600"/>
          </a:p>
        </p:txBody>
      </p:sp>
    </p:spTree>
    <p:extLst>
      <p:ext uri="{BB962C8B-B14F-4D97-AF65-F5344CB8AC3E}">
        <p14:creationId xmlns:p14="http://schemas.microsoft.com/office/powerpoint/2010/main" val="276527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5E54C-934D-833D-472C-77E293DAAEE8}"/>
              </a:ext>
            </a:extLst>
          </p:cNvPr>
          <p:cNvSpPr>
            <a:spLocks noGrp="1"/>
          </p:cNvSpPr>
          <p:nvPr>
            <p:ph idx="1"/>
          </p:nvPr>
        </p:nvSpPr>
        <p:spPr>
          <a:xfrm>
            <a:off x="838200" y="1317717"/>
            <a:ext cx="10515600" cy="4222565"/>
          </a:xfrm>
        </p:spPr>
        <p:txBody>
          <a:bodyPr/>
          <a:lstStyle/>
          <a:p>
            <a:r>
              <a:rPr lang="en-IN" b="0" i="0" dirty="0">
                <a:solidFill>
                  <a:srgbClr val="242424"/>
                </a:solidFill>
                <a:effectLst/>
                <a:latin typeface="source-serif-pro"/>
              </a:rPr>
              <a:t>3-tier architecture is a well-established software architecture pattern that organizes applications into three logical and physical computing tiers: the presentation tier, the logic tier, and the data tier. This separation of concerns provides a modular structure for developing and maintaining software applications.</a:t>
            </a:r>
          </a:p>
          <a:p>
            <a:endParaRPr lang="en-IN" dirty="0">
              <a:solidFill>
                <a:srgbClr val="242424"/>
              </a:solidFill>
              <a:latin typeface="source-serif-pro"/>
            </a:endParaRPr>
          </a:p>
          <a:p>
            <a:r>
              <a:rPr lang="en-IN" b="0" i="0" dirty="0">
                <a:solidFill>
                  <a:srgbClr val="242424"/>
                </a:solidFill>
                <a:effectLst/>
                <a:latin typeface="source-serif-pro"/>
              </a:rPr>
              <a:t>Presentation Tier: Also known as the user interface layer, this tier is responsible for displaying information to the user and handling user interactions.</a:t>
            </a:r>
          </a:p>
        </p:txBody>
      </p:sp>
    </p:spTree>
    <p:extLst>
      <p:ext uri="{BB962C8B-B14F-4D97-AF65-F5344CB8AC3E}">
        <p14:creationId xmlns:p14="http://schemas.microsoft.com/office/powerpoint/2010/main" val="3969990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1D3B57-0543-6D7F-7ACD-20300036B9DE}"/>
              </a:ext>
            </a:extLst>
          </p:cNvPr>
          <p:cNvSpPr>
            <a:spLocks noGrp="1"/>
          </p:cNvSpPr>
          <p:nvPr>
            <p:ph idx="1"/>
          </p:nvPr>
        </p:nvSpPr>
        <p:spPr>
          <a:xfrm>
            <a:off x="706718" y="953059"/>
            <a:ext cx="10515600" cy="4351338"/>
          </a:xfrm>
        </p:spPr>
        <p:txBody>
          <a:bodyPr>
            <a:normAutofit/>
          </a:bodyPr>
          <a:lstStyle/>
          <a:p>
            <a:r>
              <a:rPr lang="en-IN" sz="3600" b="0" i="1">
                <a:solidFill>
                  <a:srgbClr val="242424"/>
                </a:solidFill>
                <a:effectLst/>
                <a:latin typeface="source-serif-pro"/>
              </a:rPr>
              <a:t>Next we need to add listeners and routing, make sure you select the HTTP Protocol which is exposing the port 80 and here we also need to select the target-group. why target-group? target-group is used to indicate the Load-Balancer to divert the incoming traffic to the selected instances in the target-group.</a:t>
            </a:r>
            <a:endParaRPr lang="en-US" sz="3600"/>
          </a:p>
        </p:txBody>
      </p:sp>
    </p:spTree>
    <p:extLst>
      <p:ext uri="{BB962C8B-B14F-4D97-AF65-F5344CB8AC3E}">
        <p14:creationId xmlns:p14="http://schemas.microsoft.com/office/powerpoint/2010/main" val="227152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7AA9D-189A-5D21-33AD-87C7CF3AD6D0}"/>
              </a:ext>
            </a:extLst>
          </p:cNvPr>
          <p:cNvSpPr>
            <a:spLocks noGrp="1"/>
          </p:cNvSpPr>
          <p:nvPr>
            <p:ph idx="1"/>
          </p:nvPr>
        </p:nvSpPr>
        <p:spPr/>
        <p:txBody>
          <a:bodyPr>
            <a:normAutofit/>
          </a:bodyPr>
          <a:lstStyle/>
          <a:p>
            <a:r>
              <a:rPr lang="en-IN" sz="3600" b="0" i="1">
                <a:solidFill>
                  <a:srgbClr val="242424"/>
                </a:solidFill>
                <a:effectLst/>
                <a:latin typeface="source-serif-pro"/>
              </a:rPr>
              <a:t>Below is the process to create a target-group and add the registered-targets by selecting the required instances. Create target-group by naming it as 3-tier-tg. And later select the target-group which we have created(3-tier-tg) in Load-Balancer.</a:t>
            </a:r>
            <a:endParaRPr lang="en-US" sz="3600"/>
          </a:p>
        </p:txBody>
      </p:sp>
    </p:spTree>
    <p:extLst>
      <p:ext uri="{BB962C8B-B14F-4D97-AF65-F5344CB8AC3E}">
        <p14:creationId xmlns:p14="http://schemas.microsoft.com/office/powerpoint/2010/main" val="455458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EA39A3-B2A9-77C4-65DB-2CED07660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212" y="1087718"/>
            <a:ext cx="9132047" cy="5089245"/>
          </a:xfrm>
        </p:spPr>
      </p:pic>
    </p:spTree>
    <p:extLst>
      <p:ext uri="{BB962C8B-B14F-4D97-AF65-F5344CB8AC3E}">
        <p14:creationId xmlns:p14="http://schemas.microsoft.com/office/powerpoint/2010/main" val="2523133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AEE6CD-1C40-B8CB-18F9-13AD57FCA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66" y="1087718"/>
            <a:ext cx="10088282" cy="5089245"/>
          </a:xfrm>
        </p:spPr>
      </p:pic>
    </p:spTree>
    <p:extLst>
      <p:ext uri="{BB962C8B-B14F-4D97-AF65-F5344CB8AC3E}">
        <p14:creationId xmlns:p14="http://schemas.microsoft.com/office/powerpoint/2010/main" val="4221864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3FFF-13F1-5F74-27ED-8A38C9A16C72}"/>
              </a:ext>
            </a:extLst>
          </p:cNvPr>
          <p:cNvSpPr>
            <a:spLocks noGrp="1"/>
          </p:cNvSpPr>
          <p:nvPr>
            <p:ph type="title"/>
          </p:nvPr>
        </p:nvSpPr>
        <p:spPr>
          <a:xfrm>
            <a:off x="1770529" y="382494"/>
            <a:ext cx="8222129" cy="3920565"/>
          </a:xfrm>
        </p:spPr>
        <p:txBody>
          <a:bodyPr>
            <a:normAutofit/>
          </a:bodyPr>
          <a:lstStyle/>
          <a:p>
            <a:r>
              <a:rPr lang="en-IN" sz="8000" b="1" dirty="0"/>
              <a:t>Success </a:t>
            </a:r>
            <a:endParaRPr lang="en-US" sz="8000" b="1" dirty="0"/>
          </a:p>
        </p:txBody>
      </p:sp>
    </p:spTree>
    <p:extLst>
      <p:ext uri="{BB962C8B-B14F-4D97-AF65-F5344CB8AC3E}">
        <p14:creationId xmlns:p14="http://schemas.microsoft.com/office/powerpoint/2010/main" val="2191717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EFC1-C946-8B93-322B-2263D4B16F68}"/>
              </a:ext>
            </a:extLst>
          </p:cNvPr>
          <p:cNvSpPr>
            <a:spLocks noGrp="1"/>
          </p:cNvSpPr>
          <p:nvPr>
            <p:ph type="title"/>
          </p:nvPr>
        </p:nvSpPr>
        <p:spPr/>
        <p:txBody>
          <a:bodyPr/>
          <a:lstStyle/>
          <a:p>
            <a:r>
              <a:rPr lang="en-IN" b="1" i="0">
                <a:solidFill>
                  <a:srgbClr val="242424"/>
                </a:solidFill>
                <a:effectLst/>
                <a:latin typeface="source-serif-pro"/>
              </a:rPr>
              <a:t>Tier2 : Logic Tier</a:t>
            </a:r>
            <a:endParaRPr lang="en-US"/>
          </a:p>
        </p:txBody>
      </p:sp>
      <p:sp>
        <p:nvSpPr>
          <p:cNvPr id="3" name="Content Placeholder 2">
            <a:extLst>
              <a:ext uri="{FF2B5EF4-FFF2-40B4-BE49-F238E27FC236}">
                <a16:creationId xmlns:a16="http://schemas.microsoft.com/office/drawing/2014/main" id="{E5B07B39-A3EC-8A91-3E53-2BFA1A988713}"/>
              </a:ext>
            </a:extLst>
          </p:cNvPr>
          <p:cNvSpPr>
            <a:spLocks noGrp="1"/>
          </p:cNvSpPr>
          <p:nvPr>
            <p:ph idx="1"/>
          </p:nvPr>
        </p:nvSpPr>
        <p:spPr/>
        <p:txBody>
          <a:bodyPr>
            <a:normAutofit/>
          </a:bodyPr>
          <a:lstStyle/>
          <a:p>
            <a:r>
              <a:rPr lang="en-IN" sz="3200" b="0" i="0">
                <a:solidFill>
                  <a:srgbClr val="242424"/>
                </a:solidFill>
                <a:effectLst/>
                <a:latin typeface="source-serif-pro"/>
              </a:rPr>
              <a:t>Logic Tier also known as Application-Tier is an important tier, that is why we have launched it in private sub-net. Application-Tier host our application code which is essential for our application to function</a:t>
            </a:r>
          </a:p>
          <a:p>
            <a:r>
              <a:rPr lang="en-IN" sz="3200" b="0" i="1">
                <a:solidFill>
                  <a:srgbClr val="242424"/>
                </a:solidFill>
                <a:effectLst/>
                <a:latin typeface="source-serif-pro"/>
              </a:rPr>
              <a:t>We are going to launch instances in our Application-tier the same way we have launched it in web-Tier, using Auto-Scaling Group (ASG).</a:t>
            </a:r>
          </a:p>
        </p:txBody>
      </p:sp>
    </p:spTree>
    <p:extLst>
      <p:ext uri="{BB962C8B-B14F-4D97-AF65-F5344CB8AC3E}">
        <p14:creationId xmlns:p14="http://schemas.microsoft.com/office/powerpoint/2010/main" val="3227433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78DB9B-304A-E7A8-187F-E298BB095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301081"/>
            <a:ext cx="10287000" cy="3400425"/>
          </a:xfrm>
        </p:spPr>
      </p:pic>
    </p:spTree>
    <p:extLst>
      <p:ext uri="{BB962C8B-B14F-4D97-AF65-F5344CB8AC3E}">
        <p14:creationId xmlns:p14="http://schemas.microsoft.com/office/powerpoint/2010/main" val="127449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0BE35-D7F8-9CB8-2376-CCCE697706AF}"/>
              </a:ext>
            </a:extLst>
          </p:cNvPr>
          <p:cNvSpPr>
            <a:spLocks noGrp="1"/>
          </p:cNvSpPr>
          <p:nvPr>
            <p:ph idx="1"/>
          </p:nvPr>
        </p:nvSpPr>
        <p:spPr/>
        <p:txBody>
          <a:bodyPr>
            <a:normAutofit/>
          </a:bodyPr>
          <a:lstStyle/>
          <a:p>
            <a:r>
              <a:rPr lang="en-IN" sz="3200" b="0" i="0">
                <a:solidFill>
                  <a:srgbClr val="242424"/>
                </a:solidFill>
                <a:effectLst/>
                <a:latin typeface="source-serif-pro"/>
              </a:rPr>
              <a:t>Components to be built:</a:t>
            </a:r>
          </a:p>
          <a:p>
            <a:r>
              <a:rPr lang="en-IN" sz="3200" b="1" i="0">
                <a:solidFill>
                  <a:srgbClr val="242424"/>
                </a:solidFill>
                <a:effectLst/>
                <a:latin typeface="source-serif-pro"/>
              </a:rPr>
              <a:t>EC2-launch template:</a:t>
            </a:r>
            <a:r>
              <a:rPr lang="en-IN" sz="3200" b="0" i="0">
                <a:solidFill>
                  <a:srgbClr val="242424"/>
                </a:solidFill>
                <a:effectLst/>
                <a:latin typeface="source-serif-pro"/>
              </a:rPr>
              <a:t> A template to define what kind of EC2 instances need to be provisioned for the application.</a:t>
            </a:r>
          </a:p>
          <a:p>
            <a:r>
              <a:rPr lang="en-IN" sz="3200" b="1" i="0">
                <a:solidFill>
                  <a:srgbClr val="242424"/>
                </a:solidFill>
                <a:effectLst/>
                <a:latin typeface="source-serif-pro"/>
              </a:rPr>
              <a:t>Auto Scaling Group (ASG):</a:t>
            </a:r>
            <a:r>
              <a:rPr lang="en-IN" sz="3200" b="0" i="0">
                <a:solidFill>
                  <a:srgbClr val="242424"/>
                </a:solidFill>
                <a:effectLst/>
                <a:latin typeface="source-serif-pro"/>
              </a:rPr>
              <a:t> An Auto Scaling Group (ASG) is a feature in Amazon Web Services (AWS) that automatically adjusts the number of Amazon Elastic Compute Cloud (EC2) instances in your application based on the current demand.</a:t>
            </a:r>
          </a:p>
        </p:txBody>
      </p:sp>
    </p:spTree>
    <p:extLst>
      <p:ext uri="{BB962C8B-B14F-4D97-AF65-F5344CB8AC3E}">
        <p14:creationId xmlns:p14="http://schemas.microsoft.com/office/powerpoint/2010/main" val="824616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F277C-F0B2-0D25-B033-2A91F3949972}"/>
              </a:ext>
            </a:extLst>
          </p:cNvPr>
          <p:cNvSpPr>
            <a:spLocks noGrp="1"/>
          </p:cNvSpPr>
          <p:nvPr>
            <p:ph idx="1"/>
          </p:nvPr>
        </p:nvSpPr>
        <p:spPr/>
        <p:txBody>
          <a:bodyPr>
            <a:normAutofit/>
          </a:bodyPr>
          <a:lstStyle/>
          <a:p>
            <a:r>
              <a:rPr lang="en-IN" sz="3600" b="0" i="0">
                <a:solidFill>
                  <a:srgbClr val="242424"/>
                </a:solidFill>
                <a:effectLst/>
                <a:latin typeface="source-serif-pro"/>
              </a:rPr>
              <a:t>We can also create a Security-group specifically for application-tier instances, but i won’t be showing you that here.</a:t>
            </a:r>
          </a:p>
          <a:p>
            <a:r>
              <a:rPr lang="en-IN" sz="3600" b="0" i="1">
                <a:solidFill>
                  <a:srgbClr val="242424"/>
                </a:solidFill>
                <a:effectLst/>
                <a:latin typeface="source-serif-pro"/>
              </a:rPr>
              <a:t>→ Create a template named : ‘2nd-tier-template’ with the same previous configuration</a:t>
            </a:r>
          </a:p>
        </p:txBody>
      </p:sp>
    </p:spTree>
    <p:extLst>
      <p:ext uri="{BB962C8B-B14F-4D97-AF65-F5344CB8AC3E}">
        <p14:creationId xmlns:p14="http://schemas.microsoft.com/office/powerpoint/2010/main" val="2350726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886ED56-9239-C590-DDA0-D28222947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822" y="1825625"/>
            <a:ext cx="4514356" cy="4351338"/>
          </a:xfrm>
        </p:spPr>
      </p:pic>
    </p:spTree>
    <p:extLst>
      <p:ext uri="{BB962C8B-B14F-4D97-AF65-F5344CB8AC3E}">
        <p14:creationId xmlns:p14="http://schemas.microsoft.com/office/powerpoint/2010/main" val="17476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D82D8-9E24-B4E1-C26B-97EBDC081D5E}"/>
              </a:ext>
            </a:extLst>
          </p:cNvPr>
          <p:cNvSpPr>
            <a:spLocks noGrp="1"/>
          </p:cNvSpPr>
          <p:nvPr>
            <p:ph idx="1"/>
          </p:nvPr>
        </p:nvSpPr>
        <p:spPr>
          <a:xfrm>
            <a:off x="742576" y="848659"/>
            <a:ext cx="10515600" cy="5519551"/>
          </a:xfrm>
        </p:spPr>
        <p:txBody>
          <a:bodyPr>
            <a:normAutofit lnSpcReduction="10000"/>
          </a:bodyPr>
          <a:lstStyle/>
          <a:p>
            <a:r>
              <a:rPr lang="en-IN" dirty="0"/>
              <a:t>Logic Tier: Also known as the application tier or business logic layer, this tier processes user inputs, makes logical decisions, and performs calculations.
Data Tier: Also known as the database tier, this tier is responsible for storing, retrieving, and managing data.
It’s essentials due to its nature:
Modularity: Each tier can be developed, tested, and deployed independently. This modular approach makes the system more flexible and easier to manage.
Scalability: The architecture allows for individual scaling of each tier. For example, if the presentation layer needs more resources due to increased user interactions, it can be scaled up independently of the logic or data layers.</a:t>
            </a:r>
            <a:endParaRPr lang="en-US" dirty="0"/>
          </a:p>
        </p:txBody>
      </p:sp>
    </p:spTree>
    <p:extLst>
      <p:ext uri="{BB962C8B-B14F-4D97-AF65-F5344CB8AC3E}">
        <p14:creationId xmlns:p14="http://schemas.microsoft.com/office/powerpoint/2010/main" val="386113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A12C4-BD08-D45E-8C96-51698CEED060}"/>
              </a:ext>
            </a:extLst>
          </p:cNvPr>
          <p:cNvSpPr>
            <a:spLocks noGrp="1"/>
          </p:cNvSpPr>
          <p:nvPr>
            <p:ph idx="1"/>
          </p:nvPr>
        </p:nvSpPr>
        <p:spPr/>
        <p:txBody>
          <a:bodyPr>
            <a:normAutofit/>
          </a:bodyPr>
          <a:lstStyle/>
          <a:p>
            <a:r>
              <a:rPr lang="en-IN" sz="3200" b="0" i="1">
                <a:solidFill>
                  <a:srgbClr val="242424"/>
                </a:solidFill>
                <a:effectLst/>
                <a:latin typeface="source-serif-pro"/>
              </a:rPr>
              <a:t>after selecting 3-tier-vpc as the desired VPC and its subnets in the Network configuration. The next step is to define the desired capacity of the instances in the particular subnets such as Desired capacity → 2, Minimum Desired capacity → 2, Maximum Desired capacity → 4</a:t>
            </a:r>
          </a:p>
          <a:p>
            <a:r>
              <a:rPr lang="en-IN" sz="3200" b="0" i="1">
                <a:solidFill>
                  <a:srgbClr val="242424"/>
                </a:solidFill>
                <a:effectLst/>
                <a:latin typeface="source-serif-pro"/>
              </a:rPr>
              <a:t>After Successfully launching the ASG make sure the instances are up and running. One instance in ap-south-1a(</a:t>
            </a:r>
            <a:r>
              <a:rPr lang="en-IN" sz="3200" b="1" i="1">
                <a:solidFill>
                  <a:srgbClr val="242424"/>
                </a:solidFill>
                <a:effectLst/>
                <a:latin typeface="source-serif-pro"/>
              </a:rPr>
              <a:t>private</a:t>
            </a:r>
            <a:r>
              <a:rPr lang="en-IN" sz="3200" b="0" i="1">
                <a:solidFill>
                  <a:srgbClr val="242424"/>
                </a:solidFill>
                <a:effectLst/>
                <a:latin typeface="source-serif-pro"/>
              </a:rPr>
              <a:t>) and other in ap-south-1b(</a:t>
            </a:r>
            <a:r>
              <a:rPr lang="en-IN" sz="3200" b="1" i="1">
                <a:solidFill>
                  <a:srgbClr val="242424"/>
                </a:solidFill>
                <a:effectLst/>
                <a:latin typeface="source-serif-pro"/>
              </a:rPr>
              <a:t>private</a:t>
            </a:r>
            <a:r>
              <a:rPr lang="en-IN" sz="3200" b="0" i="1">
                <a:solidFill>
                  <a:srgbClr val="242424"/>
                </a:solidFill>
                <a:effectLst/>
                <a:latin typeface="source-serif-pro"/>
              </a:rPr>
              <a:t>)</a:t>
            </a:r>
          </a:p>
        </p:txBody>
      </p:sp>
    </p:spTree>
    <p:extLst>
      <p:ext uri="{BB962C8B-B14F-4D97-AF65-F5344CB8AC3E}">
        <p14:creationId xmlns:p14="http://schemas.microsoft.com/office/powerpoint/2010/main" val="193522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AA56D-1D90-E49F-EA73-EF129D8AABFD}"/>
              </a:ext>
            </a:extLst>
          </p:cNvPr>
          <p:cNvSpPr>
            <a:spLocks noGrp="1"/>
          </p:cNvSpPr>
          <p:nvPr>
            <p:ph idx="1"/>
          </p:nvPr>
        </p:nvSpPr>
        <p:spPr/>
        <p:txBody>
          <a:bodyPr/>
          <a:lstStyle/>
          <a:p>
            <a:r>
              <a:rPr lang="en-IN" b="0" i="1">
                <a:solidFill>
                  <a:srgbClr val="242424"/>
                </a:solidFill>
                <a:effectLst/>
                <a:latin typeface="source-serif-pro"/>
              </a:rPr>
              <a:t>Now after successfully launching 2-instanes in 2-different AZs, you should be having four instances. 2 in public-subnet and the rest 2 in private-subnet.</a:t>
            </a:r>
          </a:p>
          <a:p>
            <a:r>
              <a:rPr lang="en-IN" b="0" i="0">
                <a:solidFill>
                  <a:srgbClr val="242424"/>
                </a:solidFill>
                <a:effectLst/>
                <a:latin typeface="source-serif-pro"/>
              </a:rPr>
              <a:t>To check the connectivity between the public-subnet and private-subnet, we can do this by using the ping &lt;ip_address&gt; . Below i have logged into the public instance and from this instance i’m using ping command to connect private instance. Make sure you use private-IPADDRESS of the instance of the private subnet as it only has private-IPADDRESS.</a:t>
            </a:r>
          </a:p>
          <a:p>
            <a:r>
              <a:rPr lang="en-IN" b="0" i="1">
                <a:solidFill>
                  <a:srgbClr val="242424"/>
                </a:solidFill>
                <a:effectLst/>
                <a:latin typeface="source-serif-pro"/>
              </a:rPr>
              <a:t>If ping is successful, you should get a response like below:</a:t>
            </a:r>
          </a:p>
        </p:txBody>
      </p:sp>
    </p:spTree>
    <p:extLst>
      <p:ext uri="{BB962C8B-B14F-4D97-AF65-F5344CB8AC3E}">
        <p14:creationId xmlns:p14="http://schemas.microsoft.com/office/powerpoint/2010/main" val="3131396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4C19B3-B936-B02E-8642-B9A820164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637" y="1060637"/>
            <a:ext cx="6382725" cy="4351338"/>
          </a:xfrm>
        </p:spPr>
      </p:pic>
    </p:spTree>
    <p:extLst>
      <p:ext uri="{BB962C8B-B14F-4D97-AF65-F5344CB8AC3E}">
        <p14:creationId xmlns:p14="http://schemas.microsoft.com/office/powerpoint/2010/main" val="178002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6AA8EA-600E-D5F3-7F0E-5EBE04803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4812" y="1825625"/>
            <a:ext cx="2942375" cy="4351338"/>
          </a:xfrm>
        </p:spPr>
      </p:pic>
    </p:spTree>
    <p:extLst>
      <p:ext uri="{BB962C8B-B14F-4D97-AF65-F5344CB8AC3E}">
        <p14:creationId xmlns:p14="http://schemas.microsoft.com/office/powerpoint/2010/main" val="4246519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0231F-BEEA-48C2-133A-A6F5A0159DE9}"/>
              </a:ext>
            </a:extLst>
          </p:cNvPr>
          <p:cNvSpPr>
            <a:spLocks noGrp="1"/>
          </p:cNvSpPr>
          <p:nvPr>
            <p:ph idx="1"/>
          </p:nvPr>
        </p:nvSpPr>
        <p:spPr/>
        <p:txBody>
          <a:bodyPr>
            <a:normAutofit/>
          </a:bodyPr>
          <a:lstStyle/>
          <a:p>
            <a:r>
              <a:rPr lang="en-IN" sz="3600" b="0" i="1">
                <a:solidFill>
                  <a:srgbClr val="242424"/>
                </a:solidFill>
                <a:effectLst/>
                <a:latin typeface="source-serif-pro"/>
              </a:rPr>
              <a:t>We have successfully pinged the app server and received a response from it. If you have lost packets, then there is an error to connect to your private instance from the public instance.</a:t>
            </a:r>
            <a:endParaRPr lang="en-US" sz="3600"/>
          </a:p>
        </p:txBody>
      </p:sp>
    </p:spTree>
    <p:extLst>
      <p:ext uri="{BB962C8B-B14F-4D97-AF65-F5344CB8AC3E}">
        <p14:creationId xmlns:p14="http://schemas.microsoft.com/office/powerpoint/2010/main" val="389068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C3A4B-0B6E-3FF8-889A-D41DF7638E11}"/>
              </a:ext>
            </a:extLst>
          </p:cNvPr>
          <p:cNvSpPr>
            <a:spLocks noGrp="1"/>
          </p:cNvSpPr>
          <p:nvPr>
            <p:ph idx="1"/>
          </p:nvPr>
        </p:nvSpPr>
        <p:spPr/>
        <p:txBody>
          <a:bodyPr>
            <a:normAutofit/>
          </a:bodyPr>
          <a:lstStyle/>
          <a:p>
            <a:r>
              <a:rPr lang="en-IN" sz="3600" b="1" i="0">
                <a:solidFill>
                  <a:srgbClr val="242424"/>
                </a:solidFill>
                <a:effectLst/>
                <a:latin typeface="source-serif-pro"/>
              </a:rPr>
              <a:t>Tier3: Database Tier</a:t>
            </a:r>
            <a:endParaRPr lang="en-IN" sz="3600" b="0" i="0">
              <a:solidFill>
                <a:srgbClr val="242424"/>
              </a:solidFill>
              <a:effectLst/>
              <a:latin typeface="source-serif-pro"/>
            </a:endParaRPr>
          </a:p>
          <a:p>
            <a:r>
              <a:rPr lang="en-IN" sz="3600" b="0" i="0">
                <a:solidFill>
                  <a:srgbClr val="242424"/>
                </a:solidFill>
                <a:effectLst/>
                <a:latin typeface="source-serif-pro"/>
              </a:rPr>
              <a:t>The Database Tier is a critical component of a multi-tier architecture, responsible for storing and managing data used by an application. This tier typically comprises a database server that hosts the database management system (DBMS), which can be relational (e.g., MySQL, PostgreSQL) or non-relational (e.g., MongoDB, Cassandra).</a:t>
            </a:r>
          </a:p>
        </p:txBody>
      </p:sp>
    </p:spTree>
    <p:extLst>
      <p:ext uri="{BB962C8B-B14F-4D97-AF65-F5344CB8AC3E}">
        <p14:creationId xmlns:p14="http://schemas.microsoft.com/office/powerpoint/2010/main" val="2131496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B1B492-DCA5-4E6B-465C-BD1ECAB59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458244"/>
            <a:ext cx="10287000" cy="3086100"/>
          </a:xfrm>
        </p:spPr>
      </p:pic>
    </p:spTree>
    <p:extLst>
      <p:ext uri="{BB962C8B-B14F-4D97-AF65-F5344CB8AC3E}">
        <p14:creationId xmlns:p14="http://schemas.microsoft.com/office/powerpoint/2010/main" val="532278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E268A-635B-0947-1F86-765A1953FB9C}"/>
              </a:ext>
            </a:extLst>
          </p:cNvPr>
          <p:cNvSpPr>
            <a:spLocks noGrp="1"/>
          </p:cNvSpPr>
          <p:nvPr>
            <p:ph idx="1"/>
          </p:nvPr>
        </p:nvSpPr>
        <p:spPr>
          <a:xfrm>
            <a:off x="754529" y="1048683"/>
            <a:ext cx="10515600" cy="4351338"/>
          </a:xfrm>
        </p:spPr>
        <p:txBody>
          <a:bodyPr/>
          <a:lstStyle/>
          <a:p>
            <a:r>
              <a:rPr lang="en-IN" b="1" i="0">
                <a:solidFill>
                  <a:srgbClr val="242424"/>
                </a:solidFill>
                <a:effectLst/>
                <a:latin typeface="source-serif-pro"/>
              </a:rPr>
              <a:t>EC2-launch template:</a:t>
            </a:r>
            <a:r>
              <a:rPr lang="en-IN" b="0" i="0">
                <a:solidFill>
                  <a:srgbClr val="242424"/>
                </a:solidFill>
                <a:effectLst/>
                <a:latin typeface="source-serif-pro"/>
              </a:rPr>
              <a:t> A template to define what kind of EC2 instances need to be provisioned for the application.</a:t>
            </a:r>
          </a:p>
          <a:p>
            <a:r>
              <a:rPr lang="en-IN" b="1" i="0">
                <a:solidFill>
                  <a:srgbClr val="242424"/>
                </a:solidFill>
                <a:effectLst/>
                <a:latin typeface="source-serif-pro"/>
              </a:rPr>
              <a:t>Auto Scaling Group (ASG):</a:t>
            </a:r>
            <a:r>
              <a:rPr lang="en-IN" b="0" i="0">
                <a:solidFill>
                  <a:srgbClr val="242424"/>
                </a:solidFill>
                <a:effectLst/>
                <a:latin typeface="source-serif-pro"/>
              </a:rPr>
              <a:t> An Auto Scaling Group (ASG) is a feature in Amazon Web Services (AWS) that automatically adjusts the number of Amazon Elastic Compute Cloud (EC2) instances in your application based on the current demand.</a:t>
            </a:r>
          </a:p>
          <a:p>
            <a:r>
              <a:rPr lang="en-IN" b="0" i="0">
                <a:solidFill>
                  <a:srgbClr val="242424"/>
                </a:solidFill>
                <a:effectLst/>
                <a:latin typeface="source-serif-pro"/>
              </a:rPr>
              <a:t>We can also create a Security-group specifically for application-tier instances, but i won’t be showing you that here.</a:t>
            </a:r>
          </a:p>
          <a:p>
            <a:r>
              <a:rPr lang="en-IN" b="0" i="1">
                <a:solidFill>
                  <a:srgbClr val="242424"/>
                </a:solidFill>
                <a:effectLst/>
                <a:latin typeface="source-serif-pro"/>
              </a:rPr>
              <a:t>→ Create a template named : ‘2nd-tier-template’ with the same previous configuration</a:t>
            </a:r>
          </a:p>
        </p:txBody>
      </p:sp>
    </p:spTree>
    <p:extLst>
      <p:ext uri="{BB962C8B-B14F-4D97-AF65-F5344CB8AC3E}">
        <p14:creationId xmlns:p14="http://schemas.microsoft.com/office/powerpoint/2010/main" val="459147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F69-F6C0-D8DF-78DB-982EAA40A1C3}"/>
              </a:ext>
            </a:extLst>
          </p:cNvPr>
          <p:cNvSpPr>
            <a:spLocks noGrp="1"/>
          </p:cNvSpPr>
          <p:nvPr>
            <p:ph type="title"/>
          </p:nvPr>
        </p:nvSpPr>
        <p:spPr>
          <a:xfrm>
            <a:off x="838200" y="500061"/>
            <a:ext cx="10515600" cy="4591891"/>
          </a:xfrm>
        </p:spPr>
        <p:txBody>
          <a:bodyPr>
            <a:normAutofit/>
          </a:bodyPr>
          <a:lstStyle/>
          <a:p>
            <a:r>
              <a:rPr lang="en-IN" b="0" i="1">
                <a:solidFill>
                  <a:srgbClr val="242424"/>
                </a:solidFill>
                <a:effectLst/>
                <a:latin typeface="source-serif-pro"/>
              </a:rPr>
              <a:t> In the same-way create an Auto-scaling Group(ASG) naming it as : ‘</a:t>
            </a:r>
            <a:r>
              <a:rPr lang="en-IN" b="1" i="1">
                <a:solidFill>
                  <a:srgbClr val="242424"/>
                </a:solidFill>
                <a:effectLst/>
                <a:latin typeface="source-serif-pro"/>
              </a:rPr>
              <a:t>2nd-tier-sg</a:t>
            </a:r>
            <a:r>
              <a:rPr lang="en-IN" b="0" i="1">
                <a:solidFill>
                  <a:srgbClr val="242424"/>
                </a:solidFill>
                <a:effectLst/>
                <a:latin typeface="source-serif-pro"/>
              </a:rPr>
              <a:t>’, and select the template which we have created.</a:t>
            </a:r>
            <a:endParaRPr lang="en-US"/>
          </a:p>
        </p:txBody>
      </p:sp>
    </p:spTree>
    <p:extLst>
      <p:ext uri="{BB962C8B-B14F-4D97-AF65-F5344CB8AC3E}">
        <p14:creationId xmlns:p14="http://schemas.microsoft.com/office/powerpoint/2010/main" val="554236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337A0E-8905-7A05-6179-50CB80E18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150" y="1825625"/>
            <a:ext cx="9729699" cy="4351338"/>
          </a:xfrm>
        </p:spPr>
      </p:pic>
    </p:spTree>
    <p:extLst>
      <p:ext uri="{BB962C8B-B14F-4D97-AF65-F5344CB8AC3E}">
        <p14:creationId xmlns:p14="http://schemas.microsoft.com/office/powerpoint/2010/main" val="72682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4EB81-D02F-013F-FF1E-97818CBC3451}"/>
              </a:ext>
            </a:extLst>
          </p:cNvPr>
          <p:cNvSpPr>
            <a:spLocks noGrp="1"/>
          </p:cNvSpPr>
          <p:nvPr>
            <p:ph idx="1"/>
          </p:nvPr>
        </p:nvSpPr>
        <p:spPr>
          <a:xfrm>
            <a:off x="718670" y="1024778"/>
            <a:ext cx="10515600" cy="4351338"/>
          </a:xfrm>
        </p:spPr>
        <p:txBody>
          <a:bodyPr/>
          <a:lstStyle/>
          <a:p>
            <a:r>
              <a:rPr lang="en-IN" dirty="0"/>
              <a:t>Maintainability: By separating concerns, changes in one tier (e.g., a new UI design) can be made without affecting the other tiers. This reduces the risk of introducing bugs and makes maintenance more straightforward.
Reusability: Logic and data tiers can be reused across different presentation tiers. For instance, the same backend can serve a web application, a mobile application, and a desktop application.
Improved Performance: With the ability to distribute the workload across different servers, 3-tier architecture can improve the performance and response time of the application.</a:t>
            </a:r>
            <a:endParaRPr lang="en-US" dirty="0"/>
          </a:p>
        </p:txBody>
      </p:sp>
    </p:spTree>
    <p:extLst>
      <p:ext uri="{BB962C8B-B14F-4D97-AF65-F5344CB8AC3E}">
        <p14:creationId xmlns:p14="http://schemas.microsoft.com/office/powerpoint/2010/main" val="3168741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0B0686-C3F9-F229-9706-22E49FEDE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12" y="1825625"/>
            <a:ext cx="7131176" cy="4351338"/>
          </a:xfrm>
        </p:spPr>
      </p:pic>
    </p:spTree>
    <p:extLst>
      <p:ext uri="{BB962C8B-B14F-4D97-AF65-F5344CB8AC3E}">
        <p14:creationId xmlns:p14="http://schemas.microsoft.com/office/powerpoint/2010/main" val="3139642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0D7561-3B13-814F-E831-6B6594FF2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362994"/>
            <a:ext cx="10287000" cy="3276600"/>
          </a:xfrm>
        </p:spPr>
      </p:pic>
    </p:spTree>
    <p:extLst>
      <p:ext uri="{BB962C8B-B14F-4D97-AF65-F5344CB8AC3E}">
        <p14:creationId xmlns:p14="http://schemas.microsoft.com/office/powerpoint/2010/main" val="2692723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7872BC-FB0C-DADF-62E4-EB401E6AEA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663031"/>
            <a:ext cx="10287000" cy="2676525"/>
          </a:xfrm>
        </p:spPr>
      </p:pic>
    </p:spTree>
    <p:extLst>
      <p:ext uri="{BB962C8B-B14F-4D97-AF65-F5344CB8AC3E}">
        <p14:creationId xmlns:p14="http://schemas.microsoft.com/office/powerpoint/2010/main" val="2358263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7B82F-E0CF-377C-8022-0947E5B39BF3}"/>
              </a:ext>
            </a:extLst>
          </p:cNvPr>
          <p:cNvSpPr>
            <a:spLocks noGrp="1"/>
          </p:cNvSpPr>
          <p:nvPr>
            <p:ph idx="1"/>
          </p:nvPr>
        </p:nvSpPr>
        <p:spPr/>
        <p:txBody>
          <a:bodyPr/>
          <a:lstStyle/>
          <a:p>
            <a:r>
              <a:rPr lang="en-IN" b="0" i="1">
                <a:solidFill>
                  <a:srgbClr val="242424"/>
                </a:solidFill>
                <a:effectLst/>
                <a:latin typeface="source-serif-pro"/>
              </a:rPr>
              <a:t>And remember to delete all the resources which we have created so far as we have completed our project and we have no use of it now!</a:t>
            </a:r>
          </a:p>
          <a:p>
            <a:r>
              <a:rPr lang="en-IN" b="0" i="0">
                <a:solidFill>
                  <a:srgbClr val="242424"/>
                </a:solidFill>
                <a:effectLst/>
                <a:latin typeface="source-serif-pro"/>
              </a:rPr>
              <a:t>We have successfully created a robust 3-tier architecture, effectively separating the Presentation, Application, and Database tiers.</a:t>
            </a:r>
          </a:p>
        </p:txBody>
      </p:sp>
    </p:spTree>
    <p:extLst>
      <p:ext uri="{BB962C8B-B14F-4D97-AF65-F5344CB8AC3E}">
        <p14:creationId xmlns:p14="http://schemas.microsoft.com/office/powerpoint/2010/main" val="1164869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78DBF8-A378-A234-1071-B4AE3D13E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58" y="1825625"/>
            <a:ext cx="9473484" cy="4351338"/>
          </a:xfrm>
        </p:spPr>
      </p:pic>
    </p:spTree>
    <p:extLst>
      <p:ext uri="{BB962C8B-B14F-4D97-AF65-F5344CB8AC3E}">
        <p14:creationId xmlns:p14="http://schemas.microsoft.com/office/powerpoint/2010/main" val="1049647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8A3D-639B-BEE1-82D3-C7F1DC85E74C}"/>
              </a:ext>
            </a:extLst>
          </p:cNvPr>
          <p:cNvSpPr>
            <a:spLocks noGrp="1"/>
          </p:cNvSpPr>
          <p:nvPr>
            <p:ph type="title"/>
          </p:nvPr>
        </p:nvSpPr>
        <p:spPr>
          <a:xfrm>
            <a:off x="3611282" y="1393076"/>
            <a:ext cx="5257800" cy="3316382"/>
          </a:xfrm>
        </p:spPr>
        <p:txBody>
          <a:bodyPr>
            <a:normAutofit/>
          </a:bodyPr>
          <a:lstStyle/>
          <a:p>
            <a:r>
              <a:rPr lang="en-IN" sz="8000" b="1" dirty="0"/>
              <a:t>SUCCESS</a:t>
            </a:r>
            <a:endParaRPr lang="en-US" sz="8000" b="1" dirty="0"/>
          </a:p>
        </p:txBody>
      </p:sp>
    </p:spTree>
    <p:extLst>
      <p:ext uri="{BB962C8B-B14F-4D97-AF65-F5344CB8AC3E}">
        <p14:creationId xmlns:p14="http://schemas.microsoft.com/office/powerpoint/2010/main" val="343083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7690D-1FB2-1FDB-E2C2-C8ECB319826D}"/>
              </a:ext>
            </a:extLst>
          </p:cNvPr>
          <p:cNvSpPr>
            <a:spLocks noGrp="1"/>
          </p:cNvSpPr>
          <p:nvPr>
            <p:ph idx="1"/>
          </p:nvPr>
        </p:nvSpPr>
        <p:spPr>
          <a:xfrm>
            <a:off x="730624" y="1087718"/>
            <a:ext cx="10515600" cy="5032188"/>
          </a:xfrm>
        </p:spPr>
        <p:txBody>
          <a:bodyPr>
            <a:normAutofit fontScale="92500"/>
          </a:bodyPr>
          <a:lstStyle/>
          <a:p>
            <a:r>
              <a:rPr lang="en-IN" b="1" i="0" dirty="0">
                <a:solidFill>
                  <a:srgbClr val="242424"/>
                </a:solidFill>
                <a:effectLst/>
                <a:latin typeface="source-serif-pro"/>
              </a:rPr>
              <a:t>Let me explain you about the creation of VPC before the creation of 3-tier Architecture :</a:t>
            </a:r>
            <a:endParaRPr lang="en-IN" b="0" i="0" dirty="0">
              <a:solidFill>
                <a:srgbClr val="242424"/>
              </a:solidFill>
              <a:effectLst/>
              <a:latin typeface="source-serif-pro"/>
            </a:endParaRPr>
          </a:p>
          <a:p>
            <a:r>
              <a:rPr lang="en-IN" b="0" i="0" dirty="0">
                <a:solidFill>
                  <a:srgbClr val="242424"/>
                </a:solidFill>
                <a:effectLst/>
                <a:latin typeface="source-serif-pro"/>
              </a:rPr>
              <a:t>VPC named → </a:t>
            </a:r>
          </a:p>
          <a:p>
            <a:r>
              <a:rPr lang="en-IN" b="0" i="0" dirty="0">
                <a:solidFill>
                  <a:srgbClr val="242424"/>
                </a:solidFill>
                <a:effectLst/>
                <a:latin typeface="source-serif-pro"/>
              </a:rPr>
              <a:t>Two public subnets, distributed across two availability zones (Web Tier).</a:t>
            </a:r>
          </a:p>
          <a:p>
            <a:r>
              <a:rPr lang="en-IN" b="0" i="0" dirty="0">
                <a:solidFill>
                  <a:srgbClr val="242424"/>
                </a:solidFill>
                <a:effectLst/>
                <a:latin typeface="source-serif-pro"/>
              </a:rPr>
              <a:t>Two private subnets, distributed across two availability zones (Application Tier).</a:t>
            </a:r>
          </a:p>
          <a:p>
            <a:r>
              <a:rPr lang="en-IN" b="0" i="0" dirty="0">
                <a:solidFill>
                  <a:srgbClr val="242424"/>
                </a:solidFill>
                <a:effectLst/>
                <a:latin typeface="source-serif-pro"/>
              </a:rPr>
              <a:t>Two private subnets, distributed across two availability zones (Database Tier).</a:t>
            </a:r>
          </a:p>
          <a:p>
            <a:r>
              <a:rPr lang="en-IN" b="0" i="0" dirty="0">
                <a:solidFill>
                  <a:srgbClr val="242424"/>
                </a:solidFill>
                <a:effectLst/>
                <a:latin typeface="source-serif-pro"/>
              </a:rPr>
              <a:t>One public route table, linking the public subnets to an internet gateway.</a:t>
            </a:r>
          </a:p>
          <a:p>
            <a:r>
              <a:rPr lang="en-IN" b="0" i="0" dirty="0">
                <a:solidFill>
                  <a:srgbClr val="242424"/>
                </a:solidFill>
                <a:effectLst/>
                <a:latin typeface="source-serif-pro"/>
              </a:rPr>
              <a:t>One private route table, connecting the Application Tier private subnets to a NAT gateway.</a:t>
            </a:r>
          </a:p>
        </p:txBody>
      </p:sp>
    </p:spTree>
    <p:extLst>
      <p:ext uri="{BB962C8B-B14F-4D97-AF65-F5344CB8AC3E}">
        <p14:creationId xmlns:p14="http://schemas.microsoft.com/office/powerpoint/2010/main" val="182678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236-1684-04F5-F498-65B3B48A26D4}"/>
              </a:ext>
            </a:extLst>
          </p:cNvPr>
          <p:cNvSpPr>
            <a:spLocks noGrp="1"/>
          </p:cNvSpPr>
          <p:nvPr>
            <p:ph type="title"/>
          </p:nvPr>
        </p:nvSpPr>
        <p:spPr>
          <a:xfrm>
            <a:off x="896471" y="764988"/>
            <a:ext cx="10588811" cy="4661647"/>
          </a:xfrm>
        </p:spPr>
        <p:txBody>
          <a:bodyPr>
            <a:normAutofit/>
          </a:bodyPr>
          <a:lstStyle/>
          <a:p>
            <a:r>
              <a:rPr lang="en-IN" b="0" i="1">
                <a:solidFill>
                  <a:srgbClr val="242424"/>
                </a:solidFill>
                <a:effectLst/>
                <a:latin typeface="source-serif-pro"/>
              </a:rPr>
              <a:t>Note: The VPC must have a /16 CIDR block, providing approximately 65,000 IP addresses. Each subnet must have a /24 CIDR block, offering around 256 IP addresses.</a:t>
            </a:r>
            <a:endParaRPr lang="en-US"/>
          </a:p>
        </p:txBody>
      </p:sp>
    </p:spTree>
    <p:extLst>
      <p:ext uri="{BB962C8B-B14F-4D97-AF65-F5344CB8AC3E}">
        <p14:creationId xmlns:p14="http://schemas.microsoft.com/office/powerpoint/2010/main" val="58360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04FA64-161C-5B64-782F-234C37765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17176"/>
            <a:ext cx="10825480" cy="5459787"/>
          </a:xfrm>
        </p:spPr>
      </p:pic>
    </p:spTree>
    <p:extLst>
      <p:ext uri="{BB962C8B-B14F-4D97-AF65-F5344CB8AC3E}">
        <p14:creationId xmlns:p14="http://schemas.microsoft.com/office/powerpoint/2010/main" val="82112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423D6-A024-0735-5962-B17842C352A3}"/>
              </a:ext>
            </a:extLst>
          </p:cNvPr>
          <p:cNvSpPr>
            <a:spLocks noGrp="1"/>
          </p:cNvSpPr>
          <p:nvPr>
            <p:ph idx="1"/>
          </p:nvPr>
        </p:nvSpPr>
        <p:spPr>
          <a:xfrm>
            <a:off x="754529" y="1550707"/>
            <a:ext cx="10515600" cy="4351338"/>
          </a:xfrm>
        </p:spPr>
        <p:txBody>
          <a:bodyPr/>
          <a:lstStyle/>
          <a:p>
            <a:r>
              <a:rPr lang="en-IN" b="0" i="0">
                <a:solidFill>
                  <a:srgbClr val="242424"/>
                </a:solidFill>
                <a:effectLst/>
                <a:latin typeface="source-serif-pro"/>
              </a:rPr>
              <a:t>After successfully creating the VPC , the required subnets, and NAT gateway. Start the implementation of your 3-tier Architecture.</a:t>
            </a:r>
          </a:p>
          <a:p>
            <a:r>
              <a:rPr lang="en-IN" b="0" i="0">
                <a:solidFill>
                  <a:srgbClr val="242424"/>
                </a:solidFill>
                <a:effectLst/>
                <a:latin typeface="source-serif-pro"/>
              </a:rPr>
              <a:t>I have not included the creation of </a:t>
            </a:r>
            <a:r>
              <a:rPr lang="en-IN" b="1" i="0" u="sng">
                <a:solidFill>
                  <a:srgbClr val="242424"/>
                </a:solidFill>
                <a:effectLst/>
                <a:latin typeface="source-serif-pro"/>
                <a:hlinkClick r:id="rId2"/>
              </a:rPr>
              <a:t>VPC</a:t>
            </a:r>
            <a:r>
              <a:rPr lang="en-IN" b="0" i="0" u="sng">
                <a:solidFill>
                  <a:srgbClr val="242424"/>
                </a:solidFill>
                <a:effectLst/>
                <a:latin typeface="source-serif-pro"/>
                <a:hlinkClick r:id="rId2"/>
              </a:rPr>
              <a:t> </a:t>
            </a:r>
            <a:r>
              <a:rPr lang="en-IN" b="0" i="0">
                <a:solidFill>
                  <a:srgbClr val="242424"/>
                </a:solidFill>
                <a:effectLst/>
                <a:latin typeface="source-serif-pro"/>
              </a:rPr>
              <a:t>and </a:t>
            </a:r>
            <a:r>
              <a:rPr lang="en-IN" b="1" i="0" u="sng">
                <a:solidFill>
                  <a:srgbClr val="242424"/>
                </a:solidFill>
                <a:effectLst/>
                <a:latin typeface="source-serif-pro"/>
                <a:hlinkClick r:id="rId3"/>
              </a:rPr>
              <a:t>NAT </a:t>
            </a:r>
            <a:r>
              <a:rPr lang="en-IN" b="0" i="0">
                <a:solidFill>
                  <a:srgbClr val="242424"/>
                </a:solidFill>
                <a:effectLst/>
                <a:latin typeface="source-serif-pro"/>
              </a:rPr>
              <a:t>gateway in this blog as it would have made it too long and boooring. If you’re interested in those details, please check out my other blogs, which cover the entire process. You can find the links above.</a:t>
            </a:r>
          </a:p>
        </p:txBody>
      </p:sp>
    </p:spTree>
    <p:extLst>
      <p:ext uri="{BB962C8B-B14F-4D97-AF65-F5344CB8AC3E}">
        <p14:creationId xmlns:p14="http://schemas.microsoft.com/office/powerpoint/2010/main" val="247954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55</Slides>
  <Notes>0</Notes>
  <HiddenSlides>0</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3-TIER ARCHITECTURE PROJECT </vt:lpstr>
      <vt:lpstr>PowerPoint Presentation</vt:lpstr>
      <vt:lpstr>PowerPoint Presentation</vt:lpstr>
      <vt:lpstr>PowerPoint Presentation</vt:lpstr>
      <vt:lpstr>PowerPoint Presentation</vt:lpstr>
      <vt:lpstr>PowerPoint Presentation</vt:lpstr>
      <vt:lpstr>Note: The VPC must have a /16 CIDR block, providing approximately 65,000 IP addresses. Each subnet must have a /24 CIDR block, offering around 256 IP addresses.</vt:lpstr>
      <vt:lpstr>PowerPoint Presentation</vt:lpstr>
      <vt:lpstr>PowerPoint Presentation</vt:lpstr>
      <vt:lpstr>Tier1: WEB-TIER</vt:lpstr>
      <vt:lpstr>PowerPoint Presentation</vt:lpstr>
      <vt:lpstr>Components to be built: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an Application Load Balancer(ALB):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Success </vt:lpstr>
      <vt:lpstr>Tier2 : Logic Tier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the same-way create an Auto-scaling Group(ASG) naming it as : ‘2nd-tier-sg’, and select the template which we have created.</vt:lpstr>
      <vt:lpstr>PowerPoint Presentation</vt:lpstr>
      <vt:lpstr>PowerPoint Presentation</vt:lpstr>
      <vt:lpstr>PowerPoint Presentation</vt:lpstr>
      <vt:lpstr>PowerPoint Presentation</vt:lpstr>
      <vt:lpstr>PowerPoint Presentation</vt:lpstr>
      <vt:lpstr>PowerPoint Presentation</vt:lpstr>
      <vt:lpstr>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3-tier architecture project</dc:title>
  <dc:creator>Ravi Akula</dc:creator>
  <cp:lastModifiedBy>Ravi Akula</cp:lastModifiedBy>
  <cp:revision>6</cp:revision>
  <dcterms:created xsi:type="dcterms:W3CDTF">2024-07-12T12:16:00Z</dcterms:created>
  <dcterms:modified xsi:type="dcterms:W3CDTF">2024-08-12T09:29:46Z</dcterms:modified>
</cp:coreProperties>
</file>