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31-Jan-17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31-Jan-17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31-Jan-17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31-Jan-17</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31-Jan-17</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31-Jan-17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31-Jan-17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19400"/>
            <a:ext cx="8991600" cy="1066800"/>
          </a:xfrm>
        </p:spPr>
        <p:txBody>
          <a:bodyPr>
            <a:normAutofit fontScale="90000"/>
          </a:bodyPr>
          <a:lstStyle/>
          <a:p>
            <a:pPr algn="ctr"/>
            <a:r>
              <a:rPr lang="en-US" sz="4800" dirty="0" smtClean="0">
                <a:solidFill>
                  <a:schemeClr val="tx1"/>
                </a:solidFill>
                <a:latin typeface="Arial Black" pitchFamily="34" charset="0"/>
                <a:cs typeface="Times New Roman" pitchFamily="18" charset="0"/>
              </a:rPr>
              <a:t>Conditional Identity-Based Broadcast Proxy Re-Encryption and Its Application to Cloud Email</a:t>
            </a:r>
            <a:endParaRPr lang="en-US" sz="4800" dirty="0">
              <a:solidFill>
                <a:schemeClr val="tx1"/>
              </a:solidFill>
              <a:latin typeface="Arial Black" pitchFamily="34" charset="0"/>
              <a:cs typeface="Times New Roman" pitchFamily="18" charset="0"/>
            </a:endParaRPr>
          </a:p>
        </p:txBody>
      </p:sp>
      <p:sp>
        <p:nvSpPr>
          <p:cNvPr id="3" name="Subtitle 2"/>
          <p:cNvSpPr>
            <a:spLocks noGrp="1"/>
          </p:cNvSpPr>
          <p:nvPr>
            <p:ph type="subTitle" idx="1"/>
          </p:nvPr>
        </p:nvSpPr>
        <p:spPr>
          <a:xfrm>
            <a:off x="13258800" y="6705600"/>
            <a:ext cx="158496" cy="152400"/>
          </a:xfrm>
        </p:spPr>
        <p:txBody>
          <a:bodyPr>
            <a:normAutofit fontScale="25000" lnSpcReduction="20000"/>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MODULES: </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System Construction Module</a:t>
            </a:r>
          </a:p>
          <a:p>
            <a:pPr lvl="0"/>
            <a:r>
              <a:rPr lang="en-US" dirty="0" smtClean="0"/>
              <a:t>Proxy Re-encryption Module</a:t>
            </a:r>
          </a:p>
          <a:p>
            <a:pPr lvl="0"/>
            <a:r>
              <a:rPr lang="en-US" dirty="0" smtClean="0"/>
              <a:t>Trusted Key Generation Center (KGC)</a:t>
            </a:r>
          </a:p>
          <a:p>
            <a:pPr lvl="0"/>
            <a:r>
              <a:rPr lang="en-US" dirty="0" smtClean="0"/>
              <a:t>Cloud Email</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System Construction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85000" lnSpcReduction="10000"/>
          </a:bodyPr>
          <a:lstStyle/>
          <a:p>
            <a:pPr lvl="0" algn="just"/>
            <a:r>
              <a:rPr lang="en-US" dirty="0" smtClean="0"/>
              <a:t>In this module a user can upload and send </a:t>
            </a:r>
            <a:r>
              <a:rPr lang="en-US" dirty="0" err="1" smtClean="0"/>
              <a:t>datas</a:t>
            </a:r>
            <a:r>
              <a:rPr lang="en-US" dirty="0" smtClean="0"/>
              <a:t> to other users in cloud mail and other users can </a:t>
            </a:r>
            <a:r>
              <a:rPr lang="en-US" dirty="0" err="1" smtClean="0"/>
              <a:t>recive</a:t>
            </a:r>
            <a:r>
              <a:rPr lang="en-US" dirty="0" smtClean="0"/>
              <a:t> the data in cloud mail with a secure way. CIBPRE system, an trusted key generation center (KGC) initializes the system parameters of CIBPRE, and generates private keys for users.</a:t>
            </a:r>
          </a:p>
          <a:p>
            <a:pPr algn="just"/>
            <a:r>
              <a:rPr lang="en-US" dirty="0" smtClean="0"/>
              <a:t>A sender can encrypt the files with the receivers’ identities and file-sharing conditions. If later the sender would also like to share some files associated with the same condition with other receivers, the sender can delegate a </a:t>
            </a:r>
            <a:r>
              <a:rPr lang="en-US" dirty="0" err="1" smtClean="0"/>
              <a:t>reencryption</a:t>
            </a:r>
            <a:r>
              <a:rPr lang="en-US" dirty="0" smtClean="0"/>
              <a:t> key labeled with the condition to the proxy, and the parameters to generate the re-encryption key is independent of the original receivers of these files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Proxy Re-encryption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In Proxy re-encryption a User may encrypt his file with his own public key and then store the </a:t>
            </a:r>
            <a:r>
              <a:rPr lang="en-US" dirty="0" err="1" smtClean="0"/>
              <a:t>ciphertext</a:t>
            </a:r>
            <a:r>
              <a:rPr lang="en-US" dirty="0" smtClean="0"/>
              <a:t> in an honest-but-curious server. When the receiver is decided, the sender can delegate a re-encryption key associated with the receiver to the server as a proxy. </a:t>
            </a:r>
          </a:p>
          <a:p>
            <a:pPr lvl="0" algn="just"/>
            <a:r>
              <a:rPr lang="en-US" dirty="0" smtClean="0"/>
              <a:t>Then the proxy re-encrypts the initial </a:t>
            </a:r>
            <a:r>
              <a:rPr lang="en-US" dirty="0" err="1" smtClean="0"/>
              <a:t>ciphertext</a:t>
            </a:r>
            <a:r>
              <a:rPr lang="en-US" dirty="0" smtClean="0"/>
              <a:t> to the intended receiver. Finally, the receiver can decrypt the resulting </a:t>
            </a:r>
            <a:r>
              <a:rPr lang="en-US" dirty="0" err="1" smtClean="0"/>
              <a:t>ciphertext</a:t>
            </a:r>
            <a:r>
              <a:rPr lang="en-US" dirty="0" smtClean="0"/>
              <a:t> with her private key. </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Trusted Key Generation Center (KGC):</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smtClean="0"/>
              <a:t>In this module Key generation is the process of generating keys in cryptography. A key is used to encrypt and decrypt whatever data is being encrypted/decrypted by </a:t>
            </a:r>
            <a:r>
              <a:rPr lang="en-US" dirty="0" err="1" smtClean="0"/>
              <a:t>user.The</a:t>
            </a:r>
            <a:r>
              <a:rPr lang="en-US" dirty="0" smtClean="0"/>
              <a:t> trusted key generation is used for initializes the system parameters of CIBPRE, and generates private keys for users.</a:t>
            </a:r>
          </a:p>
          <a:p>
            <a:pPr algn="just"/>
            <a:r>
              <a:rPr lang="en-US" dirty="0" smtClean="0"/>
              <a:t>The KGC generates the system parameters to initialize the CIBPRE based cloud email system. It chooses a security parameter  2 N and a value N 2 N (the maximal number of receivers of an email), and runs algorithm Setup to generate a pair of master public and secret keys PKPRE and MKPRE.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Cloud Email:</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pPr lvl="0" algn="just"/>
            <a:r>
              <a:rPr lang="en-US" dirty="0" smtClean="0"/>
              <a:t>In this module CIBPRE-based cloud email system, the enterprise administrator only needs to initialize the system and generate the private key for the newly joined user. In other words, the enterprise administrator can be offline if no new user joins the system. It is a useful paradigm for the enterprise administrator to resist the outside attacks in practice.</a:t>
            </a:r>
          </a:p>
          <a:p>
            <a:pPr algn="just"/>
            <a:r>
              <a:rPr lang="en-US" dirty="0" smtClean="0"/>
              <a:t>It is a useful paradigm for the enterprise administrator to resist the outside attacks in practice. The cloud server provides efficient services to send, store and forward users’ encrypted emails.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a:bodyPr>
          <a:lstStyle/>
          <a:p>
            <a:r>
              <a:rPr lang="en-US" b="1" dirty="0" smtClean="0"/>
              <a:t>REFERENCE:</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r>
              <a:rPr lang="en-US" sz="2800" dirty="0" err="1" smtClean="0">
                <a:latin typeface="Times New Roman" pitchFamily="18" charset="0"/>
                <a:cs typeface="Times New Roman" pitchFamily="18" charset="0"/>
              </a:rPr>
              <a:t>Peng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Xu</a:t>
            </a:r>
            <a:r>
              <a:rPr lang="en-US" sz="2800" dirty="0" smtClean="0">
                <a:latin typeface="Times New Roman" pitchFamily="18" charset="0"/>
                <a:cs typeface="Times New Roman" pitchFamily="18" charset="0"/>
              </a:rPr>
              <a:t>, Member, IEEE, </a:t>
            </a:r>
            <a:r>
              <a:rPr lang="en-US" sz="2800" dirty="0" err="1" smtClean="0">
                <a:latin typeface="Times New Roman" pitchFamily="18" charset="0"/>
                <a:cs typeface="Times New Roman" pitchFamily="18" charset="0"/>
              </a:rPr>
              <a:t>Tengfei</a:t>
            </a:r>
            <a:r>
              <a:rPr lang="en-US" sz="2800" dirty="0" smtClean="0">
                <a:latin typeface="Times New Roman" pitchFamily="18" charset="0"/>
                <a:cs typeface="Times New Roman" pitchFamily="18" charset="0"/>
              </a:rPr>
              <a:t> Jiao, </a:t>
            </a:r>
            <a:r>
              <a:rPr lang="en-US" sz="2800" dirty="0" err="1" smtClean="0">
                <a:latin typeface="Times New Roman" pitchFamily="18" charset="0"/>
                <a:cs typeface="Times New Roman" pitchFamily="18" charset="0"/>
              </a:rPr>
              <a:t>Qianhong</a:t>
            </a:r>
            <a:r>
              <a:rPr lang="en-US" sz="2800" dirty="0" smtClean="0">
                <a:latin typeface="Times New Roman" pitchFamily="18" charset="0"/>
                <a:cs typeface="Times New Roman" pitchFamily="18" charset="0"/>
              </a:rPr>
              <a:t> Wu, Member, IEEE, Wei Wang, Member, IEEE, and </a:t>
            </a:r>
            <a:r>
              <a:rPr lang="en-US" sz="2800" dirty="0" err="1" smtClean="0">
                <a:latin typeface="Times New Roman" pitchFamily="18" charset="0"/>
                <a:cs typeface="Times New Roman" pitchFamily="18" charset="0"/>
              </a:rPr>
              <a:t>Hai</a:t>
            </a:r>
            <a:r>
              <a:rPr lang="en-US" sz="2800" dirty="0" smtClean="0">
                <a:latin typeface="Times New Roman" pitchFamily="18" charset="0"/>
                <a:cs typeface="Times New Roman" pitchFamily="18" charset="0"/>
              </a:rPr>
              <a:t> Jin, Senior Member, IEEE, “Conditional Identity-Based Broadcast Proxy Re-Encryption and Its Application to Cloud Email”, </a:t>
            </a:r>
            <a:r>
              <a:rPr lang="en-US" sz="2800" b="1" dirty="0" smtClean="0">
                <a:latin typeface="Times New Roman" pitchFamily="18" charset="0"/>
                <a:cs typeface="Times New Roman" pitchFamily="18" charset="0"/>
              </a:rPr>
              <a:t>IEEE TRANSACTIONS ON COMPUTERS, VOL. 65, NO. 1, JANUARY 2016.</a:t>
            </a:r>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US" b="1" dirty="0" smtClean="0"/>
              <a:t>ABSTRACT:</a:t>
            </a:r>
            <a:endParaRPr lang="en-US" dirty="0"/>
          </a:p>
        </p:txBody>
      </p:sp>
      <p:sp>
        <p:nvSpPr>
          <p:cNvPr id="3" name="Content Placeholder 2"/>
          <p:cNvSpPr>
            <a:spLocks noGrp="1"/>
          </p:cNvSpPr>
          <p:nvPr>
            <p:ph sz="quarter" idx="1"/>
          </p:nvPr>
        </p:nvSpPr>
        <p:spPr>
          <a:xfrm>
            <a:off x="457200" y="1295400"/>
            <a:ext cx="8305800" cy="5029200"/>
          </a:xfrm>
        </p:spPr>
        <p:txBody>
          <a:bodyPr>
            <a:noAutofit/>
          </a:bodyPr>
          <a:lstStyle/>
          <a:p>
            <a:pPr algn="just"/>
            <a:r>
              <a:rPr lang="en-US" sz="2800" dirty="0" smtClean="0">
                <a:latin typeface="Times New Roman" pitchFamily="18" charset="0"/>
                <a:cs typeface="Times New Roman" pitchFamily="18" charset="0"/>
              </a:rPr>
              <a:t>We propose an efficient CIBPRE scheme with provable security. In the instantiated scheme, the initial </a:t>
            </a:r>
            <a:r>
              <a:rPr lang="en-US" sz="2800" dirty="0" err="1" smtClean="0">
                <a:latin typeface="Times New Roman" pitchFamily="18" charset="0"/>
                <a:cs typeface="Times New Roman" pitchFamily="18" charset="0"/>
              </a:rPr>
              <a:t>ciphertext</a:t>
            </a:r>
            <a:r>
              <a:rPr lang="en-US" sz="2800" dirty="0" smtClean="0">
                <a:latin typeface="Times New Roman" pitchFamily="18" charset="0"/>
                <a:cs typeface="Times New Roman" pitchFamily="18" charset="0"/>
              </a:rPr>
              <a:t>, the re-encrypted </a:t>
            </a:r>
            <a:r>
              <a:rPr lang="en-US" sz="2800" dirty="0" err="1" smtClean="0">
                <a:latin typeface="Times New Roman" pitchFamily="18" charset="0"/>
                <a:cs typeface="Times New Roman" pitchFamily="18" charset="0"/>
              </a:rPr>
              <a:t>ciphertext</a:t>
            </a:r>
            <a:r>
              <a:rPr lang="en-US" sz="2800" dirty="0" smtClean="0">
                <a:latin typeface="Times New Roman" pitchFamily="18" charset="0"/>
                <a:cs typeface="Times New Roman" pitchFamily="18" charset="0"/>
              </a:rPr>
              <a:t> and the re-encryption key are all in constant size, and the parameters to generate a re-encryption key are independent of the original receivers of any initial </a:t>
            </a:r>
            <a:r>
              <a:rPr lang="en-US" sz="2800" dirty="0" err="1" smtClean="0">
                <a:latin typeface="Times New Roman" pitchFamily="18" charset="0"/>
                <a:cs typeface="Times New Roman" pitchFamily="18" charset="0"/>
              </a:rPr>
              <a:t>ciphertext</a:t>
            </a:r>
            <a:r>
              <a:rPr lang="en-US" sz="2800" dirty="0" smtClean="0">
                <a:latin typeface="Times New Roman" pitchFamily="18" charset="0"/>
                <a:cs typeface="Times New Roman" pitchFamily="18" charset="0"/>
              </a:rPr>
              <a:t>. Finally, we show an application of our CIBPRE to secure cloud email system advantageous over existing secure email systems based on Pretty Good Privacy protocol or identity-based encryption.</a:t>
            </a:r>
          </a:p>
          <a:p>
            <a:pPr algn="just"/>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524000"/>
          </a:xfrm>
        </p:spPr>
        <p:txBody>
          <a:bodyPr/>
          <a:lstStyle/>
          <a:p>
            <a:r>
              <a:rPr lang="en-US" b="1" dirty="0" smtClean="0"/>
              <a:t>EXISTING SYSTEM:</a:t>
            </a:r>
            <a:endParaRPr lang="en-US" dirty="0"/>
          </a:p>
        </p:txBody>
      </p:sp>
      <p:sp>
        <p:nvSpPr>
          <p:cNvPr id="3" name="Content Placeholder 2"/>
          <p:cNvSpPr>
            <a:spLocks noGrp="1"/>
          </p:cNvSpPr>
          <p:nvPr>
            <p:ph sz="quarter" idx="1"/>
          </p:nvPr>
        </p:nvSpPr>
        <p:spPr>
          <a:xfrm>
            <a:off x="609600" y="2133600"/>
            <a:ext cx="7924800" cy="4191000"/>
          </a:xfrm>
        </p:spPr>
        <p:txBody>
          <a:bodyPr>
            <a:normAutofit fontScale="85000" lnSpcReduction="20000"/>
          </a:bodyPr>
          <a:lstStyle/>
          <a:p>
            <a:pPr lvl="0" algn="just">
              <a:lnSpc>
                <a:spcPct val="120000"/>
              </a:lnSpc>
            </a:pPr>
            <a:r>
              <a:rPr lang="en-US" dirty="0" smtClean="0">
                <a:latin typeface="Times New Roman" pitchFamily="18" charset="0"/>
                <a:cs typeface="Times New Roman" pitchFamily="18" charset="0"/>
              </a:rPr>
              <a:t>PRE and IPRE allows a single receiver. If there are more receivers, the system needs to invoke PRE or IPRE multiple times. To address this issue, the concept of broadcast PRE (BPRE) has been proposed. BPRE works in a similar way as PRE and IPRE but more versatile. </a:t>
            </a:r>
          </a:p>
          <a:p>
            <a:pPr lvl="0" algn="just">
              <a:lnSpc>
                <a:spcPct val="120000"/>
              </a:lnSpc>
            </a:pPr>
            <a:r>
              <a:rPr lang="en-US" dirty="0" smtClean="0">
                <a:latin typeface="Times New Roman" pitchFamily="18" charset="0"/>
                <a:cs typeface="Times New Roman" pitchFamily="18" charset="0"/>
              </a:rPr>
              <a:t>In contrast, BPRE allows a sender to generate an initial </a:t>
            </a:r>
            <a:r>
              <a:rPr lang="en-US" dirty="0" err="1" smtClean="0">
                <a:latin typeface="Times New Roman" pitchFamily="18" charset="0"/>
                <a:cs typeface="Times New Roman" pitchFamily="18" charset="0"/>
              </a:rPr>
              <a:t>ciphertext</a:t>
            </a:r>
            <a:r>
              <a:rPr lang="en-US" dirty="0" smtClean="0">
                <a:latin typeface="Times New Roman" pitchFamily="18" charset="0"/>
                <a:cs typeface="Times New Roman" pitchFamily="18" charset="0"/>
              </a:rPr>
              <a:t> to a receiver set, instead of a single receiver. Further, the sender can delegate a re-encryption key associated with another receiver set so that the proxy can re-encrypt to.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OF EXISTING SYSTEM:</a:t>
            </a:r>
            <a:endParaRPr lang="en-US" dirty="0"/>
          </a:p>
        </p:txBody>
      </p:sp>
      <p:sp>
        <p:nvSpPr>
          <p:cNvPr id="3" name="Content Placeholder 2"/>
          <p:cNvSpPr>
            <a:spLocks noGrp="1"/>
          </p:cNvSpPr>
          <p:nvPr>
            <p:ph sz="quarter" idx="1"/>
          </p:nvPr>
        </p:nvSpPr>
        <p:spPr>
          <a:xfrm>
            <a:off x="685800" y="2133600"/>
            <a:ext cx="7543800" cy="4191000"/>
          </a:xfrm>
        </p:spPr>
        <p:txBody>
          <a:bodyPr>
            <a:noAutofit/>
          </a:bodyPr>
          <a:lstStyle/>
          <a:p>
            <a:pPr lvl="0" algn="just"/>
            <a:r>
              <a:rPr lang="en-US" sz="2000" dirty="0" smtClean="0">
                <a:latin typeface="Times New Roman" pitchFamily="18" charset="0"/>
                <a:cs typeface="Times New Roman" pitchFamily="18" charset="0"/>
              </a:rPr>
              <a:t>The early PRE was proposed in the traditional public-key infrastructure setting which incurs complicated certificate management.</a:t>
            </a:r>
          </a:p>
          <a:p>
            <a:pPr lvl="0" algn="just"/>
            <a:r>
              <a:rPr lang="en-US" sz="2000" dirty="0" smtClean="0">
                <a:latin typeface="Times New Roman" pitchFamily="18" charset="0"/>
                <a:cs typeface="Times New Roman" pitchFamily="18" charset="0"/>
              </a:rPr>
              <a:t>The PRE schemes only allow data sharing in a coarse-grained manner. That is, if the user delegates a </a:t>
            </a:r>
            <a:r>
              <a:rPr lang="en-US" sz="2000" dirty="0" err="1" smtClean="0">
                <a:latin typeface="Times New Roman" pitchFamily="18" charset="0"/>
                <a:cs typeface="Times New Roman" pitchFamily="18" charset="0"/>
              </a:rPr>
              <a:t>reencryption</a:t>
            </a:r>
            <a:r>
              <a:rPr lang="en-US" sz="2000" dirty="0" smtClean="0">
                <a:latin typeface="Times New Roman" pitchFamily="18" charset="0"/>
                <a:cs typeface="Times New Roman" pitchFamily="18" charset="0"/>
              </a:rPr>
              <a:t> key to the proxy, all </a:t>
            </a:r>
            <a:r>
              <a:rPr lang="en-US" sz="2000" dirty="0" err="1" smtClean="0">
                <a:latin typeface="Times New Roman" pitchFamily="18" charset="0"/>
                <a:cs typeface="Times New Roman" pitchFamily="18" charset="0"/>
              </a:rPr>
              <a:t>ciphertexts</a:t>
            </a:r>
            <a:r>
              <a:rPr lang="en-US" sz="2000" dirty="0" smtClean="0">
                <a:latin typeface="Times New Roman" pitchFamily="18" charset="0"/>
                <a:cs typeface="Times New Roman" pitchFamily="18" charset="0"/>
              </a:rPr>
              <a:t> can be </a:t>
            </a:r>
            <a:r>
              <a:rPr lang="en-US" sz="2000" dirty="0" err="1" smtClean="0">
                <a:latin typeface="Times New Roman" pitchFamily="18" charset="0"/>
                <a:cs typeface="Times New Roman" pitchFamily="18" charset="0"/>
              </a:rPr>
              <a:t>reencrypted</a:t>
            </a:r>
            <a:r>
              <a:rPr lang="en-US" sz="2000" dirty="0" smtClean="0">
                <a:latin typeface="Times New Roman" pitchFamily="18" charset="0"/>
                <a:cs typeface="Times New Roman" pitchFamily="18" charset="0"/>
              </a:rPr>
              <a:t> and then be accessible to the intended users; else none of the </a:t>
            </a:r>
            <a:r>
              <a:rPr lang="en-US" sz="2000" dirty="0" err="1" smtClean="0">
                <a:latin typeface="Times New Roman" pitchFamily="18" charset="0"/>
                <a:cs typeface="Times New Roman" pitchFamily="18" charset="0"/>
              </a:rPr>
              <a:t>ciphertexts</a:t>
            </a:r>
            <a:r>
              <a:rPr lang="en-US" sz="2000" dirty="0" smtClean="0">
                <a:latin typeface="Times New Roman" pitchFamily="18" charset="0"/>
                <a:cs typeface="Times New Roman" pitchFamily="18" charset="0"/>
              </a:rPr>
              <a:t> can be re-encrypted or accessed by others.</a:t>
            </a:r>
          </a:p>
          <a:p>
            <a:pPr lvl="0" algn="just"/>
            <a:r>
              <a:rPr lang="en-US" sz="2000" dirty="0" smtClean="0">
                <a:latin typeface="Times New Roman" pitchFamily="18" charset="0"/>
                <a:cs typeface="Times New Roman" pitchFamily="18" charset="0"/>
              </a:rPr>
              <a:t>PGP and IBE, system is less efficient in the aspect of communication and not more practical in user experience.</a:t>
            </a:r>
          </a:p>
          <a:p>
            <a:pPr lvl="0" algn="just"/>
            <a:r>
              <a:rPr lang="en-US" sz="2000" dirty="0" smtClean="0">
                <a:latin typeface="Times New Roman" pitchFamily="18" charset="0"/>
                <a:cs typeface="Times New Roman" pitchFamily="18" charset="0"/>
              </a:rPr>
              <a:t>Users are not able to share the encrypted data to others lot of issue are occurring.</a:t>
            </a:r>
          </a:p>
          <a:p>
            <a:pPr lvl="0" algn="just"/>
            <a:r>
              <a:rPr lang="en-US" sz="2000" dirty="0" smtClean="0">
                <a:latin typeface="Times New Roman" pitchFamily="18" charset="0"/>
                <a:cs typeface="Times New Roman" pitchFamily="18" charset="0"/>
              </a:rPr>
              <a:t>No Identity provided for public keys to encrypt data.</a:t>
            </a:r>
          </a:p>
          <a:p>
            <a:pPr algn="just">
              <a:buNone/>
            </a:pPr>
            <a:endParaRPr lang="en-US" sz="20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normAutofit/>
          </a:bodyPr>
          <a:lstStyle/>
          <a:p>
            <a:r>
              <a:rPr lang="en-US" b="1" dirty="0" smtClean="0"/>
              <a:t>PROPOSED SYSTEM:</a:t>
            </a:r>
            <a:endParaRPr lang="en-US" dirty="0"/>
          </a:p>
        </p:txBody>
      </p:sp>
      <p:sp>
        <p:nvSpPr>
          <p:cNvPr id="3" name="Content Placeholder 2"/>
          <p:cNvSpPr>
            <a:spLocks noGrp="1"/>
          </p:cNvSpPr>
          <p:nvPr>
            <p:ph sz="quarter" idx="1"/>
          </p:nvPr>
        </p:nvSpPr>
        <p:spPr>
          <a:xfrm>
            <a:off x="457200" y="1676400"/>
            <a:ext cx="8458200" cy="4648200"/>
          </a:xfrm>
        </p:spPr>
        <p:txBody>
          <a:bodyPr>
            <a:noAutofit/>
          </a:bodyPr>
          <a:lstStyle/>
          <a:p>
            <a:pPr lvl="0" algn="just"/>
            <a:r>
              <a:rPr lang="en-US" sz="2000" dirty="0" smtClean="0">
                <a:latin typeface="Times New Roman" pitchFamily="18" charset="0"/>
                <a:cs typeface="Times New Roman" pitchFamily="18" charset="0"/>
              </a:rPr>
              <a:t>In this paper, we refine PRE by incorporating the advantages of IPRE, CPRE and BPRE for more flexible applications and propose a new concept of conditional identity based broadcast PRE (CIBPRE). In a CIBPRE system, a trusted key generation center (KGC) initializes the system parameters of CIBPRE, and generates private keys for users. </a:t>
            </a:r>
          </a:p>
          <a:p>
            <a:pPr lvl="0" algn="just"/>
            <a:r>
              <a:rPr lang="en-US" sz="2000" dirty="0" smtClean="0">
                <a:latin typeface="Times New Roman" pitchFamily="18" charset="0"/>
                <a:cs typeface="Times New Roman" pitchFamily="18" charset="0"/>
              </a:rPr>
              <a:t>To securely share files to multiple receivers, a sender can encrypt the files with the receivers’ identities and file-sharing conditions. If later the sender would also like to share some files associated with the same condition with other receivers, the sender can delegate a re-encryption key labeled with the condition to the proxy, and the parameters to generate the re-encryption key is independent of the original receivers of these files. Then the proxy can re-encrypt the initial </a:t>
            </a:r>
            <a:r>
              <a:rPr lang="en-US" sz="2000" dirty="0" err="1" smtClean="0">
                <a:latin typeface="Times New Roman" pitchFamily="18" charset="0"/>
                <a:cs typeface="Times New Roman" pitchFamily="18" charset="0"/>
              </a:rPr>
              <a:t>ciphertexts</a:t>
            </a:r>
            <a:r>
              <a:rPr lang="en-US" sz="2000" dirty="0" smtClean="0">
                <a:latin typeface="Times New Roman" pitchFamily="18" charset="0"/>
                <a:cs typeface="Times New Roman" pitchFamily="18" charset="0"/>
              </a:rPr>
              <a:t> matching the condition to the resulting receiver set. </a:t>
            </a:r>
          </a:p>
          <a:p>
            <a:pPr algn="just">
              <a:lnSpc>
                <a:spcPct val="120000"/>
              </a:lnSpc>
            </a:pP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28800"/>
          </a:xfrm>
        </p:spPr>
        <p:txBody>
          <a:bodyPr>
            <a:normAutofit/>
          </a:bodyPr>
          <a:lstStyle/>
          <a:p>
            <a:r>
              <a:rPr lang="en-US" b="1" dirty="0" smtClean="0"/>
              <a:t>ADVANTAGES OF PROPOSED SYSTEM:</a:t>
            </a:r>
            <a:endParaRPr lang="en-US" dirty="0"/>
          </a:p>
        </p:txBody>
      </p:sp>
      <p:sp>
        <p:nvSpPr>
          <p:cNvPr id="3" name="Content Placeholder 2"/>
          <p:cNvSpPr>
            <a:spLocks noGrp="1"/>
          </p:cNvSpPr>
          <p:nvPr>
            <p:ph sz="quarter" idx="1"/>
          </p:nvPr>
        </p:nvSpPr>
        <p:spPr>
          <a:xfrm>
            <a:off x="457200" y="2209800"/>
            <a:ext cx="8229600" cy="4114800"/>
          </a:xfrm>
        </p:spPr>
        <p:txBody>
          <a:bodyPr>
            <a:noAutofit/>
          </a:bodyPr>
          <a:lstStyle/>
          <a:p>
            <a:pPr lvl="0" algn="just"/>
            <a:r>
              <a:rPr lang="en-US" sz="2400" dirty="0" smtClean="0">
                <a:latin typeface="Times New Roman" pitchFamily="18" charset="0"/>
                <a:cs typeface="Times New Roman" pitchFamily="18" charset="0"/>
              </a:rPr>
              <a:t>The sender does not need to download and re-encrypt repetitively, but delegates a single key matching condition to the proxy. These features make CIBPRE a versatile tool to secure remotely stored files, especially when there are different receivers to share the files as time passes.</a:t>
            </a:r>
          </a:p>
          <a:p>
            <a:pPr lvl="0" algn="just"/>
            <a:r>
              <a:rPr lang="en-US" sz="2400" dirty="0" smtClean="0">
                <a:latin typeface="Times New Roman" pitchFamily="18" charset="0"/>
                <a:cs typeface="Times New Roman" pitchFamily="18" charset="0"/>
              </a:rPr>
              <a:t>We define a practical security notion for CIBPRE systems. Intuitively, without the corresponding private keys, one can learn nothing about the plaintext hidden in the initial or re-encrypted CIBPRE </a:t>
            </a:r>
            <a:r>
              <a:rPr lang="en-US" sz="2400" dirty="0" err="1" smtClean="0">
                <a:latin typeface="Times New Roman" pitchFamily="18" charset="0"/>
                <a:cs typeface="Times New Roman" pitchFamily="18" charset="0"/>
              </a:rPr>
              <a:t>ciphertext</a:t>
            </a:r>
            <a:r>
              <a:rPr lang="en-US" sz="2400" dirty="0" smtClean="0">
                <a:latin typeface="Times New Roman" pitchFamily="18" charset="0"/>
                <a:cs typeface="Times New Roman" pitchFamily="18" charset="0"/>
              </a:rPr>
              <a:t>; an initial </a:t>
            </a:r>
            <a:r>
              <a:rPr lang="en-US" sz="2400" dirty="0" err="1" smtClean="0">
                <a:latin typeface="Times New Roman" pitchFamily="18" charset="0"/>
                <a:cs typeface="Times New Roman" pitchFamily="18" charset="0"/>
              </a:rPr>
              <a:t>ciphertext</a:t>
            </a:r>
            <a:r>
              <a:rPr lang="en-US" sz="2400" dirty="0" smtClean="0">
                <a:latin typeface="Times New Roman" pitchFamily="18" charset="0"/>
                <a:cs typeface="Times New Roman" pitchFamily="18" charset="0"/>
              </a:rPr>
              <a:t> can not be correctly re-encrypted by a re-encryption key if the </a:t>
            </a:r>
            <a:r>
              <a:rPr lang="en-US" sz="2400" dirty="0" err="1" smtClean="0">
                <a:latin typeface="Times New Roman" pitchFamily="18" charset="0"/>
                <a:cs typeface="Times New Roman" pitchFamily="18" charset="0"/>
              </a:rPr>
              <a:t>ciphertext</a:t>
            </a:r>
            <a:r>
              <a:rPr lang="en-US" sz="2400" dirty="0" smtClean="0">
                <a:latin typeface="Times New Roman" pitchFamily="18" charset="0"/>
                <a:cs typeface="Times New Roman" pitchFamily="18" charset="0"/>
              </a:rPr>
              <a:t> and the key are associated with different conditions.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SYSTEM ARCHITECTURE:</a:t>
            </a:r>
            <a:r>
              <a:rPr lang="en-US" dirty="0" smtClean="0"/>
              <a:t/>
            </a:r>
            <a:br>
              <a:rPr lang="en-US" dirty="0" smtClean="0"/>
            </a:br>
            <a:endParaRPr lang="en-US" dirty="0"/>
          </a:p>
        </p:txBody>
      </p:sp>
      <p:pic>
        <p:nvPicPr>
          <p:cNvPr id="4" name="Content Placeholder 3"/>
          <p:cNvPicPr>
            <a:picLocks noGrp="1"/>
          </p:cNvPicPr>
          <p:nvPr>
            <p:ph sz="quarter" idx="1"/>
          </p:nvPr>
        </p:nvPicPr>
        <p:blipFill>
          <a:blip r:embed="rId2"/>
          <a:stretch>
            <a:fillRect/>
          </a:stretch>
        </p:blipFill>
        <p:spPr bwMode="auto">
          <a:xfrm>
            <a:off x="1619723" y="1716225"/>
            <a:ext cx="6139503" cy="42637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buFont typeface="Wingdings" pitchFamily="2" charset="2"/>
              <a:buChar char="Ø"/>
            </a:pPr>
            <a:r>
              <a:rPr lang="en-GB" dirty="0" smtClean="0">
                <a:latin typeface="Times New Roman" pitchFamily="18" charset="0"/>
                <a:cs typeface="Times New Roman" pitchFamily="18" charset="0"/>
              </a:rPr>
              <a:t>System			: 	Pentium Dual Core.</a:t>
            </a:r>
            <a:endParaRPr lang="en-US" dirty="0" smtClean="0">
              <a:latin typeface="Times New Roman" pitchFamily="18" charset="0"/>
              <a:cs typeface="Times New Roman" pitchFamily="18" charset="0"/>
            </a:endParaRPr>
          </a:p>
          <a:p>
            <a:pPr lvl="0">
              <a:buFont typeface="Wingdings" pitchFamily="2" charset="2"/>
              <a:buChar char="Ø"/>
            </a:pPr>
            <a:r>
              <a:rPr lang="en-GB" dirty="0" smtClean="0">
                <a:latin typeface="Times New Roman" pitchFamily="18" charset="0"/>
                <a:cs typeface="Times New Roman" pitchFamily="18" charset="0"/>
              </a:rPr>
              <a:t>Hard Disk 			: 	120 GB.</a:t>
            </a:r>
            <a:endParaRPr lang="en-US" dirty="0" smtClean="0">
              <a:latin typeface="Times New Roman" pitchFamily="18" charset="0"/>
              <a:cs typeface="Times New Roman" pitchFamily="18" charset="0"/>
            </a:endParaRPr>
          </a:p>
          <a:p>
            <a:pPr lvl="0">
              <a:buFont typeface="Wingdings" pitchFamily="2" charset="2"/>
              <a:buChar char="Ø"/>
            </a:pPr>
            <a:r>
              <a:rPr lang="en-GB" dirty="0" smtClean="0">
                <a:latin typeface="Times New Roman" pitchFamily="18" charset="0"/>
                <a:cs typeface="Times New Roman" pitchFamily="18" charset="0"/>
              </a:rPr>
              <a:t>Monitor			: 	15’’ LED</a:t>
            </a:r>
            <a:endParaRPr lang="en-US" dirty="0" smtClean="0">
              <a:latin typeface="Times New Roman" pitchFamily="18" charset="0"/>
              <a:cs typeface="Times New Roman" pitchFamily="18" charset="0"/>
            </a:endParaRPr>
          </a:p>
          <a:p>
            <a:pPr lvl="0">
              <a:buFont typeface="Wingdings" pitchFamily="2" charset="2"/>
              <a:buChar char="Ø"/>
            </a:pPr>
            <a:r>
              <a:rPr lang="en-GB" dirty="0" smtClean="0">
                <a:latin typeface="Times New Roman" pitchFamily="18" charset="0"/>
                <a:cs typeface="Times New Roman" pitchFamily="18" charset="0"/>
              </a:rPr>
              <a:t>Input Devices		: 	Keyboard, Mouse</a:t>
            </a:r>
            <a:endParaRPr lang="en-US" dirty="0" smtClean="0">
              <a:latin typeface="Times New Roman" pitchFamily="18" charset="0"/>
              <a:cs typeface="Times New Roman" pitchFamily="18" charset="0"/>
            </a:endParaRPr>
          </a:p>
          <a:p>
            <a:pPr lvl="0">
              <a:buFont typeface="Wingdings" pitchFamily="2" charset="2"/>
              <a:buChar char="Ø"/>
            </a:pPr>
            <a:r>
              <a:rPr lang="en-GB" dirty="0" smtClean="0">
                <a:latin typeface="Times New Roman" pitchFamily="18" charset="0"/>
                <a:cs typeface="Times New Roman" pitchFamily="18" charset="0"/>
              </a:rPr>
              <a:t>Ram				: 	1GB.</a:t>
            </a: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a:bodyPr>
          <a:lstStyle/>
          <a:p>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buFont typeface="Wingdings" pitchFamily="2" charset="2"/>
              <a:buChar char="Ø"/>
            </a:pPr>
            <a:r>
              <a:rPr lang="en-US" dirty="0" smtClean="0">
                <a:latin typeface="Times New Roman" pitchFamily="18" charset="0"/>
                <a:cs typeface="Times New Roman" pitchFamily="18" charset="0"/>
              </a:rPr>
              <a:t>Operating system 		: 	Windows 7.</a:t>
            </a:r>
          </a:p>
          <a:p>
            <a:pPr lvl="0" algn="just">
              <a:buFont typeface="Wingdings" pitchFamily="2" charset="2"/>
              <a:buChar char="Ø"/>
            </a:pPr>
            <a:r>
              <a:rPr lang="en-US" dirty="0" smtClean="0">
                <a:latin typeface="Times New Roman" pitchFamily="18" charset="0"/>
                <a:cs typeface="Times New Roman" pitchFamily="18" charset="0"/>
              </a:rPr>
              <a:t>Coding Language		:	JAVA/J2EE</a:t>
            </a:r>
          </a:p>
          <a:p>
            <a:pPr lvl="0" algn="just">
              <a:buFont typeface="Wingdings" pitchFamily="2" charset="2"/>
              <a:buChar char="Ø"/>
            </a:pPr>
            <a:r>
              <a:rPr lang="en-US" dirty="0" smtClean="0">
                <a:latin typeface="Times New Roman" pitchFamily="18" charset="0"/>
                <a:cs typeface="Times New Roman" pitchFamily="18" charset="0"/>
              </a:rPr>
              <a:t>Tool				:	</a:t>
            </a:r>
            <a:r>
              <a:rPr lang="en-US" dirty="0" err="1" smtClean="0">
                <a:latin typeface="Times New Roman" pitchFamily="18" charset="0"/>
                <a:cs typeface="Times New Roman" pitchFamily="18" charset="0"/>
              </a:rPr>
              <a:t>Netbeans</a:t>
            </a:r>
            <a:r>
              <a:rPr lang="en-US" dirty="0" smtClean="0">
                <a:latin typeface="Times New Roman" pitchFamily="18" charset="0"/>
                <a:cs typeface="Times New Roman" pitchFamily="18" charset="0"/>
              </a:rPr>
              <a:t> 7.2.1</a:t>
            </a:r>
          </a:p>
          <a:p>
            <a:pPr lvl="0" algn="just">
              <a:buFont typeface="Wingdings" pitchFamily="2" charset="2"/>
              <a:buChar char="Ø"/>
            </a:pPr>
            <a:r>
              <a:rPr lang="en-US" dirty="0" smtClean="0">
                <a:latin typeface="Times New Roman" pitchFamily="18" charset="0"/>
                <a:cs typeface="Times New Roman" pitchFamily="18" charset="0"/>
              </a:rPr>
              <a:t>Database			:	MYSQL</a:t>
            </a:r>
          </a:p>
          <a:p>
            <a:pPr algn="just">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45</TotalTime>
  <Words>1101</Words>
  <Application>Microsoft Office PowerPoint</Application>
  <PresentationFormat>On-screen Show (4:3)</PresentationFormat>
  <Paragraphs>49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Median</vt:lpstr>
      <vt:lpstr>Conditional Identity-Based Broadcast Proxy Re-Encryption and Its Application to Cloud Email</vt:lpstr>
      <vt:lpstr>ABSTRACT:</vt:lpstr>
      <vt:lpstr>EXISTING SYSTEM:</vt:lpstr>
      <vt:lpstr>DISADVANTAGES OF EXISTING SYSTEM:</vt:lpstr>
      <vt:lpstr>PROPOSED SYSTEM:</vt:lpstr>
      <vt:lpstr>ADVANTAGES OF PROPOSED SYSTEM:</vt:lpstr>
      <vt:lpstr>SYSTEM ARCHITECTURE: </vt:lpstr>
      <vt:lpstr>HARDWARE REQUIREMENTS: </vt:lpstr>
      <vt:lpstr>SOFTWARE REQUIREMENTS: </vt:lpstr>
      <vt:lpstr>MODULES:  </vt:lpstr>
      <vt:lpstr>System Construction Module: </vt:lpstr>
      <vt:lpstr>Proxy Re-encryption Module: </vt:lpstr>
      <vt:lpstr>Trusted Key Generation Center (KGC): </vt:lpstr>
      <vt:lpstr>Cloud Email: </vt:lpstr>
      <vt:lpstr>Slide 15</vt:lpstr>
      <vt:lpstr>Slide 16</vt:lpstr>
      <vt:lpstr>Slide 17</vt:lpstr>
      <vt:lpstr>REFERENCE: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jp</dc:creator>
  <cp:lastModifiedBy>admin</cp:lastModifiedBy>
  <cp:revision>17</cp:revision>
  <dcterms:created xsi:type="dcterms:W3CDTF">2006-08-16T00:00:00Z</dcterms:created>
  <dcterms:modified xsi:type="dcterms:W3CDTF">2017-01-31T10:22:51Z</dcterms:modified>
</cp:coreProperties>
</file>