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1" r:id="rId1"/>
    <p:sldMasterId id="2147483850" r:id="rId2"/>
  </p:sldMasterIdLst>
  <p:notesMasterIdLst>
    <p:notesMasterId r:id="rId34"/>
  </p:notesMasterIdLst>
  <p:sldIdLst>
    <p:sldId id="256" r:id="rId3"/>
    <p:sldId id="260" r:id="rId4"/>
    <p:sldId id="257" r:id="rId5"/>
    <p:sldId id="329" r:id="rId6"/>
    <p:sldId id="330" r:id="rId7"/>
    <p:sldId id="331" r:id="rId8"/>
    <p:sldId id="274" r:id="rId9"/>
    <p:sldId id="275" r:id="rId10"/>
    <p:sldId id="276" r:id="rId11"/>
    <p:sldId id="277" r:id="rId12"/>
    <p:sldId id="335" r:id="rId13"/>
    <p:sldId id="336" r:id="rId14"/>
    <p:sldId id="337" r:id="rId15"/>
    <p:sldId id="295" r:id="rId16"/>
    <p:sldId id="296" r:id="rId17"/>
    <p:sldId id="297" r:id="rId18"/>
    <p:sldId id="299" r:id="rId19"/>
    <p:sldId id="352" r:id="rId20"/>
    <p:sldId id="312" r:id="rId21"/>
    <p:sldId id="313" r:id="rId22"/>
    <p:sldId id="321" r:id="rId23"/>
    <p:sldId id="348" r:id="rId24"/>
    <p:sldId id="353" r:id="rId25"/>
    <p:sldId id="334" r:id="rId26"/>
    <p:sldId id="351" r:id="rId27"/>
    <p:sldId id="332" r:id="rId28"/>
    <p:sldId id="325" r:id="rId29"/>
    <p:sldId id="306" r:id="rId30"/>
    <p:sldId id="307" r:id="rId31"/>
    <p:sldId id="308" r:id="rId32"/>
    <p:sldId id="30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6" autoAdjust="0"/>
    <p:restoredTop sz="92447" autoAdjust="0"/>
  </p:normalViewPr>
  <p:slideViewPr>
    <p:cSldViewPr>
      <p:cViewPr varScale="1">
        <p:scale>
          <a:sx n="75" d="100"/>
          <a:sy n="75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9172D-E0D6-42DF-927C-2E8370264B6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CA3-0505-46EA-9D79-D063EC06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short, C# as very similar to Java. Slide contents aim to help students avoid common hard to troubleshoot bugs they might encounter while working on Sprint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CA3-0505-46EA-9D79-D063EC063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9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C8804-14B1-4447-ABE5-F7E632979A2D}" type="slidenum">
              <a:rPr lang="en-US"/>
              <a:pPr/>
              <a:t>13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6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B308FC-2561-4D75-917C-452C60C9650D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C21727-0292-4FE5-A0F1-CE165B246BF2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2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53B55B-976B-435A-8DF9-3C05BF6345C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1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enough time to go through all of the variations on syntax during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CA3-0505-46EA-9D79-D063EC0630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4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enough lecture time to go through every detail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CA3-0505-46EA-9D79-D063EC0630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8944B0-83A4-4F98-937D-5701C0A73413}" type="slidenum">
              <a:rPr lang="en-US"/>
              <a:pPr/>
              <a:t>26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E22693-B1DA-4302-A6B0-E133351419A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357609-6511-477A-B3F3-88E52BE8707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5B9E66-BF06-40D2-AB86-850183627C9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Properties – strictly new in C#</a:t>
            </a:r>
          </a:p>
          <a:p>
            <a:pPr eaLnBrk="1" hangingPunct="1"/>
            <a:r>
              <a:rPr lang="en-US" dirty="0"/>
              <a:t>Interfaces – not new, but how they are used in this course differs from how they are used in the Software Sequence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025E83-0394-40CE-9A29-9D33B84D138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F624F5-81CC-4E47-A64E-DA23F3460421}" type="slidenum">
              <a:rPr lang="en-US"/>
              <a:pPr/>
              <a:t>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For our purposes, almost completely the same</a:t>
            </a:r>
          </a:p>
        </p:txBody>
      </p:sp>
    </p:spTree>
    <p:extLst>
      <p:ext uri="{BB962C8B-B14F-4D97-AF65-F5344CB8AC3E}">
        <p14:creationId xmlns:p14="http://schemas.microsoft.com/office/powerpoint/2010/main" val="314527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8BB349-0070-4955-AB5B-65395F38F167}" type="slidenum">
              <a:rPr lang="en-US"/>
              <a:pPr/>
              <a:t>6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I.e. we want don’t want to modify a copy of our variables</a:t>
            </a:r>
          </a:p>
        </p:txBody>
      </p:sp>
    </p:spTree>
    <p:extLst>
      <p:ext uri="{BB962C8B-B14F-4D97-AF65-F5344CB8AC3E}">
        <p14:creationId xmlns:p14="http://schemas.microsoft.com/office/powerpoint/2010/main" val="383648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C606DB-BF5A-4A1F-9DFD-597BC4E69C07}" type="slidenum">
              <a:rPr lang="en-US"/>
              <a:pPr/>
              <a:t>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9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7B076E-5619-4B01-A45D-D91C931A68A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C8804-14B1-4447-ABE5-F7E632979A2D}" type="slidenum">
              <a:rPr lang="en-US"/>
              <a:pPr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Example to highlight that dynamic types can change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257801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useful in a few spots in the project, but in general we want to favor composition over inheritance. Students have plenty of experience with code using inheritance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56CA3-0505-46EA-9D79-D063EC0630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0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6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1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59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4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1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7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35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f985hc5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propert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7c5ka91b.aspx" TargetMode="External"/><Relationship Id="rId2" Type="http://schemas.openxmlformats.org/officeDocument/2006/relationships/hyperlink" Target="http://stackoverflow.com/questions/95910/find-a-private-field-with-reflection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questions/125712/for-what-reasons-should-i-choose-c-over-java-and-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ames.slashdot.org/comments.pl?sid=5306573&amp;cid=47296579" TargetMode="External"/><Relationship Id="rId4" Type="http://schemas.openxmlformats.org/officeDocument/2006/relationships/hyperlink" Target="http://games.slashdot.org/story/14/06/20/2210228/ask-slashdot-best-way-to-learn-c-for-game-programmi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2263/how-do-i-move-from-java-to-c" TargetMode="External"/><Relationship Id="rId2" Type="http://schemas.openxmlformats.org/officeDocument/2006/relationships/hyperlink" Target="http://msdn.microsoft.com/en-us/library/ms228602(v=vs.90).aspx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templates/story/story.php?storyId=95256794" TargetMode="External"/><Relationship Id="rId2" Type="http://schemas.openxmlformats.org/officeDocument/2006/relationships/hyperlink" Target="http://www.musanim.com/miller1956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By: Matt Boggus</a:t>
            </a:r>
          </a:p>
          <a:p>
            <a:r>
              <a:rPr lang="en-US" dirty="0"/>
              <a:t>Some material based on Roger </a:t>
            </a:r>
            <a:r>
              <a:rPr lang="en-US" dirty="0" err="1"/>
              <a:t>Crawfis</a:t>
            </a:r>
            <a:r>
              <a:rPr lang="en-US" dirty="0"/>
              <a:t>’ C# slides</a:t>
            </a:r>
          </a:p>
        </p:txBody>
      </p:sp>
    </p:spTree>
    <p:extLst>
      <p:ext uri="{BB962C8B-B14F-4D97-AF65-F5344CB8AC3E}">
        <p14:creationId xmlns:p14="http://schemas.microsoft.com/office/powerpoint/2010/main" val="129122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6477000" cy="262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interface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void Delete();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 :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public void Delete() { ...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</a:t>
            </a:r>
            <a:r>
              <a:rPr lang="en-US" b="1" dirty="0" err="1">
                <a:latin typeface="Lucida Console" pitchFamily="49" charset="0"/>
              </a:rPr>
              <a:t>ImageBox</a:t>
            </a:r>
            <a:r>
              <a:rPr lang="en-US" b="1" dirty="0">
                <a:latin typeface="Lucida Console" pitchFamily="49" charset="0"/>
              </a:rPr>
              <a:t> :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public void Delete() { ...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90600" y="4365010"/>
            <a:ext cx="6019800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err="1">
                <a:latin typeface="Lucida Console" pitchFamily="49" charset="0"/>
              </a:rPr>
              <a:t>tb</a:t>
            </a:r>
            <a:r>
              <a:rPr lang="en-US" b="1" dirty="0">
                <a:latin typeface="Lucida Console" pitchFamily="49" charset="0"/>
              </a:rPr>
              <a:t> = new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tb.Delete</a:t>
            </a:r>
            <a:r>
              <a:rPr lang="en-US" b="1" dirty="0">
                <a:latin typeface="Lucida Console" pitchFamily="49" charset="0"/>
              </a:rPr>
              <a:t>();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800100" y="141088"/>
            <a:ext cx="7543800" cy="1450757"/>
          </a:xfrm>
        </p:spPr>
        <p:txBody>
          <a:bodyPr/>
          <a:lstStyle/>
          <a:p>
            <a:pPr eaLnBrk="1" hangingPunct="1"/>
            <a:r>
              <a:rPr lang="en-US" dirty="0"/>
              <a:t>Interface example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5331917"/>
            <a:ext cx="6019800" cy="138499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err="1">
                <a:latin typeface="Lucida Console" pitchFamily="49" charset="0"/>
              </a:rPr>
              <a:t>deletableObj</a:t>
            </a:r>
            <a:r>
              <a:rPr lang="en-US" b="1" dirty="0">
                <a:latin typeface="Lucida Console" pitchFamily="49" charset="0"/>
              </a:rPr>
              <a:t> = new </a:t>
            </a:r>
            <a:r>
              <a:rPr lang="en-US" b="1" dirty="0" err="1">
                <a:latin typeface="Lucida Console" pitchFamily="49" charset="0"/>
              </a:rPr>
              <a:t>ImageBox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deletableObj.Delete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deletableObj</a:t>
            </a:r>
            <a:r>
              <a:rPr lang="en-US" b="1" dirty="0">
                <a:latin typeface="Lucida Console" pitchFamily="49" charset="0"/>
              </a:rPr>
              <a:t> = new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deletableObj.Delete</a:t>
            </a:r>
            <a:r>
              <a:rPr lang="en-US" b="1" dirty="0">
                <a:latin typeface="Lucida Console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877108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81200"/>
            <a:ext cx="6887389" cy="4063928"/>
          </a:xfrm>
        </p:spPr>
        <p:txBody>
          <a:bodyPr>
            <a:normAutofit/>
          </a:bodyPr>
          <a:lstStyle/>
          <a:p>
            <a:r>
              <a:rPr lang="en-US" dirty="0"/>
              <a:t>Similar to interfaces</a:t>
            </a:r>
          </a:p>
          <a:p>
            <a:pPr lvl="1"/>
            <a:r>
              <a:rPr lang="en-US" dirty="0"/>
              <a:t>Cannot be instantiated</a:t>
            </a:r>
          </a:p>
          <a:p>
            <a:pPr lvl="1"/>
            <a:r>
              <a:rPr lang="en-US" dirty="0"/>
              <a:t>In some cases, contain no executable code</a:t>
            </a:r>
          </a:p>
          <a:p>
            <a:pPr lvl="1"/>
            <a:r>
              <a:rPr lang="en-US" dirty="0"/>
              <a:t>Can contain method headers/signatures and properties (more on these in a bit), </a:t>
            </a:r>
            <a:r>
              <a:rPr lang="en-US" b="1" dirty="0"/>
              <a:t>but unlike interfaces they can contain concrete elements</a:t>
            </a:r>
            <a:r>
              <a:rPr lang="en-US" dirty="0"/>
              <a:t> like method bodies and fields</a:t>
            </a:r>
          </a:p>
          <a:p>
            <a:endParaRPr lang="en-US" dirty="0"/>
          </a:p>
          <a:p>
            <a:r>
              <a:rPr lang="en-US" dirty="0"/>
              <a:t>Some quirks when working with abstract classes and interfaces</a:t>
            </a:r>
          </a:p>
          <a:p>
            <a:pPr lvl="1"/>
            <a:r>
              <a:rPr lang="en-US" dirty="0"/>
              <a:t>A class that is derived from an abstract class may still implement interfaces</a:t>
            </a:r>
          </a:p>
          <a:p>
            <a:pPr lvl="1"/>
            <a:r>
              <a:rPr lang="en-US" dirty="0"/>
              <a:t>A concrete class may implement an unlimited number of interfaces, but may inherit from only one abstract (or concrete) class</a:t>
            </a:r>
          </a:p>
        </p:txBody>
      </p:sp>
    </p:spTree>
    <p:extLst>
      <p:ext uri="{BB962C8B-B14F-4D97-AF65-F5344CB8AC3E}">
        <p14:creationId xmlns:p14="http://schemas.microsoft.com/office/powerpoint/2010/main" val="123932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4648200" cy="6329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abstract class Shape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protected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x = 50;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protected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y = 50;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abstract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Area();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Square : Shape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width;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height;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override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Area()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	return width * height;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public void </a:t>
            </a:r>
            <a:r>
              <a:rPr lang="en-US" b="1" dirty="0" err="1">
                <a:latin typeface="Lucida Console" pitchFamily="49" charset="0"/>
              </a:rPr>
              <a:t>MoveLeft</a:t>
            </a:r>
            <a:r>
              <a:rPr lang="en-US" b="1" dirty="0">
                <a:latin typeface="Lucida Console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	x--;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304800"/>
            <a:ext cx="39624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Abstract class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25908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Methods marked as abstract have no bodies and </a:t>
            </a:r>
            <a:r>
              <a:rPr lang="en-US" b="1" dirty="0"/>
              <a:t>must be </a:t>
            </a:r>
            <a:r>
              <a:rPr lang="en-US" dirty="0"/>
              <a:t>overridden</a:t>
            </a:r>
          </a:p>
          <a:p>
            <a:endParaRPr lang="en-US" dirty="0"/>
          </a:p>
          <a:p>
            <a:r>
              <a:rPr lang="en-US" dirty="0"/>
              <a:t>Methods marked as virtual have bodies and </a:t>
            </a:r>
            <a:r>
              <a:rPr lang="en-US" b="1" dirty="0"/>
              <a:t>may be</a:t>
            </a:r>
            <a:r>
              <a:rPr lang="en-US" dirty="0"/>
              <a:t> overridden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http://msdn.microsoft.com/en-us/library/sf985hc5.aspx</a:t>
            </a:r>
            <a:r>
              <a:rPr lang="en-US" dirty="0"/>
              <a:t> for a longer example</a:t>
            </a:r>
          </a:p>
        </p:txBody>
      </p:sp>
    </p:spTree>
    <p:extLst>
      <p:ext uri="{BB962C8B-B14F-4D97-AF65-F5344CB8AC3E}">
        <p14:creationId xmlns:p14="http://schemas.microsoft.com/office/powerpoint/2010/main" val="8462719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this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this</a:t>
            </a:r>
            <a:r>
              <a:rPr lang="en-US"/>
              <a:t> keyword is a predefined variable available in non-static function members </a:t>
            </a:r>
          </a:p>
          <a:p>
            <a:pPr lvl="1" eaLnBrk="1" hangingPunct="1"/>
            <a:r>
              <a:rPr lang="en-US"/>
              <a:t>Used to access data and function members unambiguously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295400" y="3048000"/>
            <a:ext cx="5943600" cy="299774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Person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string name;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Person(string name)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this.name = name;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void Introduce(Person p)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if (p != this)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  </a:t>
            </a:r>
            <a:r>
              <a:rPr lang="en-US" sz="1600" b="1" dirty="0" err="1">
                <a:latin typeface="Lucida Console" pitchFamily="49" charset="0"/>
              </a:rPr>
              <a:t>Console.WriteLine</a:t>
            </a:r>
            <a:r>
              <a:rPr lang="en-US" sz="1600" b="1" dirty="0">
                <a:latin typeface="Lucida Console" pitchFamily="49" charset="0"/>
              </a:rPr>
              <a:t>(“Hi, I’m “ + name);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6049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base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base</a:t>
            </a:r>
            <a:r>
              <a:rPr lang="en-US"/>
              <a:t> keyword can be used to access class members that are hidden by similarly named members of the current class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371600" y="2819400"/>
            <a:ext cx="5715000" cy="33116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Shape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</a:t>
            </a:r>
            <a:r>
              <a:rPr lang="en-US" sz="1600" b="1" dirty="0" err="1">
                <a:latin typeface="Lucida Console" pitchFamily="49" charset="0"/>
              </a:rPr>
              <a:t>int</a:t>
            </a:r>
            <a:r>
              <a:rPr lang="en-US" sz="1600" b="1" dirty="0">
                <a:latin typeface="Lucida Console" pitchFamily="49" charset="0"/>
              </a:rPr>
              <a:t> x, y;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override string </a:t>
            </a:r>
            <a:r>
              <a:rPr lang="en-US" sz="1600" b="1" dirty="0" err="1">
                <a:latin typeface="Lucida Console" pitchFamily="49" charset="0"/>
              </a:rPr>
              <a:t>ToString</a:t>
            </a:r>
            <a:r>
              <a:rPr lang="en-US" sz="1600" b="1" dirty="0">
                <a:latin typeface="Lucida Console" pitchFamily="49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</a:t>
            </a: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return "x=" + x + ",y=" + y;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Circle : Shape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</a:t>
            </a:r>
            <a:r>
              <a:rPr lang="en-US" sz="1600" b="1" dirty="0" err="1">
                <a:latin typeface="Lucida Console" pitchFamily="49" charset="0"/>
              </a:rPr>
              <a:t>int</a:t>
            </a:r>
            <a:r>
              <a:rPr lang="en-US" sz="1600" b="1" dirty="0">
                <a:latin typeface="Lucida Console" pitchFamily="49" charset="0"/>
              </a:rPr>
              <a:t> r;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override string </a:t>
            </a:r>
            <a:r>
              <a:rPr lang="en-US" sz="1600" b="1" dirty="0" err="1">
                <a:latin typeface="Lucida Console" pitchFamily="49" charset="0"/>
              </a:rPr>
              <a:t>ToString</a:t>
            </a:r>
            <a:r>
              <a:rPr lang="en-US" sz="1600" b="1" dirty="0">
                <a:latin typeface="Lucida Console" pitchFamily="49" charset="0"/>
              </a:rPr>
              <a:t>()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</a:t>
            </a: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return </a:t>
            </a:r>
            <a:r>
              <a:rPr lang="en-US" sz="1600" b="1" dirty="0" err="1">
                <a:latin typeface="Lucida Console" pitchFamily="49" charset="0"/>
              </a:rPr>
              <a:t>base.ToString</a:t>
            </a:r>
            <a:r>
              <a:rPr lang="en-US" sz="1600" b="1" dirty="0">
                <a:latin typeface="Lucida Console" pitchFamily="49" charset="0"/>
              </a:rPr>
              <a:t>() + ",r=" + r;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470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Fields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 field or member variable holds data for a class or </a:t>
            </a:r>
            <a:r>
              <a:rPr lang="en-US" dirty="0" err="1"/>
              <a:t>struct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Can hold:</a:t>
            </a:r>
          </a:p>
          <a:p>
            <a:pPr lvl="1" eaLnBrk="1" hangingPunct="1">
              <a:defRPr/>
            </a:pPr>
            <a:r>
              <a:rPr lang="en-US" dirty="0"/>
              <a:t>A built-in value type</a:t>
            </a:r>
          </a:p>
          <a:p>
            <a:pPr lvl="1" eaLnBrk="1" hangingPunct="1">
              <a:defRPr/>
            </a:pPr>
            <a:r>
              <a:rPr lang="en-US" dirty="0"/>
              <a:t>A class instance (a reference)</a:t>
            </a:r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dirty="0" err="1"/>
              <a:t>struct</a:t>
            </a:r>
            <a:r>
              <a:rPr lang="en-US" dirty="0"/>
              <a:t> instance (actual data)</a:t>
            </a:r>
          </a:p>
          <a:p>
            <a:pPr lvl="1" eaLnBrk="1" hangingPunct="1">
              <a:defRPr/>
            </a:pPr>
            <a:r>
              <a:rPr lang="en-US" dirty="0"/>
              <a:t>An array of class or </a:t>
            </a:r>
            <a:r>
              <a:rPr lang="en-US" dirty="0" err="1"/>
              <a:t>struct</a:t>
            </a:r>
            <a:r>
              <a:rPr lang="en-US" dirty="0"/>
              <a:t> instances </a:t>
            </a:r>
            <a:br>
              <a:rPr lang="en-US" dirty="0"/>
            </a:br>
            <a:r>
              <a:rPr lang="en-US" dirty="0"/>
              <a:t>(an array is actually a reference)</a:t>
            </a:r>
          </a:p>
          <a:p>
            <a:pPr lvl="1" eaLnBrk="1" hangingPunct="1">
              <a:defRPr/>
            </a:pPr>
            <a:r>
              <a:rPr lang="en-US" dirty="0"/>
              <a:t>An event</a:t>
            </a:r>
          </a:p>
        </p:txBody>
      </p:sp>
    </p:spTree>
    <p:extLst>
      <p:ext uri="{BB962C8B-B14F-4D97-AF65-F5344CB8AC3E}">
        <p14:creationId xmlns:p14="http://schemas.microsoft.com/office/powerpoint/2010/main" val="18284064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examples 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05335"/>
            <a:ext cx="4038600" cy="45764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068814" y="4652665"/>
            <a:ext cx="3359661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Output is: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5674" y="1905000"/>
            <a:ext cx="3764014" cy="28623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public class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NumStore</a:t>
            </a:r>
            <a:endParaRPr lang="en-US" sz="1400" b="1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{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static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int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= 10;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int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j = 1;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void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AddAndPrint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()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{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=i+10;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j=j+1;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Console.WriteLine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(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Console.WriteLine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(j);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}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}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068814" y="1905000"/>
            <a:ext cx="4510204" cy="264687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</a:rPr>
              <a:t>public class Exercise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static void Main()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	</a:t>
            </a:r>
            <a:r>
              <a:rPr lang="en-US" sz="1400" b="1" dirty="0" err="1">
                <a:latin typeface="Lucida Console" panose="020B0609040504020204" pitchFamily="49" charset="0"/>
              </a:rPr>
              <a:t>NumStore</a:t>
            </a:r>
            <a:r>
              <a:rPr lang="en-US" sz="1400" b="1" dirty="0">
                <a:latin typeface="Lucida Console" panose="020B0609040504020204" pitchFamily="49" charset="0"/>
              </a:rPr>
              <a:t> x = new </a:t>
            </a:r>
            <a:r>
              <a:rPr lang="en-US" sz="1400" b="1" dirty="0" err="1">
                <a:latin typeface="Lucida Console" panose="020B0609040504020204" pitchFamily="49" charset="0"/>
              </a:rPr>
              <a:t>NumStore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	</a:t>
            </a:r>
            <a:r>
              <a:rPr lang="en-US" sz="1400" b="1" dirty="0" err="1">
                <a:latin typeface="Lucida Console" panose="020B0609040504020204" pitchFamily="49" charset="0"/>
              </a:rPr>
              <a:t>x.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AddAndPrint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	</a:t>
            </a:r>
            <a:r>
              <a:rPr lang="en-US" sz="1400" b="1" dirty="0" err="1">
                <a:latin typeface="Lucida Console" panose="020B0609040504020204" pitchFamily="49" charset="0"/>
              </a:rPr>
              <a:t>NumStore</a:t>
            </a:r>
            <a:r>
              <a:rPr lang="en-US" sz="1400" b="1" dirty="0">
                <a:latin typeface="Lucida Console" panose="020B0609040504020204" pitchFamily="49" charset="0"/>
              </a:rPr>
              <a:t> y = new </a:t>
            </a:r>
            <a:r>
              <a:rPr lang="en-US" sz="1400" b="1" dirty="0" err="1">
                <a:latin typeface="Lucida Console" panose="020B0609040504020204" pitchFamily="49" charset="0"/>
              </a:rPr>
              <a:t>NumStore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	</a:t>
            </a:r>
            <a:r>
              <a:rPr lang="en-US" sz="1400" b="1" dirty="0" err="1">
                <a:latin typeface="Lucida Console" panose="020B0609040504020204" pitchFamily="49" charset="0"/>
              </a:rPr>
              <a:t>y.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AddAndPrint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	</a:t>
            </a:r>
            <a:r>
              <a:rPr lang="en-US" sz="1400" b="1" dirty="0" err="1">
                <a:latin typeface="Lucida Console" panose="020B0609040504020204" pitchFamily="49" charset="0"/>
              </a:rPr>
              <a:t>Console.ReadKey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side looks like a field</a:t>
            </a:r>
          </a:p>
          <a:p>
            <a:r>
              <a:rPr lang="en-US" dirty="0"/>
              <a:t>Internally behaves like method calls to get or set the field (i.e. more abstract than a field)</a:t>
            </a:r>
          </a:p>
          <a:p>
            <a:endParaRPr lang="en-US" dirty="0"/>
          </a:p>
          <a:p>
            <a:r>
              <a:rPr lang="en-US" dirty="0"/>
              <a:t>Properties encapsulate a getting and setting a field</a:t>
            </a:r>
          </a:p>
          <a:p>
            <a:pPr lvl="1"/>
            <a:r>
              <a:rPr lang="en-US" dirty="0"/>
              <a:t>Useful for changing the internal type for a field</a:t>
            </a:r>
          </a:p>
          <a:p>
            <a:pPr lvl="1"/>
            <a:r>
              <a:rPr lang="en-US" dirty="0"/>
              <a:t>Useful for adding code or breakpoints when getting/setting a field</a:t>
            </a:r>
          </a:p>
        </p:txBody>
      </p:sp>
    </p:spTree>
    <p:extLst>
      <p:ext uri="{BB962C8B-B14F-4D97-AF65-F5344CB8AC3E}">
        <p14:creationId xmlns:p14="http://schemas.microsoft.com/office/powerpoint/2010/main" val="80484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C# and Java similarities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All classes are objects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</a:t>
            </a:r>
            <a:r>
              <a:rPr lang="en-US" dirty="0" err="1"/>
              <a:t>System.Object</a:t>
            </a:r>
            <a:r>
              <a:rPr lang="en-US" dirty="0"/>
              <a:t> to </a:t>
            </a:r>
            <a:r>
              <a:rPr lang="en-US" dirty="0" err="1"/>
              <a:t>java.lang.Object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Similar compilation and runtime to Java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Java Virtual Machine to Common Language Runtime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Heap-based allocation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 “new” keyword to instantiate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Automatic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44659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– 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err="1"/>
              <a:t>PropertyName</a:t>
            </a:r>
            <a:r>
              <a:rPr lang="en-US" dirty="0"/>
              <a:t> { get; set; }</a:t>
            </a:r>
          </a:p>
          <a:p>
            <a:endParaRPr lang="en-US" dirty="0"/>
          </a:p>
          <a:p>
            <a:r>
              <a:rPr lang="en-US" dirty="0"/>
              <a:t>Many valid formats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Score { get; set; }</a:t>
            </a:r>
          </a:p>
          <a:p>
            <a:pPr marL="457200" lvl="1" indent="0">
              <a:buNone/>
            </a:pPr>
            <a:r>
              <a:rPr lang="en-US" dirty="0"/>
              <a:t>string Name { get; }</a:t>
            </a:r>
          </a:p>
          <a:p>
            <a:pPr marL="457200" lvl="1" indent="0">
              <a:buNone/>
            </a:pPr>
            <a:r>
              <a:rPr lang="en-US" dirty="0"/>
              <a:t>double Time { get; private set; }</a:t>
            </a:r>
          </a:p>
          <a:p>
            <a:endParaRPr lang="en-US" dirty="0"/>
          </a:p>
          <a:p>
            <a:r>
              <a:rPr lang="en-US" dirty="0"/>
              <a:t>Code examples</a:t>
            </a:r>
          </a:p>
          <a:p>
            <a:pPr lvl="1"/>
            <a:r>
              <a:rPr lang="en-US" dirty="0"/>
              <a:t>Person*.cs examples [Compare maintainability]</a:t>
            </a:r>
          </a:p>
          <a:p>
            <a:pPr lvl="1"/>
            <a:r>
              <a:rPr lang="en-US" dirty="0">
                <a:hlinkClick r:id="rId3"/>
              </a:rPr>
              <a:t>http://www.dotnetperls.com/property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Accessible anywhere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Accessible within its class and by derived class instances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Accessible only within the body of the class</a:t>
            </a:r>
          </a:p>
          <a:p>
            <a:pPr lvl="1"/>
            <a:r>
              <a:rPr lang="en-US" dirty="0"/>
              <a:t>(Or anywhere if you use </a:t>
            </a:r>
            <a:r>
              <a:rPr lang="en-US" dirty="0">
                <a:hlinkClick r:id="rId2"/>
              </a:rPr>
              <a:t>reflection</a:t>
            </a:r>
            <a:r>
              <a:rPr lang="en-US" dirty="0"/>
              <a:t>)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Intuitively, accessible only within this program (more specific definition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default, but you should generally pick public or private instead</a:t>
            </a:r>
          </a:p>
        </p:txBody>
      </p:sp>
    </p:spTree>
    <p:extLst>
      <p:ext uri="{BB962C8B-B14F-4D97-AF65-F5344CB8AC3E}">
        <p14:creationId xmlns:p14="http://schemas.microsoft.com/office/powerpoint/2010/main" val="136089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 error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762000"/>
          </a:xfrm>
        </p:spPr>
        <p:txBody>
          <a:bodyPr/>
          <a:lstStyle/>
          <a:p>
            <a:r>
              <a:rPr lang="en-US" dirty="0"/>
              <a:t>Cannot have an interface that is less accessible than a concrete class that implements it (also applies to base and inheriting classes)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2280603"/>
            <a:ext cx="8229600" cy="22913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interface </a:t>
            </a:r>
            <a:r>
              <a:rPr lang="en-US" sz="1400" b="1" dirty="0" err="1">
                <a:latin typeface="Lucida Console" pitchFamily="49" charset="0"/>
              </a:rPr>
              <a:t>GameObject</a:t>
            </a:r>
            <a:r>
              <a:rPr lang="en-US" sz="1400" b="1" dirty="0">
                <a:latin typeface="Lucida Console" pitchFamily="49" charset="0"/>
              </a:rPr>
              <a:t> // no access modifier, defaults to internal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void Draw();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void Update();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public class Monster : </a:t>
            </a:r>
            <a:r>
              <a:rPr lang="en-US" sz="1400" b="1" dirty="0" err="1">
                <a:latin typeface="Lucida Console" pitchFamily="49" charset="0"/>
              </a:rPr>
              <a:t>GameObject</a:t>
            </a: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// ... implementations of Draw() and Update() go here ...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43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F36FB-A4AC-4D18-95BE-C6F10A72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B3A7E-6F20-4A78-B581-BB21764A5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On your own slides follow</a:t>
            </a:r>
          </a:p>
        </p:txBody>
      </p:sp>
    </p:spTree>
    <p:extLst>
      <p:ext uri="{BB962C8B-B14F-4D97-AF65-F5344CB8AC3E}">
        <p14:creationId xmlns:p14="http://schemas.microsoft.com/office/powerpoint/2010/main" val="63319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C#?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05000"/>
            <a:ext cx="6887389" cy="4724400"/>
          </a:xfrm>
        </p:spPr>
        <p:txBody>
          <a:bodyPr>
            <a:noAutofit/>
          </a:bodyPr>
          <a:lstStyle/>
          <a:p>
            <a:r>
              <a:rPr lang="en-US" sz="2000" dirty="0"/>
              <a:t>Fits with</a:t>
            </a:r>
          </a:p>
          <a:p>
            <a:pPr lvl="1"/>
            <a:r>
              <a:rPr lang="en-US" sz="1600" dirty="0"/>
              <a:t>.NET framework</a:t>
            </a:r>
          </a:p>
          <a:p>
            <a:pPr lvl="2"/>
            <a:r>
              <a:rPr lang="en-US" sz="1400" dirty="0"/>
              <a:t>Large library of features and objects; portable and integrates with software written in other languages</a:t>
            </a:r>
          </a:p>
          <a:p>
            <a:pPr lvl="1"/>
            <a:r>
              <a:rPr lang="en-US" sz="1600" dirty="0"/>
              <a:t>Visual Studio</a:t>
            </a:r>
          </a:p>
          <a:p>
            <a:pPr lvl="2"/>
            <a:r>
              <a:rPr lang="en-US" sz="1400" dirty="0"/>
              <a:t>Single point of access for software development, source code control, project management, and code reviews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Additional reasons</a:t>
            </a:r>
          </a:p>
          <a:p>
            <a:pPr lvl="1"/>
            <a:r>
              <a:rPr lang="en-US" sz="1600" dirty="0"/>
              <a:t>Game engines support C# -&gt; XNA, </a:t>
            </a:r>
            <a:r>
              <a:rPr lang="en-US" sz="1600" dirty="0" err="1"/>
              <a:t>Monogame</a:t>
            </a:r>
            <a:r>
              <a:rPr lang="en-US" sz="1600" dirty="0"/>
              <a:t>, Unity</a:t>
            </a:r>
          </a:p>
          <a:p>
            <a:pPr lvl="1"/>
            <a:r>
              <a:rPr lang="en-US" sz="1600" dirty="0"/>
              <a:t>Used in other CSE graphics courses (Game and Animation Techniques; Game Capstone)</a:t>
            </a:r>
          </a:p>
          <a:p>
            <a:pPr lvl="1"/>
            <a:r>
              <a:rPr lang="en-US" sz="1600" dirty="0"/>
              <a:t>More discussion of pros/cons of C# </a:t>
            </a:r>
            <a:r>
              <a:rPr lang="en-US" sz="1600" dirty="0">
                <a:hlinkClick r:id="rId3"/>
              </a:rPr>
              <a:t>here</a:t>
            </a:r>
            <a:endParaRPr lang="en-US" sz="1600" dirty="0"/>
          </a:p>
          <a:p>
            <a:pPr lvl="1"/>
            <a:r>
              <a:rPr lang="en-US" sz="1600" dirty="0"/>
              <a:t>More discussion of pros/cons of C# specific to game development </a:t>
            </a:r>
            <a:r>
              <a:rPr lang="en-US" sz="1600" dirty="0">
                <a:hlinkClick r:id="rId4"/>
              </a:rPr>
              <a:t>here</a:t>
            </a:r>
            <a:r>
              <a:rPr lang="en-US" sz="1600" dirty="0"/>
              <a:t>; this </a:t>
            </a:r>
            <a:r>
              <a:rPr lang="en-US" sz="1600" dirty="0">
                <a:hlinkClick r:id="rId5"/>
              </a:rPr>
              <a:t>subset of comments</a:t>
            </a:r>
            <a:r>
              <a:rPr lang="en-US" sz="1600" dirty="0"/>
              <a:t> has some good insights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285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own</a:t>
            </a:r>
            <a:br>
              <a:rPr lang="en-US" dirty="0"/>
            </a:br>
            <a:r>
              <a:rPr lang="en-US" dirty="0"/>
              <a:t>Java to C#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The C# Programming Language for Java Developers</a:t>
            </a:r>
            <a:r>
              <a:rPr lang="en-US" dirty="0"/>
              <a:t> – documentation of language differences organized by programming constructs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Additional Suggestions from </a:t>
            </a:r>
            <a:r>
              <a:rPr lang="en-US" dirty="0" err="1">
                <a:hlinkClick r:id="rId3"/>
              </a:rPr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16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447288"/>
            <a:ext cx="6324600" cy="54107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public class Car : Vehicle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{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public </a:t>
            </a:r>
            <a:r>
              <a:rPr lang="en-US" b="1" dirty="0" err="1">
                <a:latin typeface="Lucida Console" pitchFamily="49" charset="0"/>
              </a:rPr>
              <a:t>enum</a:t>
            </a:r>
            <a:r>
              <a:rPr lang="en-US" b="1" dirty="0">
                <a:latin typeface="Lucida Console" pitchFamily="49" charset="0"/>
              </a:rPr>
              <a:t> Make { GM, Honda, BMW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Make </a:t>
            </a:r>
            <a:r>
              <a:rPr lang="en-US" b="1" dirty="0" err="1">
                <a:latin typeface="Lucida Console" pitchFamily="49" charset="0"/>
              </a:rPr>
              <a:t>make</a:t>
            </a:r>
            <a:r>
              <a:rPr lang="en-US" b="1" dirty="0">
                <a:latin typeface="Lucida Console" pitchFamily="49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string vid;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Point location;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Car(Make </a:t>
            </a:r>
            <a:r>
              <a:rPr lang="en-US" b="1" dirty="0" err="1">
                <a:latin typeface="Lucida Console" pitchFamily="49" charset="0"/>
              </a:rPr>
              <a:t>make</a:t>
            </a:r>
            <a:r>
              <a:rPr lang="en-US" b="1" dirty="0">
                <a:latin typeface="Lucida Console" pitchFamily="49" charset="0"/>
              </a:rPr>
              <a:t>, string vid, Point </a:t>
            </a:r>
            <a:r>
              <a:rPr lang="en-US" b="1" dirty="0" err="1">
                <a:latin typeface="Lucida Console" pitchFamily="49" charset="0"/>
              </a:rPr>
              <a:t>loc</a:t>
            </a:r>
            <a:r>
              <a:rPr lang="en-US" b="1" dirty="0">
                <a:latin typeface="Lucida Console" pitchFamily="49" charset="0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{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this.make</a:t>
            </a:r>
            <a:r>
              <a:rPr lang="en-US" b="1" dirty="0">
                <a:latin typeface="Lucida Console" pitchFamily="49" charset="0"/>
              </a:rPr>
              <a:t> = make;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this.vid</a:t>
            </a:r>
            <a:r>
              <a:rPr lang="en-US" b="1" dirty="0">
                <a:latin typeface="Lucida Console" pitchFamily="49" charset="0"/>
              </a:rPr>
              <a:t> = vid;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this.location</a:t>
            </a:r>
            <a:r>
              <a:rPr lang="en-US" b="1" dirty="0">
                <a:latin typeface="Lucida Console" pitchFamily="49" charset="0"/>
              </a:rPr>
              <a:t> = </a:t>
            </a:r>
            <a:r>
              <a:rPr lang="en-US" b="1" dirty="0" err="1">
                <a:latin typeface="Lucida Console" pitchFamily="49" charset="0"/>
              </a:rPr>
              <a:t>loc</a:t>
            </a:r>
            <a:r>
              <a:rPr lang="en-US" b="1" dirty="0">
                <a:latin typeface="Lucida Console" pitchFamily="49" charset="0"/>
              </a:rPr>
              <a:t>;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public void Drive()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{ </a:t>
            </a:r>
            <a:r>
              <a:rPr lang="en-US" b="1" dirty="0" err="1">
                <a:latin typeface="Lucida Console" pitchFamily="49" charset="0"/>
              </a:rPr>
              <a:t>Console.WriteLine</a:t>
            </a:r>
            <a:r>
              <a:rPr lang="en-US" b="1" dirty="0">
                <a:latin typeface="Lucida Console" pitchFamily="49" charset="0"/>
              </a:rPr>
              <a:t>(“vroom”);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43400" y="4186237"/>
            <a:ext cx="4343400" cy="1452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Car c =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  new Car(</a:t>
            </a:r>
            <a:r>
              <a:rPr lang="en-US" b="1" dirty="0" err="1">
                <a:latin typeface="Lucida Console" pitchFamily="49" charset="0"/>
              </a:rPr>
              <a:t>Car.Make.BMW</a:t>
            </a:r>
            <a:r>
              <a:rPr lang="en-US" b="1" dirty="0"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          “JF3559QT98”, </a:t>
            </a:r>
            <a:br>
              <a:rPr lang="en-US" b="1" dirty="0">
                <a:latin typeface="Lucida Console" pitchFamily="49" charset="0"/>
              </a:rPr>
            </a:br>
            <a:r>
              <a:rPr lang="en-US" b="1" dirty="0">
                <a:latin typeface="Lucida Console" pitchFamily="49" charset="0"/>
              </a:rPr>
              <a:t>          new Point(3,7));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latin typeface="Lucida Console" pitchFamily="49" charset="0"/>
              </a:rPr>
              <a:t>c.Drive</a:t>
            </a:r>
            <a:r>
              <a:rPr lang="en-US" b="1" dirty="0">
                <a:latin typeface="Lucida Console" pitchFamily="49" charset="0"/>
              </a:rPr>
              <a:t>();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2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Class syntax example</a:t>
            </a:r>
          </a:p>
        </p:txBody>
      </p:sp>
    </p:spTree>
    <p:extLst>
      <p:ext uri="{BB962C8B-B14F-4D97-AF65-F5344CB8AC3E}">
        <p14:creationId xmlns:p14="http://schemas.microsoft.com/office/powerpoint/2010/main" val="2216091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methods should classes/interfaces provide? </a:t>
            </a:r>
            <a:br>
              <a:rPr lang="en-US" dirty="0"/>
            </a:br>
            <a:r>
              <a:rPr lang="en-US" dirty="0"/>
              <a:t>On your own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514600"/>
            <a:ext cx="7543801" cy="3048000"/>
          </a:xfrm>
        </p:spPr>
        <p:txBody>
          <a:bodyPr>
            <a:normAutofit/>
          </a:bodyPr>
          <a:lstStyle/>
          <a:p>
            <a:r>
              <a:rPr lang="en-US" sz="3200" dirty="0"/>
              <a:t>Keep it simple!</a:t>
            </a:r>
          </a:p>
          <a:p>
            <a:pPr lvl="1"/>
            <a:r>
              <a:rPr lang="en-US" sz="2800" dirty="0">
                <a:hlinkClick r:id="rId2"/>
              </a:rPr>
              <a:t>The Magical Number Seven, Plus or Minus Two</a:t>
            </a:r>
            <a:endParaRPr lang="en-US" sz="2800" dirty="0"/>
          </a:p>
          <a:p>
            <a:pPr lvl="2"/>
            <a:r>
              <a:rPr lang="en-US" sz="2000" dirty="0"/>
              <a:t>The average person can hold 7 ± 2 objects in memory at a time</a:t>
            </a:r>
          </a:p>
          <a:p>
            <a:pPr lvl="2"/>
            <a:r>
              <a:rPr lang="en-US" sz="2000" dirty="0"/>
              <a:t>Experts recall more by “chunking” – combining multiple objects into one</a:t>
            </a:r>
          </a:p>
          <a:p>
            <a:pPr lvl="1"/>
            <a:r>
              <a:rPr lang="en-US" sz="2800" dirty="0">
                <a:hlinkClick r:id="rId3"/>
              </a:rPr>
              <a:t>Think You're Multitasking? Think Again</a:t>
            </a:r>
            <a:endParaRPr lang="en-US" sz="2800" dirty="0"/>
          </a:p>
          <a:p>
            <a:pPr lvl="2"/>
            <a:r>
              <a:rPr lang="en-US" sz="2000" dirty="0"/>
              <a:t>The average person is bad at multi-tasking, so focus on what you’re doing if you want it done well</a:t>
            </a:r>
          </a:p>
        </p:txBody>
      </p:sp>
    </p:spTree>
    <p:extLst>
      <p:ext uri="{BB962C8B-B14F-4D97-AF65-F5344CB8AC3E}">
        <p14:creationId xmlns:p14="http://schemas.microsoft.com/office/powerpoint/2010/main" val="2450552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Conversion operators</a:t>
            </a:r>
          </a:p>
        </p:txBody>
      </p:sp>
      <p:sp>
        <p:nvSpPr>
          <p:cNvPr id="6451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Can also specify user-defined explicit and implicit conversions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09600" y="2438400"/>
            <a:ext cx="7467600" cy="360098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latin typeface="Lucida Console" pitchFamily="49" charset="0"/>
              </a:rPr>
              <a:t>public class Note</a:t>
            </a:r>
          </a:p>
          <a:p>
            <a:r>
              <a:rPr lang="en-US" b="1" dirty="0">
                <a:latin typeface="Lucida Console" pitchFamily="49" charset="0"/>
              </a:rPr>
              <a:t> {</a:t>
            </a:r>
          </a:p>
          <a:p>
            <a:r>
              <a:rPr lang="en-US" b="1" dirty="0">
                <a:latin typeface="Lucida Console" pitchFamily="49" charset="0"/>
              </a:rPr>
              <a:t>  private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value;</a:t>
            </a:r>
          </a:p>
          <a:p>
            <a:r>
              <a:rPr lang="en-US" b="1" dirty="0">
                <a:latin typeface="Lucida Console" pitchFamily="49" charset="0"/>
              </a:rPr>
              <a:t>  // Convert to hertz – no loss of precision</a:t>
            </a:r>
          </a:p>
          <a:p>
            <a:r>
              <a:rPr lang="en-US" b="1" dirty="0">
                <a:latin typeface="Lucida Console" pitchFamily="49" charset="0"/>
              </a:rPr>
              <a:t>  public static implicit operator double(Note x) {</a:t>
            </a:r>
          </a:p>
          <a:p>
            <a:r>
              <a:rPr lang="en-US" b="1" dirty="0">
                <a:latin typeface="Lucida Console" pitchFamily="49" charset="0"/>
              </a:rPr>
              <a:t>    return ...;</a:t>
            </a:r>
          </a:p>
          <a:p>
            <a:r>
              <a:rPr lang="en-US" b="1" dirty="0">
                <a:latin typeface="Lucida Console" pitchFamily="49" charset="0"/>
              </a:rPr>
              <a:t>  }</a:t>
            </a:r>
          </a:p>
          <a:p>
            <a:r>
              <a:rPr lang="en-US" b="1" dirty="0">
                <a:latin typeface="Lucida Console" pitchFamily="49" charset="0"/>
              </a:rPr>
              <a:t>  // Convert to nearest note</a:t>
            </a:r>
          </a:p>
          <a:p>
            <a:r>
              <a:rPr lang="en-US" b="1" dirty="0">
                <a:latin typeface="Lucida Console" pitchFamily="49" charset="0"/>
              </a:rPr>
              <a:t>  public static explicit operator Note(double x) {</a:t>
            </a:r>
          </a:p>
          <a:p>
            <a:r>
              <a:rPr lang="en-US" b="1" dirty="0">
                <a:latin typeface="Lucida Console" pitchFamily="49" charset="0"/>
              </a:rPr>
              <a:t>    return ...;</a:t>
            </a:r>
          </a:p>
          <a:p>
            <a:r>
              <a:rPr lang="en-US" b="1" dirty="0">
                <a:latin typeface="Lucida Console" pitchFamily="49" charset="0"/>
              </a:rPr>
              <a:t>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886200" y="5138738"/>
            <a:ext cx="3886200" cy="835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Lucida Console" pitchFamily="49" charset="0"/>
              </a:rPr>
              <a:t>Note n = (Note)442.578;</a:t>
            </a:r>
          </a:p>
          <a:p>
            <a:r>
              <a:rPr lang="en-US" b="1">
                <a:latin typeface="Lucida Console" pitchFamily="49" charset="0"/>
              </a:rPr>
              <a:t>double d = n;</a:t>
            </a:r>
          </a:p>
        </p:txBody>
      </p:sp>
    </p:spTree>
    <p:extLst>
      <p:ext uri="{BB962C8B-B14F-4D97-AF65-F5344CB8AC3E}">
        <p14:creationId xmlns:p14="http://schemas.microsoft.com/office/powerpoint/2010/main" val="5145024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C# language features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Namespaces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Fields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u="sng" dirty="0"/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Events</a:t>
            </a:r>
          </a:p>
          <a:p>
            <a:pPr>
              <a:lnSpc>
                <a:spcPct val="80000"/>
              </a:lnSpc>
            </a:pPr>
            <a:r>
              <a:rPr lang="en-US" sz="2600" dirty="0" err="1"/>
              <a:t>Structs</a:t>
            </a: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 err="1"/>
              <a:t>Enums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r>
              <a:rPr lang="en-US" sz="2400" b="1" u="sng" dirty="0"/>
              <a:t>Interfaces</a:t>
            </a:r>
            <a:endParaRPr 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Events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Control Statements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if, else, while, for, switch, </a:t>
            </a:r>
            <a:r>
              <a:rPr lang="en-US" sz="2200" dirty="0" err="1"/>
              <a:t>foreach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68547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i="1"/>
              <a:t>is</a:t>
            </a:r>
            <a:r>
              <a:rPr lang="en-US"/>
              <a:t> Operator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is</a:t>
            </a:r>
            <a:r>
              <a:rPr lang="en-US"/>
              <a:t> operator is used to dynamically test if the run-time type of an object is compatible with a given type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95400" y="3476625"/>
            <a:ext cx="6858000" cy="16312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Lucida Console" pitchFamily="49" charset="0"/>
              </a:rPr>
              <a:t>private static void DoSomething(object o)</a:t>
            </a:r>
          </a:p>
          <a:p>
            <a:r>
              <a:rPr lang="en-US" sz="2000" b="1" dirty="0">
                <a:latin typeface="Lucida Console" pitchFamily="49" charset="0"/>
              </a:rPr>
              <a:t>{</a:t>
            </a:r>
          </a:p>
          <a:p>
            <a:r>
              <a:rPr lang="en-US" sz="2000" b="1" dirty="0">
                <a:latin typeface="Lucida Console" pitchFamily="49" charset="0"/>
              </a:rPr>
              <a:t>  if (o is Car) </a:t>
            </a:r>
          </a:p>
          <a:p>
            <a:r>
              <a:rPr lang="en-US" sz="2000" b="1" dirty="0">
                <a:latin typeface="Lucida Console" pitchFamily="49" charset="0"/>
              </a:rPr>
              <a:t>    ((Car)o).Drive();</a:t>
            </a:r>
          </a:p>
          <a:p>
            <a:r>
              <a:rPr lang="en-US" sz="20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82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i="1"/>
              <a:t>as</a:t>
            </a:r>
            <a:r>
              <a:rPr lang="en-US"/>
              <a:t> Operator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as</a:t>
            </a:r>
            <a:r>
              <a:rPr lang="en-US"/>
              <a:t> operator tries to convert a variable to a specified type; if no such conversion is possible the result is null</a:t>
            </a:r>
          </a:p>
          <a:p>
            <a:pPr eaLnBrk="1" hangingPunct="1"/>
            <a:r>
              <a:rPr lang="en-US"/>
              <a:t>More efficient than using </a:t>
            </a:r>
            <a:r>
              <a:rPr lang="en-US">
                <a:latin typeface="Lucida Console" pitchFamily="49" charset="0"/>
              </a:rPr>
              <a:t>is</a:t>
            </a:r>
            <a:r>
              <a:rPr lang="en-US"/>
              <a:t> operator</a:t>
            </a:r>
          </a:p>
          <a:p>
            <a:pPr lvl="1" eaLnBrk="1" hangingPunct="1"/>
            <a:r>
              <a:rPr lang="en-US"/>
              <a:t>Can test and convert in one operation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95400" y="3505200"/>
            <a:ext cx="6781800" cy="16312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Lucida Console" pitchFamily="49" charset="0"/>
              </a:rPr>
              <a:t>private static void DoSomething(object o) </a:t>
            </a:r>
          </a:p>
          <a:p>
            <a:r>
              <a:rPr lang="en-US" sz="2000" b="1" dirty="0">
                <a:latin typeface="Lucida Console" pitchFamily="49" charset="0"/>
              </a:rPr>
              <a:t>{</a:t>
            </a:r>
          </a:p>
          <a:p>
            <a:r>
              <a:rPr lang="en-US" sz="2000" b="1" dirty="0">
                <a:latin typeface="Lucida Console" pitchFamily="49" charset="0"/>
              </a:rPr>
              <a:t>  Car c = o as Car;</a:t>
            </a:r>
          </a:p>
          <a:p>
            <a:r>
              <a:rPr lang="en-US" sz="2000" b="1" dirty="0">
                <a:latin typeface="Lucida Console" pitchFamily="49" charset="0"/>
              </a:rPr>
              <a:t>  if (c != null) </a:t>
            </a:r>
            <a:r>
              <a:rPr lang="en-US" sz="2000" b="1" dirty="0" err="1">
                <a:latin typeface="Lucida Console" pitchFamily="49" charset="0"/>
              </a:rPr>
              <a:t>c.Drive</a:t>
            </a:r>
            <a:r>
              <a:rPr lang="en-US" sz="2000" b="1" dirty="0">
                <a:latin typeface="Lucida Console" pitchFamily="49" charset="0"/>
              </a:rPr>
              <a:t>();</a:t>
            </a:r>
          </a:p>
          <a:p>
            <a:r>
              <a:rPr lang="en-US" sz="20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3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7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Classes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Both are user-defined types</a:t>
            </a:r>
          </a:p>
          <a:p>
            <a:pPr eaLnBrk="1" hangingPunct="1"/>
            <a:r>
              <a:rPr lang="en-US" sz="2800"/>
              <a:t>Both can implement multiple interfaces</a:t>
            </a:r>
          </a:p>
          <a:p>
            <a:pPr eaLnBrk="1" hangingPunct="1"/>
            <a:r>
              <a:rPr lang="en-US" sz="2800"/>
              <a:t>Both can contain</a:t>
            </a:r>
          </a:p>
          <a:p>
            <a:pPr lvl="1" eaLnBrk="1" hangingPunct="1"/>
            <a:r>
              <a:rPr lang="en-US" sz="2400"/>
              <a:t>Data </a:t>
            </a:r>
          </a:p>
          <a:p>
            <a:pPr lvl="2" eaLnBrk="1" hangingPunct="1"/>
            <a:r>
              <a:rPr lang="en-US" sz="2000"/>
              <a:t>Fields, constants, events, arrays</a:t>
            </a:r>
          </a:p>
          <a:p>
            <a:pPr lvl="1" eaLnBrk="1" hangingPunct="1"/>
            <a:r>
              <a:rPr lang="en-US" sz="2400"/>
              <a:t>Functions </a:t>
            </a:r>
          </a:p>
          <a:p>
            <a:pPr lvl="2" eaLnBrk="1" hangingPunct="1"/>
            <a:r>
              <a:rPr lang="en-US" sz="2000"/>
              <a:t>Methods, properties, indexers, operators, constructors</a:t>
            </a:r>
          </a:p>
          <a:p>
            <a:pPr lvl="1" eaLnBrk="1" hangingPunct="1"/>
            <a:r>
              <a:rPr lang="en-US" sz="2400"/>
              <a:t>Type definitions</a:t>
            </a:r>
          </a:p>
          <a:p>
            <a:pPr lvl="2" eaLnBrk="1" hangingPunct="1"/>
            <a:r>
              <a:rPr lang="en-US" sz="2000"/>
              <a:t>Classes, structs, enums, interfaces, delegates</a:t>
            </a:r>
          </a:p>
        </p:txBody>
      </p:sp>
    </p:spTree>
    <p:extLst>
      <p:ext uri="{BB962C8B-B14F-4D97-AF65-F5344CB8AC3E}">
        <p14:creationId xmlns:p14="http://schemas.microsoft.com/office/powerpoint/2010/main" val="33357520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vs. structs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0988" y="1828801"/>
            <a:ext cx="3145080" cy="693135"/>
          </a:xfrm>
        </p:spPr>
        <p:txBody>
          <a:bodyPr/>
          <a:lstStyle/>
          <a:p>
            <a:r>
              <a:rPr lang="en-US" dirty="0"/>
              <a:t>Class ; Reference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1638" y="2521936"/>
            <a:ext cx="3367045" cy="2906179"/>
          </a:xfrm>
        </p:spPr>
        <p:txBody>
          <a:bodyPr/>
          <a:lstStyle/>
          <a:p>
            <a:r>
              <a:rPr lang="en-US" b="1" u="sng" dirty="0"/>
              <a:t>Reference type</a:t>
            </a:r>
          </a:p>
          <a:p>
            <a:endParaRPr lang="en-US" dirty="0"/>
          </a:p>
          <a:p>
            <a:r>
              <a:rPr lang="en-US" dirty="0"/>
              <a:t>Original instance of the object can be modified during execution of method  bodies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82646" y="1828800"/>
            <a:ext cx="3145527" cy="692076"/>
          </a:xfrm>
        </p:spPr>
        <p:txBody>
          <a:bodyPr/>
          <a:lstStyle/>
          <a:p>
            <a:r>
              <a:rPr lang="en-US" dirty="0"/>
              <a:t>Struct ; Value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061129" y="2521936"/>
            <a:ext cx="3367044" cy="2906179"/>
          </a:xfrm>
        </p:spPr>
        <p:txBody>
          <a:bodyPr>
            <a:noAutofit/>
          </a:bodyPr>
          <a:lstStyle/>
          <a:p>
            <a:r>
              <a:rPr lang="en-US" b="1" u="sng" dirty="0"/>
              <a:t>Value type</a:t>
            </a:r>
          </a:p>
          <a:p>
            <a:endParaRPr lang="en-US" b="1" u="sng" dirty="0"/>
          </a:p>
          <a:p>
            <a:r>
              <a:rPr lang="en-US" dirty="0"/>
              <a:t>A copy of the object is made and operated on inside method bodies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371067"/>
            <a:ext cx="830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types in XNA and </a:t>
            </a:r>
            <a:r>
              <a:rPr lang="en-US" dirty="0" err="1"/>
              <a:t>MonoGame</a:t>
            </a:r>
            <a:r>
              <a:rPr lang="en-US" dirty="0"/>
              <a:t> are defined as structs (ex: Vector2 and Rectangle)</a:t>
            </a:r>
          </a:p>
          <a:p>
            <a:r>
              <a:rPr lang="en-US" dirty="0"/>
              <a:t>Can pass </a:t>
            </a:r>
            <a:r>
              <a:rPr lang="en-US" dirty="0" err="1"/>
              <a:t>structs</a:t>
            </a:r>
            <a:r>
              <a:rPr lang="en-US" dirty="0"/>
              <a:t> as reference type using ‘ref’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98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defines a contract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 interface is 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Contain definitions for methods, properties, indexers, and/or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Any class or </a:t>
            </a:r>
            <a:r>
              <a:rPr lang="en-US" sz="2400" dirty="0" err="1"/>
              <a:t>struct</a:t>
            </a:r>
            <a:r>
              <a:rPr lang="en-US" sz="2400" dirty="0"/>
              <a:t> implementing an interface must </a:t>
            </a:r>
            <a:r>
              <a:rPr lang="en-US" sz="2400" b="1" i="1" dirty="0"/>
              <a:t>support</a:t>
            </a:r>
            <a:r>
              <a:rPr lang="en-US" sz="2400" dirty="0"/>
              <a:t> all parts of the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Interfaces provide no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When a class or </a:t>
            </a:r>
            <a:r>
              <a:rPr lang="en-US" sz="2400" dirty="0" err="1"/>
              <a:t>struct</a:t>
            </a:r>
            <a:r>
              <a:rPr lang="en-US" sz="2400" dirty="0"/>
              <a:t> implements an interface it must provide the implementations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SOLI</a:t>
            </a:r>
            <a:r>
              <a:rPr lang="en-US" sz="2400" u="sng" dirty="0"/>
              <a:t>D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Depend upon abstractions not concretions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37985567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“Rigid” interface</a:t>
            </a:r>
          </a:p>
          <a:p>
            <a:pPr lvl="1">
              <a:defRPr/>
            </a:pPr>
            <a:r>
              <a:rPr lang="en-US" dirty="0"/>
              <a:t>Functionality is explicitly defined</a:t>
            </a:r>
          </a:p>
          <a:p>
            <a:pPr lvl="1">
              <a:defRPr/>
            </a:pPr>
            <a:r>
              <a:rPr lang="en-US" dirty="0"/>
              <a:t>Ex: OSU Component Library where interfaces include Javadoc comments  with methods’ requires and ensures clauses (pre and post conditions)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“Flexible” interface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Only method signatures are specified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IBird</a:t>
            </a:r>
            <a:r>
              <a:rPr lang="en-US" dirty="0"/>
              <a:t> interface defines void Fly()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Duck class implements void Fly { </a:t>
            </a:r>
            <a:r>
              <a:rPr lang="en-US" dirty="0" err="1"/>
              <a:t>position.y</a:t>
            </a:r>
            <a:r>
              <a:rPr lang="en-US" dirty="0"/>
              <a:t> += 5; }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Penguin class implements void Fly { // no-op }</a:t>
            </a:r>
          </a:p>
        </p:txBody>
      </p:sp>
    </p:spTree>
    <p:extLst>
      <p:ext uri="{BB962C8B-B14F-4D97-AF65-F5344CB8AC3E}">
        <p14:creationId xmlns:p14="http://schemas.microsoft.com/office/powerpoint/2010/main" val="134917624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570</TotalTime>
  <Words>1916</Words>
  <Application>Microsoft Office PowerPoint</Application>
  <PresentationFormat>On-screen Show (4:3)</PresentationFormat>
  <Paragraphs>345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Lucida Console</vt:lpstr>
      <vt:lpstr>Wingdings 2</vt:lpstr>
      <vt:lpstr>HDOfficeLightV0</vt:lpstr>
      <vt:lpstr>Retrospect</vt:lpstr>
      <vt:lpstr>Notes on C#</vt:lpstr>
      <vt:lpstr>C# and Java similarities</vt:lpstr>
      <vt:lpstr>C# language features</vt:lpstr>
      <vt:lpstr>Classes vs. Structs</vt:lpstr>
      <vt:lpstr>Classes vs. structs</vt:lpstr>
      <vt:lpstr>Classes vs. structs</vt:lpstr>
      <vt:lpstr>Interfaces</vt:lpstr>
      <vt:lpstr>Interfaces</vt:lpstr>
      <vt:lpstr>Interfaces</vt:lpstr>
      <vt:lpstr>Interface example</vt:lpstr>
      <vt:lpstr>Abstract Classes</vt:lpstr>
      <vt:lpstr>Abstract class</vt:lpstr>
      <vt:lpstr>Abstract class example</vt:lpstr>
      <vt:lpstr>Class internals</vt:lpstr>
      <vt:lpstr>this</vt:lpstr>
      <vt:lpstr>base</vt:lpstr>
      <vt:lpstr>Fields</vt:lpstr>
      <vt:lpstr>Field examples  static and instance</vt:lpstr>
      <vt:lpstr>Properties</vt:lpstr>
      <vt:lpstr>Properties – syntax examples</vt:lpstr>
      <vt:lpstr>Modifiers</vt:lpstr>
      <vt:lpstr>Access modifier error example</vt:lpstr>
      <vt:lpstr>End of lecture</vt:lpstr>
      <vt:lpstr>Why C#?</vt:lpstr>
      <vt:lpstr>On your own Java to C# resources</vt:lpstr>
      <vt:lpstr>Class syntax example</vt:lpstr>
      <vt:lpstr>How many methods should classes/interfaces provide?  On your own references</vt:lpstr>
      <vt:lpstr>Conversion</vt:lpstr>
      <vt:lpstr>Conversion operators</vt:lpstr>
      <vt:lpstr>The is Operator</vt:lpstr>
      <vt:lpstr>The as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boggus, matthew joseph</dc:creator>
  <cp:lastModifiedBy>Boggus, Matt</cp:lastModifiedBy>
  <cp:revision>103</cp:revision>
  <dcterms:created xsi:type="dcterms:W3CDTF">2006-08-16T00:00:00Z</dcterms:created>
  <dcterms:modified xsi:type="dcterms:W3CDTF">2022-08-23T16:53:20Z</dcterms:modified>
</cp:coreProperties>
</file>