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3" r:id="rId7"/>
    <p:sldId id="261" r:id="rId8"/>
    <p:sldId id="262" r:id="rId9"/>
    <p:sldId id="264" r:id="rId10"/>
    <p:sldId id="265" r:id="rId11"/>
    <p:sldId id="268" r:id="rId12"/>
    <p:sldId id="267" r:id="rId13"/>
    <p:sldId id="266" r:id="rId14"/>
    <p:sldId id="270"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snapToGrid="0">
      <p:cViewPr varScale="1">
        <p:scale>
          <a:sx n="82" d="100"/>
          <a:sy n="82" d="100"/>
        </p:scale>
        <p:origin x="67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FB3D65-6A5D-4D87-8F70-5B1892C8FBAB}" type="datetimeFigureOut">
              <a:rPr lang="en-IN" smtClean="0"/>
              <a:t>03-05-2021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BD895-4E5B-4542-BACF-A9E614A89D32}" type="slidenum">
              <a:rPr lang="en-IN" smtClean="0"/>
              <a:t>‹#›</a:t>
            </a:fld>
            <a:endParaRPr lang="en-IN"/>
          </a:p>
        </p:txBody>
      </p:sp>
    </p:spTree>
    <p:extLst>
      <p:ext uri="{BB962C8B-B14F-4D97-AF65-F5344CB8AC3E}">
        <p14:creationId xmlns:p14="http://schemas.microsoft.com/office/powerpoint/2010/main" val="257821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9BD895-4E5B-4542-BACF-A9E614A89D32}" type="slidenum">
              <a:rPr lang="en-IN" smtClean="0"/>
              <a:t>5</a:t>
            </a:fld>
            <a:endParaRPr lang="en-IN"/>
          </a:p>
        </p:txBody>
      </p:sp>
    </p:spTree>
    <p:extLst>
      <p:ext uri="{BB962C8B-B14F-4D97-AF65-F5344CB8AC3E}">
        <p14:creationId xmlns:p14="http://schemas.microsoft.com/office/powerpoint/2010/main" val="3048156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FFAB-00BD-46E2-8F56-27DCD865D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818877-CED9-4707-A003-DF701E88A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E726E4-4F09-42E5-B620-C0F16D8D2AA1}"/>
              </a:ext>
            </a:extLst>
          </p:cNvPr>
          <p:cNvSpPr>
            <a:spLocks noGrp="1"/>
          </p:cNvSpPr>
          <p:nvPr>
            <p:ph type="dt" sz="half" idx="10"/>
          </p:nvPr>
        </p:nvSpPr>
        <p:spPr/>
        <p:txBody>
          <a:bodyPr/>
          <a:lstStyle/>
          <a:p>
            <a:fld id="{9164B48B-73A4-49BA-9A93-CFC425B39738}" type="datetimeFigureOut">
              <a:rPr lang="en-IN" smtClean="0"/>
              <a:t>03-05-2021</a:t>
            </a:fld>
            <a:endParaRPr lang="en-IN"/>
          </a:p>
        </p:txBody>
      </p:sp>
      <p:sp>
        <p:nvSpPr>
          <p:cNvPr id="5" name="Footer Placeholder 4">
            <a:extLst>
              <a:ext uri="{FF2B5EF4-FFF2-40B4-BE49-F238E27FC236}">
                <a16:creationId xmlns:a16="http://schemas.microsoft.com/office/drawing/2014/main" id="{2FAD64A7-479C-42D1-BF42-CF474821C8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EBB00B-A05E-4BDB-96F0-85E7C51B3DFA}"/>
              </a:ext>
            </a:extLst>
          </p:cNvPr>
          <p:cNvSpPr>
            <a:spLocks noGrp="1"/>
          </p:cNvSpPr>
          <p:nvPr>
            <p:ph type="sldNum" sz="quarter" idx="12"/>
          </p:nvPr>
        </p:nvSpPr>
        <p:spPr/>
        <p:txBody>
          <a:bodyPr/>
          <a:lstStyle/>
          <a:p>
            <a:fld id="{1B664BDB-E056-40E9-86E5-2C8D21A65E05}" type="slidenum">
              <a:rPr lang="en-IN" smtClean="0"/>
              <a:t>‹#›</a:t>
            </a:fld>
            <a:endParaRPr lang="en-IN"/>
          </a:p>
        </p:txBody>
      </p:sp>
    </p:spTree>
    <p:extLst>
      <p:ext uri="{BB962C8B-B14F-4D97-AF65-F5344CB8AC3E}">
        <p14:creationId xmlns:p14="http://schemas.microsoft.com/office/powerpoint/2010/main" val="356821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16FA-52C2-4892-BEF5-85FC13D93F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15E860-6888-47C5-BB08-862E48A937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EFFA11-D236-486F-9BFE-62EAB9B18073}"/>
              </a:ext>
            </a:extLst>
          </p:cNvPr>
          <p:cNvSpPr>
            <a:spLocks noGrp="1"/>
          </p:cNvSpPr>
          <p:nvPr>
            <p:ph type="dt" sz="half" idx="10"/>
          </p:nvPr>
        </p:nvSpPr>
        <p:spPr/>
        <p:txBody>
          <a:bodyPr/>
          <a:lstStyle/>
          <a:p>
            <a:fld id="{9164B48B-73A4-49BA-9A93-CFC425B39738}" type="datetimeFigureOut">
              <a:rPr lang="en-IN" smtClean="0"/>
              <a:t>03-05-2021</a:t>
            </a:fld>
            <a:endParaRPr lang="en-IN"/>
          </a:p>
        </p:txBody>
      </p:sp>
      <p:sp>
        <p:nvSpPr>
          <p:cNvPr id="5" name="Footer Placeholder 4">
            <a:extLst>
              <a:ext uri="{FF2B5EF4-FFF2-40B4-BE49-F238E27FC236}">
                <a16:creationId xmlns:a16="http://schemas.microsoft.com/office/drawing/2014/main" id="{AC6ED9DF-F1BA-4C2E-A535-A5CF1E1B6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9C39A8-48D9-4EE3-89A4-188D84824985}"/>
              </a:ext>
            </a:extLst>
          </p:cNvPr>
          <p:cNvSpPr>
            <a:spLocks noGrp="1"/>
          </p:cNvSpPr>
          <p:nvPr>
            <p:ph type="sldNum" sz="quarter" idx="12"/>
          </p:nvPr>
        </p:nvSpPr>
        <p:spPr/>
        <p:txBody>
          <a:bodyPr/>
          <a:lstStyle/>
          <a:p>
            <a:fld id="{1B664BDB-E056-40E9-86E5-2C8D21A65E05}" type="slidenum">
              <a:rPr lang="en-IN" smtClean="0"/>
              <a:t>‹#›</a:t>
            </a:fld>
            <a:endParaRPr lang="en-IN"/>
          </a:p>
        </p:txBody>
      </p:sp>
    </p:spTree>
    <p:extLst>
      <p:ext uri="{BB962C8B-B14F-4D97-AF65-F5344CB8AC3E}">
        <p14:creationId xmlns:p14="http://schemas.microsoft.com/office/powerpoint/2010/main" val="672729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E1230F-65DA-4E69-868A-7AB0D02A72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F3A5E2-1B7B-4B07-AE65-BDF69D14FE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9C95D3-FBF7-4F22-9AB7-BBF7BF400543}"/>
              </a:ext>
            </a:extLst>
          </p:cNvPr>
          <p:cNvSpPr>
            <a:spLocks noGrp="1"/>
          </p:cNvSpPr>
          <p:nvPr>
            <p:ph type="dt" sz="half" idx="10"/>
          </p:nvPr>
        </p:nvSpPr>
        <p:spPr/>
        <p:txBody>
          <a:bodyPr/>
          <a:lstStyle/>
          <a:p>
            <a:fld id="{9164B48B-73A4-49BA-9A93-CFC425B39738}" type="datetimeFigureOut">
              <a:rPr lang="en-IN" smtClean="0"/>
              <a:t>03-05-2021</a:t>
            </a:fld>
            <a:endParaRPr lang="en-IN"/>
          </a:p>
        </p:txBody>
      </p:sp>
      <p:sp>
        <p:nvSpPr>
          <p:cNvPr id="5" name="Footer Placeholder 4">
            <a:extLst>
              <a:ext uri="{FF2B5EF4-FFF2-40B4-BE49-F238E27FC236}">
                <a16:creationId xmlns:a16="http://schemas.microsoft.com/office/drawing/2014/main" id="{B37BAA34-08E0-4FA3-AED8-0CAC78208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B20819-22C8-491B-98AF-51820E28BA7E}"/>
              </a:ext>
            </a:extLst>
          </p:cNvPr>
          <p:cNvSpPr>
            <a:spLocks noGrp="1"/>
          </p:cNvSpPr>
          <p:nvPr>
            <p:ph type="sldNum" sz="quarter" idx="12"/>
          </p:nvPr>
        </p:nvSpPr>
        <p:spPr/>
        <p:txBody>
          <a:bodyPr/>
          <a:lstStyle/>
          <a:p>
            <a:fld id="{1B664BDB-E056-40E9-86E5-2C8D21A65E05}" type="slidenum">
              <a:rPr lang="en-IN" smtClean="0"/>
              <a:t>‹#›</a:t>
            </a:fld>
            <a:endParaRPr lang="en-IN"/>
          </a:p>
        </p:txBody>
      </p:sp>
    </p:spTree>
    <p:extLst>
      <p:ext uri="{BB962C8B-B14F-4D97-AF65-F5344CB8AC3E}">
        <p14:creationId xmlns:p14="http://schemas.microsoft.com/office/powerpoint/2010/main" val="27086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FD07-0FE4-43DC-9199-DB4D644EAA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419A9E-0A2B-4176-98DA-D340FE669E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F4ED7F-F3E6-4555-9BC1-FED077B7DD1A}"/>
              </a:ext>
            </a:extLst>
          </p:cNvPr>
          <p:cNvSpPr>
            <a:spLocks noGrp="1"/>
          </p:cNvSpPr>
          <p:nvPr>
            <p:ph type="dt" sz="half" idx="10"/>
          </p:nvPr>
        </p:nvSpPr>
        <p:spPr/>
        <p:txBody>
          <a:bodyPr/>
          <a:lstStyle/>
          <a:p>
            <a:fld id="{9164B48B-73A4-49BA-9A93-CFC425B39738}" type="datetimeFigureOut">
              <a:rPr lang="en-IN" smtClean="0"/>
              <a:t>03-05-2021</a:t>
            </a:fld>
            <a:endParaRPr lang="en-IN"/>
          </a:p>
        </p:txBody>
      </p:sp>
      <p:sp>
        <p:nvSpPr>
          <p:cNvPr id="5" name="Footer Placeholder 4">
            <a:extLst>
              <a:ext uri="{FF2B5EF4-FFF2-40B4-BE49-F238E27FC236}">
                <a16:creationId xmlns:a16="http://schemas.microsoft.com/office/drawing/2014/main" id="{997302FF-D6C3-4C31-B43D-8FFA4657D8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171594-452B-4F0D-B29A-CD9F7DEA359E}"/>
              </a:ext>
            </a:extLst>
          </p:cNvPr>
          <p:cNvSpPr>
            <a:spLocks noGrp="1"/>
          </p:cNvSpPr>
          <p:nvPr>
            <p:ph type="sldNum" sz="quarter" idx="12"/>
          </p:nvPr>
        </p:nvSpPr>
        <p:spPr/>
        <p:txBody>
          <a:bodyPr/>
          <a:lstStyle/>
          <a:p>
            <a:fld id="{1B664BDB-E056-40E9-86E5-2C8D21A65E05}" type="slidenum">
              <a:rPr lang="en-IN" smtClean="0"/>
              <a:t>‹#›</a:t>
            </a:fld>
            <a:endParaRPr lang="en-IN"/>
          </a:p>
        </p:txBody>
      </p:sp>
    </p:spTree>
    <p:extLst>
      <p:ext uri="{BB962C8B-B14F-4D97-AF65-F5344CB8AC3E}">
        <p14:creationId xmlns:p14="http://schemas.microsoft.com/office/powerpoint/2010/main" val="1039498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BB12-BC54-4845-B4EB-4E2A006194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DA664C-4E80-499A-A56D-F49988210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DDA71F-E222-4FDD-BDBF-3DEED6FC3762}"/>
              </a:ext>
            </a:extLst>
          </p:cNvPr>
          <p:cNvSpPr>
            <a:spLocks noGrp="1"/>
          </p:cNvSpPr>
          <p:nvPr>
            <p:ph type="dt" sz="half" idx="10"/>
          </p:nvPr>
        </p:nvSpPr>
        <p:spPr/>
        <p:txBody>
          <a:bodyPr/>
          <a:lstStyle/>
          <a:p>
            <a:fld id="{9164B48B-73A4-49BA-9A93-CFC425B39738}" type="datetimeFigureOut">
              <a:rPr lang="en-IN" smtClean="0"/>
              <a:t>03-05-2021</a:t>
            </a:fld>
            <a:endParaRPr lang="en-IN"/>
          </a:p>
        </p:txBody>
      </p:sp>
      <p:sp>
        <p:nvSpPr>
          <p:cNvPr id="5" name="Footer Placeholder 4">
            <a:extLst>
              <a:ext uri="{FF2B5EF4-FFF2-40B4-BE49-F238E27FC236}">
                <a16:creationId xmlns:a16="http://schemas.microsoft.com/office/drawing/2014/main" id="{6B8E09B2-D2BB-48F0-8926-DF3633960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713F50-A94A-4693-88C9-03E364AD2F40}"/>
              </a:ext>
            </a:extLst>
          </p:cNvPr>
          <p:cNvSpPr>
            <a:spLocks noGrp="1"/>
          </p:cNvSpPr>
          <p:nvPr>
            <p:ph type="sldNum" sz="quarter" idx="12"/>
          </p:nvPr>
        </p:nvSpPr>
        <p:spPr/>
        <p:txBody>
          <a:bodyPr/>
          <a:lstStyle/>
          <a:p>
            <a:fld id="{1B664BDB-E056-40E9-86E5-2C8D21A65E05}" type="slidenum">
              <a:rPr lang="en-IN" smtClean="0"/>
              <a:t>‹#›</a:t>
            </a:fld>
            <a:endParaRPr lang="en-IN"/>
          </a:p>
        </p:txBody>
      </p:sp>
    </p:spTree>
    <p:extLst>
      <p:ext uri="{BB962C8B-B14F-4D97-AF65-F5344CB8AC3E}">
        <p14:creationId xmlns:p14="http://schemas.microsoft.com/office/powerpoint/2010/main" val="1679427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4871-CC0C-471E-95B4-4AD790D966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C9C092-A9F8-400A-B9E9-8C99635BCF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8DD34F-EBFF-4A37-BE62-692E8EBF69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748AA1-A132-492D-A4E5-BC7AE6323D50}"/>
              </a:ext>
            </a:extLst>
          </p:cNvPr>
          <p:cNvSpPr>
            <a:spLocks noGrp="1"/>
          </p:cNvSpPr>
          <p:nvPr>
            <p:ph type="dt" sz="half" idx="10"/>
          </p:nvPr>
        </p:nvSpPr>
        <p:spPr/>
        <p:txBody>
          <a:bodyPr/>
          <a:lstStyle/>
          <a:p>
            <a:fld id="{9164B48B-73A4-49BA-9A93-CFC425B39738}" type="datetimeFigureOut">
              <a:rPr lang="en-IN" smtClean="0"/>
              <a:t>03-05-2021</a:t>
            </a:fld>
            <a:endParaRPr lang="en-IN"/>
          </a:p>
        </p:txBody>
      </p:sp>
      <p:sp>
        <p:nvSpPr>
          <p:cNvPr id="6" name="Footer Placeholder 5">
            <a:extLst>
              <a:ext uri="{FF2B5EF4-FFF2-40B4-BE49-F238E27FC236}">
                <a16:creationId xmlns:a16="http://schemas.microsoft.com/office/drawing/2014/main" id="{D1844BCC-A1F5-411A-B94C-B910A8FCDE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D516C4-FC32-4513-8A3C-5002D856E8F8}"/>
              </a:ext>
            </a:extLst>
          </p:cNvPr>
          <p:cNvSpPr>
            <a:spLocks noGrp="1"/>
          </p:cNvSpPr>
          <p:nvPr>
            <p:ph type="sldNum" sz="quarter" idx="12"/>
          </p:nvPr>
        </p:nvSpPr>
        <p:spPr/>
        <p:txBody>
          <a:bodyPr/>
          <a:lstStyle/>
          <a:p>
            <a:fld id="{1B664BDB-E056-40E9-86E5-2C8D21A65E05}" type="slidenum">
              <a:rPr lang="en-IN" smtClean="0"/>
              <a:t>‹#›</a:t>
            </a:fld>
            <a:endParaRPr lang="en-IN"/>
          </a:p>
        </p:txBody>
      </p:sp>
    </p:spTree>
    <p:extLst>
      <p:ext uri="{BB962C8B-B14F-4D97-AF65-F5344CB8AC3E}">
        <p14:creationId xmlns:p14="http://schemas.microsoft.com/office/powerpoint/2010/main" val="393576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DFDBD-6759-4511-935A-C47CE8C43F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D7116F-C3DB-498E-B3BA-90406E3455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8DF738-C57A-4BF4-B742-880BD5CAAE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73BFE9-A986-4066-B344-BE1B9186D2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B799A7-37A0-4A46-89DA-E6ED9E4664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F8AD52-41FF-473D-9712-34BE2B552352}"/>
              </a:ext>
            </a:extLst>
          </p:cNvPr>
          <p:cNvSpPr>
            <a:spLocks noGrp="1"/>
          </p:cNvSpPr>
          <p:nvPr>
            <p:ph type="dt" sz="half" idx="10"/>
          </p:nvPr>
        </p:nvSpPr>
        <p:spPr/>
        <p:txBody>
          <a:bodyPr/>
          <a:lstStyle/>
          <a:p>
            <a:fld id="{9164B48B-73A4-49BA-9A93-CFC425B39738}" type="datetimeFigureOut">
              <a:rPr lang="en-IN" smtClean="0"/>
              <a:t>03-05-2021</a:t>
            </a:fld>
            <a:endParaRPr lang="en-IN"/>
          </a:p>
        </p:txBody>
      </p:sp>
      <p:sp>
        <p:nvSpPr>
          <p:cNvPr id="8" name="Footer Placeholder 7">
            <a:extLst>
              <a:ext uri="{FF2B5EF4-FFF2-40B4-BE49-F238E27FC236}">
                <a16:creationId xmlns:a16="http://schemas.microsoft.com/office/drawing/2014/main" id="{0C7032AF-4735-4087-8D25-DC50F78458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C19B53-1E51-48F4-81D8-138958FA5DD6}"/>
              </a:ext>
            </a:extLst>
          </p:cNvPr>
          <p:cNvSpPr>
            <a:spLocks noGrp="1"/>
          </p:cNvSpPr>
          <p:nvPr>
            <p:ph type="sldNum" sz="quarter" idx="12"/>
          </p:nvPr>
        </p:nvSpPr>
        <p:spPr/>
        <p:txBody>
          <a:bodyPr/>
          <a:lstStyle/>
          <a:p>
            <a:fld id="{1B664BDB-E056-40E9-86E5-2C8D21A65E05}" type="slidenum">
              <a:rPr lang="en-IN" smtClean="0"/>
              <a:t>‹#›</a:t>
            </a:fld>
            <a:endParaRPr lang="en-IN"/>
          </a:p>
        </p:txBody>
      </p:sp>
    </p:spTree>
    <p:extLst>
      <p:ext uri="{BB962C8B-B14F-4D97-AF65-F5344CB8AC3E}">
        <p14:creationId xmlns:p14="http://schemas.microsoft.com/office/powerpoint/2010/main" val="2302899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75EE-4AAE-4B9D-9A87-4595BE0009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1DC018-57D6-45B8-ACA1-63AD2BC3B02F}"/>
              </a:ext>
            </a:extLst>
          </p:cNvPr>
          <p:cNvSpPr>
            <a:spLocks noGrp="1"/>
          </p:cNvSpPr>
          <p:nvPr>
            <p:ph type="dt" sz="half" idx="10"/>
          </p:nvPr>
        </p:nvSpPr>
        <p:spPr/>
        <p:txBody>
          <a:bodyPr/>
          <a:lstStyle/>
          <a:p>
            <a:fld id="{9164B48B-73A4-49BA-9A93-CFC425B39738}" type="datetimeFigureOut">
              <a:rPr lang="en-IN" smtClean="0"/>
              <a:t>03-05-2021</a:t>
            </a:fld>
            <a:endParaRPr lang="en-IN"/>
          </a:p>
        </p:txBody>
      </p:sp>
      <p:sp>
        <p:nvSpPr>
          <p:cNvPr id="4" name="Footer Placeholder 3">
            <a:extLst>
              <a:ext uri="{FF2B5EF4-FFF2-40B4-BE49-F238E27FC236}">
                <a16:creationId xmlns:a16="http://schemas.microsoft.com/office/drawing/2014/main" id="{D74CE16F-37F0-462C-80A8-4AED23F13F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B371F0-973B-4B95-B249-53D39F390A5C}"/>
              </a:ext>
            </a:extLst>
          </p:cNvPr>
          <p:cNvSpPr>
            <a:spLocks noGrp="1"/>
          </p:cNvSpPr>
          <p:nvPr>
            <p:ph type="sldNum" sz="quarter" idx="12"/>
          </p:nvPr>
        </p:nvSpPr>
        <p:spPr/>
        <p:txBody>
          <a:bodyPr/>
          <a:lstStyle/>
          <a:p>
            <a:fld id="{1B664BDB-E056-40E9-86E5-2C8D21A65E05}" type="slidenum">
              <a:rPr lang="en-IN" smtClean="0"/>
              <a:t>‹#›</a:t>
            </a:fld>
            <a:endParaRPr lang="en-IN"/>
          </a:p>
        </p:txBody>
      </p:sp>
    </p:spTree>
    <p:extLst>
      <p:ext uri="{BB962C8B-B14F-4D97-AF65-F5344CB8AC3E}">
        <p14:creationId xmlns:p14="http://schemas.microsoft.com/office/powerpoint/2010/main" val="217086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15BF22-5A8B-4FAC-BB36-29B74780616B}"/>
              </a:ext>
            </a:extLst>
          </p:cNvPr>
          <p:cNvSpPr>
            <a:spLocks noGrp="1"/>
          </p:cNvSpPr>
          <p:nvPr>
            <p:ph type="dt" sz="half" idx="10"/>
          </p:nvPr>
        </p:nvSpPr>
        <p:spPr/>
        <p:txBody>
          <a:bodyPr/>
          <a:lstStyle/>
          <a:p>
            <a:fld id="{9164B48B-73A4-49BA-9A93-CFC425B39738}" type="datetimeFigureOut">
              <a:rPr lang="en-IN" smtClean="0"/>
              <a:t>03-05-2021</a:t>
            </a:fld>
            <a:endParaRPr lang="en-IN"/>
          </a:p>
        </p:txBody>
      </p:sp>
      <p:sp>
        <p:nvSpPr>
          <p:cNvPr id="3" name="Footer Placeholder 2">
            <a:extLst>
              <a:ext uri="{FF2B5EF4-FFF2-40B4-BE49-F238E27FC236}">
                <a16:creationId xmlns:a16="http://schemas.microsoft.com/office/drawing/2014/main" id="{54C77198-00CE-4E3E-832E-DF64B8AE61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4D8184-D9C1-4BFD-8F8A-A6C8CB750126}"/>
              </a:ext>
            </a:extLst>
          </p:cNvPr>
          <p:cNvSpPr>
            <a:spLocks noGrp="1"/>
          </p:cNvSpPr>
          <p:nvPr>
            <p:ph type="sldNum" sz="quarter" idx="12"/>
          </p:nvPr>
        </p:nvSpPr>
        <p:spPr/>
        <p:txBody>
          <a:bodyPr/>
          <a:lstStyle/>
          <a:p>
            <a:fld id="{1B664BDB-E056-40E9-86E5-2C8D21A65E05}" type="slidenum">
              <a:rPr lang="en-IN" smtClean="0"/>
              <a:t>‹#›</a:t>
            </a:fld>
            <a:endParaRPr lang="en-IN"/>
          </a:p>
        </p:txBody>
      </p:sp>
    </p:spTree>
    <p:extLst>
      <p:ext uri="{BB962C8B-B14F-4D97-AF65-F5344CB8AC3E}">
        <p14:creationId xmlns:p14="http://schemas.microsoft.com/office/powerpoint/2010/main" val="417232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EEE2-21B1-41BB-AD7C-074345B40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9EAE6D-B8AB-49AF-BDCA-E515CA92B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CF2FDD-C257-436B-8B32-A058BD248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6EEC7C-C52D-4786-884D-4971CACA51B5}"/>
              </a:ext>
            </a:extLst>
          </p:cNvPr>
          <p:cNvSpPr>
            <a:spLocks noGrp="1"/>
          </p:cNvSpPr>
          <p:nvPr>
            <p:ph type="dt" sz="half" idx="10"/>
          </p:nvPr>
        </p:nvSpPr>
        <p:spPr/>
        <p:txBody>
          <a:bodyPr/>
          <a:lstStyle/>
          <a:p>
            <a:fld id="{9164B48B-73A4-49BA-9A93-CFC425B39738}" type="datetimeFigureOut">
              <a:rPr lang="en-IN" smtClean="0"/>
              <a:t>03-05-2021</a:t>
            </a:fld>
            <a:endParaRPr lang="en-IN"/>
          </a:p>
        </p:txBody>
      </p:sp>
      <p:sp>
        <p:nvSpPr>
          <p:cNvPr id="6" name="Footer Placeholder 5">
            <a:extLst>
              <a:ext uri="{FF2B5EF4-FFF2-40B4-BE49-F238E27FC236}">
                <a16:creationId xmlns:a16="http://schemas.microsoft.com/office/drawing/2014/main" id="{966E79F7-F7CF-44CD-BAF7-24931D72B8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66C0FF-8173-4B25-B841-0E1608CFD0D9}"/>
              </a:ext>
            </a:extLst>
          </p:cNvPr>
          <p:cNvSpPr>
            <a:spLocks noGrp="1"/>
          </p:cNvSpPr>
          <p:nvPr>
            <p:ph type="sldNum" sz="quarter" idx="12"/>
          </p:nvPr>
        </p:nvSpPr>
        <p:spPr/>
        <p:txBody>
          <a:bodyPr/>
          <a:lstStyle/>
          <a:p>
            <a:fld id="{1B664BDB-E056-40E9-86E5-2C8D21A65E05}" type="slidenum">
              <a:rPr lang="en-IN" smtClean="0"/>
              <a:t>‹#›</a:t>
            </a:fld>
            <a:endParaRPr lang="en-IN"/>
          </a:p>
        </p:txBody>
      </p:sp>
    </p:spTree>
    <p:extLst>
      <p:ext uri="{BB962C8B-B14F-4D97-AF65-F5344CB8AC3E}">
        <p14:creationId xmlns:p14="http://schemas.microsoft.com/office/powerpoint/2010/main" val="404835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E53C-2242-4E36-B43E-D332F5A38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AC61A1-9058-42EE-9FBD-9C641F374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63025D-D16D-43D6-945D-FEA64638A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B63015-538D-4F75-B5D0-6E902348AC81}"/>
              </a:ext>
            </a:extLst>
          </p:cNvPr>
          <p:cNvSpPr>
            <a:spLocks noGrp="1"/>
          </p:cNvSpPr>
          <p:nvPr>
            <p:ph type="dt" sz="half" idx="10"/>
          </p:nvPr>
        </p:nvSpPr>
        <p:spPr/>
        <p:txBody>
          <a:bodyPr/>
          <a:lstStyle/>
          <a:p>
            <a:fld id="{9164B48B-73A4-49BA-9A93-CFC425B39738}" type="datetimeFigureOut">
              <a:rPr lang="en-IN" smtClean="0"/>
              <a:t>03-05-2021</a:t>
            </a:fld>
            <a:endParaRPr lang="en-IN"/>
          </a:p>
        </p:txBody>
      </p:sp>
      <p:sp>
        <p:nvSpPr>
          <p:cNvPr id="6" name="Footer Placeholder 5">
            <a:extLst>
              <a:ext uri="{FF2B5EF4-FFF2-40B4-BE49-F238E27FC236}">
                <a16:creationId xmlns:a16="http://schemas.microsoft.com/office/drawing/2014/main" id="{149472E1-878C-4A51-8DC5-A74A515831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1E60E6-9C41-455D-A197-211E8DF5D87E}"/>
              </a:ext>
            </a:extLst>
          </p:cNvPr>
          <p:cNvSpPr>
            <a:spLocks noGrp="1"/>
          </p:cNvSpPr>
          <p:nvPr>
            <p:ph type="sldNum" sz="quarter" idx="12"/>
          </p:nvPr>
        </p:nvSpPr>
        <p:spPr/>
        <p:txBody>
          <a:bodyPr/>
          <a:lstStyle/>
          <a:p>
            <a:fld id="{1B664BDB-E056-40E9-86E5-2C8D21A65E05}" type="slidenum">
              <a:rPr lang="en-IN" smtClean="0"/>
              <a:t>‹#›</a:t>
            </a:fld>
            <a:endParaRPr lang="en-IN"/>
          </a:p>
        </p:txBody>
      </p:sp>
    </p:spTree>
    <p:extLst>
      <p:ext uri="{BB962C8B-B14F-4D97-AF65-F5344CB8AC3E}">
        <p14:creationId xmlns:p14="http://schemas.microsoft.com/office/powerpoint/2010/main" val="62275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DAEF7A-4AC1-4D73-B8BA-A07F66B4A7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CAD1AD-48E9-4F03-BBEE-552685411E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D4676A-CFC4-457C-918E-4F197CE2F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4B48B-73A4-49BA-9A93-CFC425B39738}" type="datetimeFigureOut">
              <a:rPr lang="en-IN" smtClean="0"/>
              <a:t>03-05-2021</a:t>
            </a:fld>
            <a:endParaRPr lang="en-IN"/>
          </a:p>
        </p:txBody>
      </p:sp>
      <p:sp>
        <p:nvSpPr>
          <p:cNvPr id="5" name="Footer Placeholder 4">
            <a:extLst>
              <a:ext uri="{FF2B5EF4-FFF2-40B4-BE49-F238E27FC236}">
                <a16:creationId xmlns:a16="http://schemas.microsoft.com/office/drawing/2014/main" id="{EC1BFFAE-F5F7-4F61-AA37-B7352498EE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2C6581-4DED-479D-AE91-DE863C6AF6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664BDB-E056-40E9-86E5-2C8D21A65E05}" type="slidenum">
              <a:rPr lang="en-IN" smtClean="0"/>
              <a:t>‹#›</a:t>
            </a:fld>
            <a:endParaRPr lang="en-IN"/>
          </a:p>
        </p:txBody>
      </p:sp>
    </p:spTree>
    <p:extLst>
      <p:ext uri="{BB962C8B-B14F-4D97-AF65-F5344CB8AC3E}">
        <p14:creationId xmlns:p14="http://schemas.microsoft.com/office/powerpoint/2010/main" val="423559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Project_Jupyter" TargetMode="External"/><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hyperlink" Target="https://en.wikipedia.org/wiki/R_(programming_language)" TargetMode="External"/><Relationship Id="rId5" Type="http://schemas.openxmlformats.org/officeDocument/2006/relationships/image" Target="../media/image26.png"/><Relationship Id="rId4" Type="http://schemas.openxmlformats.org/officeDocument/2006/relationships/hyperlink" Target="https://en.wikipedia.org/wiki/Microsoft_Exce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famvin.org/en/2018/01/28/thank-goes-long-way/" TargetMode="External"/><Relationship Id="rId2" Type="http://schemas.openxmlformats.org/officeDocument/2006/relationships/image" Target="../media/image28.jpg"/><Relationship Id="rId1" Type="http://schemas.openxmlformats.org/officeDocument/2006/relationships/slideLayout" Target="../slideLayouts/slideLayout7.xml"/><Relationship Id="rId5" Type="http://schemas.openxmlformats.org/officeDocument/2006/relationships/hyperlink" Target="http://www.thebluediamondgallery.com/tablet/c/cost-benefit-analysis.html" TargetMode="External"/><Relationship Id="rId4" Type="http://schemas.openxmlformats.org/officeDocument/2006/relationships/image" Target="../media/image29.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5A20-E994-4C8C-8A11-E103718F0D16}"/>
              </a:ext>
            </a:extLst>
          </p:cNvPr>
          <p:cNvSpPr>
            <a:spLocks noGrp="1"/>
          </p:cNvSpPr>
          <p:nvPr>
            <p:ph type="ctrTitle"/>
          </p:nvPr>
        </p:nvSpPr>
        <p:spPr>
          <a:xfrm>
            <a:off x="1594994" y="3429000"/>
            <a:ext cx="9144000" cy="1014347"/>
          </a:xfrm>
        </p:spPr>
        <p:txBody>
          <a:bodyPr>
            <a:normAutofit fontScale="90000"/>
          </a:bodyPr>
          <a:lstStyle/>
          <a:p>
            <a:r>
              <a:rPr lang="en-US" b="0" i="0" dirty="0">
                <a:effectLst/>
                <a:latin typeface="Google Sans"/>
              </a:rPr>
              <a:t>Price Analysis leveraging BPR concepts and Analytics tools</a:t>
            </a:r>
            <a:br>
              <a:rPr lang="en-US" b="0" i="0" dirty="0">
                <a:solidFill>
                  <a:srgbClr val="1967D2"/>
                </a:solidFill>
                <a:effectLst/>
                <a:latin typeface="Google Sans"/>
              </a:rPr>
            </a:br>
            <a:endParaRPr lang="en-IN" dirty="0"/>
          </a:p>
        </p:txBody>
      </p:sp>
      <p:pic>
        <p:nvPicPr>
          <p:cNvPr id="7" name="Picture 6">
            <a:extLst>
              <a:ext uri="{FF2B5EF4-FFF2-40B4-BE49-F238E27FC236}">
                <a16:creationId xmlns:a16="http://schemas.microsoft.com/office/drawing/2014/main" id="{AC4CEF91-DB9E-45BB-93B5-35C3BC5512C5}"/>
              </a:ext>
            </a:extLst>
          </p:cNvPr>
          <p:cNvPicPr>
            <a:picLocks noChangeAspect="1"/>
          </p:cNvPicPr>
          <p:nvPr/>
        </p:nvPicPr>
        <p:blipFill>
          <a:blip r:embed="rId2"/>
          <a:stretch>
            <a:fillRect/>
          </a:stretch>
        </p:blipFill>
        <p:spPr>
          <a:xfrm>
            <a:off x="378277" y="222947"/>
            <a:ext cx="2433435" cy="1895103"/>
          </a:xfrm>
          <a:prstGeom prst="rect">
            <a:avLst/>
          </a:prstGeom>
        </p:spPr>
      </p:pic>
      <p:pic>
        <p:nvPicPr>
          <p:cNvPr id="14" name="Picture 13">
            <a:extLst>
              <a:ext uri="{FF2B5EF4-FFF2-40B4-BE49-F238E27FC236}">
                <a16:creationId xmlns:a16="http://schemas.microsoft.com/office/drawing/2014/main" id="{CDA6C3F7-A1B6-4563-B1CF-8BC010028CFC}"/>
              </a:ext>
            </a:extLst>
          </p:cNvPr>
          <p:cNvPicPr>
            <a:picLocks noChangeAspect="1"/>
          </p:cNvPicPr>
          <p:nvPr/>
        </p:nvPicPr>
        <p:blipFill>
          <a:blip r:embed="rId3"/>
          <a:stretch>
            <a:fillRect/>
          </a:stretch>
        </p:blipFill>
        <p:spPr>
          <a:xfrm>
            <a:off x="3095133" y="3704749"/>
            <a:ext cx="5807820" cy="2824977"/>
          </a:xfrm>
          <a:prstGeom prst="rect">
            <a:avLst/>
          </a:prstGeom>
        </p:spPr>
      </p:pic>
    </p:spTree>
    <p:extLst>
      <p:ext uri="{BB962C8B-B14F-4D97-AF65-F5344CB8AC3E}">
        <p14:creationId xmlns:p14="http://schemas.microsoft.com/office/powerpoint/2010/main" val="274554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D2D6-E847-4311-B111-A10628C13F56}"/>
              </a:ext>
            </a:extLst>
          </p:cNvPr>
          <p:cNvSpPr>
            <a:spLocks noGrp="1"/>
          </p:cNvSpPr>
          <p:nvPr>
            <p:ph type="title"/>
          </p:nvPr>
        </p:nvSpPr>
        <p:spPr>
          <a:xfrm>
            <a:off x="1659295" y="215737"/>
            <a:ext cx="7951236" cy="549275"/>
          </a:xfrm>
        </p:spPr>
        <p:txBody>
          <a:bodyPr>
            <a:normAutofit fontScale="90000"/>
          </a:bodyPr>
          <a:lstStyle/>
          <a:p>
            <a:r>
              <a:rPr lang="en-IN" dirty="0"/>
              <a:t>QUARDANT ANALYSIS USING PYTHON</a:t>
            </a:r>
          </a:p>
        </p:txBody>
      </p:sp>
      <p:pic>
        <p:nvPicPr>
          <p:cNvPr id="5" name="Content Placeholder 4">
            <a:extLst>
              <a:ext uri="{FF2B5EF4-FFF2-40B4-BE49-F238E27FC236}">
                <a16:creationId xmlns:a16="http://schemas.microsoft.com/office/drawing/2014/main" id="{622DAF1A-918E-412A-8798-D5227FCF6504}"/>
              </a:ext>
            </a:extLst>
          </p:cNvPr>
          <p:cNvPicPr>
            <a:picLocks noGrp="1" noChangeAspect="1"/>
          </p:cNvPicPr>
          <p:nvPr>
            <p:ph idx="1"/>
          </p:nvPr>
        </p:nvPicPr>
        <p:blipFill>
          <a:blip r:embed="rId2"/>
          <a:stretch>
            <a:fillRect/>
          </a:stretch>
        </p:blipFill>
        <p:spPr>
          <a:xfrm>
            <a:off x="251441" y="1534885"/>
            <a:ext cx="11353800" cy="3788229"/>
          </a:xfrm>
        </p:spPr>
      </p:pic>
    </p:spTree>
    <p:extLst>
      <p:ext uri="{BB962C8B-B14F-4D97-AF65-F5344CB8AC3E}">
        <p14:creationId xmlns:p14="http://schemas.microsoft.com/office/powerpoint/2010/main" val="3479785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54E739A-3934-47FC-98D2-03CE91CBDDD9}"/>
              </a:ext>
            </a:extLst>
          </p:cNvPr>
          <p:cNvSpPr/>
          <p:nvPr/>
        </p:nvSpPr>
        <p:spPr>
          <a:xfrm>
            <a:off x="233265" y="121298"/>
            <a:ext cx="1660849" cy="345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PRICE ANALYSIS</a:t>
            </a:r>
          </a:p>
        </p:txBody>
      </p:sp>
      <p:pic>
        <p:nvPicPr>
          <p:cNvPr id="7" name="Picture 6">
            <a:extLst>
              <a:ext uri="{FF2B5EF4-FFF2-40B4-BE49-F238E27FC236}">
                <a16:creationId xmlns:a16="http://schemas.microsoft.com/office/drawing/2014/main" id="{49556A36-F09B-44D4-8F7C-A5D6F88E2467}"/>
              </a:ext>
            </a:extLst>
          </p:cNvPr>
          <p:cNvPicPr>
            <a:picLocks noChangeAspect="1"/>
          </p:cNvPicPr>
          <p:nvPr/>
        </p:nvPicPr>
        <p:blipFill>
          <a:blip r:embed="rId2"/>
          <a:stretch>
            <a:fillRect/>
          </a:stretch>
        </p:blipFill>
        <p:spPr>
          <a:xfrm>
            <a:off x="438539" y="556152"/>
            <a:ext cx="10151706" cy="5503759"/>
          </a:xfrm>
          <a:prstGeom prst="rect">
            <a:avLst/>
          </a:prstGeom>
        </p:spPr>
      </p:pic>
      <p:sp>
        <p:nvSpPr>
          <p:cNvPr id="10" name="Rectangle 9">
            <a:extLst>
              <a:ext uri="{FF2B5EF4-FFF2-40B4-BE49-F238E27FC236}">
                <a16:creationId xmlns:a16="http://schemas.microsoft.com/office/drawing/2014/main" id="{D0A1DCB5-58CF-45F2-9B77-950633423EA8}"/>
              </a:ext>
            </a:extLst>
          </p:cNvPr>
          <p:cNvSpPr/>
          <p:nvPr/>
        </p:nvSpPr>
        <p:spPr>
          <a:xfrm>
            <a:off x="1626638" y="6301848"/>
            <a:ext cx="5613918" cy="345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 Result of the Price Analysis is shown in the next PPT</a:t>
            </a:r>
          </a:p>
        </p:txBody>
      </p:sp>
    </p:spTree>
    <p:extLst>
      <p:ext uri="{BB962C8B-B14F-4D97-AF65-F5344CB8AC3E}">
        <p14:creationId xmlns:p14="http://schemas.microsoft.com/office/powerpoint/2010/main" val="315760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CC9C9D-EC0A-409D-A199-FAB4CEB7DF26}"/>
              </a:ext>
            </a:extLst>
          </p:cNvPr>
          <p:cNvSpPr/>
          <p:nvPr/>
        </p:nvSpPr>
        <p:spPr>
          <a:xfrm>
            <a:off x="233265" y="121298"/>
            <a:ext cx="1660849" cy="345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PRICE ANALYSIS</a:t>
            </a:r>
          </a:p>
        </p:txBody>
      </p:sp>
      <p:pic>
        <p:nvPicPr>
          <p:cNvPr id="4" name="Picture 3">
            <a:extLst>
              <a:ext uri="{FF2B5EF4-FFF2-40B4-BE49-F238E27FC236}">
                <a16:creationId xmlns:a16="http://schemas.microsoft.com/office/drawing/2014/main" id="{7A50A1A6-EAF5-404E-9438-387B12B36C8C}"/>
              </a:ext>
            </a:extLst>
          </p:cNvPr>
          <p:cNvPicPr>
            <a:picLocks noChangeAspect="1"/>
          </p:cNvPicPr>
          <p:nvPr/>
        </p:nvPicPr>
        <p:blipFill>
          <a:blip r:embed="rId2"/>
          <a:stretch>
            <a:fillRect/>
          </a:stretch>
        </p:blipFill>
        <p:spPr>
          <a:xfrm>
            <a:off x="3816219" y="114729"/>
            <a:ext cx="7688425" cy="6628542"/>
          </a:xfrm>
          <a:prstGeom prst="rect">
            <a:avLst/>
          </a:prstGeom>
        </p:spPr>
      </p:pic>
      <p:sp>
        <p:nvSpPr>
          <p:cNvPr id="11" name="Rectangle 10">
            <a:extLst>
              <a:ext uri="{FF2B5EF4-FFF2-40B4-BE49-F238E27FC236}">
                <a16:creationId xmlns:a16="http://schemas.microsoft.com/office/drawing/2014/main" id="{59F58DC2-23D2-441D-A827-A30FDBC0FF53}"/>
              </a:ext>
            </a:extLst>
          </p:cNvPr>
          <p:cNvSpPr/>
          <p:nvPr/>
        </p:nvSpPr>
        <p:spPr>
          <a:xfrm>
            <a:off x="233265" y="1805473"/>
            <a:ext cx="3862874" cy="2850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The four quadrants showed in the beside table are shown as below</a:t>
            </a:r>
          </a:p>
          <a:p>
            <a:pPr algn="ctr"/>
            <a:r>
              <a:rPr lang="en-US" b="0" i="0" dirty="0">
                <a:solidFill>
                  <a:schemeClr val="bg1"/>
                </a:solidFill>
                <a:effectLst/>
              </a:rPr>
              <a:t>o Price increased – Sales volume decreased</a:t>
            </a:r>
            <a:br>
              <a:rPr lang="en-US" dirty="0">
                <a:solidFill>
                  <a:schemeClr val="bg1"/>
                </a:solidFill>
              </a:rPr>
            </a:br>
            <a:r>
              <a:rPr lang="en-US" b="0" i="0" dirty="0">
                <a:solidFill>
                  <a:schemeClr val="bg1"/>
                </a:solidFill>
                <a:effectLst/>
              </a:rPr>
              <a:t>o Price increased – Sales volume increased</a:t>
            </a:r>
            <a:br>
              <a:rPr lang="en-US" dirty="0">
                <a:solidFill>
                  <a:schemeClr val="bg1"/>
                </a:solidFill>
              </a:rPr>
            </a:br>
            <a:r>
              <a:rPr lang="en-US" b="0" i="0" dirty="0">
                <a:solidFill>
                  <a:schemeClr val="bg1"/>
                </a:solidFill>
                <a:effectLst/>
              </a:rPr>
              <a:t>o Price decreased – Sales volume increased</a:t>
            </a:r>
            <a:br>
              <a:rPr lang="en-US" dirty="0">
                <a:solidFill>
                  <a:schemeClr val="bg1"/>
                </a:solidFill>
              </a:rPr>
            </a:br>
            <a:r>
              <a:rPr lang="en-US" b="0" i="0" dirty="0">
                <a:solidFill>
                  <a:schemeClr val="bg1"/>
                </a:solidFill>
                <a:effectLst/>
              </a:rPr>
              <a:t>o Price decreased – Sales volume decreased</a:t>
            </a:r>
            <a:r>
              <a:rPr lang="en-IN" dirty="0">
                <a:solidFill>
                  <a:schemeClr val="bg1"/>
                </a:solidFill>
              </a:rPr>
              <a:t> </a:t>
            </a:r>
          </a:p>
        </p:txBody>
      </p:sp>
    </p:spTree>
    <p:extLst>
      <p:ext uri="{BB962C8B-B14F-4D97-AF65-F5344CB8AC3E}">
        <p14:creationId xmlns:p14="http://schemas.microsoft.com/office/powerpoint/2010/main" val="3084712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92EDE2-C5C2-4AD1-AA42-5C31817051E8}"/>
              </a:ext>
            </a:extLst>
          </p:cNvPr>
          <p:cNvPicPr>
            <a:picLocks noChangeAspect="1"/>
          </p:cNvPicPr>
          <p:nvPr/>
        </p:nvPicPr>
        <p:blipFill>
          <a:blip r:embed="rId2"/>
          <a:stretch>
            <a:fillRect/>
          </a:stretch>
        </p:blipFill>
        <p:spPr>
          <a:xfrm>
            <a:off x="489177" y="320652"/>
            <a:ext cx="6424808" cy="2905892"/>
          </a:xfrm>
          <a:prstGeom prst="rect">
            <a:avLst/>
          </a:prstGeom>
        </p:spPr>
      </p:pic>
      <p:pic>
        <p:nvPicPr>
          <p:cNvPr id="7" name="Picture 6">
            <a:extLst>
              <a:ext uri="{FF2B5EF4-FFF2-40B4-BE49-F238E27FC236}">
                <a16:creationId xmlns:a16="http://schemas.microsoft.com/office/drawing/2014/main" id="{B005E7C6-C1CD-4D6F-8689-9A352AA1AF58}"/>
              </a:ext>
            </a:extLst>
          </p:cNvPr>
          <p:cNvPicPr>
            <a:picLocks noChangeAspect="1"/>
          </p:cNvPicPr>
          <p:nvPr/>
        </p:nvPicPr>
        <p:blipFill>
          <a:blip r:embed="rId3"/>
          <a:stretch>
            <a:fillRect/>
          </a:stretch>
        </p:blipFill>
        <p:spPr>
          <a:xfrm>
            <a:off x="651006" y="3738164"/>
            <a:ext cx="6262979" cy="2799184"/>
          </a:xfrm>
          <a:prstGeom prst="rect">
            <a:avLst/>
          </a:prstGeom>
        </p:spPr>
      </p:pic>
      <p:pic>
        <p:nvPicPr>
          <p:cNvPr id="9" name="Picture 8">
            <a:extLst>
              <a:ext uri="{FF2B5EF4-FFF2-40B4-BE49-F238E27FC236}">
                <a16:creationId xmlns:a16="http://schemas.microsoft.com/office/drawing/2014/main" id="{038B3729-76A9-4417-8487-4E893764D076}"/>
              </a:ext>
            </a:extLst>
          </p:cNvPr>
          <p:cNvPicPr>
            <a:picLocks noChangeAspect="1"/>
          </p:cNvPicPr>
          <p:nvPr/>
        </p:nvPicPr>
        <p:blipFill>
          <a:blip r:embed="rId4"/>
          <a:stretch>
            <a:fillRect/>
          </a:stretch>
        </p:blipFill>
        <p:spPr>
          <a:xfrm>
            <a:off x="7502978" y="3429000"/>
            <a:ext cx="3848100" cy="3276600"/>
          </a:xfrm>
          <a:prstGeom prst="rect">
            <a:avLst/>
          </a:prstGeom>
        </p:spPr>
      </p:pic>
      <p:sp>
        <p:nvSpPr>
          <p:cNvPr id="10" name="Oval 9">
            <a:extLst>
              <a:ext uri="{FF2B5EF4-FFF2-40B4-BE49-F238E27FC236}">
                <a16:creationId xmlns:a16="http://schemas.microsoft.com/office/drawing/2014/main" id="{CDC8AD47-A3CC-4237-A9C8-E9D9BFD93A74}"/>
              </a:ext>
            </a:extLst>
          </p:cNvPr>
          <p:cNvSpPr/>
          <p:nvPr/>
        </p:nvSpPr>
        <p:spPr>
          <a:xfrm>
            <a:off x="7968343" y="569167"/>
            <a:ext cx="3734480" cy="2435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HISTOGRAM ANALYSIS</a:t>
            </a:r>
          </a:p>
        </p:txBody>
      </p:sp>
    </p:spTree>
    <p:extLst>
      <p:ext uri="{BB962C8B-B14F-4D97-AF65-F5344CB8AC3E}">
        <p14:creationId xmlns:p14="http://schemas.microsoft.com/office/powerpoint/2010/main" val="287963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28CB65-E126-42AE-A686-A1DEC3774CFC}"/>
              </a:ext>
            </a:extLst>
          </p:cNvPr>
          <p:cNvPicPr>
            <a:picLocks noChangeAspect="1"/>
          </p:cNvPicPr>
          <p:nvPr/>
        </p:nvPicPr>
        <p:blipFill>
          <a:blip r:embed="rId2"/>
          <a:stretch>
            <a:fillRect/>
          </a:stretch>
        </p:blipFill>
        <p:spPr>
          <a:xfrm>
            <a:off x="7113037" y="1773545"/>
            <a:ext cx="3962400" cy="3848100"/>
          </a:xfrm>
          <a:prstGeom prst="rect">
            <a:avLst/>
          </a:prstGeom>
        </p:spPr>
      </p:pic>
      <p:pic>
        <p:nvPicPr>
          <p:cNvPr id="4" name="Picture 3">
            <a:extLst>
              <a:ext uri="{FF2B5EF4-FFF2-40B4-BE49-F238E27FC236}">
                <a16:creationId xmlns:a16="http://schemas.microsoft.com/office/drawing/2014/main" id="{4F120934-2524-491D-BCDA-2EAB6F9CB873}"/>
              </a:ext>
            </a:extLst>
          </p:cNvPr>
          <p:cNvPicPr>
            <a:picLocks noChangeAspect="1"/>
          </p:cNvPicPr>
          <p:nvPr/>
        </p:nvPicPr>
        <p:blipFill>
          <a:blip r:embed="rId3"/>
          <a:stretch>
            <a:fillRect/>
          </a:stretch>
        </p:blipFill>
        <p:spPr>
          <a:xfrm>
            <a:off x="741646" y="2342665"/>
            <a:ext cx="3306423" cy="2877813"/>
          </a:xfrm>
          <a:prstGeom prst="rect">
            <a:avLst/>
          </a:prstGeom>
        </p:spPr>
      </p:pic>
      <p:sp>
        <p:nvSpPr>
          <p:cNvPr id="5" name="Rectangle 4">
            <a:extLst>
              <a:ext uri="{FF2B5EF4-FFF2-40B4-BE49-F238E27FC236}">
                <a16:creationId xmlns:a16="http://schemas.microsoft.com/office/drawing/2014/main" id="{CD46140E-AD26-4257-AA13-9CBAAD4A26B4}"/>
              </a:ext>
            </a:extLst>
          </p:cNvPr>
          <p:cNvSpPr/>
          <p:nvPr/>
        </p:nvSpPr>
        <p:spPr>
          <a:xfrm>
            <a:off x="4655976" y="307910"/>
            <a:ext cx="2062065" cy="4012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WORDCLOUD</a:t>
            </a:r>
          </a:p>
        </p:txBody>
      </p:sp>
    </p:spTree>
    <p:extLst>
      <p:ext uri="{BB962C8B-B14F-4D97-AF65-F5344CB8AC3E}">
        <p14:creationId xmlns:p14="http://schemas.microsoft.com/office/powerpoint/2010/main" val="3089975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09241B-F1A7-4206-9970-BD4A36762A0C}"/>
              </a:ext>
            </a:extLst>
          </p:cNvPr>
          <p:cNvPicPr>
            <a:picLocks noChangeAspect="1"/>
          </p:cNvPicPr>
          <p:nvPr/>
        </p:nvPicPr>
        <p:blipFill>
          <a:blip r:embed="rId2"/>
          <a:stretch>
            <a:fillRect/>
          </a:stretch>
        </p:blipFill>
        <p:spPr>
          <a:xfrm>
            <a:off x="241138" y="935781"/>
            <a:ext cx="5254593" cy="5484961"/>
          </a:xfrm>
          <a:prstGeom prst="rect">
            <a:avLst/>
          </a:prstGeom>
        </p:spPr>
      </p:pic>
      <p:sp>
        <p:nvSpPr>
          <p:cNvPr id="7" name="Rectangle 6">
            <a:extLst>
              <a:ext uri="{FF2B5EF4-FFF2-40B4-BE49-F238E27FC236}">
                <a16:creationId xmlns:a16="http://schemas.microsoft.com/office/drawing/2014/main" id="{EE954FD9-7833-40DF-8341-FAAD823DB6C8}"/>
              </a:ext>
            </a:extLst>
          </p:cNvPr>
          <p:cNvSpPr/>
          <p:nvPr/>
        </p:nvSpPr>
        <p:spPr>
          <a:xfrm>
            <a:off x="4609323" y="186612"/>
            <a:ext cx="2062065" cy="4012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WORDCLOUD</a:t>
            </a:r>
          </a:p>
        </p:txBody>
      </p:sp>
      <p:sp>
        <p:nvSpPr>
          <p:cNvPr id="8" name="Rectangle 7">
            <a:extLst>
              <a:ext uri="{FF2B5EF4-FFF2-40B4-BE49-F238E27FC236}">
                <a16:creationId xmlns:a16="http://schemas.microsoft.com/office/drawing/2014/main" id="{E023EF2C-16FF-453E-9C80-6A00A25D32F2}"/>
              </a:ext>
            </a:extLst>
          </p:cNvPr>
          <p:cNvSpPr/>
          <p:nvPr/>
        </p:nvSpPr>
        <p:spPr>
          <a:xfrm>
            <a:off x="7016620" y="1066411"/>
            <a:ext cx="4562670" cy="14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IN" dirty="0"/>
              <a:t>The size of the word in the word cloud indicates most number of times used.</a:t>
            </a:r>
          </a:p>
          <a:p>
            <a:pPr marL="285750" indent="-285750" algn="just">
              <a:buFont typeface="Arial" panose="020B0604020202020204" pitchFamily="34" charset="0"/>
              <a:buChar char="•"/>
            </a:pPr>
            <a:r>
              <a:rPr lang="en-IN" dirty="0"/>
              <a:t>The Top Three Categories sold by the coffee shop  is Beverage, Food and Tobacco </a:t>
            </a:r>
          </a:p>
        </p:txBody>
      </p:sp>
      <p:pic>
        <p:nvPicPr>
          <p:cNvPr id="10" name="Picture 9">
            <a:extLst>
              <a:ext uri="{FF2B5EF4-FFF2-40B4-BE49-F238E27FC236}">
                <a16:creationId xmlns:a16="http://schemas.microsoft.com/office/drawing/2014/main" id="{D0207ECE-59DE-4A24-91C9-E504DCB35D6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18493" y="5429422"/>
            <a:ext cx="778855" cy="724335"/>
          </a:xfrm>
          <a:prstGeom prst="rect">
            <a:avLst/>
          </a:prstGeom>
        </p:spPr>
      </p:pic>
      <p:pic>
        <p:nvPicPr>
          <p:cNvPr id="11" name="Picture 10">
            <a:extLst>
              <a:ext uri="{FF2B5EF4-FFF2-40B4-BE49-F238E27FC236}">
                <a16:creationId xmlns:a16="http://schemas.microsoft.com/office/drawing/2014/main" id="{AAB594C4-7F46-4BEA-B1F2-CF1E0E29F62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367133" y="5429421"/>
            <a:ext cx="934626" cy="724335"/>
          </a:xfrm>
          <a:prstGeom prst="rect">
            <a:avLst/>
          </a:prstGeom>
        </p:spPr>
      </p:pic>
      <p:pic>
        <p:nvPicPr>
          <p:cNvPr id="12" name="Picture 11">
            <a:extLst>
              <a:ext uri="{FF2B5EF4-FFF2-40B4-BE49-F238E27FC236}">
                <a16:creationId xmlns:a16="http://schemas.microsoft.com/office/drawing/2014/main" id="{CEFAD0F3-367C-4D93-A1D1-4B8512B58FC0}"/>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0713245" y="5429421"/>
            <a:ext cx="695917" cy="806684"/>
          </a:xfrm>
          <a:prstGeom prst="rect">
            <a:avLst/>
          </a:prstGeom>
        </p:spPr>
      </p:pic>
      <p:sp>
        <p:nvSpPr>
          <p:cNvPr id="13" name="Rectangle 12">
            <a:extLst>
              <a:ext uri="{FF2B5EF4-FFF2-40B4-BE49-F238E27FC236}">
                <a16:creationId xmlns:a16="http://schemas.microsoft.com/office/drawing/2014/main" id="{5C0BF89B-40D3-4BB0-BB43-1C0AE9262655}"/>
              </a:ext>
            </a:extLst>
          </p:cNvPr>
          <p:cNvSpPr/>
          <p:nvPr/>
        </p:nvSpPr>
        <p:spPr>
          <a:xfrm>
            <a:off x="8208762" y="4553338"/>
            <a:ext cx="3200400"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TOOLS USED IN THE ANALYSIS</a:t>
            </a:r>
          </a:p>
        </p:txBody>
      </p:sp>
    </p:spTree>
    <p:extLst>
      <p:ext uri="{BB962C8B-B14F-4D97-AF65-F5344CB8AC3E}">
        <p14:creationId xmlns:p14="http://schemas.microsoft.com/office/powerpoint/2010/main" val="819311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8BCA6D5-2B9F-412B-834D-F0BA9EAC687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1258" y="1749489"/>
            <a:ext cx="5647766" cy="3200401"/>
          </a:xfrm>
          <a:prstGeom prst="rect">
            <a:avLst/>
          </a:prstGeom>
        </p:spPr>
      </p:pic>
      <p:pic>
        <p:nvPicPr>
          <p:cNvPr id="49" name="Picture 48">
            <a:extLst>
              <a:ext uri="{FF2B5EF4-FFF2-40B4-BE49-F238E27FC236}">
                <a16:creationId xmlns:a16="http://schemas.microsoft.com/office/drawing/2014/main" id="{EDAF9C56-BEE1-41F1-89FA-D2F319B5182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765471" y="1749489"/>
            <a:ext cx="4533900" cy="3022600"/>
          </a:xfrm>
          <a:prstGeom prst="rect">
            <a:avLst/>
          </a:prstGeom>
        </p:spPr>
      </p:pic>
    </p:spTree>
    <p:extLst>
      <p:ext uri="{BB962C8B-B14F-4D97-AF65-F5344CB8AC3E}">
        <p14:creationId xmlns:p14="http://schemas.microsoft.com/office/powerpoint/2010/main" val="350935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DC3850-BCB8-467B-B3C4-D1D8296154C2}"/>
              </a:ext>
            </a:extLst>
          </p:cNvPr>
          <p:cNvPicPr>
            <a:picLocks noChangeAspect="1"/>
          </p:cNvPicPr>
          <p:nvPr/>
        </p:nvPicPr>
        <p:blipFill>
          <a:blip r:embed="rId2"/>
          <a:stretch>
            <a:fillRect/>
          </a:stretch>
        </p:blipFill>
        <p:spPr>
          <a:xfrm>
            <a:off x="867474" y="627871"/>
            <a:ext cx="5569369" cy="4363326"/>
          </a:xfrm>
          <a:prstGeom prst="rect">
            <a:avLst/>
          </a:prstGeom>
        </p:spPr>
      </p:pic>
      <p:pic>
        <p:nvPicPr>
          <p:cNvPr id="5" name="Picture 4">
            <a:extLst>
              <a:ext uri="{FF2B5EF4-FFF2-40B4-BE49-F238E27FC236}">
                <a16:creationId xmlns:a16="http://schemas.microsoft.com/office/drawing/2014/main" id="{BA38E794-10E6-4850-8837-31653B50A37A}"/>
              </a:ext>
            </a:extLst>
          </p:cNvPr>
          <p:cNvPicPr>
            <a:picLocks noChangeAspect="1"/>
          </p:cNvPicPr>
          <p:nvPr/>
        </p:nvPicPr>
        <p:blipFill>
          <a:blip r:embed="rId3"/>
          <a:stretch>
            <a:fillRect/>
          </a:stretch>
        </p:blipFill>
        <p:spPr>
          <a:xfrm>
            <a:off x="8063981" y="1336999"/>
            <a:ext cx="1905000" cy="2019300"/>
          </a:xfrm>
          <a:prstGeom prst="rect">
            <a:avLst/>
          </a:prstGeom>
        </p:spPr>
      </p:pic>
      <p:sp>
        <p:nvSpPr>
          <p:cNvPr id="6" name="Rectangle 5">
            <a:extLst>
              <a:ext uri="{FF2B5EF4-FFF2-40B4-BE49-F238E27FC236}">
                <a16:creationId xmlns:a16="http://schemas.microsoft.com/office/drawing/2014/main" id="{145EAF3C-ED8D-4F26-908F-7AB745BFD3D5}"/>
              </a:ext>
            </a:extLst>
          </p:cNvPr>
          <p:cNvSpPr/>
          <p:nvPr/>
        </p:nvSpPr>
        <p:spPr>
          <a:xfrm>
            <a:off x="1426027" y="5521001"/>
            <a:ext cx="9004041" cy="709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From the above graph we can see the sum of quantity of each category sold in the fiscal year and the colour shade shows the different categories listed the right side below.</a:t>
            </a:r>
          </a:p>
        </p:txBody>
      </p:sp>
    </p:spTree>
    <p:extLst>
      <p:ext uri="{BB962C8B-B14F-4D97-AF65-F5344CB8AC3E}">
        <p14:creationId xmlns:p14="http://schemas.microsoft.com/office/powerpoint/2010/main" val="2182491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899C-4193-4417-85E5-123845A9C0DA}"/>
              </a:ext>
            </a:extLst>
          </p:cNvPr>
          <p:cNvSpPr>
            <a:spLocks noGrp="1"/>
          </p:cNvSpPr>
          <p:nvPr>
            <p:ph type="title"/>
          </p:nvPr>
        </p:nvSpPr>
        <p:spPr>
          <a:xfrm>
            <a:off x="772886" y="66547"/>
            <a:ext cx="10227906" cy="1118442"/>
          </a:xfrm>
        </p:spPr>
        <p:txBody>
          <a:bodyPr/>
          <a:lstStyle/>
          <a:p>
            <a:pPr algn="ctr"/>
            <a:r>
              <a:rPr lang="en-IN" dirty="0"/>
              <a:t>CATEGORY VS RATE</a:t>
            </a:r>
          </a:p>
        </p:txBody>
      </p:sp>
      <p:pic>
        <p:nvPicPr>
          <p:cNvPr id="5" name="Content Placeholder 4">
            <a:extLst>
              <a:ext uri="{FF2B5EF4-FFF2-40B4-BE49-F238E27FC236}">
                <a16:creationId xmlns:a16="http://schemas.microsoft.com/office/drawing/2014/main" id="{2BBBBB3F-2FF7-4380-80F0-883688B57AF8}"/>
              </a:ext>
            </a:extLst>
          </p:cNvPr>
          <p:cNvPicPr>
            <a:picLocks noGrp="1" noChangeAspect="1"/>
          </p:cNvPicPr>
          <p:nvPr>
            <p:ph idx="1"/>
          </p:nvPr>
        </p:nvPicPr>
        <p:blipFill>
          <a:blip r:embed="rId2"/>
          <a:stretch>
            <a:fillRect/>
          </a:stretch>
        </p:blipFill>
        <p:spPr>
          <a:xfrm>
            <a:off x="91751" y="1392109"/>
            <a:ext cx="7923245" cy="5399345"/>
          </a:xfrm>
        </p:spPr>
      </p:pic>
      <p:sp>
        <p:nvSpPr>
          <p:cNvPr id="6" name="Rectangle 5">
            <a:extLst>
              <a:ext uri="{FF2B5EF4-FFF2-40B4-BE49-F238E27FC236}">
                <a16:creationId xmlns:a16="http://schemas.microsoft.com/office/drawing/2014/main" id="{FB0586FC-ABA8-4F98-B250-AFF49868AC2E}"/>
              </a:ext>
            </a:extLst>
          </p:cNvPr>
          <p:cNvSpPr/>
          <p:nvPr/>
        </p:nvSpPr>
        <p:spPr>
          <a:xfrm>
            <a:off x="8444203" y="2351314"/>
            <a:ext cx="3526972" cy="2967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From the graph we can state that the Revenue gained by the Super cafe using the different categories.</a:t>
            </a:r>
          </a:p>
          <a:p>
            <a:pPr marL="285750" indent="-285750" algn="just">
              <a:buFont typeface="Arial" panose="020B0604020202020204" pitchFamily="34" charset="0"/>
              <a:buChar char="•"/>
            </a:pPr>
            <a:r>
              <a:rPr lang="en-IN" dirty="0"/>
              <a:t>The least sales category is LIQUOR &amp; TPBACCO.</a:t>
            </a:r>
          </a:p>
          <a:p>
            <a:pPr marL="285750" indent="-285750" algn="just">
              <a:buFont typeface="Arial" panose="020B0604020202020204" pitchFamily="34" charset="0"/>
              <a:buChar char="•"/>
            </a:pPr>
            <a:r>
              <a:rPr lang="en-IN" dirty="0"/>
              <a:t>The highest sales category is TOBACCO.</a:t>
            </a:r>
          </a:p>
          <a:p>
            <a:pPr marL="285750" indent="-285750" algn="just">
              <a:buFont typeface="Arial" panose="020B0604020202020204" pitchFamily="34" charset="0"/>
              <a:buChar char="•"/>
            </a:pPr>
            <a:r>
              <a:rPr lang="en-IN" dirty="0"/>
              <a:t>TOBACCO, FOOD and BEVERAGE are the three highest sold categories in Super café.</a:t>
            </a:r>
          </a:p>
        </p:txBody>
      </p:sp>
    </p:spTree>
    <p:extLst>
      <p:ext uri="{BB962C8B-B14F-4D97-AF65-F5344CB8AC3E}">
        <p14:creationId xmlns:p14="http://schemas.microsoft.com/office/powerpoint/2010/main" val="21672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BE30C2-5CD0-492A-B309-06FFAF3AB21D}"/>
              </a:ext>
            </a:extLst>
          </p:cNvPr>
          <p:cNvPicPr>
            <a:picLocks noChangeAspect="1"/>
          </p:cNvPicPr>
          <p:nvPr/>
        </p:nvPicPr>
        <p:blipFill>
          <a:blip r:embed="rId2"/>
          <a:stretch>
            <a:fillRect/>
          </a:stretch>
        </p:blipFill>
        <p:spPr>
          <a:xfrm>
            <a:off x="43541" y="0"/>
            <a:ext cx="12148459" cy="4724328"/>
          </a:xfrm>
          <a:prstGeom prst="rect">
            <a:avLst/>
          </a:prstGeom>
        </p:spPr>
      </p:pic>
      <p:sp>
        <p:nvSpPr>
          <p:cNvPr id="4" name="Rectangle 3">
            <a:extLst>
              <a:ext uri="{FF2B5EF4-FFF2-40B4-BE49-F238E27FC236}">
                <a16:creationId xmlns:a16="http://schemas.microsoft.com/office/drawing/2014/main" id="{C06CF225-5AD4-472D-B442-8A89BAFFE1F9}"/>
              </a:ext>
            </a:extLst>
          </p:cNvPr>
          <p:cNvSpPr/>
          <p:nvPr/>
        </p:nvSpPr>
        <p:spPr>
          <a:xfrm>
            <a:off x="447869" y="5085184"/>
            <a:ext cx="4245429"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a:solidFill>
                  <a:schemeClr val="bg1"/>
                </a:solidFill>
                <a:effectLst/>
                <a:latin typeface="Tableau Book"/>
              </a:rPr>
              <a:t>Sum of Quantity for each Date Quarter. Size shows details about Category. The marks are labeled by Category and sum of Quantity. Details are shown for Category.</a:t>
            </a:r>
            <a:endParaRPr lang="en-IN" dirty="0">
              <a:solidFill>
                <a:schemeClr val="bg1"/>
              </a:solidFill>
            </a:endParaRPr>
          </a:p>
        </p:txBody>
      </p:sp>
      <p:sp>
        <p:nvSpPr>
          <p:cNvPr id="7" name="Rectangle 6">
            <a:extLst>
              <a:ext uri="{FF2B5EF4-FFF2-40B4-BE49-F238E27FC236}">
                <a16:creationId xmlns:a16="http://schemas.microsoft.com/office/drawing/2014/main" id="{4A286BEA-EC5C-4689-9626-281FEF97CF5B}"/>
              </a:ext>
            </a:extLst>
          </p:cNvPr>
          <p:cNvSpPr/>
          <p:nvPr/>
        </p:nvSpPr>
        <p:spPr>
          <a:xfrm>
            <a:off x="6786466" y="5085184"/>
            <a:ext cx="4245429"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a:solidFill>
                  <a:schemeClr val="bg1"/>
                </a:solidFill>
                <a:effectLst/>
                <a:latin typeface="Tableau Book"/>
              </a:rPr>
              <a:t>Sum of Quantity for each Date Quarter broken down by Category. Color shows details about Category. The marks are labeled by sum of Quantity.</a:t>
            </a:r>
            <a:endParaRPr lang="en-IN" dirty="0">
              <a:solidFill>
                <a:schemeClr val="bg1"/>
              </a:solidFill>
            </a:endParaRPr>
          </a:p>
        </p:txBody>
      </p:sp>
    </p:spTree>
    <p:extLst>
      <p:ext uri="{BB962C8B-B14F-4D97-AF65-F5344CB8AC3E}">
        <p14:creationId xmlns:p14="http://schemas.microsoft.com/office/powerpoint/2010/main" val="3386738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848497-7BA2-4EA5-92D2-5F7331D91AB7}"/>
              </a:ext>
            </a:extLst>
          </p:cNvPr>
          <p:cNvPicPr>
            <a:picLocks noChangeAspect="1"/>
          </p:cNvPicPr>
          <p:nvPr/>
        </p:nvPicPr>
        <p:blipFill>
          <a:blip r:embed="rId3"/>
          <a:stretch>
            <a:fillRect/>
          </a:stretch>
        </p:blipFill>
        <p:spPr>
          <a:xfrm>
            <a:off x="497631" y="80938"/>
            <a:ext cx="11196735" cy="6006502"/>
          </a:xfrm>
          <a:prstGeom prst="rect">
            <a:avLst/>
          </a:prstGeom>
        </p:spPr>
      </p:pic>
      <p:sp>
        <p:nvSpPr>
          <p:cNvPr id="4" name="Rectangle 3">
            <a:extLst>
              <a:ext uri="{FF2B5EF4-FFF2-40B4-BE49-F238E27FC236}">
                <a16:creationId xmlns:a16="http://schemas.microsoft.com/office/drawing/2014/main" id="{B18E5A0F-FB3C-4FE1-A7BA-5431A1429353}"/>
              </a:ext>
            </a:extLst>
          </p:cNvPr>
          <p:cNvSpPr/>
          <p:nvPr/>
        </p:nvSpPr>
        <p:spPr>
          <a:xfrm>
            <a:off x="144623" y="6298163"/>
            <a:ext cx="11902753" cy="478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effectLst/>
                <a:latin typeface="Tableau Book"/>
              </a:rPr>
              <a:t>Sum of Quantity for each Category broken down by Date Quarter. Color shows details about Date Quarter. The marks are labeled by sum of Quantity and sum of Rate.</a:t>
            </a:r>
            <a:endParaRPr lang="en-IN" dirty="0">
              <a:solidFill>
                <a:schemeClr val="bg1"/>
              </a:solidFill>
            </a:endParaRPr>
          </a:p>
        </p:txBody>
      </p:sp>
    </p:spTree>
    <p:extLst>
      <p:ext uri="{BB962C8B-B14F-4D97-AF65-F5344CB8AC3E}">
        <p14:creationId xmlns:p14="http://schemas.microsoft.com/office/powerpoint/2010/main" val="345574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E238-F408-40EA-9FA8-AABB927AC38E}"/>
              </a:ext>
            </a:extLst>
          </p:cNvPr>
          <p:cNvSpPr>
            <a:spLocks noGrp="1"/>
          </p:cNvSpPr>
          <p:nvPr>
            <p:ph type="title"/>
          </p:nvPr>
        </p:nvSpPr>
        <p:spPr>
          <a:xfrm>
            <a:off x="721253" y="251601"/>
            <a:ext cx="2764469" cy="564502"/>
          </a:xfrm>
        </p:spPr>
        <p:txBody>
          <a:bodyPr/>
          <a:lstStyle/>
          <a:p>
            <a:r>
              <a:rPr lang="en-IN" dirty="0"/>
              <a:t>DATA DESCRIBE</a:t>
            </a:r>
          </a:p>
        </p:txBody>
      </p:sp>
      <p:sp>
        <p:nvSpPr>
          <p:cNvPr id="4" name="Text Placeholder 3">
            <a:extLst>
              <a:ext uri="{FF2B5EF4-FFF2-40B4-BE49-F238E27FC236}">
                <a16:creationId xmlns:a16="http://schemas.microsoft.com/office/drawing/2014/main" id="{5739ABFA-C535-4D17-9A50-449C92880C9B}"/>
              </a:ext>
            </a:extLst>
          </p:cNvPr>
          <p:cNvSpPr>
            <a:spLocks noGrp="1"/>
          </p:cNvSpPr>
          <p:nvPr>
            <p:ph type="body" sz="half" idx="2"/>
          </p:nvPr>
        </p:nvSpPr>
        <p:spPr>
          <a:xfrm>
            <a:off x="385182" y="1063690"/>
            <a:ext cx="4382762" cy="2090058"/>
          </a:xfrm>
        </p:spPr>
        <p:txBody>
          <a:bodyPr/>
          <a:lstStyle/>
          <a:p>
            <a:pPr marL="285750" indent="-285750">
              <a:buFont typeface="Arial" panose="020B0604020202020204" pitchFamily="34" charset="0"/>
              <a:buChar char="•"/>
            </a:pPr>
            <a:r>
              <a:rPr lang="en-IN" dirty="0"/>
              <a:t>The Table shows the small calculations of the data to analyse and understand the spread of the data.</a:t>
            </a:r>
          </a:p>
          <a:p>
            <a:pPr marL="285750" indent="-285750">
              <a:buFont typeface="Arial" panose="020B0604020202020204" pitchFamily="34" charset="0"/>
              <a:buChar char="•"/>
            </a:pPr>
            <a:r>
              <a:rPr lang="en-IN" dirty="0"/>
              <a:t>The Tax is directly proportional to the rate of the product.</a:t>
            </a:r>
          </a:p>
          <a:p>
            <a:pPr marL="285750" indent="-285750">
              <a:buFont typeface="Arial" panose="020B0604020202020204" pitchFamily="34" charset="0"/>
              <a:buChar char="•"/>
            </a:pPr>
            <a:r>
              <a:rPr lang="en-IN" dirty="0"/>
              <a:t>The quantity doesn’t have an impact on the increase or decrease on the rate.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8" name="Picture 7">
            <a:extLst>
              <a:ext uri="{FF2B5EF4-FFF2-40B4-BE49-F238E27FC236}">
                <a16:creationId xmlns:a16="http://schemas.microsoft.com/office/drawing/2014/main" id="{1A53A235-8D47-4C38-B493-1539355BCDEB}"/>
              </a:ext>
            </a:extLst>
          </p:cNvPr>
          <p:cNvPicPr>
            <a:picLocks noChangeAspect="1"/>
          </p:cNvPicPr>
          <p:nvPr/>
        </p:nvPicPr>
        <p:blipFill>
          <a:blip r:embed="rId2"/>
          <a:stretch>
            <a:fillRect/>
          </a:stretch>
        </p:blipFill>
        <p:spPr>
          <a:xfrm>
            <a:off x="4995960" y="293915"/>
            <a:ext cx="7109439" cy="3135085"/>
          </a:xfrm>
          <a:prstGeom prst="rect">
            <a:avLst/>
          </a:prstGeom>
        </p:spPr>
      </p:pic>
      <p:pic>
        <p:nvPicPr>
          <p:cNvPr id="10" name="Picture 9">
            <a:extLst>
              <a:ext uri="{FF2B5EF4-FFF2-40B4-BE49-F238E27FC236}">
                <a16:creationId xmlns:a16="http://schemas.microsoft.com/office/drawing/2014/main" id="{8CE5AEF8-CA0A-4AB0-8ECC-F02CBFA69053}"/>
              </a:ext>
            </a:extLst>
          </p:cNvPr>
          <p:cNvPicPr>
            <a:picLocks noChangeAspect="1"/>
          </p:cNvPicPr>
          <p:nvPr/>
        </p:nvPicPr>
        <p:blipFill>
          <a:blip r:embed="rId3"/>
          <a:stretch>
            <a:fillRect/>
          </a:stretch>
        </p:blipFill>
        <p:spPr>
          <a:xfrm>
            <a:off x="385182" y="3785702"/>
            <a:ext cx="3983394" cy="2533650"/>
          </a:xfrm>
          <a:prstGeom prst="rect">
            <a:avLst/>
          </a:prstGeom>
        </p:spPr>
      </p:pic>
      <p:sp>
        <p:nvSpPr>
          <p:cNvPr id="11" name="Rectangle 10">
            <a:extLst>
              <a:ext uri="{FF2B5EF4-FFF2-40B4-BE49-F238E27FC236}">
                <a16:creationId xmlns:a16="http://schemas.microsoft.com/office/drawing/2014/main" id="{D3015348-ECAA-4FCC-B0FD-B579C21018C7}"/>
              </a:ext>
            </a:extLst>
          </p:cNvPr>
          <p:cNvSpPr/>
          <p:nvPr/>
        </p:nvSpPr>
        <p:spPr>
          <a:xfrm>
            <a:off x="5561044" y="4194111"/>
            <a:ext cx="6111551" cy="858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Even Though The Quantity is sold high in FOOD But the highest Revenue generated from the TOBBACO.</a:t>
            </a:r>
          </a:p>
        </p:txBody>
      </p:sp>
    </p:spTree>
    <p:extLst>
      <p:ext uri="{BB962C8B-B14F-4D97-AF65-F5344CB8AC3E}">
        <p14:creationId xmlns:p14="http://schemas.microsoft.com/office/powerpoint/2010/main" val="90530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6EEB-C0AA-4AC1-93C7-ABB3550D041A}"/>
              </a:ext>
            </a:extLst>
          </p:cNvPr>
          <p:cNvSpPr>
            <a:spLocks noGrp="1"/>
          </p:cNvSpPr>
          <p:nvPr>
            <p:ph type="title"/>
          </p:nvPr>
        </p:nvSpPr>
        <p:spPr>
          <a:xfrm>
            <a:off x="3982616" y="178512"/>
            <a:ext cx="3444551" cy="595929"/>
          </a:xfrm>
        </p:spPr>
        <p:txBody>
          <a:bodyPr>
            <a:normAutofit fontScale="90000"/>
          </a:bodyPr>
          <a:lstStyle/>
          <a:p>
            <a:r>
              <a:rPr lang="en-IN" dirty="0"/>
              <a:t>CORRELATAION</a:t>
            </a:r>
          </a:p>
        </p:txBody>
      </p:sp>
      <p:pic>
        <p:nvPicPr>
          <p:cNvPr id="4" name="Picture 3">
            <a:extLst>
              <a:ext uri="{FF2B5EF4-FFF2-40B4-BE49-F238E27FC236}">
                <a16:creationId xmlns:a16="http://schemas.microsoft.com/office/drawing/2014/main" id="{FDE97039-DFCE-413F-B3A2-F2AB3FCF286F}"/>
              </a:ext>
            </a:extLst>
          </p:cNvPr>
          <p:cNvPicPr>
            <a:picLocks noChangeAspect="1"/>
          </p:cNvPicPr>
          <p:nvPr/>
        </p:nvPicPr>
        <p:blipFill>
          <a:blip r:embed="rId2"/>
          <a:stretch>
            <a:fillRect/>
          </a:stretch>
        </p:blipFill>
        <p:spPr>
          <a:xfrm>
            <a:off x="7240555" y="1106358"/>
            <a:ext cx="4810125" cy="1990725"/>
          </a:xfrm>
          <a:prstGeom prst="rect">
            <a:avLst/>
          </a:prstGeom>
        </p:spPr>
      </p:pic>
      <p:pic>
        <p:nvPicPr>
          <p:cNvPr id="6" name="Picture 5">
            <a:extLst>
              <a:ext uri="{FF2B5EF4-FFF2-40B4-BE49-F238E27FC236}">
                <a16:creationId xmlns:a16="http://schemas.microsoft.com/office/drawing/2014/main" id="{C45B60CD-FCA2-4350-A20A-C76789137E75}"/>
              </a:ext>
            </a:extLst>
          </p:cNvPr>
          <p:cNvPicPr>
            <a:picLocks noChangeAspect="1"/>
          </p:cNvPicPr>
          <p:nvPr/>
        </p:nvPicPr>
        <p:blipFill>
          <a:blip r:embed="rId3"/>
          <a:stretch>
            <a:fillRect/>
          </a:stretch>
        </p:blipFill>
        <p:spPr>
          <a:xfrm>
            <a:off x="7427167" y="4018233"/>
            <a:ext cx="4499009" cy="2539957"/>
          </a:xfrm>
          <a:prstGeom prst="rect">
            <a:avLst/>
          </a:prstGeom>
        </p:spPr>
      </p:pic>
      <p:pic>
        <p:nvPicPr>
          <p:cNvPr id="8" name="Picture 7">
            <a:extLst>
              <a:ext uri="{FF2B5EF4-FFF2-40B4-BE49-F238E27FC236}">
                <a16:creationId xmlns:a16="http://schemas.microsoft.com/office/drawing/2014/main" id="{3A57DC46-6E6E-4F7F-A253-6F4EBEDB968E}"/>
              </a:ext>
            </a:extLst>
          </p:cNvPr>
          <p:cNvPicPr>
            <a:picLocks noChangeAspect="1"/>
          </p:cNvPicPr>
          <p:nvPr/>
        </p:nvPicPr>
        <p:blipFill>
          <a:blip r:embed="rId4"/>
          <a:stretch>
            <a:fillRect/>
          </a:stretch>
        </p:blipFill>
        <p:spPr>
          <a:xfrm>
            <a:off x="1027728" y="956387"/>
            <a:ext cx="4244068" cy="2781471"/>
          </a:xfrm>
          <a:prstGeom prst="rect">
            <a:avLst/>
          </a:prstGeom>
        </p:spPr>
      </p:pic>
      <p:pic>
        <p:nvPicPr>
          <p:cNvPr id="10" name="Picture 9">
            <a:extLst>
              <a:ext uri="{FF2B5EF4-FFF2-40B4-BE49-F238E27FC236}">
                <a16:creationId xmlns:a16="http://schemas.microsoft.com/office/drawing/2014/main" id="{2D5F9932-CD4C-437F-92AB-B38F310CA9BF}"/>
              </a:ext>
            </a:extLst>
          </p:cNvPr>
          <p:cNvPicPr>
            <a:picLocks noChangeAspect="1"/>
          </p:cNvPicPr>
          <p:nvPr/>
        </p:nvPicPr>
        <p:blipFill>
          <a:blip r:embed="rId5"/>
          <a:stretch>
            <a:fillRect/>
          </a:stretch>
        </p:blipFill>
        <p:spPr>
          <a:xfrm>
            <a:off x="605159" y="4547896"/>
            <a:ext cx="6635396" cy="1852903"/>
          </a:xfrm>
          <a:prstGeom prst="rect">
            <a:avLst/>
          </a:prstGeom>
        </p:spPr>
      </p:pic>
    </p:spTree>
    <p:extLst>
      <p:ext uri="{BB962C8B-B14F-4D97-AF65-F5344CB8AC3E}">
        <p14:creationId xmlns:p14="http://schemas.microsoft.com/office/powerpoint/2010/main" val="935890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6877C7-1D94-4D74-9860-03E66543E8D0}"/>
              </a:ext>
            </a:extLst>
          </p:cNvPr>
          <p:cNvSpPr/>
          <p:nvPr/>
        </p:nvSpPr>
        <p:spPr>
          <a:xfrm>
            <a:off x="2929813" y="251925"/>
            <a:ext cx="6550090" cy="839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SPECTRUM ANALYSIS USING PYTHON SHOWING COLUMNS AS HUE</a:t>
            </a:r>
          </a:p>
        </p:txBody>
      </p:sp>
      <p:pic>
        <p:nvPicPr>
          <p:cNvPr id="6" name="Picture 5">
            <a:extLst>
              <a:ext uri="{FF2B5EF4-FFF2-40B4-BE49-F238E27FC236}">
                <a16:creationId xmlns:a16="http://schemas.microsoft.com/office/drawing/2014/main" id="{96B26949-AC93-4169-BD9D-38021567B3A2}"/>
              </a:ext>
            </a:extLst>
          </p:cNvPr>
          <p:cNvPicPr>
            <a:picLocks noChangeAspect="1"/>
          </p:cNvPicPr>
          <p:nvPr/>
        </p:nvPicPr>
        <p:blipFill>
          <a:blip r:embed="rId2"/>
          <a:stretch>
            <a:fillRect/>
          </a:stretch>
        </p:blipFill>
        <p:spPr>
          <a:xfrm>
            <a:off x="2052734" y="1348579"/>
            <a:ext cx="7763069" cy="4979498"/>
          </a:xfrm>
          <a:prstGeom prst="rect">
            <a:avLst/>
          </a:prstGeom>
        </p:spPr>
      </p:pic>
    </p:spTree>
    <p:extLst>
      <p:ext uri="{BB962C8B-B14F-4D97-AF65-F5344CB8AC3E}">
        <p14:creationId xmlns:p14="http://schemas.microsoft.com/office/powerpoint/2010/main" val="944544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C83D0-29C2-4FEF-B25F-619AABC12ADB}"/>
              </a:ext>
            </a:extLst>
          </p:cNvPr>
          <p:cNvSpPr>
            <a:spLocks noGrp="1"/>
          </p:cNvSpPr>
          <p:nvPr>
            <p:ph type="title"/>
          </p:nvPr>
        </p:nvSpPr>
        <p:spPr>
          <a:xfrm>
            <a:off x="838199" y="28912"/>
            <a:ext cx="9593424" cy="1045029"/>
          </a:xfrm>
        </p:spPr>
        <p:txBody>
          <a:bodyPr/>
          <a:lstStyle/>
          <a:p>
            <a:r>
              <a:rPr lang="en-IN" dirty="0"/>
              <a:t>QUARDANT ANALYSIS USING TABLEAU</a:t>
            </a:r>
          </a:p>
        </p:txBody>
      </p:sp>
      <p:pic>
        <p:nvPicPr>
          <p:cNvPr id="4" name="Picture 3">
            <a:extLst>
              <a:ext uri="{FF2B5EF4-FFF2-40B4-BE49-F238E27FC236}">
                <a16:creationId xmlns:a16="http://schemas.microsoft.com/office/drawing/2014/main" id="{7EBB842E-6BA9-429E-B3D5-464D04C2C8B1}"/>
              </a:ext>
            </a:extLst>
          </p:cNvPr>
          <p:cNvPicPr>
            <a:picLocks noChangeAspect="1"/>
          </p:cNvPicPr>
          <p:nvPr/>
        </p:nvPicPr>
        <p:blipFill>
          <a:blip r:embed="rId2"/>
          <a:stretch>
            <a:fillRect/>
          </a:stretch>
        </p:blipFill>
        <p:spPr>
          <a:xfrm>
            <a:off x="554393" y="1073941"/>
            <a:ext cx="10161037" cy="5476149"/>
          </a:xfrm>
          <a:prstGeom prst="rect">
            <a:avLst/>
          </a:prstGeom>
        </p:spPr>
      </p:pic>
    </p:spTree>
    <p:extLst>
      <p:ext uri="{BB962C8B-B14F-4D97-AF65-F5344CB8AC3E}">
        <p14:creationId xmlns:p14="http://schemas.microsoft.com/office/powerpoint/2010/main" val="786105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5289</TotalTime>
  <Words>368</Words>
  <Application>Microsoft Office PowerPoint</Application>
  <PresentationFormat>Widescreen</PresentationFormat>
  <Paragraphs>31</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Google Sans</vt:lpstr>
      <vt:lpstr>Tableau Book</vt:lpstr>
      <vt:lpstr>Office Theme</vt:lpstr>
      <vt:lpstr>Price Analysis leveraging BPR concepts and Analytics tools </vt:lpstr>
      <vt:lpstr>PowerPoint Presentation</vt:lpstr>
      <vt:lpstr>CATEGORY VS RATE</vt:lpstr>
      <vt:lpstr>PowerPoint Presentation</vt:lpstr>
      <vt:lpstr>PowerPoint Presentation</vt:lpstr>
      <vt:lpstr>DATA DESCRIBE</vt:lpstr>
      <vt:lpstr>CORRELATAION</vt:lpstr>
      <vt:lpstr>PowerPoint Presentation</vt:lpstr>
      <vt:lpstr>QUARDANT ANALYSIS USING TABLEAU</vt:lpstr>
      <vt:lpstr>QUARDANT ANALYSIS USING PYTHON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Analysis leveraging BPR concepts and Analytics tools </dc:title>
  <dc:creator>kiran kumar</dc:creator>
  <cp:lastModifiedBy>kiran kumar</cp:lastModifiedBy>
  <cp:revision>30</cp:revision>
  <dcterms:created xsi:type="dcterms:W3CDTF">2021-03-07T05:33:12Z</dcterms:created>
  <dcterms:modified xsi:type="dcterms:W3CDTF">2021-05-03T05:18:06Z</dcterms:modified>
</cp:coreProperties>
</file>