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59" r:id="rId3"/>
    <p:sldId id="303" r:id="rId4"/>
    <p:sldId id="304" r:id="rId5"/>
    <p:sldId id="260" r:id="rId6"/>
    <p:sldId id="261" r:id="rId7"/>
    <p:sldId id="288" r:id="rId8"/>
    <p:sldId id="291" r:id="rId9"/>
    <p:sldId id="305" r:id="rId10"/>
    <p:sldId id="307" r:id="rId11"/>
    <p:sldId id="308" r:id="rId12"/>
    <p:sldId id="306" r:id="rId13"/>
    <p:sldId id="296" r:id="rId14"/>
    <p:sldId id="309" r:id="rId15"/>
    <p:sldId id="311" r:id="rId16"/>
    <p:sldId id="266" r:id="rId17"/>
    <p:sldId id="313" r:id="rId18"/>
    <p:sldId id="265" r:id="rId19"/>
    <p:sldId id="267" r:id="rId20"/>
    <p:sldId id="312" r:id="rId21"/>
    <p:sldId id="273" r:id="rId22"/>
    <p:sldId id="274" r:id="rId23"/>
    <p:sldId id="298" r:id="rId24"/>
    <p:sldId id="300" r:id="rId25"/>
    <p:sldId id="277" r:id="rId26"/>
    <p:sldId id="301" r:id="rId27"/>
    <p:sldId id="286" r:id="rId28"/>
    <p:sldId id="279" r:id="rId29"/>
    <p:sldId id="281" r:id="rId30"/>
    <p:sldId id="302" r:id="rId31"/>
    <p:sldId id="285"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01-10-2021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CAR PRICE PREDICTION</a:t>
            </a:r>
            <a:endParaRPr lang="en-IN"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KIRAN KUMAR 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6A9A4-8D09-4A5C-8FA5-B8E446AF3640}"/>
              </a:ext>
            </a:extLst>
          </p:cNvPr>
          <p:cNvSpPr txBox="1"/>
          <p:nvPr/>
        </p:nvSpPr>
        <p:spPr>
          <a:xfrm>
            <a:off x="3476625" y="2659559"/>
            <a:ext cx="7067550"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47598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C845C-A53E-4C45-9327-10B6013AF12D}"/>
              </a:ext>
            </a:extLst>
          </p:cNvPr>
          <p:cNvSpPr txBox="1"/>
          <p:nvPr/>
        </p:nvSpPr>
        <p:spPr>
          <a:xfrm>
            <a:off x="1304925" y="600075"/>
            <a:ext cx="67437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Unique function for dataset</a:t>
            </a:r>
            <a:endParaRPr lang="en-IN" sz="3200" dirty="0"/>
          </a:p>
        </p:txBody>
      </p:sp>
      <p:pic>
        <p:nvPicPr>
          <p:cNvPr id="4" name="Content Placeholder 6">
            <a:extLst>
              <a:ext uri="{FF2B5EF4-FFF2-40B4-BE49-F238E27FC236}">
                <a16:creationId xmlns:a16="http://schemas.microsoft.com/office/drawing/2014/main" id="{9FC4AEBF-EAEB-454C-88A6-2CACC1DE23FC}"/>
              </a:ext>
            </a:extLst>
          </p:cNvPr>
          <p:cNvPicPr>
            <a:picLocks/>
          </p:cNvPicPr>
          <p:nvPr/>
        </p:nvPicPr>
        <p:blipFill>
          <a:blip r:embed="rId2"/>
          <a:stretch>
            <a:fillRect/>
          </a:stretch>
        </p:blipFill>
        <p:spPr>
          <a:xfrm>
            <a:off x="971550" y="1184851"/>
            <a:ext cx="8963025" cy="3453824"/>
          </a:xfrm>
          <a:prstGeom prst="rect">
            <a:avLst/>
          </a:prstGeom>
        </p:spPr>
      </p:pic>
      <p:pic>
        <p:nvPicPr>
          <p:cNvPr id="6" name="Picture 5">
            <a:extLst>
              <a:ext uri="{FF2B5EF4-FFF2-40B4-BE49-F238E27FC236}">
                <a16:creationId xmlns:a16="http://schemas.microsoft.com/office/drawing/2014/main" id="{C3D7C1C5-1FD8-418D-A974-B04E8C6B17CE}"/>
              </a:ext>
            </a:extLst>
          </p:cNvPr>
          <p:cNvPicPr/>
          <p:nvPr/>
        </p:nvPicPr>
        <p:blipFill>
          <a:blip r:embed="rId3"/>
          <a:stretch>
            <a:fillRect/>
          </a:stretch>
        </p:blipFill>
        <p:spPr>
          <a:xfrm>
            <a:off x="1546225" y="4850824"/>
            <a:ext cx="6051550" cy="1644650"/>
          </a:xfrm>
          <a:prstGeom prst="rect">
            <a:avLst/>
          </a:prstGeom>
        </p:spPr>
      </p:pic>
    </p:spTree>
    <p:extLst>
      <p:ext uri="{BB962C8B-B14F-4D97-AF65-F5344CB8AC3E}">
        <p14:creationId xmlns:p14="http://schemas.microsoft.com/office/powerpoint/2010/main" val="365515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CA3710-EC71-43E8-B0E3-793CE6D2F206}"/>
              </a:ext>
            </a:extLst>
          </p:cNvPr>
          <p:cNvSpPr txBox="1"/>
          <p:nvPr/>
        </p:nvSpPr>
        <p:spPr>
          <a:xfrm>
            <a:off x="1266824" y="560943"/>
            <a:ext cx="3952875"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 Null values in Dataset</a:t>
            </a:r>
          </a:p>
          <a:p>
            <a:endParaRPr lang="en-US" dirty="0"/>
          </a:p>
          <a:p>
            <a:endParaRPr lang="en-IN" dirty="0"/>
          </a:p>
        </p:txBody>
      </p:sp>
      <p:pic>
        <p:nvPicPr>
          <p:cNvPr id="5" name="Picture 4">
            <a:extLst>
              <a:ext uri="{FF2B5EF4-FFF2-40B4-BE49-F238E27FC236}">
                <a16:creationId xmlns:a16="http://schemas.microsoft.com/office/drawing/2014/main" id="{6613ECAC-7208-4D71-B19C-4C28F73B4FF5}"/>
              </a:ext>
            </a:extLst>
          </p:cNvPr>
          <p:cNvPicPr/>
          <p:nvPr/>
        </p:nvPicPr>
        <p:blipFill>
          <a:blip r:embed="rId2"/>
          <a:stretch>
            <a:fillRect/>
          </a:stretch>
        </p:blipFill>
        <p:spPr>
          <a:xfrm>
            <a:off x="1214436" y="1255613"/>
            <a:ext cx="3000375" cy="2139950"/>
          </a:xfrm>
          <a:prstGeom prst="rect">
            <a:avLst/>
          </a:prstGeom>
        </p:spPr>
      </p:pic>
      <p:sp>
        <p:nvSpPr>
          <p:cNvPr id="6" name="TextBox 5">
            <a:extLst>
              <a:ext uri="{FF2B5EF4-FFF2-40B4-BE49-F238E27FC236}">
                <a16:creationId xmlns:a16="http://schemas.microsoft.com/office/drawing/2014/main" id="{88873C28-053B-47C9-93B4-E3139864A2CC}"/>
              </a:ext>
            </a:extLst>
          </p:cNvPr>
          <p:cNvSpPr txBox="1"/>
          <p:nvPr/>
        </p:nvSpPr>
        <p:spPr>
          <a:xfrm>
            <a:off x="6096000" y="60710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a:extLst>
              <a:ext uri="{FF2B5EF4-FFF2-40B4-BE49-F238E27FC236}">
                <a16:creationId xmlns:a16="http://schemas.microsoft.com/office/drawing/2014/main" id="{5205844E-B342-4852-BAE5-DD7895E1D88D}"/>
              </a:ext>
            </a:extLst>
          </p:cNvPr>
          <p:cNvSpPr txBox="1"/>
          <p:nvPr/>
        </p:nvSpPr>
        <p:spPr>
          <a:xfrm>
            <a:off x="5500689" y="1377950"/>
            <a:ext cx="3952875" cy="67710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Current year in data frame</a:t>
            </a:r>
          </a:p>
          <a:p>
            <a:endParaRPr lang="en-IN" dirty="0"/>
          </a:p>
        </p:txBody>
      </p:sp>
      <p:pic>
        <p:nvPicPr>
          <p:cNvPr id="8" name="Picture 7">
            <a:extLst>
              <a:ext uri="{FF2B5EF4-FFF2-40B4-BE49-F238E27FC236}">
                <a16:creationId xmlns:a16="http://schemas.microsoft.com/office/drawing/2014/main" id="{60264C72-8C7B-4A5A-B7D8-03743431128F}"/>
              </a:ext>
            </a:extLst>
          </p:cNvPr>
          <p:cNvPicPr/>
          <p:nvPr/>
        </p:nvPicPr>
        <p:blipFill>
          <a:blip r:embed="rId3"/>
          <a:stretch>
            <a:fillRect/>
          </a:stretch>
        </p:blipFill>
        <p:spPr>
          <a:xfrm>
            <a:off x="5556250" y="1897598"/>
            <a:ext cx="6051550" cy="1497965"/>
          </a:xfrm>
          <a:prstGeom prst="rect">
            <a:avLst/>
          </a:prstGeom>
        </p:spPr>
      </p:pic>
      <p:sp>
        <p:nvSpPr>
          <p:cNvPr id="9" name="TextBox 8">
            <a:extLst>
              <a:ext uri="{FF2B5EF4-FFF2-40B4-BE49-F238E27FC236}">
                <a16:creationId xmlns:a16="http://schemas.microsoft.com/office/drawing/2014/main" id="{9D2D9CB2-A862-4659-A19D-A1C1B40DC4E2}"/>
              </a:ext>
            </a:extLst>
          </p:cNvPr>
          <p:cNvSpPr txBox="1"/>
          <p:nvPr/>
        </p:nvSpPr>
        <p:spPr>
          <a:xfrm>
            <a:off x="5500689" y="3545879"/>
            <a:ext cx="605155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number of year by subtracting current year and manufacturing year</a:t>
            </a:r>
          </a:p>
        </p:txBody>
      </p:sp>
      <p:pic>
        <p:nvPicPr>
          <p:cNvPr id="10" name="Picture 9">
            <a:extLst>
              <a:ext uri="{FF2B5EF4-FFF2-40B4-BE49-F238E27FC236}">
                <a16:creationId xmlns:a16="http://schemas.microsoft.com/office/drawing/2014/main" id="{55E86379-0F92-489C-84C5-72EEAD806D86}"/>
              </a:ext>
            </a:extLst>
          </p:cNvPr>
          <p:cNvPicPr/>
          <p:nvPr/>
        </p:nvPicPr>
        <p:blipFill>
          <a:blip r:embed="rId4"/>
          <a:stretch>
            <a:fillRect/>
          </a:stretch>
        </p:blipFill>
        <p:spPr>
          <a:xfrm>
            <a:off x="5607050" y="4512310"/>
            <a:ext cx="6089650" cy="1395730"/>
          </a:xfrm>
          <a:prstGeom prst="rect">
            <a:avLst/>
          </a:prstGeom>
        </p:spPr>
      </p:pic>
      <p:sp>
        <p:nvSpPr>
          <p:cNvPr id="11" name="TextBox 10">
            <a:extLst>
              <a:ext uri="{FF2B5EF4-FFF2-40B4-BE49-F238E27FC236}">
                <a16:creationId xmlns:a16="http://schemas.microsoft.com/office/drawing/2014/main" id="{BAD9063B-18B4-4E01-A4BD-F5BC20AC0C84}"/>
              </a:ext>
            </a:extLst>
          </p:cNvPr>
          <p:cNvSpPr txBox="1"/>
          <p:nvPr/>
        </p:nvSpPr>
        <p:spPr>
          <a:xfrm>
            <a:off x="1214436" y="3720901"/>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072AA9-F681-447A-A677-8716241E13D4}"/>
              </a:ext>
            </a:extLst>
          </p:cNvPr>
          <p:cNvSpPr txBox="1"/>
          <p:nvPr/>
        </p:nvSpPr>
        <p:spPr>
          <a:xfrm>
            <a:off x="1362075" y="4253765"/>
            <a:ext cx="2852736"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Manufacturing Year</a:t>
            </a:r>
          </a:p>
          <a:p>
            <a:pPr marL="342900" indent="-342900">
              <a:buAutoNum type="arabicPeriod"/>
            </a:pPr>
            <a:r>
              <a:rPr lang="en-US" dirty="0">
                <a:latin typeface="Times New Roman" panose="02020603050405020304" pitchFamily="18" charset="0"/>
                <a:cs typeface="Times New Roman" panose="02020603050405020304" pitchFamily="18" charset="0"/>
              </a:rPr>
              <a:t>Current Year</a:t>
            </a:r>
          </a:p>
          <a:p>
            <a:pPr marL="342900" indent="-342900">
              <a:buAutoNum type="arabicPeriod"/>
            </a:pPr>
            <a:r>
              <a:rPr lang="en-US" dirty="0">
                <a:latin typeface="Times New Roman" panose="02020603050405020304" pitchFamily="18" charset="0"/>
                <a:cs typeface="Times New Roman" panose="02020603050405020304" pitchFamily="18" charset="0"/>
              </a:rPr>
              <a:t>Model</a:t>
            </a:r>
          </a:p>
          <a:p>
            <a:pPr marL="342900" indent="-342900">
              <a:buAutoNum type="arabicPeriod"/>
            </a:pPr>
            <a:r>
              <a:rPr lang="en-US" dirty="0">
                <a:latin typeface="Times New Roman" panose="02020603050405020304" pitchFamily="18" charset="0"/>
                <a:cs typeface="Times New Roman" panose="02020603050405020304" pitchFamily="18" charset="0"/>
              </a:rPr>
              <a:t>Variants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6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2FE91-E41A-4C67-9C36-78015760BAB8}"/>
              </a:ext>
            </a:extLst>
          </p:cNvPr>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14AD613D-51B1-4182-8179-902DC105421A}"/>
              </a:ext>
            </a:extLst>
          </p:cNvPr>
          <p:cNvSpPr txBox="1"/>
          <p:nvPr/>
        </p:nvSpPr>
        <p:spPr>
          <a:xfrm>
            <a:off x="923925" y="1085850"/>
            <a:ext cx="10572750" cy="1077218"/>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 with multiple variables.</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One hot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1A93F71-2AD9-4E93-98BB-FF4B174C7217}"/>
              </a:ext>
            </a:extLst>
          </p:cNvPr>
          <p:cNvPicPr/>
          <p:nvPr/>
        </p:nvPicPr>
        <p:blipFill>
          <a:blip r:embed="rId2"/>
          <a:stretch>
            <a:fillRect/>
          </a:stretch>
        </p:blipFill>
        <p:spPr>
          <a:xfrm>
            <a:off x="1066800" y="2237165"/>
            <a:ext cx="6115050" cy="1624330"/>
          </a:xfrm>
          <a:prstGeom prst="rect">
            <a:avLst/>
          </a:prstGeom>
        </p:spPr>
      </p:pic>
      <p:sp>
        <p:nvSpPr>
          <p:cNvPr id="6" name="TextBox 5">
            <a:extLst>
              <a:ext uri="{FF2B5EF4-FFF2-40B4-BE49-F238E27FC236}">
                <a16:creationId xmlns:a16="http://schemas.microsoft.com/office/drawing/2014/main" id="{A8169D9F-E3A9-46F6-A84C-F04066DF935B}"/>
              </a:ext>
            </a:extLst>
          </p:cNvPr>
          <p:cNvSpPr txBox="1"/>
          <p:nvPr/>
        </p:nvSpPr>
        <p:spPr>
          <a:xfrm>
            <a:off x="1066799" y="3956269"/>
            <a:ext cx="10572750"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The new data frame is created using one hot encoding technique with multiple variables.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One hot encoding technique i.e., transmission, location and fuel types.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EC66467-7E6A-45B7-B7E2-449763A24D0A}"/>
              </a:ext>
            </a:extLst>
          </p:cNvPr>
          <p:cNvPicPr/>
          <p:nvPr/>
        </p:nvPicPr>
        <p:blipFill>
          <a:blip r:embed="rId3"/>
          <a:stretch>
            <a:fillRect/>
          </a:stretch>
        </p:blipFill>
        <p:spPr>
          <a:xfrm>
            <a:off x="800100" y="4694933"/>
            <a:ext cx="6142990" cy="1549400"/>
          </a:xfrm>
          <a:prstGeom prst="rect">
            <a:avLst/>
          </a:prstGeom>
        </p:spPr>
      </p:pic>
      <p:sp>
        <p:nvSpPr>
          <p:cNvPr id="8" name="TextBox 7">
            <a:extLst>
              <a:ext uri="{FF2B5EF4-FFF2-40B4-BE49-F238E27FC236}">
                <a16:creationId xmlns:a16="http://schemas.microsoft.com/office/drawing/2014/main" id="{7BBEB8BA-04BA-47EA-B5FE-C849FE5A57DE}"/>
              </a:ext>
            </a:extLst>
          </p:cNvPr>
          <p:cNvSpPr txBox="1"/>
          <p:nvPr/>
        </p:nvSpPr>
        <p:spPr>
          <a:xfrm>
            <a:off x="1066799" y="6400800"/>
            <a:ext cx="10306051"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Now, let’s we can see all features is converted into numerical one after proceeding with encoding technique.</a:t>
            </a:r>
            <a:endParaRPr lang="en-IN" sz="1800" b="1" dirty="0">
              <a:effectLst/>
              <a:latin typeface="Times New Roman" panose="02020603050405020304" pitchFamily="18" charset="0"/>
              <a:ea typeface="Times New Roman" panose="02020603050405020304" pitchFamily="18" charset="0"/>
            </a:endParaRPr>
          </a:p>
          <a:p>
            <a:r>
              <a:rPr lang="en-IN"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43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0213-866A-48B5-9394-7F3457678D77}"/>
              </a:ext>
            </a:extLst>
          </p:cNvPr>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CE00EE-2A44-4065-BA0E-57D767E36E40}"/>
              </a:ext>
            </a:extLst>
          </p:cNvPr>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471C3B-4912-4E72-9DD3-4CBCDCC98886}"/>
              </a:ext>
            </a:extLst>
          </p:cNvPr>
          <p:cNvPicPr>
            <a:picLocks noGrp="1"/>
          </p:cNvPicPr>
          <p:nvPr>
            <p:ph idx="1"/>
          </p:nvPr>
        </p:nvPicPr>
        <p:blipFill>
          <a:blip r:embed="rId2"/>
          <a:stretch>
            <a:fillRect/>
          </a:stretch>
        </p:blipFill>
        <p:spPr>
          <a:xfrm>
            <a:off x="4210050" y="333375"/>
            <a:ext cx="7145338" cy="5715000"/>
          </a:xfrm>
          <a:prstGeom prst="rect">
            <a:avLst/>
          </a:prstGeom>
        </p:spPr>
      </p:pic>
    </p:spTree>
    <p:extLst>
      <p:ext uri="{BB962C8B-B14F-4D97-AF65-F5344CB8AC3E}">
        <p14:creationId xmlns:p14="http://schemas.microsoft.com/office/powerpoint/2010/main" val="336435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B22D5B9E-88F5-4C58-9317-6A1D905C84E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DAE5CE7-12A1-41E2-8ABC-2C44B9711CC1}"/>
              </a:ext>
            </a:extLst>
          </p:cNvPr>
          <p:cNvPicPr/>
          <p:nvPr/>
        </p:nvPicPr>
        <p:blipFill>
          <a:blip r:embed="rId2"/>
          <a:stretch>
            <a:fillRect/>
          </a:stretch>
        </p:blipFill>
        <p:spPr>
          <a:xfrm>
            <a:off x="4772024" y="228600"/>
            <a:ext cx="6580187" cy="6305549"/>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C9B08-B7BC-41B0-91FB-6A4D8265EE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0975"/>
            <a:ext cx="10439400" cy="6505575"/>
          </a:xfrm>
          <a:prstGeom prst="rect">
            <a:avLst/>
          </a:prstGeom>
          <a:noFill/>
          <a:ln>
            <a:noFill/>
          </a:ln>
        </p:spPr>
      </p:pic>
    </p:spTree>
    <p:extLst>
      <p:ext uri="{BB962C8B-B14F-4D97-AF65-F5344CB8AC3E}">
        <p14:creationId xmlns:p14="http://schemas.microsoft.com/office/powerpoint/2010/main" val="24918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BF046AE-4921-4B2C-A513-38789AD9BD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804" y="1825625"/>
            <a:ext cx="10324392" cy="4351338"/>
          </a:xfrm>
          <a:prstGeom prst="rect">
            <a:avLst/>
          </a:prstGeom>
          <a:noFill/>
          <a:ln>
            <a:noFill/>
          </a:ln>
        </p:spPr>
      </p:pic>
    </p:spTree>
    <p:extLst>
      <p:ext uri="{BB962C8B-B14F-4D97-AF65-F5344CB8AC3E}">
        <p14:creationId xmlns:p14="http://schemas.microsoft.com/office/powerpoint/2010/main" val="334996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hecking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8A1DB74-6296-4607-8332-545E0F6208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3100"/>
            <a:ext cx="10515600" cy="4124325"/>
          </a:xfrm>
          <a:prstGeom prst="rect">
            <a:avLst/>
          </a:prstGeom>
          <a:noFill/>
          <a:ln>
            <a:noFill/>
          </a:ln>
        </p:spPr>
      </p:pic>
    </p:spTree>
    <p:extLst>
      <p:ext uri="{BB962C8B-B14F-4D97-AF65-F5344CB8AC3E}">
        <p14:creationId xmlns:p14="http://schemas.microsoft.com/office/powerpoint/2010/main" val="26365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5D1E1F4-51CF-49BD-9E9E-10D12070F50A}"/>
              </a:ext>
            </a:extLst>
          </p:cNvPr>
          <p:cNvSpPr txBox="1"/>
          <p:nvPr/>
        </p:nvSpPr>
        <p:spPr>
          <a:xfrm>
            <a:off x="4800600" y="5991225"/>
            <a:ext cx="2028825"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AF248-A326-4109-A0E8-E87A53EAEB5F}"/>
              </a:ext>
            </a:extLst>
          </p:cNvPr>
          <p:cNvSpPr txBox="1"/>
          <p:nvPr/>
        </p:nvSpPr>
        <p:spPr>
          <a:xfrm>
            <a:off x="1085850" y="495300"/>
            <a:ext cx="11229975"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endParaRPr lang="en-IN" sz="4400" dirty="0"/>
          </a:p>
        </p:txBody>
      </p:sp>
      <p:sp>
        <p:nvSpPr>
          <p:cNvPr id="4" name="TextBox 3">
            <a:extLst>
              <a:ext uri="{FF2B5EF4-FFF2-40B4-BE49-F238E27FC236}">
                <a16:creationId xmlns:a16="http://schemas.microsoft.com/office/drawing/2014/main" id="{B509020D-5D18-4F03-B563-50C1EDB218F1}"/>
              </a:ext>
            </a:extLst>
          </p:cNvPr>
          <p:cNvSpPr txBox="1"/>
          <p:nvPr/>
        </p:nvSpPr>
        <p:spPr>
          <a:xfrm>
            <a:off x="1238250" y="1362075"/>
            <a:ext cx="10668000" cy="120032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dataset, we applied one hot encoding method to categorical features. so, we check outlies for nominal features i.e.,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Selling Price. Only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considered because Selling Price is our target variable.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7686CFBF-1A79-4CE6-B700-6696272AA4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 y="2343150"/>
            <a:ext cx="10820400" cy="3621642"/>
          </a:xfrm>
          <a:prstGeom prst="rect">
            <a:avLst/>
          </a:prstGeom>
          <a:noFill/>
          <a:ln>
            <a:noFill/>
          </a:ln>
        </p:spPr>
      </p:pic>
      <p:sp>
        <p:nvSpPr>
          <p:cNvPr id="6" name="TextBox 5">
            <a:extLst>
              <a:ext uri="{FF2B5EF4-FFF2-40B4-BE49-F238E27FC236}">
                <a16:creationId xmlns:a16="http://schemas.microsoft.com/office/drawing/2014/main" id="{6A3CAEBD-4135-4B90-85FE-1F6274F66D16}"/>
              </a:ext>
            </a:extLst>
          </p:cNvPr>
          <p:cNvSpPr txBox="1"/>
          <p:nvPr/>
        </p:nvSpPr>
        <p:spPr>
          <a:xfrm>
            <a:off x="1238250" y="6076949"/>
            <a:ext cx="10201275"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rPr>
              <a:t>We can see outliers in Driven km due to various </a:t>
            </a:r>
            <a:r>
              <a:rPr lang="en-IN" sz="1800" dirty="0" err="1">
                <a:solidFill>
                  <a:srgbClr val="000000"/>
                </a:solidFill>
                <a:effectLst/>
                <a:latin typeface="Times New Roman" panose="02020603050405020304" pitchFamily="18" charset="0"/>
                <a:ea typeface="Calibri" panose="020F0502020204030204" pitchFamily="34" charset="0"/>
              </a:rPr>
              <a:t>kilometers</a:t>
            </a:r>
            <a:r>
              <a:rPr lang="en-IN" sz="1800" dirty="0">
                <a:solidFill>
                  <a:srgbClr val="000000"/>
                </a:solidFill>
                <a:effectLst/>
                <a:latin typeface="Times New Roman" panose="02020603050405020304" pitchFamily="18" charset="0"/>
                <a:ea typeface="Calibri" panose="020F0502020204030204" pitchFamily="34" charset="0"/>
              </a:rPr>
              <a:t> driven for different cars. </a:t>
            </a:r>
            <a:r>
              <a:rPr lang="en-IN" dirty="0">
                <a:solidFill>
                  <a:srgbClr val="000000"/>
                </a:solidFill>
                <a:latin typeface="Times New Roman" panose="02020603050405020304" pitchFamily="18" charset="0"/>
                <a:ea typeface="Calibri" panose="020F0502020204030204" pitchFamily="34" charset="0"/>
              </a:rPr>
              <a:t>s</a:t>
            </a:r>
            <a:r>
              <a:rPr lang="en-IN" sz="1800" dirty="0">
                <a:solidFill>
                  <a:srgbClr val="000000"/>
                </a:solidFill>
                <a:effectLst/>
                <a:latin typeface="Times New Roman" panose="02020603050405020304" pitchFamily="18" charset="0"/>
                <a:ea typeface="Calibri" panose="020F0502020204030204" pitchFamily="34" charset="0"/>
              </a:rPr>
              <a:t>o, </a:t>
            </a:r>
            <a:r>
              <a:rPr lang="en-IN" dirty="0">
                <a:solidFill>
                  <a:srgbClr val="000000"/>
                </a:solidFill>
                <a:latin typeface="Times New Roman" panose="02020603050405020304" pitchFamily="18" charset="0"/>
                <a:ea typeface="Calibri" panose="020F0502020204030204" pitchFamily="34" charset="0"/>
              </a:rPr>
              <a:t>we proceed with further steps.</a:t>
            </a:r>
            <a:endParaRPr lang="en-IN" dirty="0"/>
          </a:p>
        </p:txBody>
      </p:sp>
    </p:spTree>
    <p:extLst>
      <p:ext uri="{BB962C8B-B14F-4D97-AF65-F5344CB8AC3E}">
        <p14:creationId xmlns:p14="http://schemas.microsoft.com/office/powerpoint/2010/main" val="352157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Before handling Skewness</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After handling Skewness</a:t>
            </a:r>
            <a:endParaRPr lang="en-IN"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7CC6B5B3-EA51-4AF0-A900-2D738F9200D8}"/>
              </a:ext>
            </a:extLst>
          </p:cNvPr>
          <p:cNvSpPr>
            <a:spLocks noChangeArrowheads="1"/>
          </p:cNvSpPr>
          <p:nvPr/>
        </p:nvSpPr>
        <p:spPr bwMode="auto">
          <a:xfrm>
            <a:off x="-2405819" y="-47625"/>
            <a:ext cx="14502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987F3110-9A34-4EB3-89A0-95092AB283E4}"/>
              </a:ext>
            </a:extLst>
          </p:cNvPr>
          <p:cNvGraphicFramePr>
            <a:graphicFrameLocks noGrp="1"/>
          </p:cNvGraphicFramePr>
          <p:nvPr>
            <p:ph sz="half" idx="2"/>
            <p:extLst>
              <p:ext uri="{D42A27DB-BD31-4B8C-83A1-F6EECF244321}">
                <p14:modId xmlns:p14="http://schemas.microsoft.com/office/powerpoint/2010/main" val="2125028445"/>
              </p:ext>
            </p:extLst>
          </p:nvPr>
        </p:nvGraphicFramePr>
        <p:xfrm>
          <a:off x="839788" y="2733675"/>
          <a:ext cx="5157787" cy="3947178"/>
        </p:xfrm>
        <a:graphic>
          <a:graphicData uri="http://schemas.openxmlformats.org/drawingml/2006/table">
            <a:tbl>
              <a:tblPr firstRow="1" firstCol="1" bandRow="1">
                <a:tableStyleId>{5C22544A-7EE6-4342-B048-85BDC9FD1C3A}</a:tableStyleId>
              </a:tblPr>
              <a:tblGrid>
                <a:gridCol w="2596628">
                  <a:extLst>
                    <a:ext uri="{9D8B030D-6E8A-4147-A177-3AD203B41FA5}">
                      <a16:colId xmlns:a16="http://schemas.microsoft.com/office/drawing/2014/main" val="675861619"/>
                    </a:ext>
                  </a:extLst>
                </a:gridCol>
                <a:gridCol w="2561159">
                  <a:extLst>
                    <a:ext uri="{9D8B030D-6E8A-4147-A177-3AD203B41FA5}">
                      <a16:colId xmlns:a16="http://schemas.microsoft.com/office/drawing/2014/main" val="2466187154"/>
                    </a:ext>
                  </a:extLst>
                </a:gridCol>
              </a:tblGrid>
              <a:tr h="245457">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116824474"/>
                  </a:ext>
                </a:extLst>
              </a:tr>
              <a:tr h="245457">
                <a:tc>
                  <a:txBody>
                    <a:bodyPr/>
                    <a:lstStyle/>
                    <a:p>
                      <a:r>
                        <a:rPr lang="en-IN" sz="900">
                          <a:effectLst/>
                        </a:rPr>
                        <a:t>Driven_km               4.840692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Fuel_type_LPG          25.448414</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570182988"/>
                  </a:ext>
                </a:extLst>
              </a:tr>
              <a:tr h="245457">
                <a:tc>
                  <a:txBody>
                    <a:bodyPr/>
                    <a:lstStyle/>
                    <a:p>
                      <a:r>
                        <a:rPr lang="en-IN" sz="900">
                          <a:effectLst/>
                        </a:rPr>
                        <a:t>Selling_Price           5.401628</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Fuel_type_Petrol       -0.143181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784821821"/>
                  </a:ext>
                </a:extLst>
              </a:tr>
              <a:tr h="245457">
                <a:tc>
                  <a:txBody>
                    <a:bodyPr/>
                    <a:lstStyle/>
                    <a:p>
                      <a:r>
                        <a:rPr lang="en-IN" sz="900">
                          <a:effectLst/>
                        </a:rPr>
                        <a:t>Brand_Maruti            0.975123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Transmission_Manual    -0.994505</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788942615"/>
                  </a:ext>
                </a:extLst>
              </a:tr>
              <a:tr h="245457">
                <a:tc>
                  <a:txBody>
                    <a:bodyPr/>
                    <a:lstStyle/>
                    <a:p>
                      <a:r>
                        <a:rPr lang="en-IN" sz="900">
                          <a:effectLst/>
                        </a:rPr>
                        <a:t>Brand_Hyundai           1.550303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location_Bangalore      2.501900</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062269055"/>
                  </a:ext>
                </a:extLst>
              </a:tr>
              <a:tr h="245457">
                <a:tc>
                  <a:txBody>
                    <a:bodyPr/>
                    <a:lstStyle/>
                    <a:p>
                      <a:r>
                        <a:rPr lang="en-IN" sz="900">
                          <a:effectLst/>
                        </a:rPr>
                        <a:t>Brand_Honda             2.806672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location_Chennai        3.626443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996583122"/>
                  </a:ext>
                </a:extLst>
              </a:tr>
              <a:tr h="245457">
                <a:tc>
                  <a:txBody>
                    <a:bodyPr/>
                    <a:lstStyle/>
                    <a:p>
                      <a:r>
                        <a:rPr lang="en-IN" sz="900">
                          <a:effectLst/>
                        </a:rPr>
                        <a:t>Brand_Toyota            3.635883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location_Delhi NCR      1.256471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618474840"/>
                  </a:ext>
                </a:extLst>
              </a:tr>
              <a:tr h="245457">
                <a:tc>
                  <a:txBody>
                    <a:bodyPr/>
                    <a:lstStyle/>
                    <a:p>
                      <a:r>
                        <a:rPr lang="en-IN" sz="900">
                          <a:effectLst/>
                        </a:rPr>
                        <a:t>Brand_Mahindra          4.266337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location_Gurgaon        4.217141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014818967"/>
                  </a:ext>
                </a:extLst>
              </a:tr>
              <a:tr h="245457">
                <a:tc>
                  <a:txBody>
                    <a:bodyPr/>
                    <a:lstStyle/>
                    <a:p>
                      <a:r>
                        <a:rPr lang="en-IN" sz="900">
                          <a:effectLst/>
                        </a:rPr>
                        <a:t>Brand_Ford              4.389812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location_Hyderabad      3.643476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520883425"/>
                  </a:ext>
                </a:extLst>
              </a:tr>
              <a:tr h="245457">
                <a:tc>
                  <a:txBody>
                    <a:bodyPr/>
                    <a:lstStyle/>
                    <a:p>
                      <a:r>
                        <a:rPr lang="en-IN" sz="900">
                          <a:effectLst/>
                        </a:rPr>
                        <a:t>Brand_Volkswagen        4.906065</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location_Jaipur         4.957997</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234397273"/>
                  </a:ext>
                </a:extLst>
              </a:tr>
              <a:tr h="245457">
                <a:tc>
                  <a:txBody>
                    <a:bodyPr/>
                    <a:lstStyle/>
                    <a:p>
                      <a:r>
                        <a:rPr lang="en-IN" sz="900">
                          <a:effectLst/>
                        </a:rPr>
                        <a:t>Brand_Mercedes-Benz     4.917924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location_Kolkata        4.700873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577295728"/>
                  </a:ext>
                </a:extLst>
              </a:tr>
              <a:tr h="245457">
                <a:tc>
                  <a:txBody>
                    <a:bodyPr/>
                    <a:lstStyle/>
                    <a:p>
                      <a:r>
                        <a:rPr lang="en-IN" sz="900">
                          <a:effectLst/>
                        </a:rPr>
                        <a:t>Brand_BMW               5.208302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location_Mumbai         3.164728</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144900030"/>
                  </a:ext>
                </a:extLst>
              </a:tr>
              <a:tr h="245457">
                <a:tc>
                  <a:txBody>
                    <a:bodyPr/>
                    <a:lstStyle/>
                    <a:p>
                      <a:r>
                        <a:rPr lang="en-IN" sz="900">
                          <a:effectLst/>
                        </a:rPr>
                        <a:t>Brand_Renault           5.376202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location_New Delhi      2.640141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277338887"/>
                  </a:ext>
                </a:extLst>
              </a:tr>
              <a:tr h="245457">
                <a:tc>
                  <a:txBody>
                    <a:bodyPr/>
                    <a:lstStyle/>
                    <a:p>
                      <a:r>
                        <a:rPr lang="en-IN" sz="900">
                          <a:effectLst/>
                        </a:rPr>
                        <a:t>no_of_year              0.742327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location_Noida          2.526506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715812546"/>
                  </a:ext>
                </a:extLst>
              </a:tr>
              <a:tr h="245457">
                <a:tc>
                  <a:txBody>
                    <a:bodyPr/>
                    <a:lstStyle/>
                    <a:p>
                      <a:r>
                        <a:rPr lang="en-IN" sz="900">
                          <a:effectLst/>
                        </a:rPr>
                        <a:t>Fuel_type_Diesel        0.185166</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location_Pune           3.354289</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363739220"/>
                  </a:ext>
                </a:extLst>
              </a:tr>
              <a:tr h="265323">
                <a:tc>
                  <a:txBody>
                    <a:bodyPr/>
                    <a:lstStyle/>
                    <a:p>
                      <a:r>
                        <a:rPr lang="en-IN" sz="900">
                          <a:effectLst/>
                        </a:rPr>
                        <a:t>Fuel_type_Electric     68.658574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2645482"/>
                  </a:ext>
                </a:extLst>
              </a:tr>
            </a:tbl>
          </a:graphicData>
        </a:graphic>
      </p:graphicFrame>
      <p:graphicFrame>
        <p:nvGraphicFramePr>
          <p:cNvPr id="10" name="Content Placeholder 9">
            <a:extLst>
              <a:ext uri="{FF2B5EF4-FFF2-40B4-BE49-F238E27FC236}">
                <a16:creationId xmlns:a16="http://schemas.microsoft.com/office/drawing/2014/main" id="{3DC0E544-49EB-4E2A-87D7-D15D310AE02F}"/>
              </a:ext>
            </a:extLst>
          </p:cNvPr>
          <p:cNvGraphicFramePr>
            <a:graphicFrameLocks noGrp="1"/>
          </p:cNvGraphicFramePr>
          <p:nvPr>
            <p:ph sz="quarter" idx="4"/>
            <p:extLst>
              <p:ext uri="{D42A27DB-BD31-4B8C-83A1-F6EECF244321}">
                <p14:modId xmlns:p14="http://schemas.microsoft.com/office/powerpoint/2010/main" val="1013668298"/>
              </p:ext>
            </p:extLst>
          </p:nvPr>
        </p:nvGraphicFramePr>
        <p:xfrm>
          <a:off x="6172200" y="2733675"/>
          <a:ext cx="5183187" cy="3867150"/>
        </p:xfrm>
        <a:graphic>
          <a:graphicData uri="http://schemas.openxmlformats.org/drawingml/2006/table">
            <a:tbl>
              <a:tblPr firstRow="1" firstCol="1" bandRow="1">
                <a:tableStyleId>{5C22544A-7EE6-4342-B048-85BDC9FD1C3A}</a:tableStyleId>
              </a:tblPr>
              <a:tblGrid>
                <a:gridCol w="2609415">
                  <a:extLst>
                    <a:ext uri="{9D8B030D-6E8A-4147-A177-3AD203B41FA5}">
                      <a16:colId xmlns:a16="http://schemas.microsoft.com/office/drawing/2014/main" val="2896030391"/>
                    </a:ext>
                  </a:extLst>
                </a:gridCol>
                <a:gridCol w="2573772">
                  <a:extLst>
                    <a:ext uri="{9D8B030D-6E8A-4147-A177-3AD203B41FA5}">
                      <a16:colId xmlns:a16="http://schemas.microsoft.com/office/drawing/2014/main" val="2828428690"/>
                    </a:ext>
                  </a:extLst>
                </a:gridCol>
              </a:tblGrid>
              <a:tr h="257810">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816747237"/>
                  </a:ext>
                </a:extLst>
              </a:tr>
              <a:tr h="257810">
                <a:tc>
                  <a:txBody>
                    <a:bodyPr/>
                    <a:lstStyle/>
                    <a:p>
                      <a:r>
                        <a:rPr lang="en-IN" sz="1000">
                          <a:effectLst/>
                        </a:rPr>
                        <a:t>Driven_km               0.122132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Fuel_type_LPG          25.448414</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365177222"/>
                  </a:ext>
                </a:extLst>
              </a:tr>
              <a:tr h="257810">
                <a:tc>
                  <a:txBody>
                    <a:bodyPr/>
                    <a:lstStyle/>
                    <a:p>
                      <a:r>
                        <a:rPr lang="en-IN" sz="1000">
                          <a:effectLst/>
                        </a:rPr>
                        <a:t>Brand_Maruti            0.975123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Fuel_type_Petrol       -0.143181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958395554"/>
                  </a:ext>
                </a:extLst>
              </a:tr>
              <a:tr h="257810">
                <a:tc>
                  <a:txBody>
                    <a:bodyPr/>
                    <a:lstStyle/>
                    <a:p>
                      <a:r>
                        <a:rPr lang="en-IN" sz="1000">
                          <a:effectLst/>
                        </a:rPr>
                        <a:t>Brand_Hyundai           1.550303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Transmission_Manual    -0.994505</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918544844"/>
                  </a:ext>
                </a:extLst>
              </a:tr>
              <a:tr h="257810">
                <a:tc>
                  <a:txBody>
                    <a:bodyPr/>
                    <a:lstStyle/>
                    <a:p>
                      <a:r>
                        <a:rPr lang="en-IN" sz="1000">
                          <a:effectLst/>
                        </a:rPr>
                        <a:t>Brand_Honda             2.806672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location_Bangalore      2.501900</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033166125"/>
                  </a:ext>
                </a:extLst>
              </a:tr>
              <a:tr h="257810">
                <a:tc>
                  <a:txBody>
                    <a:bodyPr/>
                    <a:lstStyle/>
                    <a:p>
                      <a:r>
                        <a:rPr lang="en-IN" sz="1000">
                          <a:effectLst/>
                        </a:rPr>
                        <a:t>Brand_Toyota            3.635883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location_Chennai        3.626443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29911878"/>
                  </a:ext>
                </a:extLst>
              </a:tr>
              <a:tr h="257810">
                <a:tc>
                  <a:txBody>
                    <a:bodyPr/>
                    <a:lstStyle/>
                    <a:p>
                      <a:r>
                        <a:rPr lang="en-IN" sz="1000">
                          <a:effectLst/>
                        </a:rPr>
                        <a:t>Brand_Mahindra          4.266337</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location_Delhi NCR      1.256471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578304485"/>
                  </a:ext>
                </a:extLst>
              </a:tr>
              <a:tr h="257810">
                <a:tc>
                  <a:txBody>
                    <a:bodyPr/>
                    <a:lstStyle/>
                    <a:p>
                      <a:r>
                        <a:rPr lang="en-IN" sz="1000">
                          <a:effectLst/>
                        </a:rPr>
                        <a:t>Brand_Ford              4.389812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location_Gurgaon        4.217141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921746509"/>
                  </a:ext>
                </a:extLst>
              </a:tr>
              <a:tr h="257810">
                <a:tc>
                  <a:txBody>
                    <a:bodyPr/>
                    <a:lstStyle/>
                    <a:p>
                      <a:r>
                        <a:rPr lang="en-IN" sz="1000">
                          <a:effectLst/>
                        </a:rPr>
                        <a:t>Brand_Volkswagen        4.906065</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location_Hyderabad      3.643476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4207937889"/>
                  </a:ext>
                </a:extLst>
              </a:tr>
              <a:tr h="257810">
                <a:tc>
                  <a:txBody>
                    <a:bodyPr/>
                    <a:lstStyle/>
                    <a:p>
                      <a:r>
                        <a:rPr lang="en-IN" sz="1000">
                          <a:effectLst/>
                        </a:rPr>
                        <a:t>Brand_Mercedes-Benz     4.917924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location_Jaipur         4.957997</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222467096"/>
                  </a:ext>
                </a:extLst>
              </a:tr>
              <a:tr h="257810">
                <a:tc>
                  <a:txBody>
                    <a:bodyPr/>
                    <a:lstStyle/>
                    <a:p>
                      <a:r>
                        <a:rPr lang="en-IN" sz="1000">
                          <a:effectLst/>
                        </a:rPr>
                        <a:t>Brand_BMW               5.208302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location_Kolkata        4.700873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770039024"/>
                  </a:ext>
                </a:extLst>
              </a:tr>
              <a:tr h="257810">
                <a:tc>
                  <a:txBody>
                    <a:bodyPr/>
                    <a:lstStyle/>
                    <a:p>
                      <a:r>
                        <a:rPr lang="en-IN" sz="1000">
                          <a:effectLst/>
                        </a:rPr>
                        <a:t>Brand_Renault           5.376202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location_Mumbai         3.164728</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811914636"/>
                  </a:ext>
                </a:extLst>
              </a:tr>
              <a:tr h="257810">
                <a:tc>
                  <a:txBody>
                    <a:bodyPr/>
                    <a:lstStyle/>
                    <a:p>
                      <a:r>
                        <a:rPr lang="en-IN" sz="1000">
                          <a:effectLst/>
                        </a:rPr>
                        <a:t>no_of_year             -0.017734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location_New Delhi      2.640141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85605959"/>
                  </a:ext>
                </a:extLst>
              </a:tr>
              <a:tr h="257810">
                <a:tc>
                  <a:txBody>
                    <a:bodyPr/>
                    <a:lstStyle/>
                    <a:p>
                      <a:r>
                        <a:rPr lang="en-IN" sz="1000">
                          <a:effectLst/>
                        </a:rPr>
                        <a:t>Fuel_type_Diesel        0.185166</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location_Noida          2.526506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46165238"/>
                  </a:ext>
                </a:extLst>
              </a:tr>
              <a:tr h="257810">
                <a:tc>
                  <a:txBody>
                    <a:bodyPr/>
                    <a:lstStyle/>
                    <a:p>
                      <a:r>
                        <a:rPr lang="en-IN" sz="1000">
                          <a:effectLst/>
                        </a:rPr>
                        <a:t>Fuel_type_Electric     68.658574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dirty="0" err="1">
                          <a:effectLst/>
                        </a:rPr>
                        <a:t>location_Pune</a:t>
                      </a:r>
                      <a:r>
                        <a:rPr lang="en-IN" sz="1000" dirty="0">
                          <a:effectLst/>
                        </a:rPr>
                        <a:t>           3.354289</a:t>
                      </a:r>
                      <a:endParaRPr lang="en-IN" sz="1000" dirty="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12594889"/>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graphicFrame>
        <p:nvGraphicFramePr>
          <p:cNvPr id="6" name="Content Placeholder 5">
            <a:extLst>
              <a:ext uri="{FF2B5EF4-FFF2-40B4-BE49-F238E27FC236}">
                <a16:creationId xmlns:a16="http://schemas.microsoft.com/office/drawing/2014/main" id="{8ECDBB1C-6B87-44C3-94E4-808DB8A33009}"/>
              </a:ext>
            </a:extLst>
          </p:cNvPr>
          <p:cNvGraphicFramePr>
            <a:graphicFrameLocks noGrp="1"/>
          </p:cNvGraphicFramePr>
          <p:nvPr>
            <p:ph idx="1"/>
            <p:extLst>
              <p:ext uri="{D42A27DB-BD31-4B8C-83A1-F6EECF244321}">
                <p14:modId xmlns:p14="http://schemas.microsoft.com/office/powerpoint/2010/main" val="982709575"/>
              </p:ext>
            </p:extLst>
          </p:nvPr>
        </p:nvGraphicFramePr>
        <p:xfrm>
          <a:off x="1047750" y="1571626"/>
          <a:ext cx="9772649" cy="4391026"/>
        </p:xfrm>
        <a:graphic>
          <a:graphicData uri="http://schemas.openxmlformats.org/drawingml/2006/table">
            <a:tbl>
              <a:tblPr firstRow="1" firstCol="1" bandRow="1">
                <a:tableStyleId>{5C22544A-7EE6-4342-B048-85BDC9FD1C3A}</a:tableStyleId>
              </a:tblPr>
              <a:tblGrid>
                <a:gridCol w="1954313">
                  <a:extLst>
                    <a:ext uri="{9D8B030D-6E8A-4147-A177-3AD203B41FA5}">
                      <a16:colId xmlns:a16="http://schemas.microsoft.com/office/drawing/2014/main" val="1823361775"/>
                    </a:ext>
                  </a:extLst>
                </a:gridCol>
                <a:gridCol w="1954313">
                  <a:extLst>
                    <a:ext uri="{9D8B030D-6E8A-4147-A177-3AD203B41FA5}">
                      <a16:colId xmlns:a16="http://schemas.microsoft.com/office/drawing/2014/main" val="3241883191"/>
                    </a:ext>
                  </a:extLst>
                </a:gridCol>
                <a:gridCol w="1954313">
                  <a:extLst>
                    <a:ext uri="{9D8B030D-6E8A-4147-A177-3AD203B41FA5}">
                      <a16:colId xmlns:a16="http://schemas.microsoft.com/office/drawing/2014/main" val="500351834"/>
                    </a:ext>
                  </a:extLst>
                </a:gridCol>
                <a:gridCol w="1954313">
                  <a:extLst>
                    <a:ext uri="{9D8B030D-6E8A-4147-A177-3AD203B41FA5}">
                      <a16:colId xmlns:a16="http://schemas.microsoft.com/office/drawing/2014/main" val="3603386953"/>
                    </a:ext>
                  </a:extLst>
                </a:gridCol>
                <a:gridCol w="1955397">
                  <a:extLst>
                    <a:ext uri="{9D8B030D-6E8A-4147-A177-3AD203B41FA5}">
                      <a16:colId xmlns:a16="http://schemas.microsoft.com/office/drawing/2014/main" val="968071299"/>
                    </a:ext>
                  </a:extLst>
                </a:gridCol>
              </a:tblGrid>
              <a:tr h="1615091">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6793273"/>
                  </a:ext>
                </a:extLst>
              </a:tr>
              <a:tr h="555187">
                <a:tc>
                  <a:txBody>
                    <a:bodyPr/>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56.70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294195"/>
                  </a:ext>
                </a:extLst>
              </a:tr>
              <a:tr h="555187">
                <a:tc>
                  <a:txBody>
                    <a:bodyPr/>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41.92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546685"/>
                  </a:ext>
                </a:extLst>
              </a:tr>
              <a:tr h="555187">
                <a:tc>
                  <a:txBody>
                    <a:bodyPr/>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27.56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8745571"/>
                  </a:ext>
                </a:extLst>
              </a:tr>
              <a:tr h="555187">
                <a:tc>
                  <a:txBody>
                    <a:bodyPr/>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47.38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4071034"/>
                  </a:ext>
                </a:extLst>
              </a:tr>
              <a:tr h="555187">
                <a:tc>
                  <a:txBody>
                    <a:bodyPr/>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34.22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5.85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6247619"/>
                  </a:ext>
                </a:extLst>
              </a:tr>
            </a:tbl>
          </a:graphicData>
        </a:graphic>
      </p:graphicFrame>
    </p:spTree>
    <p:extLst>
      <p:ext uri="{BB962C8B-B14F-4D97-AF65-F5344CB8AC3E}">
        <p14:creationId xmlns:p14="http://schemas.microsoft.com/office/powerpoint/2010/main" val="114340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minimum difference is for </a:t>
            </a:r>
            <a:r>
              <a:rPr lang="en-IN"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EC9ABEDC-6F85-42CF-9621-BB8AD05F6233}"/>
              </a:ext>
            </a:extLst>
          </p:cNvPr>
          <p:cNvGraphicFramePr>
            <a:graphicFrameLocks noGrp="1"/>
          </p:cNvGraphicFramePr>
          <p:nvPr>
            <p:ph idx="1"/>
            <p:extLst>
              <p:ext uri="{D42A27DB-BD31-4B8C-83A1-F6EECF244321}">
                <p14:modId xmlns:p14="http://schemas.microsoft.com/office/powerpoint/2010/main" val="1675980470"/>
              </p:ext>
            </p:extLst>
          </p:nvPr>
        </p:nvGraphicFramePr>
        <p:xfrm>
          <a:off x="963561" y="1484671"/>
          <a:ext cx="9783098" cy="3451124"/>
        </p:xfrm>
        <a:graphic>
          <a:graphicData uri="http://schemas.openxmlformats.org/drawingml/2006/table">
            <a:tbl>
              <a:tblPr firstRow="1" firstCol="1" bandRow="1">
                <a:tableStyleId>{5C22544A-7EE6-4342-B048-85BDC9FD1C3A}</a:tableStyleId>
              </a:tblPr>
              <a:tblGrid>
                <a:gridCol w="5121714">
                  <a:extLst>
                    <a:ext uri="{9D8B030D-6E8A-4147-A177-3AD203B41FA5}">
                      <a16:colId xmlns:a16="http://schemas.microsoft.com/office/drawing/2014/main" val="392885928"/>
                    </a:ext>
                  </a:extLst>
                </a:gridCol>
                <a:gridCol w="4661384">
                  <a:extLst>
                    <a:ext uri="{9D8B030D-6E8A-4147-A177-3AD203B41FA5}">
                      <a16:colId xmlns:a16="http://schemas.microsoft.com/office/drawing/2014/main" val="3153836206"/>
                    </a:ext>
                  </a:extLst>
                </a:gridCol>
              </a:tblGrid>
              <a:tr h="700229">
                <a:tc>
                  <a:txBody>
                    <a:bodyPr/>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21550"/>
                  </a:ext>
                </a:extLst>
              </a:tr>
              <a:tr h="550179">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282585"/>
                  </a:ext>
                </a:extLst>
              </a:tr>
              <a:tr h="550179">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0970011"/>
                  </a:ext>
                </a:extLst>
              </a:tr>
              <a:tr h="550179">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69.19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803817"/>
                  </a:ext>
                </a:extLst>
              </a:tr>
              <a:tr h="550179">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54.18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668299"/>
                  </a:ext>
                </a:extLst>
              </a:tr>
              <a:tr h="550179">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65.62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8255676"/>
                  </a:ext>
                </a:extLst>
              </a:tr>
            </a:tbl>
          </a:graphicData>
        </a:graphic>
      </p:graphicFrame>
    </p:spTree>
    <p:extLst>
      <p:ext uri="{BB962C8B-B14F-4D97-AF65-F5344CB8AC3E}">
        <p14:creationId xmlns:p14="http://schemas.microsoft.com/office/powerpoint/2010/main" val="354984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XGBoost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72.02.</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err="1">
                <a:solidFill>
                  <a:srgbClr val="202124"/>
                </a:solidFill>
                <a:effectLst/>
                <a:latin typeface="Times New Roman" panose="02020603050405020304" pitchFamily="18" charset="0"/>
                <a:ea typeface="Calibri" panose="020F0502020204030204" pitchFamily="34" charset="0"/>
              </a:rPr>
              <a:t>XGBoost</a:t>
            </a:r>
            <a:r>
              <a:rPr lang="en-IN" sz="3600" b="1" dirty="0">
                <a:solidFill>
                  <a:srgbClr val="202124"/>
                </a:solidFill>
                <a:effectLst/>
                <a:latin typeface="Times New Roman" panose="02020603050405020304" pitchFamily="18" charset="0"/>
                <a:ea typeface="Calibri" panose="020F0502020204030204" pitchFamily="34" charset="0"/>
              </a:rPr>
              <a:t> Regressor:</a:t>
            </a:r>
          </a:p>
          <a:p>
            <a:pPr marL="0" indent="0">
              <a:buNone/>
            </a:pPr>
            <a:r>
              <a:rPr lang="en-IN" b="1" dirty="0">
                <a:solidFill>
                  <a:srgbClr val="202124"/>
                </a:solidFill>
                <a:latin typeface="Times New Roman" panose="02020603050405020304" pitchFamily="18" charset="0"/>
              </a:rPr>
              <a:t>	R2 Score : 78.18</a:t>
            </a:r>
          </a:p>
          <a:p>
            <a:pPr marL="0" indent="0">
              <a:buNone/>
            </a:pPr>
            <a:r>
              <a:rPr lang="en-IN" b="1" dirty="0">
                <a:solidFill>
                  <a:srgbClr val="202124"/>
                </a:solidFill>
                <a:latin typeface="Times New Roman" panose="02020603050405020304" pitchFamily="18" charset="0"/>
              </a:rPr>
              <a:t>	Cross validation Score :	 69.29</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2"/>
            <a:ext cx="9144000" cy="2217737"/>
          </a:xfrm>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r>
              <a:rPr lang="en-US" sz="2800" dirty="0">
                <a:latin typeface="Times New Roman" panose="02020603050405020304" pitchFamily="18" charset="0"/>
                <a:cs typeface="Times New Roman" panose="02020603050405020304" pitchFamily="18" charset="0"/>
              </a:rPr>
              <a:t>Hyper parameter Tuning i.e.,R2 score and Cross validation score = 78.18% and 69.29% respectively. Finally,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is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1" name="Content Placeholder 10">
            <a:extLst>
              <a:ext uri="{FF2B5EF4-FFF2-40B4-BE49-F238E27FC236}">
                <a16:creationId xmlns:a16="http://schemas.microsoft.com/office/drawing/2014/main" id="{8141BBA9-3E54-4467-A9FE-6F3062314DD8}"/>
              </a:ext>
            </a:extLst>
          </p:cNvPr>
          <p:cNvPicPr>
            <a:picLocks noGrp="1" noChangeAspect="1"/>
          </p:cNvPicPr>
          <p:nvPr>
            <p:ph sz="half" idx="2"/>
          </p:nvPr>
        </p:nvPicPr>
        <p:blipFill>
          <a:blip r:embed="rId2"/>
          <a:stretch>
            <a:fillRect/>
          </a:stretch>
        </p:blipFill>
        <p:spPr>
          <a:xfrm>
            <a:off x="862012" y="2343150"/>
            <a:ext cx="4891087" cy="3695700"/>
          </a:xfrm>
        </p:spPr>
      </p:pic>
      <p:pic>
        <p:nvPicPr>
          <p:cNvPr id="13" name="Content Placeholder 12">
            <a:extLst>
              <a:ext uri="{FF2B5EF4-FFF2-40B4-BE49-F238E27FC236}">
                <a16:creationId xmlns:a16="http://schemas.microsoft.com/office/drawing/2014/main" id="{3A923C4E-A230-4699-8993-927FE058B687}"/>
              </a:ext>
            </a:extLst>
          </p:cNvPr>
          <p:cNvPicPr>
            <a:picLocks noGrp="1" noChangeAspect="1"/>
          </p:cNvPicPr>
          <p:nvPr>
            <p:ph sz="quarter" idx="4"/>
          </p:nvPr>
        </p:nvPicPr>
        <p:blipFill>
          <a:blip r:embed="rId3"/>
          <a:stretch>
            <a:fillRect/>
          </a:stretch>
        </p:blipFill>
        <p:spPr>
          <a:xfrm>
            <a:off x="6172200" y="2505075"/>
            <a:ext cx="5157787" cy="3695700"/>
          </a:xfrm>
        </p:spPr>
      </p:pic>
    </p:spTree>
    <p:extLst>
      <p:ext uri="{BB962C8B-B14F-4D97-AF65-F5344CB8AC3E}">
        <p14:creationId xmlns:p14="http://schemas.microsoft.com/office/powerpoint/2010/main" val="410370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a:t>
            </a:r>
            <a:r>
              <a:rPr lang="en-IN" dirty="0" err="1">
                <a:effectLst/>
                <a:latin typeface="Times New Roman" panose="02020603050405020304" pitchFamily="18" charset="0"/>
                <a:ea typeface="Times New Roman" panose="02020603050405020304" pitchFamily="18" charset="0"/>
              </a:rPr>
              <a:t>XGBoost</a:t>
            </a:r>
            <a:r>
              <a:rPr lang="en-IN" dirty="0">
                <a:effectLst/>
                <a:latin typeface="Times New Roman" panose="02020603050405020304" pitchFamily="18" charset="0"/>
                <a:ea typeface="Times New Roman" panose="02020603050405020304" pitchFamily="18" charset="0"/>
              </a:rPr>
              <a:t> models. We have </a:t>
            </a:r>
            <a:r>
              <a:rPr lang="en-IN" dirty="0">
                <a:latin typeface="Times New Roman" panose="02020603050405020304" pitchFamily="18" charset="0"/>
                <a:ea typeface="Times New Roman" panose="02020603050405020304" pitchFamily="18" charset="0"/>
              </a:rPr>
              <a:t>29</a:t>
            </a:r>
            <a:r>
              <a:rPr lang="en-IN" dirty="0">
                <a:effectLst/>
                <a:latin typeface="Times New Roman" panose="02020603050405020304" pitchFamily="18" charset="0"/>
                <a:ea typeface="Times New Roman" panose="02020603050405020304" pitchFamily="18" charset="0"/>
              </a:rPr>
              <a:t>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522BF8-6B66-4A71-98A9-6CD017F53231}"/>
              </a:ext>
            </a:extLst>
          </p:cNvPr>
          <p:cNvSpPr txBox="1"/>
          <p:nvPr/>
        </p:nvSpPr>
        <p:spPr>
          <a:xfrm>
            <a:off x="4905377" y="6000750"/>
            <a:ext cx="1676400"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1803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5056-5FC2-40D7-82AF-629F389C2465}"/>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pic>
        <p:nvPicPr>
          <p:cNvPr id="6" name="Content Placeholder 5">
            <a:extLst>
              <a:ext uri="{FF2B5EF4-FFF2-40B4-BE49-F238E27FC236}">
                <a16:creationId xmlns:a16="http://schemas.microsoft.com/office/drawing/2014/main" id="{EA7516EE-DBCE-4784-871F-E0B6BB3C823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619" y="1994945"/>
            <a:ext cx="6704762" cy="4012698"/>
          </a:xfrm>
          <a:prstGeom prst="rect">
            <a:avLst/>
          </a:prstGeom>
          <a:noFill/>
          <a:ln>
            <a:noFill/>
          </a:ln>
        </p:spPr>
      </p:pic>
      <p:sp>
        <p:nvSpPr>
          <p:cNvPr id="7" name="TextBox 6">
            <a:extLst>
              <a:ext uri="{FF2B5EF4-FFF2-40B4-BE49-F238E27FC236}">
                <a16:creationId xmlns:a16="http://schemas.microsoft.com/office/drawing/2014/main" id="{944F1AF0-94DF-4748-8D7E-FC1B20A1546E}"/>
              </a:ext>
            </a:extLst>
          </p:cNvPr>
          <p:cNvSpPr txBox="1"/>
          <p:nvPr/>
        </p:nvSpPr>
        <p:spPr>
          <a:xfrm>
            <a:off x="1400175" y="6007643"/>
            <a:ext cx="10077450" cy="923330"/>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Notice here in feature importance of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the transmission manual feature plays a prominent role for target variable.</a:t>
            </a:r>
          </a:p>
          <a:p>
            <a:endParaRPr lang="en-IN" dirty="0"/>
          </a:p>
        </p:txBody>
      </p:sp>
    </p:spTree>
    <p:extLst>
      <p:ext uri="{BB962C8B-B14F-4D97-AF65-F5344CB8AC3E}">
        <p14:creationId xmlns:p14="http://schemas.microsoft.com/office/powerpoint/2010/main" val="9984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84415F4E-BF57-42A0-9D4A-2DE96E147CE0}"/>
              </a:ext>
            </a:extLst>
          </p:cNvPr>
          <p:cNvPicPr>
            <a:picLocks noChangeAspect="1"/>
          </p:cNvPicPr>
          <p:nvPr/>
        </p:nvPicPr>
        <p:blipFill>
          <a:blip r:embed="rId2"/>
          <a:stretch>
            <a:fillRect/>
          </a:stretch>
        </p:blipFill>
        <p:spPr>
          <a:xfrm>
            <a:off x="1063381" y="4835484"/>
            <a:ext cx="9474687" cy="1568531"/>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6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1"/>
            <a:ext cx="103044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18865 records (rows) and 9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9,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'Brand', 'Variant',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Visualization</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FB2-1D62-4074-8377-54B02A5F6A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5" name="Content Placeholder 4">
            <a:extLst>
              <a:ext uri="{FF2B5EF4-FFF2-40B4-BE49-F238E27FC236}">
                <a16:creationId xmlns:a16="http://schemas.microsoft.com/office/drawing/2014/main" id="{6854F115-DA5D-46D1-AE15-C690199E1A15}"/>
              </a:ext>
            </a:extLst>
          </p:cNvPr>
          <p:cNvPicPr>
            <a:picLocks noGrp="1" noChangeAspect="1"/>
          </p:cNvPicPr>
          <p:nvPr>
            <p:ph idx="1"/>
          </p:nvPr>
        </p:nvPicPr>
        <p:blipFill>
          <a:blip r:embed="rId2"/>
          <a:stretch>
            <a:fillRect/>
          </a:stretch>
        </p:blipFill>
        <p:spPr>
          <a:xfrm>
            <a:off x="838199" y="1690688"/>
            <a:ext cx="10515599" cy="4176712"/>
          </a:xfrm>
        </p:spPr>
      </p:pic>
    </p:spTree>
    <p:extLst>
      <p:ext uri="{BB962C8B-B14F-4D97-AF65-F5344CB8AC3E}">
        <p14:creationId xmlns:p14="http://schemas.microsoft.com/office/powerpoint/2010/main" val="40888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1705</Words>
  <Application>Microsoft Office PowerPoint</Application>
  <PresentationFormat>Widescreen</PresentationFormat>
  <Paragraphs>226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CAR PRICE PREDICTION</vt:lpstr>
      <vt:lpstr>Problem Statement</vt:lpstr>
      <vt:lpstr>PowerPoint Presentation</vt:lpstr>
      <vt:lpstr>PowerPoint Presentation</vt:lpstr>
      <vt:lpstr>EDA(Exploratory Data Analysis)</vt:lpstr>
      <vt:lpstr>Data Description</vt:lpstr>
      <vt:lpstr>Target Variable </vt:lpstr>
      <vt:lpstr>Visualization</vt:lpstr>
      <vt:lpstr>Target Variable (Selling Price)</vt:lpstr>
      <vt:lpstr>PowerPoint Presentation</vt:lpstr>
      <vt:lpstr>PowerPoint Presentation</vt:lpstr>
      <vt:lpstr>PowerPoint Presentation</vt:lpstr>
      <vt:lpstr>Data Cleaning</vt:lpstr>
      <vt:lpstr>PowerPoint Presentation</vt:lpstr>
      <vt:lpstr>Statistical Summary</vt:lpstr>
      <vt:lpstr>    Correlation matrix: </vt:lpstr>
      <vt:lpstr>PowerPoint Presentation</vt:lpstr>
      <vt:lpstr> Checking the columns which are positively and negative correlated with the target columns:   </vt:lpstr>
      <vt:lpstr>Checking the data distribution among all the columns. </vt:lpstr>
      <vt:lpstr>PowerPoint Presentation</vt:lpstr>
      <vt:lpstr>Checking Skewness: Now here, we are going to use Power transform function to handle skewness in dataset</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Feature Importance’s: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kiran kumar</cp:lastModifiedBy>
  <cp:revision>20</cp:revision>
  <dcterms:created xsi:type="dcterms:W3CDTF">2021-07-08T14:55:42Z</dcterms:created>
  <dcterms:modified xsi:type="dcterms:W3CDTF">2021-10-01T09:57:27Z</dcterms:modified>
</cp:coreProperties>
</file>