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9" r:id="rId3"/>
    <p:sldId id="260" r:id="rId4"/>
    <p:sldId id="261" r:id="rId5"/>
    <p:sldId id="258" r:id="rId6"/>
    <p:sldId id="288" r:id="rId7"/>
    <p:sldId id="291" r:id="rId8"/>
    <p:sldId id="289" r:id="rId9"/>
    <p:sldId id="290" r:id="rId10"/>
    <p:sldId id="293" r:id="rId11"/>
    <p:sldId id="262" r:id="rId12"/>
    <p:sldId id="263" r:id="rId13"/>
    <p:sldId id="264" r:id="rId14"/>
    <p:sldId id="266" r:id="rId15"/>
    <p:sldId id="265" r:id="rId16"/>
    <p:sldId id="267" r:id="rId17"/>
    <p:sldId id="268" r:id="rId18"/>
    <p:sldId id="271" r:id="rId19"/>
    <p:sldId id="273" r:id="rId20"/>
    <p:sldId id="274" r:id="rId21"/>
    <p:sldId id="276" r:id="rId22"/>
    <p:sldId id="277" r:id="rId23"/>
    <p:sldId id="278" r:id="rId24"/>
    <p:sldId id="286" r:id="rId25"/>
    <p:sldId id="279" r:id="rId26"/>
    <p:sldId id="280" r:id="rId27"/>
    <p:sldId id="281" r:id="rId28"/>
    <p:sldId id="282" r:id="rId29"/>
    <p:sldId id="283" r:id="rId30"/>
    <p:sldId id="284" r:id="rId31"/>
    <p:sldId id="285"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09-07-2021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09-07-2021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326-AA72-4A70-B8E5-713E16ABD5AB}"/>
              </a:ext>
            </a:extLst>
          </p:cNvPr>
          <p:cNvSpPr>
            <a:spLocks noGrp="1"/>
          </p:cNvSpPr>
          <p:nvPr>
            <p:ph type="title"/>
          </p:nvPr>
        </p:nvSpPr>
        <p:spPr>
          <a:xfrm>
            <a:off x="838200" y="317500"/>
            <a:ext cx="10515600" cy="1325563"/>
          </a:xfrm>
        </p:spPr>
        <p:txBody>
          <a:bodyPr>
            <a:normAutofit/>
          </a:bodyPr>
          <a:lstStyle/>
          <a:p>
            <a:pPr algn="ct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HOUSING: PRICE PREDICTION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0" y="3048794"/>
            <a:ext cx="1905000" cy="1905000"/>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b="1">
                <a:latin typeface="Times New Roman" panose="02020603050405020304" pitchFamily="18" charset="0"/>
                <a:ea typeface="Calibri" panose="020F0502020204030204" pitchFamily="34" charset="0"/>
                <a:cs typeface="Times New Roman" panose="02020603050405020304" pitchFamily="18" charset="0"/>
              </a:rPr>
              <a:t>KIRAN KUMAR 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Column Dropped</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p:txBody>
          <a:bodyPr/>
          <a:lstStyle/>
          <a:p>
            <a:r>
              <a:rPr lang="en-US" dirty="0"/>
              <a:t>The columns that are going to be drop are Utilities. They are strings , cannot be categorized and don’t contribute much to the outcome.</a:t>
            </a:r>
            <a:endParaRPr lang="en-IN" dirty="0"/>
          </a:p>
        </p:txBody>
      </p:sp>
    </p:spTree>
    <p:extLst>
      <p:ext uri="{BB962C8B-B14F-4D97-AF65-F5344CB8AC3E}">
        <p14:creationId xmlns:p14="http://schemas.microsoft.com/office/powerpoint/2010/main" val="348347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00505"/>
            <a:ext cx="10515600" cy="3601577"/>
          </a:xfrm>
          <a:prstGeom prst="rect">
            <a:avLst/>
          </a:prstGeom>
          <a:noFill/>
          <a:ln>
            <a:noFill/>
          </a:ln>
        </p:spPr>
      </p:pic>
    </p:spTree>
    <p:extLst>
      <p:ext uri="{BB962C8B-B14F-4D97-AF65-F5344CB8AC3E}">
        <p14:creationId xmlns:p14="http://schemas.microsoft.com/office/powerpoint/2010/main" val="256567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8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fillna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method.</a:t>
            </a:r>
          </a:p>
          <a:p>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heck if there is any remaining missing value in our dataset</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370" y="3429000"/>
            <a:ext cx="5731510" cy="2597150"/>
          </a:xfrm>
          <a:prstGeom prst="rect">
            <a:avLst/>
          </a:prstGeom>
          <a:noFill/>
          <a:ln>
            <a:noFill/>
          </a:ln>
        </p:spPr>
      </p:pic>
    </p:spTree>
    <p:extLst>
      <p:ext uri="{BB962C8B-B14F-4D97-AF65-F5344CB8AC3E}">
        <p14:creationId xmlns:p14="http://schemas.microsoft.com/office/powerpoint/2010/main" val="26425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br>
              <a:rPr lang="en-IN" dirty="0">
                <a:effectLst/>
                <a:latin typeface="Times New Roman" panose="02020603050405020304" pitchFamily="18" charset="0"/>
                <a:ea typeface="Times New Roman" panose="02020603050405020304" pitchFamily="18" charset="0"/>
              </a:rPr>
            </a:br>
            <a:endParaRPr lang="en-IN" dirty="0"/>
          </a:p>
        </p:txBody>
      </p:sp>
      <p:sp>
        <p:nvSpPr>
          <p:cNvPr id="4" name="Picture Placeholder 3">
            <a:extLst>
              <a:ext uri="{FF2B5EF4-FFF2-40B4-BE49-F238E27FC236}">
                <a16:creationId xmlns:a16="http://schemas.microsoft.com/office/drawing/2014/main" id="{FE3251E7-7E7F-4972-B416-2081DDC9A72E}"/>
              </a:ext>
            </a:extLst>
          </p:cNvPr>
          <p:cNvSpPr>
            <a:spLocks noGrp="1"/>
          </p:cNvSpPr>
          <p:nvPr>
            <p:ph type="pic" idx="1"/>
          </p:nvPr>
        </p:nvSpPr>
        <p:spPr>
          <a:xfrm>
            <a:off x="5180012" y="1052513"/>
            <a:ext cx="6172200" cy="4873625"/>
          </a:xfrm>
        </p:spPr>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p:txBody>
          <a:bodyPr>
            <a:normAutofit/>
          </a:bodyPr>
          <a:lstStyle/>
          <a:p>
            <a:r>
              <a:rPr lang="en-IN" sz="2400" dirty="0">
                <a:effectLst/>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2026" y="931863"/>
            <a:ext cx="6772274" cy="4873624"/>
          </a:xfrm>
          <a:prstGeom prst="rect">
            <a:avLst/>
          </a:prstGeom>
          <a:noFill/>
          <a:ln>
            <a:noFill/>
          </a:ln>
        </p:spPr>
      </p:pic>
    </p:spTree>
    <p:extLst>
      <p:ext uri="{BB962C8B-B14F-4D97-AF65-F5344CB8AC3E}">
        <p14:creationId xmlns:p14="http://schemas.microsoft.com/office/powerpoint/2010/main" val="75292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5183188" y="666749"/>
            <a:ext cx="6172200" cy="5305425"/>
          </a:xfrm>
          <a:prstGeom prst="rect">
            <a:avLst/>
          </a:prstGeom>
        </p:spPr>
      </p:pic>
    </p:spTree>
    <p:extLst>
      <p:ext uri="{BB962C8B-B14F-4D97-AF65-F5344CB8AC3E}">
        <p14:creationId xmlns:p14="http://schemas.microsoft.com/office/powerpoint/2010/main" val="205673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304679" y="2000941"/>
            <a:ext cx="9582642" cy="4000706"/>
          </a:xfrm>
          <a:prstGeom prst="rect">
            <a:avLst/>
          </a:prstGeom>
        </p:spPr>
      </p:pic>
    </p:spTree>
    <p:extLst>
      <p:ext uri="{BB962C8B-B14F-4D97-AF65-F5344CB8AC3E}">
        <p14:creationId xmlns:p14="http://schemas.microsoft.com/office/powerpoint/2010/main" val="334996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C</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heck the data distribution among all the columns.</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301503" y="1826307"/>
            <a:ext cx="9588993" cy="4349974"/>
          </a:xfrm>
          <a:prstGeom prst="rect">
            <a:avLst/>
          </a:prstGeom>
        </p:spPr>
      </p:pic>
    </p:spTree>
    <p:extLst>
      <p:ext uri="{BB962C8B-B14F-4D97-AF65-F5344CB8AC3E}">
        <p14:creationId xmlns:p14="http://schemas.microsoft.com/office/powerpoint/2010/main" val="263658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p:txBody>
          <a:bodyPr>
            <a:normAutofit fontScale="90000"/>
          </a:bodyPr>
          <a:lstStyle/>
          <a:p>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Outliers Check:</a:t>
            </a: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p:txBody>
          <a:bodyPr/>
          <a:lstStyle/>
          <a:p>
            <a:r>
              <a:rPr lang="en-US" dirty="0"/>
              <a:t>Second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839788" y="2505075"/>
            <a:ext cx="5157787" cy="3684587"/>
          </a:xfrm>
          <a:prstGeom prst="rect">
            <a:avLst/>
          </a:prstGeom>
        </p:spPr>
      </p:pic>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172200" y="2505076"/>
            <a:ext cx="5715000" cy="3686174"/>
          </a:xfrm>
          <a:prstGeom prst="rect">
            <a:avLst/>
          </a:prstGeom>
        </p:spPr>
      </p:pic>
    </p:spTree>
    <p:extLst>
      <p:ext uri="{BB962C8B-B14F-4D97-AF65-F5344CB8AC3E}">
        <p14:creationId xmlns:p14="http://schemas.microsoft.com/office/powerpoint/2010/main" val="148435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Remaining section of Outliers Check:</a:t>
            </a:r>
            <a:endParaRPr lang="en-IN" sz="3200"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839788" y="2552700"/>
            <a:ext cx="5157787" cy="3829050"/>
          </a:xfrm>
          <a:prstGeom prst="rect">
            <a:avLst/>
          </a:prstGeom>
        </p:spPr>
      </p:pic>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172200" y="2505075"/>
            <a:ext cx="5183188" cy="3829049"/>
          </a:xfrm>
          <a:prstGeom prst="rect">
            <a:avLst/>
          </a:prstGeom>
        </p:spPr>
      </p:pic>
    </p:spTree>
    <p:extLst>
      <p:ext uri="{BB962C8B-B14F-4D97-AF65-F5344CB8AC3E}">
        <p14:creationId xmlns:p14="http://schemas.microsoft.com/office/powerpoint/2010/main" val="110715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2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extLst>
              <p:ext uri="{D42A27DB-BD31-4B8C-83A1-F6EECF244321}">
                <p14:modId xmlns:p14="http://schemas.microsoft.com/office/powerpoint/2010/main" val="646954940"/>
              </p:ext>
            </p:extLst>
          </p:nvPr>
        </p:nvGraphicFramePr>
        <p:xfrm>
          <a:off x="962025" y="2472849"/>
          <a:ext cx="4562475" cy="3749040"/>
        </p:xfrm>
        <a:graphic>
          <a:graphicData uri="http://schemas.openxmlformats.org/drawingml/2006/table">
            <a:tbl>
              <a:tblPr firstRow="1" firstCol="1" bandRow="1">
                <a:tableStyleId>{5C22544A-7EE6-4342-B048-85BDC9FD1C3A}</a:tableStyleId>
              </a:tblPr>
              <a:tblGrid>
                <a:gridCol w="2296925">
                  <a:extLst>
                    <a:ext uri="{9D8B030D-6E8A-4147-A177-3AD203B41FA5}">
                      <a16:colId xmlns:a16="http://schemas.microsoft.com/office/drawing/2014/main" val="1573701467"/>
                    </a:ext>
                  </a:extLst>
                </a:gridCol>
                <a:gridCol w="2265550">
                  <a:extLst>
                    <a:ext uri="{9D8B030D-6E8A-4147-A177-3AD203B41FA5}">
                      <a16:colId xmlns:a16="http://schemas.microsoft.com/office/drawing/2014/main" val="743923595"/>
                    </a:ext>
                  </a:extLst>
                </a:gridCol>
              </a:tblGrid>
              <a:tr h="89868">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867607614"/>
                  </a:ext>
                </a:extLst>
              </a:tr>
              <a:tr h="89868">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62575532"/>
                  </a:ext>
                </a:extLst>
              </a:tr>
              <a:tr h="89868">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904237893"/>
                  </a:ext>
                </a:extLst>
              </a:tr>
              <a:tr h="89868">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286941411"/>
                  </a:ext>
                </a:extLst>
              </a:tr>
              <a:tr h="89868">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635447157"/>
                  </a:ext>
                </a:extLst>
              </a:tr>
              <a:tr h="89868">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237378404"/>
                  </a:ext>
                </a:extLst>
              </a:tr>
              <a:tr h="89868">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87284967"/>
                  </a:ext>
                </a:extLst>
              </a:tr>
              <a:tr h="89868">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706325287"/>
                  </a:ext>
                </a:extLst>
              </a:tr>
              <a:tr h="89868">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315955439"/>
                  </a:ext>
                </a:extLst>
              </a:tr>
              <a:tr h="89868">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277280890"/>
                  </a:ext>
                </a:extLst>
              </a:tr>
              <a:tr h="89868">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693550"/>
                  </a:ext>
                </a:extLst>
              </a:tr>
              <a:tr h="89868">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016385375"/>
                  </a:ext>
                </a:extLst>
              </a:tr>
              <a:tr h="89868">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41492229"/>
                  </a:ext>
                </a:extLst>
              </a:tr>
              <a:tr h="89868">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00125918"/>
                  </a:ext>
                </a:extLst>
              </a:tr>
              <a:tr h="89868">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839815624"/>
                  </a:ext>
                </a:extLst>
              </a:tr>
              <a:tr h="89868">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50092998"/>
                  </a:ext>
                </a:extLst>
              </a:tr>
              <a:tr h="89868">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153883155"/>
                  </a:ext>
                </a:extLst>
              </a:tr>
              <a:tr h="89868">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052327906"/>
                  </a:ext>
                </a:extLst>
              </a:tr>
              <a:tr h="89868">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615848458"/>
                  </a:ext>
                </a:extLst>
              </a:tr>
              <a:tr h="89868">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05498032"/>
                  </a:ext>
                </a:extLst>
              </a:tr>
              <a:tr h="89868">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823035192"/>
                  </a:ext>
                </a:extLst>
              </a:tr>
              <a:tr h="89868">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82006439"/>
                  </a:ext>
                </a:extLst>
              </a:tr>
              <a:tr h="89868">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4033354"/>
                  </a:ext>
                </a:extLst>
              </a:tr>
              <a:tr h="89868">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832818250"/>
                  </a:ext>
                </a:extLst>
              </a:tr>
              <a:tr h="89868">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140576476"/>
                  </a:ext>
                </a:extLst>
              </a:tr>
              <a:tr h="89868">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613342997"/>
                  </a:ext>
                </a:extLst>
              </a:tr>
              <a:tr h="89868">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81546938"/>
                  </a:ext>
                </a:extLst>
              </a:tr>
              <a:tr h="89868">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80650782"/>
                  </a:ext>
                </a:extLst>
              </a:tr>
              <a:tr h="89868">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740063003"/>
                  </a:ext>
                </a:extLst>
              </a:tr>
              <a:tr h="89868">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88678008"/>
                  </a:ext>
                </a:extLst>
              </a:tr>
              <a:tr h="89868">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159114180"/>
                  </a:ext>
                </a:extLst>
              </a:tr>
              <a:tr h="89868">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784846759"/>
                  </a:ext>
                </a:extLst>
              </a:tr>
              <a:tr h="89868">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261096801"/>
                  </a:ext>
                </a:extLst>
              </a:tr>
              <a:tr h="89868">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51090624"/>
                  </a:ext>
                </a:extLst>
              </a:tr>
              <a:tr h="89868">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724451782"/>
                  </a:ext>
                </a:extLst>
              </a:tr>
              <a:tr h="89868">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790741459"/>
                  </a:ext>
                </a:extLst>
              </a:tr>
              <a:tr h="89868">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315884264"/>
                  </a:ext>
                </a:extLst>
              </a:tr>
              <a:tr h="89868">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482719053"/>
                  </a:ext>
                </a:extLst>
              </a:tr>
              <a:tr h="89868">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881659386"/>
                  </a:ext>
                </a:extLst>
              </a:tr>
              <a:tr h="89868">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130077798"/>
                  </a:ext>
                </a:extLst>
              </a:tr>
              <a:tr h="89868">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extLst>
              <p:ext uri="{D42A27DB-BD31-4B8C-83A1-F6EECF244321}">
                <p14:modId xmlns:p14="http://schemas.microsoft.com/office/powerpoint/2010/main" val="1738250463"/>
              </p:ext>
            </p:extLst>
          </p:nvPr>
        </p:nvGraphicFramePr>
        <p:xfrm>
          <a:off x="6019801" y="2472849"/>
          <a:ext cx="5332411" cy="3749040"/>
        </p:xfrm>
        <a:graphic>
          <a:graphicData uri="http://schemas.openxmlformats.org/drawingml/2006/table">
            <a:tbl>
              <a:tblPr firstRow="1" firstCol="1" bandRow="1">
                <a:tableStyleId>{5C22544A-7EE6-4342-B048-85BDC9FD1C3A}</a:tableStyleId>
              </a:tblPr>
              <a:tblGrid>
                <a:gridCol w="2684540">
                  <a:extLst>
                    <a:ext uri="{9D8B030D-6E8A-4147-A177-3AD203B41FA5}">
                      <a16:colId xmlns:a16="http://schemas.microsoft.com/office/drawing/2014/main" val="540644822"/>
                    </a:ext>
                  </a:extLst>
                </a:gridCol>
                <a:gridCol w="2647871">
                  <a:extLst>
                    <a:ext uri="{9D8B030D-6E8A-4147-A177-3AD203B41FA5}">
                      <a16:colId xmlns:a16="http://schemas.microsoft.com/office/drawing/2014/main" val="906705863"/>
                    </a:ext>
                  </a:extLst>
                </a:gridCol>
              </a:tblGrid>
              <a:tr h="89868">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740964154"/>
                  </a:ext>
                </a:extLst>
              </a:tr>
              <a:tr h="89868">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958109460"/>
                  </a:ext>
                </a:extLst>
              </a:tr>
              <a:tr h="89868">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204687466"/>
                  </a:ext>
                </a:extLst>
              </a:tr>
              <a:tr h="89868">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312814077"/>
                  </a:ext>
                </a:extLst>
              </a:tr>
              <a:tr h="89868">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70635756"/>
                  </a:ext>
                </a:extLst>
              </a:tr>
              <a:tr h="89868">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289074869"/>
                  </a:ext>
                </a:extLst>
              </a:tr>
              <a:tr h="89868">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673348023"/>
                  </a:ext>
                </a:extLst>
              </a:tr>
              <a:tr h="89868">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057420438"/>
                  </a:ext>
                </a:extLst>
              </a:tr>
              <a:tr h="89868">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66602345"/>
                  </a:ext>
                </a:extLst>
              </a:tr>
              <a:tr h="89868">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73871135"/>
                  </a:ext>
                </a:extLst>
              </a:tr>
              <a:tr h="89868">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170910516"/>
                  </a:ext>
                </a:extLst>
              </a:tr>
              <a:tr h="89868">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886894066"/>
                  </a:ext>
                </a:extLst>
              </a:tr>
              <a:tr h="89868">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3667032"/>
                  </a:ext>
                </a:extLst>
              </a:tr>
              <a:tr h="89868">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19030437"/>
                  </a:ext>
                </a:extLst>
              </a:tr>
              <a:tr h="89868">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393061365"/>
                  </a:ext>
                </a:extLst>
              </a:tr>
              <a:tr h="89868">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264014073"/>
                  </a:ext>
                </a:extLst>
              </a:tr>
              <a:tr h="89868">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001868723"/>
                  </a:ext>
                </a:extLst>
              </a:tr>
              <a:tr h="89868">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835190516"/>
                  </a:ext>
                </a:extLst>
              </a:tr>
              <a:tr h="89868">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995230773"/>
                  </a:ext>
                </a:extLst>
              </a:tr>
              <a:tr h="89868">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52960678"/>
                  </a:ext>
                </a:extLst>
              </a:tr>
              <a:tr h="89868">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488847193"/>
                  </a:ext>
                </a:extLst>
              </a:tr>
              <a:tr h="89868">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122389991"/>
                  </a:ext>
                </a:extLst>
              </a:tr>
              <a:tr h="89868">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57914313"/>
                  </a:ext>
                </a:extLst>
              </a:tr>
              <a:tr h="89868">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785370869"/>
                  </a:ext>
                </a:extLst>
              </a:tr>
              <a:tr h="89868">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470903703"/>
                  </a:ext>
                </a:extLst>
              </a:tr>
              <a:tr h="89868">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729885856"/>
                  </a:ext>
                </a:extLst>
              </a:tr>
              <a:tr h="89868">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268883463"/>
                  </a:ext>
                </a:extLst>
              </a:tr>
              <a:tr h="89868">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924323332"/>
                  </a:ext>
                </a:extLst>
              </a:tr>
              <a:tr h="89868">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361975601"/>
                  </a:ext>
                </a:extLst>
              </a:tr>
              <a:tr h="89868">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143255866"/>
                  </a:ext>
                </a:extLst>
              </a:tr>
              <a:tr h="89868">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47845763"/>
                  </a:ext>
                </a:extLst>
              </a:tr>
              <a:tr h="89868">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36273301"/>
                  </a:ext>
                </a:extLst>
              </a:tr>
              <a:tr h="89868">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99726289"/>
                  </a:ext>
                </a:extLst>
              </a:tr>
              <a:tr h="89868">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548666206"/>
                  </a:ext>
                </a:extLst>
              </a:tr>
              <a:tr h="89868">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04287046"/>
                  </a:ext>
                </a:extLst>
              </a:tr>
              <a:tr h="89868">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71955709"/>
                  </a:ext>
                </a:extLst>
              </a:tr>
              <a:tr h="89868">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47106063"/>
                  </a:ext>
                </a:extLst>
              </a:tr>
              <a:tr h="89868">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075220717"/>
                  </a:ext>
                </a:extLst>
              </a:tr>
              <a:tr h="89868">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980657503"/>
                  </a:ext>
                </a:extLst>
              </a:tr>
              <a:tr h="89868">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402297515"/>
                  </a:ext>
                </a:extLst>
              </a:tr>
              <a:tr h="89868">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888179052"/>
                  </a:ext>
                </a:extLst>
              </a:tr>
            </a:tbl>
          </a:graphicData>
        </a:graphic>
      </p:graphicFrame>
    </p:spTree>
    <p:extLst>
      <p:ext uri="{BB962C8B-B14F-4D97-AF65-F5344CB8AC3E}">
        <p14:creationId xmlns:p14="http://schemas.microsoft.com/office/powerpoint/2010/main" val="273833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838200" y="1825625"/>
            <a:ext cx="10515600" cy="3879850"/>
          </a:xfrm>
        </p:spPr>
        <p:txBody>
          <a:bodyPr>
            <a:normAutofit fontScale="62500" lnSpcReduction="20000"/>
          </a:bodyPr>
          <a:lstStyle/>
          <a:p>
            <a:r>
              <a:rPr lang="en-US" b="0" i="0" dirty="0">
                <a:solidFill>
                  <a:srgbClr val="000000"/>
                </a:solidFill>
                <a:effectLst/>
                <a:latin typeface="Times New Roman" panose="02020603050405020304" pitchFamily="18" charset="0"/>
                <a:cs typeface="Times New Roman" panose="02020603050405020304" pitchFamily="18" charset="0"/>
              </a:rPr>
              <a:t>Problem Statement: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 Business Goal: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spTree>
    <p:extLst>
      <p:ext uri="{BB962C8B-B14F-4D97-AF65-F5344CB8AC3E}">
        <p14:creationId xmlns:p14="http://schemas.microsoft.com/office/powerpoint/2010/main" val="391514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lnSpcReduction="1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rmAutofit lnSpcReduction="10000"/>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p>
          <a:p>
            <a:endParaRPr lang="en-IN" dirty="0"/>
          </a:p>
        </p:txBody>
      </p:sp>
    </p:spTree>
    <p:extLst>
      <p:ext uri="{BB962C8B-B14F-4D97-AF65-F5344CB8AC3E}">
        <p14:creationId xmlns:p14="http://schemas.microsoft.com/office/powerpoint/2010/main" val="2459316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Hyper Parameter Tuning</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both Random Forest and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both predict test value is similar i.e. 89.</a:t>
            </a:r>
            <a:endParaRPr lang="en-IN" dirty="0"/>
          </a:p>
        </p:txBody>
      </p:sp>
    </p:spTree>
    <p:extLst>
      <p:ext uri="{BB962C8B-B14F-4D97-AF65-F5344CB8AC3E}">
        <p14:creationId xmlns:p14="http://schemas.microsoft.com/office/powerpoint/2010/main" val="1778912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p:txBody>
          <a:bodyPr/>
          <a:lstStyle/>
          <a:p>
            <a:r>
              <a:rPr lang="en-IN" sz="2400" b="1" dirty="0">
                <a:solidFill>
                  <a:srgbClr val="202124"/>
                </a:solidFill>
                <a:effectLst/>
                <a:latin typeface="Times New Roman" panose="02020603050405020304" pitchFamily="18" charset="0"/>
                <a:ea typeface="Calibri" panose="020F0502020204030204" pitchFamily="34" charset="0"/>
              </a:rPr>
              <a:t>Random Forest Regressor:</a:t>
            </a:r>
            <a:endParaRPr lang="en-US" sz="2400" b="1" dirty="0">
              <a:solidFill>
                <a:srgbClr val="202124"/>
              </a:solidFill>
              <a:effectLst/>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839788" y="2505075"/>
            <a:ext cx="5157787" cy="1325563"/>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p:txBody>
          <a:bodyPr/>
          <a:lstStyle/>
          <a:p>
            <a:r>
              <a:rPr lang="en-IN" sz="2400" b="1"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Regressor: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6172200" y="2505075"/>
            <a:ext cx="5183188" cy="1000125"/>
          </a:xfrm>
        </p:spPr>
        <p:txBody>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435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dirty="0">
                <a:latin typeface="Times New Roman" panose="02020603050405020304" pitchFamily="18" charset="0"/>
                <a:cs typeface="Times New Roman" panose="02020603050405020304" pitchFamily="18" charset="0"/>
              </a:rPr>
              <a:t>Best Model</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p:txBody>
          <a:bodyPr>
            <a:normAutofit/>
          </a:bodyPr>
          <a:lstStyle/>
          <a:p>
            <a:r>
              <a:rPr lang="en-US" sz="2800" dirty="0">
                <a:latin typeface="Times New Roman" panose="02020603050405020304" pitchFamily="18" charset="0"/>
                <a:cs typeface="Times New Roman" panose="02020603050405020304" pitchFamily="18" charset="0"/>
              </a:rPr>
              <a:t>Hyper parameter Tuning performance is compared for both Random Forest and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Hyper parameter Tuning i.e.,R2 score = 86.79 and 89.15 respectively. Finally,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has better R2 score.so this is our 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1205593" y="2333626"/>
            <a:ext cx="4426177" cy="3600449"/>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400" b="1" dirty="0">
                <a:solidFill>
                  <a:srgbClr val="000000"/>
                </a:solidFill>
                <a:effectLst/>
                <a:latin typeface="Times New Roman" panose="02020603050405020304" pitchFamily="18" charset="0"/>
                <a:ea typeface="Times New Roman" panose="02020603050405020304" pitchFamily="18" charset="0"/>
              </a:rPr>
              <a:t>RMSE (Root Mean Squared Error)</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172200" y="2438401"/>
            <a:ext cx="4814207" cy="3495674"/>
          </a:xfrm>
        </p:spPr>
      </p:pic>
    </p:spTree>
    <p:extLst>
      <p:ext uri="{BB962C8B-B14F-4D97-AF65-F5344CB8AC3E}">
        <p14:creationId xmlns:p14="http://schemas.microsoft.com/office/powerpoint/2010/main" val="410370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2038350" y="1838325"/>
            <a:ext cx="6099280" cy="4019550"/>
          </a:xfrm>
          <a:prstGeom prst="rect">
            <a:avLst/>
          </a:prstGeom>
        </p:spPr>
      </p:pic>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838200" y="212299"/>
            <a:ext cx="1144896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 Price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Decision Tree</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88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lstStyle/>
          <a:p>
            <a:r>
              <a:rPr lang="en-IN" sz="1800"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1800" dirty="0" err="1">
                <a:effectLst/>
                <a:latin typeface="Times New Roman" panose="02020603050405020304" pitchFamily="18" charset="0"/>
                <a:ea typeface="Times New Roman" panose="02020603050405020304" pitchFamily="18" charset="0"/>
              </a:rPr>
              <a:t>XGBoost</a:t>
            </a:r>
            <a:r>
              <a:rPr lang="en-IN" sz="1800" dirty="0">
                <a:effectLst/>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endParaRPr lang="en-IN" dirty="0"/>
          </a:p>
        </p:txBody>
      </p:sp>
    </p:spTree>
    <p:extLst>
      <p:ext uri="{BB962C8B-B14F-4D97-AF65-F5344CB8AC3E}">
        <p14:creationId xmlns:p14="http://schemas.microsoft.com/office/powerpoint/2010/main" val="98604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p:txBody>
          <a:bodyPr/>
          <a:lstStyle/>
          <a:p>
            <a:r>
              <a:rPr lang="en-US"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891251" y="2816147"/>
            <a:ext cx="4953255" cy="3073558"/>
          </a:xfrm>
          <a:prstGeom prst="rect">
            <a:avLst/>
          </a:prstGeom>
        </p:spPr>
      </p:pic>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6226838" y="2820115"/>
            <a:ext cx="5073911" cy="3054507"/>
          </a:xfrm>
          <a:prstGeom prst="rect">
            <a:avLst/>
          </a:prstGeom>
        </p:spPr>
      </p:pic>
    </p:spTree>
    <p:extLst>
      <p:ext uri="{BB962C8B-B14F-4D97-AF65-F5344CB8AC3E}">
        <p14:creationId xmlns:p14="http://schemas.microsoft.com/office/powerpoint/2010/main" val="3035969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p:txBody>
          <a:bodyPr>
            <a:normAutofit/>
          </a:bodyPr>
          <a:lstStyle/>
          <a:p>
            <a:r>
              <a:rPr lang="en-IN" sz="4400" b="1" dirty="0">
                <a:solidFill>
                  <a:srgbClr val="000000"/>
                </a:solidFill>
                <a:effectLst/>
                <a:latin typeface="Times New Roman" panose="02020603050405020304" pitchFamily="18" charset="0"/>
                <a:ea typeface="Times New Roman" panose="02020603050405020304" pitchFamily="18" charset="0"/>
              </a:rPr>
              <a:t>Common Important Features:</a:t>
            </a:r>
            <a:br>
              <a:rPr lang="en-IN" sz="4400" dirty="0">
                <a:effectLst/>
                <a:latin typeface="Times New Roman" panose="02020603050405020304" pitchFamily="18" charset="0"/>
                <a:ea typeface="Times New Roman" panose="02020603050405020304" pitchFamily="18" charset="0"/>
              </a:rPr>
            </a:br>
            <a:endParaRPr lang="en-IN" sz="4400" dirty="0"/>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p:txBody>
          <a:bodyPr/>
          <a:lstStyle/>
          <a:p>
            <a:r>
              <a:rPr lang="en-IN" sz="1800" dirty="0">
                <a:effectLst/>
                <a:latin typeface="Times New Roman" panose="02020603050405020304" pitchFamily="18" charset="0"/>
                <a:ea typeface="Times New Roman" panose="02020603050405020304" pitchFamily="18" charset="0"/>
              </a:rPr>
              <a:t>Now, let us see which features are among the most important features for both </a:t>
            </a:r>
            <a:r>
              <a:rPr lang="en-IN" sz="1800" dirty="0" err="1">
                <a:effectLst/>
                <a:latin typeface="Times New Roman" panose="02020603050405020304" pitchFamily="18" charset="0"/>
                <a:ea typeface="Times New Roman" panose="02020603050405020304" pitchFamily="18" charset="0"/>
              </a:rPr>
              <a:t>XGBoost</a:t>
            </a:r>
            <a:r>
              <a:rPr lang="en-IN" sz="1800" dirty="0">
                <a:effectLst/>
                <a:latin typeface="Times New Roman" panose="02020603050405020304" pitchFamily="18" charset="0"/>
                <a:ea typeface="Times New Roman" panose="02020603050405020304" pitchFamily="18" charset="0"/>
              </a:rPr>
              <a:t> and Random Forest models, and let's find out the difference in their importance regarding the two models:</a:t>
            </a:r>
          </a:p>
          <a:p>
            <a:endParaRPr lang="en-IN" dirty="0"/>
          </a:p>
        </p:txBody>
      </p:sp>
    </p:spTree>
    <p:extLst>
      <p:ext uri="{BB962C8B-B14F-4D97-AF65-F5344CB8AC3E}">
        <p14:creationId xmlns:p14="http://schemas.microsoft.com/office/powerpoint/2010/main" val="186983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EDA(Exploratory Data Analysis)</a:t>
            </a:r>
            <a:endParaRPr lang="en-IN"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Common Important Features:</a:t>
            </a:r>
            <a:br>
              <a:rPr lang="en-IN"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838200" y="1690688"/>
            <a:ext cx="10201275" cy="4519612"/>
          </a:xfrm>
          <a:prstGeom prst="rect">
            <a:avLst/>
          </a:prstGeom>
        </p:spPr>
      </p:pic>
    </p:spTree>
    <p:extLst>
      <p:ext uri="{BB962C8B-B14F-4D97-AF65-F5344CB8AC3E}">
        <p14:creationId xmlns:p14="http://schemas.microsoft.com/office/powerpoint/2010/main" val="185065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1501549" y="4924401"/>
            <a:ext cx="8769801" cy="933498"/>
          </a:xfrm>
          <a:prstGeom prst="rect">
            <a:avLst/>
          </a:prstGeom>
        </p:spPr>
      </p:pic>
    </p:spTree>
    <p:extLst>
      <p:ext uri="{BB962C8B-B14F-4D97-AF65-F5344CB8AC3E}">
        <p14:creationId xmlns:p14="http://schemas.microsoft.com/office/powerpoint/2010/main" val="2996487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914400" y="2527529"/>
            <a:ext cx="10439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we will mention the feature name with a short description of its meaning.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dirty="0" err="1">
                <a:latin typeface="Times New Roman" panose="02020603050405020304" pitchFamily="18" charset="0"/>
                <a:cs typeface="Times New Roman" panose="02020603050405020304" pitchFamily="18" charset="0"/>
              </a:rPr>
              <a:t>datset</a:t>
            </a:r>
            <a:r>
              <a:rPr lang="en-IN" dirty="0">
                <a:latin typeface="Times New Roman" panose="02020603050405020304" pitchFamily="18" charset="0"/>
                <a:cs typeface="Times New Roman" panose="02020603050405020304" pitchFamily="18" charset="0"/>
              </a:rPr>
              <a:t> contains the data like, 'Id', '</a:t>
            </a:r>
            <a:r>
              <a:rPr lang="en-IN" dirty="0" err="1">
                <a:latin typeface="Times New Roman" panose="02020603050405020304" pitchFamily="18" charset="0"/>
                <a:cs typeface="Times New Roman" panose="02020603050405020304" pitchFamily="18" charset="0"/>
              </a:rPr>
              <a:t>MSSubClass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MSZoning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LotFrontage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LotArea</a:t>
            </a:r>
            <a:r>
              <a:rPr lang="en-IN" dirty="0">
                <a:latin typeface="Times New Roman" panose="02020603050405020304" pitchFamily="18" charset="0"/>
                <a:cs typeface="Times New Roman" panose="02020603050405020304" pitchFamily="18" charset="0"/>
              </a:rPr>
              <a:t>', 'Street', 'Alley', '</a:t>
            </a:r>
            <a:r>
              <a:rPr lang="en-IN" dirty="0" err="1">
                <a:latin typeface="Times New Roman" panose="02020603050405020304" pitchFamily="18" charset="0"/>
                <a:cs typeface="Times New Roman" panose="02020603050405020304" pitchFamily="18" charset="0"/>
              </a:rPr>
              <a:t>LotShape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LandContour</a:t>
            </a:r>
            <a:r>
              <a:rPr lang="en-IN" dirty="0">
                <a:latin typeface="Times New Roman" panose="02020603050405020304" pitchFamily="18" charset="0"/>
                <a:cs typeface="Times New Roman" panose="02020603050405020304" pitchFamily="18" charset="0"/>
              </a:rPr>
              <a:t>', 'Utilities', '</a:t>
            </a:r>
            <a:r>
              <a:rPr lang="en-IN" dirty="0" err="1">
                <a:latin typeface="Times New Roman" panose="02020603050405020304" pitchFamily="18" charset="0"/>
                <a:cs typeface="Times New Roman" panose="02020603050405020304" pitchFamily="18" charset="0"/>
              </a:rPr>
              <a:t>LotConfig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LandSlope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'Condition1', 'Condition2', '</a:t>
            </a:r>
            <a:r>
              <a:rPr lang="en-IN" dirty="0" err="1">
                <a:latin typeface="Times New Roman" panose="02020603050405020304" pitchFamily="18" charset="0"/>
                <a:cs typeface="Times New Roman" panose="02020603050405020304" pitchFamily="18" charset="0"/>
              </a:rPr>
              <a:t>BldgType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HouseStyle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OverallQual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OverallCond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YearBuilt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YearRemodAdd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RoofStyle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RoofMatl</a:t>
            </a:r>
            <a:r>
              <a:rPr lang="en-IN" dirty="0">
                <a:latin typeface="Times New Roman" panose="02020603050405020304" pitchFamily="18" charset="0"/>
                <a:cs typeface="Times New Roman" panose="02020603050405020304" pitchFamily="18" charset="0"/>
              </a:rPr>
              <a:t>', 'Exterior1st', 'Exterior2nd', '</a:t>
            </a:r>
            <a:r>
              <a:rPr lang="en-IN" dirty="0" err="1">
                <a:latin typeface="Times New Roman" panose="02020603050405020304" pitchFamily="18" charset="0"/>
                <a:cs typeface="Times New Roman" panose="02020603050405020304" pitchFamily="18" charset="0"/>
              </a:rPr>
              <a:t>MasVnrType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MasVnrArea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ExterQual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ExterCond</a:t>
            </a:r>
            <a:r>
              <a:rPr lang="en-IN" dirty="0">
                <a:latin typeface="Times New Roman" panose="02020603050405020304" pitchFamily="18" charset="0"/>
                <a:cs typeface="Times New Roman" panose="02020603050405020304" pitchFamily="18" charset="0"/>
              </a:rPr>
              <a:t>', 'Foundation', '</a:t>
            </a:r>
            <a:r>
              <a:rPr lang="en-IN" dirty="0" err="1">
                <a:latin typeface="Times New Roman" panose="02020603050405020304" pitchFamily="18" charset="0"/>
                <a:cs typeface="Times New Roman" panose="02020603050405020304" pitchFamily="18" charset="0"/>
              </a:rPr>
              <a:t>BsmtQual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BsmtCond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BsmtExposure</a:t>
            </a:r>
            <a:r>
              <a:rPr lang="en-IN" dirty="0">
                <a:latin typeface="Times New Roman" panose="02020603050405020304" pitchFamily="18" charset="0"/>
                <a:cs typeface="Times New Roman" panose="02020603050405020304" pitchFamily="18" charset="0"/>
              </a:rPr>
              <a:t>', 'BsmtFinType1', 'BsmtFinSF1', 'BsmtFinType2', 'BsmtFinSF2', '</a:t>
            </a:r>
            <a:r>
              <a:rPr lang="en-IN" dirty="0" err="1">
                <a:latin typeface="Times New Roman" panose="02020603050405020304" pitchFamily="18" charset="0"/>
                <a:cs typeface="Times New Roman" panose="02020603050405020304" pitchFamily="18" charset="0"/>
              </a:rPr>
              <a:t>BsmtUnfSF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TotalBsmtSF</a:t>
            </a:r>
            <a:r>
              <a:rPr lang="en-IN" dirty="0">
                <a:latin typeface="Times New Roman" panose="02020603050405020304" pitchFamily="18" charset="0"/>
                <a:cs typeface="Times New Roman" panose="02020603050405020304" pitchFamily="18" charset="0"/>
              </a:rPr>
              <a:t>', 'Heating', '</a:t>
            </a:r>
            <a:r>
              <a:rPr lang="en-IN" dirty="0" err="1">
                <a:latin typeface="Times New Roman" panose="02020603050405020304" pitchFamily="18" charset="0"/>
                <a:cs typeface="Times New Roman" panose="02020603050405020304" pitchFamily="18" charset="0"/>
              </a:rPr>
              <a:t>HeatingQC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CentralAir</a:t>
            </a:r>
            <a:r>
              <a:rPr lang="en-IN" dirty="0">
                <a:latin typeface="Times New Roman" panose="02020603050405020304" pitchFamily="18" charset="0"/>
                <a:cs typeface="Times New Roman" panose="02020603050405020304" pitchFamily="18" charset="0"/>
              </a:rPr>
              <a:t>', 'Electrical', '1stFlrSF', '2ndFlrSF', '</a:t>
            </a:r>
            <a:r>
              <a:rPr lang="en-IN" dirty="0" err="1">
                <a:latin typeface="Times New Roman" panose="02020603050405020304" pitchFamily="18" charset="0"/>
                <a:cs typeface="Times New Roman" panose="02020603050405020304" pitchFamily="18" charset="0"/>
              </a:rPr>
              <a:t>LowQualFinSF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GrLivArea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BsmtFullBath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BsmtHalfBath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FullBath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HalfBath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BedroomAbvGr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KitchenAbvGr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KitchenQual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TotRmsAbvGrd</a:t>
            </a:r>
            <a:r>
              <a:rPr lang="en-IN" dirty="0">
                <a:latin typeface="Times New Roman" panose="02020603050405020304" pitchFamily="18" charset="0"/>
                <a:cs typeface="Times New Roman" panose="02020603050405020304" pitchFamily="18" charset="0"/>
              </a:rPr>
              <a:t>', 'Functional', 'Fireplaces', '</a:t>
            </a:r>
            <a:r>
              <a:rPr lang="en-IN" dirty="0" err="1">
                <a:latin typeface="Times New Roman" panose="02020603050405020304" pitchFamily="18" charset="0"/>
                <a:cs typeface="Times New Roman" panose="02020603050405020304" pitchFamily="18" charset="0"/>
              </a:rPr>
              <a:t>FireplaceQu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GarageYrBlt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GarageFinish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GarageCars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GarageArea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GarageCond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PavedDrive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WoodDeckSF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OpenPorchSF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EnclosedPorch</a:t>
            </a:r>
            <a:r>
              <a:rPr lang="en-IN" dirty="0">
                <a:latin typeface="Times New Roman" panose="02020603050405020304" pitchFamily="18" charset="0"/>
                <a:cs typeface="Times New Roman" panose="02020603050405020304" pitchFamily="18" charset="0"/>
              </a:rPr>
              <a:t>', '3SsnPorch', '</a:t>
            </a:r>
            <a:r>
              <a:rPr lang="en-IN" dirty="0" err="1">
                <a:latin typeface="Times New Roman" panose="02020603050405020304" pitchFamily="18" charset="0"/>
                <a:cs typeface="Times New Roman" panose="02020603050405020304" pitchFamily="18" charset="0"/>
              </a:rPr>
              <a:t>ScreenPorch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PoolArea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PoolQC</a:t>
            </a:r>
            <a:r>
              <a:rPr lang="en-IN" dirty="0">
                <a:latin typeface="Times New Roman" panose="02020603050405020304" pitchFamily="18" charset="0"/>
                <a:cs typeface="Times New Roman" panose="02020603050405020304" pitchFamily="18" charset="0"/>
              </a:rPr>
              <a:t>', 'Fence', '</a:t>
            </a:r>
            <a:r>
              <a:rPr lang="en-IN" dirty="0" err="1">
                <a:latin typeface="Times New Roman" panose="02020603050405020304" pitchFamily="18" charset="0"/>
                <a:cs typeface="Times New Roman" panose="02020603050405020304" pitchFamily="18" charset="0"/>
              </a:rPr>
              <a:t>MiscFeature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MiscVal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MoSold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YrSold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SaleType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SaleCondition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SalePrice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786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dirty="0">
                <a:latin typeface="Times New Roman" panose="02020603050405020304" pitchFamily="18" charset="0"/>
                <a:cs typeface="Times New Roman" panose="02020603050405020304" pitchFamily="18" charset="0"/>
              </a:rPr>
              <a:t>Visualization</a:t>
            </a:r>
            <a:endParaRPr lang="en-IN"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142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(Sale Price Distribution)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381124" y="1876425"/>
            <a:ext cx="9058275" cy="4616449"/>
          </a:xfrm>
        </p:spPr>
      </p:pic>
    </p:spTree>
    <p:extLst>
      <p:ext uri="{BB962C8B-B14F-4D97-AF65-F5344CB8AC3E}">
        <p14:creationId xmlns:p14="http://schemas.microsoft.com/office/powerpoint/2010/main" val="363376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Cat plot Distribution for Overall Qualification vs Sale Price(Target Variable)</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371600" y="2239078"/>
            <a:ext cx="9658350" cy="4253797"/>
          </a:xfrm>
        </p:spPr>
      </p:pic>
    </p:spTree>
    <p:extLst>
      <p:ext uri="{BB962C8B-B14F-4D97-AF65-F5344CB8AC3E}">
        <p14:creationId xmlns:p14="http://schemas.microsoft.com/office/powerpoint/2010/main" val="34432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1970</Words>
  <Application>Microsoft Office PowerPoint</Application>
  <PresentationFormat>Widescreen</PresentationFormat>
  <Paragraphs>259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HOUSING: PRICE PREDICTION</vt:lpstr>
      <vt:lpstr>Problem Statement</vt:lpstr>
      <vt:lpstr>EDA(Exploratory Data Analysis)</vt:lpstr>
      <vt:lpstr>Data Description</vt:lpstr>
      <vt:lpstr>Data frame Description:</vt:lpstr>
      <vt:lpstr>Target Variable </vt:lpstr>
      <vt:lpstr>Visualization</vt:lpstr>
      <vt:lpstr>Target Variable (Sale Price Distribution)</vt:lpstr>
      <vt:lpstr>Cat plot Distribution for Overall Qualification vs Sale Price(Target Variable)</vt:lpstr>
      <vt:lpstr>Column Dropped</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kiran kumar</cp:lastModifiedBy>
  <cp:revision>12</cp:revision>
  <dcterms:created xsi:type="dcterms:W3CDTF">2021-07-08T14:55:42Z</dcterms:created>
  <dcterms:modified xsi:type="dcterms:W3CDTF">2021-07-08T18:30:51Z</dcterms:modified>
</cp:coreProperties>
</file>