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1" r:id="rId1"/>
  </p:sldMasterIdLst>
  <p:notesMasterIdLst>
    <p:notesMasterId r:id="rId13"/>
  </p:notes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23A1D-2B2A-48ED-B9ED-5F31FE882325}"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72B7F-2B28-46FE-8C3F-FA42E2EB8E8F}" type="slidenum">
              <a:rPr lang="en-IN" smtClean="0"/>
              <a:t>‹#›</a:t>
            </a:fld>
            <a:endParaRPr lang="en-IN"/>
          </a:p>
        </p:txBody>
      </p:sp>
    </p:spTree>
    <p:extLst>
      <p:ext uri="{BB962C8B-B14F-4D97-AF65-F5344CB8AC3E}">
        <p14:creationId xmlns:p14="http://schemas.microsoft.com/office/powerpoint/2010/main" val="35596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D872B7F-2B28-46FE-8C3F-FA42E2EB8E8F}" type="slidenum">
              <a:rPr lang="en-IN" smtClean="0"/>
              <a:t>2</a:t>
            </a:fld>
            <a:endParaRPr lang="en-IN"/>
          </a:p>
        </p:txBody>
      </p:sp>
    </p:spTree>
    <p:extLst>
      <p:ext uri="{BB962C8B-B14F-4D97-AF65-F5344CB8AC3E}">
        <p14:creationId xmlns:p14="http://schemas.microsoft.com/office/powerpoint/2010/main" val="301369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1433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7988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355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82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86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959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961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382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214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3/18/2025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656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3/18/2025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4930081"/>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Calibri" panose="020F0502020204030204" pitchFamily="34" charset="0"/>
                <a:cs typeface="Calibri" panose="020F0502020204030204" pitchFamily="34" charset="0"/>
              </a:rPr>
              <a:t>High Cloud Airlines: Data-Driven Insights for the Future</a:t>
            </a:r>
            <a:endParaRPr lang="en-IN" sz="48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US" dirty="0">
                <a:latin typeface="Calibri" panose="020F0502020204030204" pitchFamily="34" charset="0"/>
                <a:cs typeface="Calibri" panose="020F0502020204030204" pitchFamily="34" charset="0"/>
              </a:rPr>
              <a:t>Using Excel, Power BI, Tableau, and MySQL for Business Intelligence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274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3511" y="150126"/>
            <a:ext cx="6864823" cy="369332"/>
          </a:xfrm>
          <a:prstGeom prst="rect">
            <a:avLst/>
          </a:prstGeom>
          <a:noFill/>
        </p:spPr>
        <p:txBody>
          <a:bodyPr wrap="square" rtlCol="0">
            <a:spAutoFit/>
          </a:bodyPr>
          <a:lstStyle/>
          <a:p>
            <a:r>
              <a:rPr lang="en-IN" dirty="0">
                <a:solidFill>
                  <a:schemeClr val="accent1">
                    <a:lumMod val="75000"/>
                  </a:schemeClr>
                </a:solidFill>
              </a:rPr>
              <a:t>Conclusion</a:t>
            </a:r>
          </a:p>
        </p:txBody>
      </p:sp>
      <p:sp>
        <p:nvSpPr>
          <p:cNvPr id="3" name="TextBox 2"/>
          <p:cNvSpPr txBox="1"/>
          <p:nvPr/>
        </p:nvSpPr>
        <p:spPr>
          <a:xfrm>
            <a:off x="191069" y="996287"/>
            <a:ext cx="9512489"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Excel, Power BI, Tableau, and MySQL have been crucial in transforming High Cloud Airlines' data into actionable insights.</a:t>
            </a:r>
          </a:p>
          <a:p>
            <a:pPr marL="285750" indent="-28575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Excel helps with data analysis and preparation, Power BI provides real-time dashboards for quick decision-making, Tableau offers deep, interactive visualizations, and MySQL ensures seamless data management.</a:t>
            </a:r>
          </a:p>
          <a:p>
            <a:pPr marL="285750" indent="-285750">
              <a:lnSpc>
                <a:spcPct val="150000"/>
              </a:lnSpc>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By leveraging these tools, the airline has improved operational efficiency, enhanced customer satisfaction, and empowered data-driven decisions.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99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457" y="2361063"/>
            <a:ext cx="8488907" cy="1200329"/>
          </a:xfrm>
          <a:prstGeom prst="rect">
            <a:avLst/>
          </a:prstGeom>
          <a:noFill/>
        </p:spPr>
        <p:txBody>
          <a:bodyPr wrap="square" rtlCol="0">
            <a:spAutoFit/>
          </a:bodyPr>
          <a:lstStyle/>
          <a:p>
            <a:r>
              <a:rPr lang="en-US" sz="3600" dirty="0">
                <a:solidFill>
                  <a:schemeClr val="accent1">
                    <a:lumMod val="75000"/>
                  </a:schemeClr>
                </a:solidFill>
                <a:latin typeface="Calibri" panose="020F0502020204030204" pitchFamily="34" charset="0"/>
                <a:cs typeface="Calibri" panose="020F0502020204030204" pitchFamily="34" charset="0"/>
              </a:rPr>
              <a:t>Thank you for your attention! I’m happy to take any questions.</a:t>
            </a:r>
            <a:endParaRPr lang="en-IN" sz="3600" dirty="0">
              <a:solidFill>
                <a:schemeClr val="accent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60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9433" y="382137"/>
            <a:ext cx="8857397" cy="523220"/>
          </a:xfrm>
          <a:prstGeom prst="rect">
            <a:avLst/>
          </a:prstGeom>
          <a:noFill/>
        </p:spPr>
        <p:txBody>
          <a:bodyPr wrap="square" rtlCol="0">
            <a:spAutoFit/>
          </a:bodyPr>
          <a:lstStyle/>
          <a:p>
            <a:r>
              <a:rPr lang="en-US" dirty="0" smtClean="0"/>
              <a:t>                                            </a:t>
            </a:r>
            <a:r>
              <a:rPr lang="en-US" sz="2800" dirty="0" smtClean="0">
                <a:solidFill>
                  <a:schemeClr val="accent1">
                    <a:lumMod val="75000"/>
                  </a:schemeClr>
                </a:solidFill>
              </a:rPr>
              <a:t>Team Members Involved</a:t>
            </a:r>
            <a:endParaRPr lang="en-IN" sz="2800" dirty="0">
              <a:solidFill>
                <a:schemeClr val="accent1">
                  <a:lumMod val="75000"/>
                </a:schemeClr>
              </a:solidFill>
            </a:endParaRPr>
          </a:p>
        </p:txBody>
      </p:sp>
      <p:sp>
        <p:nvSpPr>
          <p:cNvPr id="5" name="TextBox 4"/>
          <p:cNvSpPr txBox="1"/>
          <p:nvPr/>
        </p:nvSpPr>
        <p:spPr>
          <a:xfrm>
            <a:off x="1296537" y="1774209"/>
            <a:ext cx="3405116" cy="2862322"/>
          </a:xfrm>
          <a:prstGeom prst="rect">
            <a:avLst/>
          </a:prstGeom>
          <a:noFill/>
        </p:spPr>
        <p:txBody>
          <a:bodyPr wrap="square" rtlCol="0">
            <a:spAutoFit/>
          </a:bodyPr>
          <a:lstStyle/>
          <a:p>
            <a:pPr>
              <a:lnSpc>
                <a:spcPct val="150000"/>
              </a:lnSpc>
            </a:pPr>
            <a:r>
              <a:rPr lang="en-US" sz="2400" dirty="0" smtClean="0">
                <a:solidFill>
                  <a:schemeClr val="accent1">
                    <a:lumMod val="75000"/>
                  </a:schemeClr>
                </a:solidFill>
              </a:rPr>
              <a:t>1.Ayush</a:t>
            </a:r>
          </a:p>
          <a:p>
            <a:pPr>
              <a:lnSpc>
                <a:spcPct val="150000"/>
              </a:lnSpc>
            </a:pPr>
            <a:r>
              <a:rPr lang="en-US" sz="2400" dirty="0" smtClean="0">
                <a:solidFill>
                  <a:schemeClr val="accent1">
                    <a:lumMod val="75000"/>
                  </a:schemeClr>
                </a:solidFill>
              </a:rPr>
              <a:t>2.Ayesha</a:t>
            </a:r>
          </a:p>
          <a:p>
            <a:pPr>
              <a:lnSpc>
                <a:spcPct val="150000"/>
              </a:lnSpc>
            </a:pPr>
            <a:r>
              <a:rPr lang="en-US" sz="2400" dirty="0" smtClean="0">
                <a:solidFill>
                  <a:schemeClr val="accent1">
                    <a:lumMod val="75000"/>
                  </a:schemeClr>
                </a:solidFill>
              </a:rPr>
              <a:t>3.Ajitha</a:t>
            </a:r>
          </a:p>
          <a:p>
            <a:pPr>
              <a:lnSpc>
                <a:spcPct val="150000"/>
              </a:lnSpc>
            </a:pPr>
            <a:r>
              <a:rPr lang="en-US" sz="2400" dirty="0" smtClean="0">
                <a:solidFill>
                  <a:schemeClr val="accent1">
                    <a:lumMod val="75000"/>
                  </a:schemeClr>
                </a:solidFill>
              </a:rPr>
              <a:t>4.Kiran</a:t>
            </a:r>
          </a:p>
          <a:p>
            <a:pPr>
              <a:lnSpc>
                <a:spcPct val="150000"/>
              </a:lnSpc>
            </a:pPr>
            <a:r>
              <a:rPr lang="en-US" sz="2400" dirty="0" smtClean="0">
                <a:solidFill>
                  <a:schemeClr val="accent1">
                    <a:lumMod val="75000"/>
                  </a:schemeClr>
                </a:solidFill>
              </a:rPr>
              <a:t>5.Radhika</a:t>
            </a:r>
            <a:endParaRPr lang="en-IN" sz="2400" dirty="0">
              <a:solidFill>
                <a:schemeClr val="accent1">
                  <a:lumMod val="75000"/>
                </a:schemeClr>
              </a:solidFill>
            </a:endParaRPr>
          </a:p>
        </p:txBody>
      </p:sp>
    </p:spTree>
    <p:extLst>
      <p:ext uri="{BB962C8B-B14F-4D97-AF65-F5344CB8AC3E}">
        <p14:creationId xmlns:p14="http://schemas.microsoft.com/office/powerpoint/2010/main" val="133231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4" y="341194"/>
            <a:ext cx="8898340" cy="369332"/>
          </a:xfrm>
          <a:prstGeom prst="rect">
            <a:avLst/>
          </a:prstGeom>
          <a:noFill/>
        </p:spPr>
        <p:txBody>
          <a:bodyPr wrap="square" rtlCol="0" anchor="ctr">
            <a:spAutoFit/>
          </a:bodyPr>
          <a:lstStyle/>
          <a:p>
            <a:r>
              <a:rPr lang="en-IN" dirty="0" smtClean="0"/>
              <a:t>                                  </a:t>
            </a:r>
            <a:r>
              <a:rPr lang="en-IN" dirty="0" smtClean="0">
                <a:solidFill>
                  <a:schemeClr val="accent1">
                    <a:lumMod val="75000"/>
                  </a:schemeClr>
                </a:solidFill>
              </a:rPr>
              <a:t>Introduction(</a:t>
            </a:r>
            <a:r>
              <a:rPr lang="en-US" dirty="0">
                <a:solidFill>
                  <a:schemeClr val="accent1">
                    <a:lumMod val="75000"/>
                  </a:schemeClr>
                </a:solidFill>
              </a:rPr>
              <a:t>Overview of High Cloud </a:t>
            </a:r>
            <a:r>
              <a:rPr lang="en-US" dirty="0" smtClean="0">
                <a:solidFill>
                  <a:schemeClr val="accent1">
                    <a:lumMod val="75000"/>
                  </a:schemeClr>
                </a:solidFill>
              </a:rPr>
              <a:t>Airlines)</a:t>
            </a:r>
            <a:endParaRPr lang="en-IN" dirty="0">
              <a:solidFill>
                <a:schemeClr val="accent1">
                  <a:lumMod val="75000"/>
                </a:schemeClr>
              </a:solidFill>
            </a:endParaRPr>
          </a:p>
        </p:txBody>
      </p:sp>
      <p:sp>
        <p:nvSpPr>
          <p:cNvPr id="4" name="TextBox 3"/>
          <p:cNvSpPr txBox="1"/>
          <p:nvPr/>
        </p:nvSpPr>
        <p:spPr>
          <a:xfrm>
            <a:off x="423080" y="1023582"/>
            <a:ext cx="8284191"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High Cloud Airlines is a leading airline known for its innovative approach to passenger service, fleet management, and operational efficiency. In today's competitive airline industry, leveraging data and business intelligence tools is key to enhancing performance, customer satisfaction, and profitability</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5" name="TextBox 4"/>
          <p:cNvSpPr txBox="1"/>
          <p:nvPr/>
        </p:nvSpPr>
        <p:spPr>
          <a:xfrm>
            <a:off x="2320120" y="2962574"/>
            <a:ext cx="5882185" cy="369332"/>
          </a:xfrm>
          <a:prstGeom prst="rect">
            <a:avLst/>
          </a:prstGeom>
          <a:noFill/>
        </p:spPr>
        <p:txBody>
          <a:bodyPr wrap="square" rtlCol="0">
            <a:spAutoFit/>
          </a:bodyPr>
          <a:lstStyle/>
          <a:p>
            <a:r>
              <a:rPr lang="en-US" b="1" dirty="0" smtClean="0"/>
              <a:t>        </a:t>
            </a:r>
            <a:r>
              <a:rPr lang="en-US" b="1" dirty="0" smtClean="0">
                <a:solidFill>
                  <a:schemeClr val="accent1">
                    <a:lumMod val="75000"/>
                  </a:schemeClr>
                </a:solidFill>
              </a:rPr>
              <a:t>Importance </a:t>
            </a:r>
            <a:r>
              <a:rPr lang="en-US" b="1" dirty="0">
                <a:solidFill>
                  <a:schemeClr val="accent1">
                    <a:lumMod val="75000"/>
                  </a:schemeClr>
                </a:solidFill>
              </a:rPr>
              <a:t>of Data and Analytics</a:t>
            </a:r>
            <a:r>
              <a:rPr lang="en-US" dirty="0">
                <a:solidFill>
                  <a:schemeClr val="accent1">
                    <a:lumMod val="75000"/>
                  </a:schemeClr>
                </a:solidFill>
              </a:rPr>
              <a:t>:</a:t>
            </a:r>
            <a:endParaRPr lang="en-IN" dirty="0">
              <a:solidFill>
                <a:schemeClr val="accent1">
                  <a:lumMod val="75000"/>
                </a:schemeClr>
              </a:solidFill>
            </a:endParaRPr>
          </a:p>
        </p:txBody>
      </p:sp>
      <p:sp>
        <p:nvSpPr>
          <p:cNvPr id="7" name="TextBox 6"/>
          <p:cNvSpPr txBox="1"/>
          <p:nvPr/>
        </p:nvSpPr>
        <p:spPr>
          <a:xfrm>
            <a:off x="982639" y="3930556"/>
            <a:ext cx="7942996"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 an age of digital transformation, airlines must harness the power of data to make informed decisions. Through the use of advanced tools such as Excel, Power BI, Tableau, and MySQL, High Cloud Airlines aims to drive business decisions and improve both operational and customer-facing processes.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348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9368" y="464024"/>
            <a:ext cx="7369791" cy="369332"/>
          </a:xfrm>
          <a:prstGeom prst="rect">
            <a:avLst/>
          </a:prstGeom>
          <a:noFill/>
        </p:spPr>
        <p:txBody>
          <a:bodyPr wrap="square" rtlCol="0">
            <a:spAutoFit/>
          </a:bodyPr>
          <a:lstStyle/>
          <a:p>
            <a:r>
              <a:rPr lang="en-IN" dirty="0" smtClean="0"/>
              <a:t>                            </a:t>
            </a:r>
            <a:r>
              <a:rPr lang="en-IN" dirty="0" smtClean="0">
                <a:solidFill>
                  <a:schemeClr val="accent1">
                    <a:lumMod val="75000"/>
                  </a:schemeClr>
                </a:solidFill>
              </a:rPr>
              <a:t>Key </a:t>
            </a:r>
            <a:r>
              <a:rPr lang="en-IN" dirty="0">
                <a:solidFill>
                  <a:schemeClr val="accent1">
                    <a:lumMod val="75000"/>
                  </a:schemeClr>
                </a:solidFill>
              </a:rPr>
              <a:t>Business Challenges</a:t>
            </a:r>
          </a:p>
        </p:txBody>
      </p:sp>
      <p:sp>
        <p:nvSpPr>
          <p:cNvPr id="3" name="TextBox 2"/>
          <p:cNvSpPr txBox="1"/>
          <p:nvPr/>
        </p:nvSpPr>
        <p:spPr>
          <a:xfrm>
            <a:off x="245660" y="1419367"/>
            <a:ext cx="8884692" cy="258532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Calibri" panose="020F0502020204030204" pitchFamily="34" charset="0"/>
                <a:cs typeface="Calibri" panose="020F0502020204030204" pitchFamily="34" charset="0"/>
              </a:rPr>
              <a:t>Operational inefficiencies (e.g., scheduling, maintenance, resource allocation</a:t>
            </a:r>
            <a:r>
              <a:rPr lang="en-US" dirty="0" smtClean="0">
                <a:latin typeface="Calibri" panose="020F0502020204030204" pitchFamily="34" charset="0"/>
                <a:cs typeface="Calibri" panose="020F0502020204030204" pitchFamily="34" charset="0"/>
              </a:rPr>
              <a:t>)</a:t>
            </a:r>
          </a:p>
          <a:p>
            <a:pPr marL="285750" indent="-285750">
              <a:lnSpc>
                <a:spcPct val="200000"/>
              </a:lnSpc>
              <a:buFont typeface="Arial" panose="020B0604020202020204" pitchFamily="34" charset="0"/>
              <a:buChar char="•"/>
            </a:pPr>
            <a:r>
              <a:rPr lang="en-US" dirty="0">
                <a:latin typeface="Calibri" panose="020F0502020204030204" pitchFamily="34" charset="0"/>
                <a:cs typeface="Calibri" panose="020F0502020204030204" pitchFamily="34" charset="0"/>
              </a:rPr>
              <a:t>Customer service improvements (e.g., on-time performance, complaints handling</a:t>
            </a:r>
            <a:r>
              <a:rPr lang="en-US" dirty="0" smtClean="0">
                <a:latin typeface="Calibri" panose="020F0502020204030204" pitchFamily="34" charset="0"/>
                <a:cs typeface="Calibri" panose="020F0502020204030204" pitchFamily="34" charset="0"/>
              </a:rPr>
              <a:t>)</a:t>
            </a:r>
          </a:p>
          <a:p>
            <a:pPr marL="285750" indent="-285750">
              <a:lnSpc>
                <a:spcPct val="200000"/>
              </a:lnSpc>
              <a:buFont typeface="Arial" panose="020B0604020202020204" pitchFamily="34" charset="0"/>
              <a:buChar char="•"/>
            </a:pPr>
            <a:r>
              <a:rPr lang="en-US" dirty="0">
                <a:latin typeface="Calibri" panose="020F0502020204030204" pitchFamily="34" charset="0"/>
                <a:cs typeface="Calibri" panose="020F0502020204030204" pitchFamily="34" charset="0"/>
              </a:rPr>
              <a:t>Profitability and cost optimization (e.g., fuel consumption, staff management</a:t>
            </a:r>
            <a:r>
              <a:rPr lang="en-US" dirty="0" smtClean="0">
                <a:latin typeface="Calibri" panose="020F0502020204030204" pitchFamily="34" charset="0"/>
                <a:cs typeface="Calibri" panose="020F0502020204030204" pitchFamily="34" charset="0"/>
              </a:rPr>
              <a:t>)</a:t>
            </a:r>
          </a:p>
          <a:p>
            <a:pPr marL="285750" indent="-285750">
              <a:lnSpc>
                <a:spcPct val="200000"/>
              </a:lnSpc>
              <a:buFont typeface="Arial" panose="020B0604020202020204" pitchFamily="34" charset="0"/>
              <a:buChar char="•"/>
            </a:pPr>
            <a:r>
              <a:rPr lang="en-IN" dirty="0">
                <a:latin typeface="Calibri" panose="020F0502020204030204" pitchFamily="34" charset="0"/>
                <a:cs typeface="Calibri" panose="020F0502020204030204" pitchFamily="34" charset="0"/>
              </a:rPr>
              <a:t>Market analysis (e.g., passenger trends, competitor performance)</a:t>
            </a:r>
            <a:endParaRPr lang="en-US" dirty="0" smtClean="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67025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5905" y="245659"/>
            <a:ext cx="7083188" cy="400110"/>
          </a:xfrm>
          <a:prstGeom prst="rect">
            <a:avLst/>
          </a:prstGeom>
          <a:noFill/>
        </p:spPr>
        <p:txBody>
          <a:bodyPr wrap="square" rtlCol="0">
            <a:spAutoFit/>
          </a:bodyPr>
          <a:lstStyle/>
          <a:p>
            <a:r>
              <a:rPr lang="en-IN" sz="2000" dirty="0">
                <a:solidFill>
                  <a:schemeClr val="accent1">
                    <a:lumMod val="75000"/>
                  </a:schemeClr>
                </a:solidFill>
              </a:rPr>
              <a:t>Data Management and Integration</a:t>
            </a:r>
          </a:p>
        </p:txBody>
      </p:sp>
      <p:sp>
        <p:nvSpPr>
          <p:cNvPr id="3" name="TextBox 2"/>
          <p:cNvSpPr txBox="1"/>
          <p:nvPr/>
        </p:nvSpPr>
        <p:spPr>
          <a:xfrm>
            <a:off x="641444" y="1423691"/>
            <a:ext cx="2934269" cy="369332"/>
          </a:xfrm>
          <a:prstGeom prst="rect">
            <a:avLst/>
          </a:prstGeom>
          <a:noFill/>
        </p:spPr>
        <p:txBody>
          <a:bodyPr wrap="square" rtlCol="0">
            <a:spAutoFit/>
          </a:bodyPr>
          <a:lstStyle/>
          <a:p>
            <a:r>
              <a:rPr lang="en-IN" dirty="0">
                <a:solidFill>
                  <a:schemeClr val="accent1">
                    <a:lumMod val="75000"/>
                  </a:schemeClr>
                </a:solidFill>
                <a:latin typeface="Calibri" panose="020F0502020204030204" pitchFamily="34" charset="0"/>
                <a:cs typeface="Calibri" panose="020F0502020204030204" pitchFamily="34" charset="0"/>
              </a:rPr>
              <a:t>MySQL </a:t>
            </a:r>
            <a:r>
              <a:rPr lang="en-IN" dirty="0" smtClean="0">
                <a:solidFill>
                  <a:schemeClr val="accent1">
                    <a:lumMod val="75000"/>
                  </a:schemeClr>
                </a:solidFill>
                <a:latin typeface="Calibri" panose="020F0502020204030204" pitchFamily="34" charset="0"/>
                <a:cs typeface="Calibri" panose="020F0502020204030204" pitchFamily="34" charset="0"/>
              </a:rPr>
              <a:t>Database : </a:t>
            </a:r>
            <a:endParaRPr lang="en-IN" dirty="0">
              <a:solidFill>
                <a:schemeClr val="accent1">
                  <a:lumMod val="75000"/>
                </a:schemeClr>
              </a:solidFill>
              <a:latin typeface="Calibri" panose="020F0502020204030204" pitchFamily="34" charset="0"/>
              <a:cs typeface="Calibri" panose="020F0502020204030204" pitchFamily="34" charset="0"/>
            </a:endParaRPr>
          </a:p>
        </p:txBody>
      </p:sp>
      <p:sp>
        <p:nvSpPr>
          <p:cNvPr id="4" name="TextBox 3"/>
          <p:cNvSpPr txBox="1"/>
          <p:nvPr/>
        </p:nvSpPr>
        <p:spPr>
          <a:xfrm>
            <a:off x="1378424" y="2251881"/>
            <a:ext cx="7629098" cy="1200329"/>
          </a:xfrm>
          <a:prstGeom prst="rect">
            <a:avLst/>
          </a:prstGeom>
          <a:noFill/>
        </p:spPr>
        <p:txBody>
          <a:bodyPr wrap="square" rtlCol="0">
            <a:spAutoFit/>
          </a:bodyPr>
          <a:lstStyle/>
          <a:p>
            <a:r>
              <a:rPr lang="en-IN" dirty="0">
                <a:latin typeface="Calibri" panose="020F0502020204030204" pitchFamily="34" charset="0"/>
                <a:cs typeface="Calibri" panose="020F0502020204030204" pitchFamily="34" charset="0"/>
              </a:rPr>
              <a:t>High Cloud Airlines utilizes MySQL to store critical data related to flight schedules, ticket sales, customer profiles, and performance metrics. This centralized database allows for seamless data retrieval and efficient query execution.</a:t>
            </a:r>
          </a:p>
        </p:txBody>
      </p:sp>
    </p:spTree>
    <p:extLst>
      <p:ext uri="{BB962C8B-B14F-4D97-AF65-F5344CB8AC3E}">
        <p14:creationId xmlns:p14="http://schemas.microsoft.com/office/powerpoint/2010/main" val="370460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7917" y="354841"/>
            <a:ext cx="6632812" cy="369332"/>
          </a:xfrm>
          <a:prstGeom prst="rect">
            <a:avLst/>
          </a:prstGeom>
          <a:noFill/>
        </p:spPr>
        <p:txBody>
          <a:bodyPr wrap="square" rtlCol="0">
            <a:spAutoFit/>
          </a:bodyPr>
          <a:lstStyle/>
          <a:p>
            <a:r>
              <a:rPr lang="en-IN" dirty="0">
                <a:solidFill>
                  <a:schemeClr val="accent1">
                    <a:lumMod val="75000"/>
                  </a:schemeClr>
                </a:solidFill>
              </a:rPr>
              <a:t>Excel for Data Analysis</a:t>
            </a:r>
          </a:p>
        </p:txBody>
      </p:sp>
      <p:sp>
        <p:nvSpPr>
          <p:cNvPr id="3" name="TextBox 2"/>
          <p:cNvSpPr txBox="1"/>
          <p:nvPr/>
        </p:nvSpPr>
        <p:spPr>
          <a:xfrm>
            <a:off x="136478" y="1050878"/>
            <a:ext cx="8843749" cy="369332"/>
          </a:xfrm>
          <a:prstGeom prst="rect">
            <a:avLst/>
          </a:prstGeom>
          <a:noFill/>
        </p:spPr>
        <p:txBody>
          <a:bodyPr wrap="square" rtlCol="0">
            <a:spAutoFit/>
          </a:bodyPr>
          <a:lstStyle/>
          <a:p>
            <a:r>
              <a:rPr lang="en-US" b="1" dirty="0">
                <a:solidFill>
                  <a:schemeClr val="accent1">
                    <a:lumMod val="75000"/>
                  </a:schemeClr>
                </a:solidFill>
                <a:latin typeface="Calibri" panose="020F0502020204030204" pitchFamily="34" charset="0"/>
                <a:cs typeface="Calibri" panose="020F0502020204030204" pitchFamily="34" charset="0"/>
              </a:rPr>
              <a:t>Data Cleaning and Transformation</a:t>
            </a:r>
            <a:r>
              <a:rPr lang="en-US" dirty="0">
                <a:solidFill>
                  <a:schemeClr val="accent1">
                    <a:lumMod val="75000"/>
                  </a:schemeClr>
                </a:solidFill>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Excel </a:t>
            </a:r>
            <a:r>
              <a:rPr lang="en-US" dirty="0">
                <a:latin typeface="Calibri" panose="020F0502020204030204" pitchFamily="34" charset="0"/>
                <a:cs typeface="Calibri" panose="020F0502020204030204" pitchFamily="34" charset="0"/>
              </a:rPr>
              <a:t>is used for initial data processing and preparation.</a:t>
            </a:r>
            <a:endParaRPr lang="en-IN" dirty="0">
              <a:latin typeface="Calibri" panose="020F0502020204030204" pitchFamily="34" charset="0"/>
              <a:cs typeface="Calibri" panose="020F0502020204030204" pitchFamily="34" charset="0"/>
            </a:endParaRPr>
          </a:p>
        </p:txBody>
      </p:sp>
      <p:sp>
        <p:nvSpPr>
          <p:cNvPr id="4" name="TextBox 3"/>
          <p:cNvSpPr txBox="1"/>
          <p:nvPr/>
        </p:nvSpPr>
        <p:spPr>
          <a:xfrm>
            <a:off x="245660" y="2129051"/>
            <a:ext cx="9335069" cy="1200329"/>
          </a:xfrm>
          <a:prstGeom prst="rect">
            <a:avLst/>
          </a:prstGeom>
          <a:noFill/>
        </p:spPr>
        <p:txBody>
          <a:bodyPr wrap="square" rtlCol="0">
            <a:spAutoFit/>
          </a:bodyPr>
          <a:lstStyle/>
          <a:p>
            <a:r>
              <a:rPr lang="en-IN" b="1" dirty="0">
                <a:solidFill>
                  <a:schemeClr val="accent1">
                    <a:lumMod val="75000"/>
                  </a:schemeClr>
                </a:solidFill>
              </a:rPr>
              <a:t>Example</a:t>
            </a:r>
            <a:r>
              <a:rPr lang="en-IN" dirty="0" smtClean="0">
                <a:solidFill>
                  <a:schemeClr val="accent1">
                    <a:lumMod val="75000"/>
                  </a:schemeClr>
                </a:solidFill>
              </a:rPr>
              <a:t>:</a:t>
            </a:r>
          </a:p>
          <a:p>
            <a:endParaRPr lang="en-US" dirty="0">
              <a:solidFill>
                <a:schemeClr val="accent1">
                  <a:lumMod val="75000"/>
                </a:schemeClr>
              </a:solidFill>
            </a:endParaRPr>
          </a:p>
          <a:p>
            <a:r>
              <a:rPr lang="en-US" dirty="0" smtClean="0">
                <a:latin typeface="Calibri" panose="020F0502020204030204" pitchFamily="34" charset="0"/>
                <a:cs typeface="Calibri" panose="020F0502020204030204" pitchFamily="34" charset="0"/>
              </a:rPr>
              <a:t>Excel </a:t>
            </a:r>
            <a:r>
              <a:rPr lang="en-US" dirty="0">
                <a:latin typeface="Calibri" panose="020F0502020204030204" pitchFamily="34" charset="0"/>
                <a:cs typeface="Calibri" panose="020F0502020204030204" pitchFamily="34" charset="0"/>
              </a:rPr>
              <a:t>is used for quick analysis of flight performance (e.g., delays, cancellations) and customer trends, using pivot tables, charts, and formulas to provide actionable insights.</a:t>
            </a:r>
            <a:endParaRPr lang="en-IN" dirty="0">
              <a:solidFill>
                <a:schemeClr val="accent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16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4394" y="259308"/>
            <a:ext cx="7779224" cy="369332"/>
          </a:xfrm>
          <a:prstGeom prst="rect">
            <a:avLst/>
          </a:prstGeom>
          <a:noFill/>
        </p:spPr>
        <p:txBody>
          <a:bodyPr wrap="square" rtlCol="0">
            <a:spAutoFit/>
          </a:bodyPr>
          <a:lstStyle/>
          <a:p>
            <a:r>
              <a:rPr lang="en-US" dirty="0">
                <a:solidFill>
                  <a:schemeClr val="accent1">
                    <a:lumMod val="75000"/>
                  </a:schemeClr>
                </a:solidFill>
              </a:rPr>
              <a:t>Power BI for Data Visualization</a:t>
            </a:r>
            <a:endParaRPr lang="en-IN" dirty="0">
              <a:solidFill>
                <a:schemeClr val="accent1">
                  <a:lumMod val="75000"/>
                </a:schemeClr>
              </a:solidFill>
            </a:endParaRPr>
          </a:p>
        </p:txBody>
      </p:sp>
      <p:sp>
        <p:nvSpPr>
          <p:cNvPr id="3" name="TextBox 2"/>
          <p:cNvSpPr txBox="1"/>
          <p:nvPr/>
        </p:nvSpPr>
        <p:spPr>
          <a:xfrm>
            <a:off x="218364" y="1255594"/>
            <a:ext cx="9676263"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Power BI helps High Cloud Airlines create visually appealing dashboards that track on-time performance, fleet status, and customer satisfaction metrics. These dashboards are updated in real-time and accessible to key stakeholders for decision-making</a:t>
            </a:r>
            <a:r>
              <a:rPr lang="en-US" dirty="0" smtClean="0">
                <a:latin typeface="Calibri" panose="020F0502020204030204" pitchFamily="34" charset="0"/>
                <a:cs typeface="Calibri" panose="020F0502020204030204" pitchFamily="34" charset="0"/>
              </a:rPr>
              <a:t>.</a:t>
            </a:r>
          </a:p>
          <a:p>
            <a:endParaRPr lang="en-US" dirty="0"/>
          </a:p>
          <a:p>
            <a:endParaRPr lang="en-US" dirty="0" smtClean="0"/>
          </a:p>
          <a:p>
            <a:endParaRPr lang="en-US" dirty="0"/>
          </a:p>
          <a:p>
            <a:r>
              <a:rPr lang="en-US" dirty="0"/>
              <a:t>Example:</a:t>
            </a:r>
            <a:br>
              <a:rPr lang="en-US" dirty="0"/>
            </a:br>
            <a:r>
              <a:rPr lang="en-US" dirty="0"/>
              <a:t/>
            </a:r>
            <a:br>
              <a:rPr lang="en-US" dirty="0"/>
            </a:br>
            <a:r>
              <a:rPr lang="en-US" dirty="0">
                <a:latin typeface="Calibri" panose="020F0502020204030204" pitchFamily="34" charset="0"/>
                <a:cs typeface="Calibri" panose="020F0502020204030204" pitchFamily="34" charset="0"/>
              </a:rPr>
              <a:t>Power BI is used for visualizing ticket sales trends, seasonal demand, and regional performance, allowing management to plan for peak seasons and optimize flight routes.</a:t>
            </a:r>
          </a:p>
        </p:txBody>
      </p:sp>
    </p:spTree>
    <p:extLst>
      <p:ext uri="{BB962C8B-B14F-4D97-AF65-F5344CB8AC3E}">
        <p14:creationId xmlns:p14="http://schemas.microsoft.com/office/powerpoint/2010/main" val="329413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7475" y="313899"/>
            <a:ext cx="7397087" cy="369332"/>
          </a:xfrm>
          <a:prstGeom prst="rect">
            <a:avLst/>
          </a:prstGeom>
          <a:noFill/>
        </p:spPr>
        <p:txBody>
          <a:bodyPr wrap="square" rtlCol="0">
            <a:spAutoFit/>
          </a:bodyPr>
          <a:lstStyle/>
          <a:p>
            <a:r>
              <a:rPr lang="en-IN" dirty="0">
                <a:solidFill>
                  <a:schemeClr val="accent1">
                    <a:lumMod val="75000"/>
                  </a:schemeClr>
                </a:solidFill>
              </a:rPr>
              <a:t>Tableau for Advanced Analytics</a:t>
            </a:r>
          </a:p>
        </p:txBody>
      </p:sp>
      <p:sp>
        <p:nvSpPr>
          <p:cNvPr id="3" name="TextBox 2"/>
          <p:cNvSpPr txBox="1"/>
          <p:nvPr/>
        </p:nvSpPr>
        <p:spPr>
          <a:xfrm>
            <a:off x="327546" y="1160060"/>
            <a:ext cx="9335069"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Tableau is used for deep analysis of customer feedback, revealing insights about passenger satisfaction and identifying areas for improvement, such as service quality or pricing structures.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282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0872" y="259308"/>
            <a:ext cx="7738280" cy="369332"/>
          </a:xfrm>
          <a:prstGeom prst="rect">
            <a:avLst/>
          </a:prstGeom>
          <a:noFill/>
        </p:spPr>
        <p:txBody>
          <a:bodyPr wrap="square" rtlCol="0">
            <a:spAutoFit/>
          </a:bodyPr>
          <a:lstStyle/>
          <a:p>
            <a:r>
              <a:rPr lang="en-US" dirty="0">
                <a:solidFill>
                  <a:schemeClr val="accent1">
                    <a:lumMod val="75000"/>
                  </a:schemeClr>
                </a:solidFill>
              </a:rPr>
              <a:t>Benefits of Using These Tools</a:t>
            </a:r>
            <a:endParaRPr lang="en-IN" dirty="0">
              <a:solidFill>
                <a:schemeClr val="accent1">
                  <a:lumMod val="75000"/>
                </a:schemeClr>
              </a:solidFill>
            </a:endParaRPr>
          </a:p>
        </p:txBody>
      </p:sp>
      <p:sp>
        <p:nvSpPr>
          <p:cNvPr id="3" name="TextBox 2"/>
          <p:cNvSpPr txBox="1"/>
          <p:nvPr/>
        </p:nvSpPr>
        <p:spPr>
          <a:xfrm>
            <a:off x="313899" y="1241946"/>
            <a:ext cx="9021170" cy="2308324"/>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Data-Driven Decisions</a:t>
            </a:r>
            <a:r>
              <a:rPr lang="en-US" dirty="0">
                <a:latin typeface="Calibri" panose="020F0502020204030204" pitchFamily="34" charset="0"/>
                <a:cs typeface="Calibri" panose="020F0502020204030204" pitchFamily="34" charset="0"/>
              </a:rPr>
              <a:t>: These tools enable faster, more accurate decision-making based on real-time and historical data</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Improved Operational Efficiency: </a:t>
            </a:r>
            <a:r>
              <a:rPr lang="en-US" dirty="0">
                <a:latin typeface="Calibri" panose="020F0502020204030204" pitchFamily="34" charset="0"/>
                <a:cs typeface="Calibri" panose="020F0502020204030204" pitchFamily="34" charset="0"/>
              </a:rPr>
              <a:t>By automating data collection and analysis, High Cloud Airlines can streamline operations and reduce inefficiencies</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Better Customer Insights: </a:t>
            </a:r>
            <a:r>
              <a:rPr lang="en-US" dirty="0">
                <a:latin typeface="Calibri" panose="020F0502020204030204" pitchFamily="34" charset="0"/>
                <a:cs typeface="Calibri" panose="020F0502020204030204" pitchFamily="34" charset="0"/>
              </a:rPr>
              <a:t>Gaining a deeper understanding of customer preferences and behaviors allows for targeted marketing and service improvements.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774817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97</TotalTime>
  <Words>528</Words>
  <Application>Microsoft Office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Wingdings 2</vt:lpstr>
      <vt:lpstr>Frame</vt:lpstr>
      <vt:lpstr>High Cloud Airlines: Data-Driven Insights for the Future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 Data-Driven Insights for the Future</dc:title>
  <dc:creator>Champions</dc:creator>
  <cp:lastModifiedBy>Champions</cp:lastModifiedBy>
  <cp:revision>6</cp:revision>
  <dcterms:created xsi:type="dcterms:W3CDTF">2025-03-18T17:52:39Z</dcterms:created>
  <dcterms:modified xsi:type="dcterms:W3CDTF">2025-03-18T19:30:06Z</dcterms:modified>
</cp:coreProperties>
</file>