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8/18/2022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08F7-0603-A994-5728-042353EC7503}"/>
              </a:ext>
            </a:extLst>
          </p:cNvPr>
          <p:cNvSpPr>
            <a:spLocks noGrp="1"/>
          </p:cNvSpPr>
          <p:nvPr>
            <p:ph type="ctrTitle"/>
          </p:nvPr>
        </p:nvSpPr>
        <p:spPr/>
        <p:txBody>
          <a:bodyPr>
            <a:normAutofit fontScale="90000"/>
          </a:bodyPr>
          <a:lstStyle/>
          <a:p>
            <a:r>
              <a:rPr lang="en-IN" dirty="0"/>
              <a:t>NESTED STATE DIAGRAM AND </a:t>
            </a:r>
            <a:br>
              <a:rPr lang="en-IN" dirty="0"/>
            </a:br>
            <a:r>
              <a:rPr lang="en-IN" dirty="0"/>
              <a:t>SIGNAL GENRALISATION</a:t>
            </a:r>
          </a:p>
        </p:txBody>
      </p:sp>
      <p:sp>
        <p:nvSpPr>
          <p:cNvPr id="3" name="Subtitle 2">
            <a:extLst>
              <a:ext uri="{FF2B5EF4-FFF2-40B4-BE49-F238E27FC236}">
                <a16:creationId xmlns:a16="http://schemas.microsoft.com/office/drawing/2014/main" id="{7A035AEC-796A-DEEC-1679-E3B81B35BF8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8467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BF78-AA0F-BD56-E9FC-F919165DDDF9}"/>
              </a:ext>
            </a:extLst>
          </p:cNvPr>
          <p:cNvSpPr>
            <a:spLocks noGrp="1"/>
          </p:cNvSpPr>
          <p:nvPr>
            <p:ph type="title"/>
          </p:nvPr>
        </p:nvSpPr>
        <p:spPr>
          <a:xfrm>
            <a:off x="1609002" y="145473"/>
            <a:ext cx="10018713" cy="1156855"/>
          </a:xfrm>
        </p:spPr>
        <p:txBody>
          <a:bodyPr/>
          <a:lstStyle/>
          <a:p>
            <a:r>
              <a:rPr lang="en-IN" dirty="0"/>
              <a:t>NESTED STATE</a:t>
            </a:r>
          </a:p>
        </p:txBody>
      </p:sp>
      <p:sp>
        <p:nvSpPr>
          <p:cNvPr id="3" name="Content Placeholder 2">
            <a:extLst>
              <a:ext uri="{FF2B5EF4-FFF2-40B4-BE49-F238E27FC236}">
                <a16:creationId xmlns:a16="http://schemas.microsoft.com/office/drawing/2014/main" id="{606EB1C5-B289-53A8-16E6-3D40091E8209}"/>
              </a:ext>
            </a:extLst>
          </p:cNvPr>
          <p:cNvSpPr>
            <a:spLocks noGrp="1"/>
          </p:cNvSpPr>
          <p:nvPr>
            <p:ph idx="1"/>
          </p:nvPr>
        </p:nvSpPr>
        <p:spPr>
          <a:xfrm>
            <a:off x="1484310" y="1620983"/>
            <a:ext cx="10018713" cy="4170218"/>
          </a:xfrm>
        </p:spPr>
        <p:txBody>
          <a:bodyPr>
            <a:normAutofit fontScale="92500"/>
          </a:bodyPr>
          <a:lstStyle/>
          <a:p>
            <a:pPr>
              <a:lnSpc>
                <a:spcPct val="107000"/>
              </a:lnSpc>
              <a:spcAft>
                <a:spcPts val="800"/>
              </a:spcAft>
            </a:pPr>
            <a:r>
              <a:rPr lang="en-IN" dirty="0">
                <a:solidFill>
                  <a:srgbClr val="222222"/>
                </a:solidFill>
                <a:effectLst/>
                <a:latin typeface="Lato" panose="020F0502020204030203" pitchFamily="34" charset="0"/>
                <a:ea typeface="Calibri" panose="020F0502020204030204" pitchFamily="34" charset="0"/>
                <a:cs typeface="Times New Roman" panose="02020603050405020304" pitchFamily="18" charset="0"/>
              </a:rPr>
              <a:t>A nested</a:t>
            </a:r>
            <a:r>
              <a:rPr lang="en-IN" b="1" dirty="0">
                <a:solidFill>
                  <a:srgbClr val="222222"/>
                </a:solidFill>
                <a:effectLst/>
                <a:latin typeface="Lato" panose="020F0502020204030203" pitchFamily="34" charset="0"/>
                <a:ea typeface="Calibri" panose="020F0502020204030204" pitchFamily="34" charset="0"/>
                <a:cs typeface="Times New Roman" panose="02020603050405020304" pitchFamily="18" charset="0"/>
              </a:rPr>
              <a:t> </a:t>
            </a:r>
            <a:r>
              <a:rPr lang="en-IN" dirty="0">
                <a:solidFill>
                  <a:srgbClr val="222222"/>
                </a:solidFill>
                <a:effectLst/>
                <a:latin typeface="Lato" panose="020F0502020204030203" pitchFamily="34" charset="0"/>
                <a:ea typeface="Calibri" panose="020F0502020204030204" pitchFamily="34" charset="0"/>
                <a:cs typeface="Times New Roman" panose="02020603050405020304" pitchFamily="18" charset="0"/>
              </a:rPr>
              <a:t>state</a:t>
            </a:r>
            <a:r>
              <a:rPr lang="en-IN" b="1" dirty="0">
                <a:solidFill>
                  <a:srgbClr val="222222"/>
                </a:solidFill>
                <a:effectLst/>
                <a:latin typeface="Lato" panose="020F0502020204030203" pitchFamily="34" charset="0"/>
                <a:ea typeface="Calibri" panose="020F0502020204030204" pitchFamily="34" charset="0"/>
                <a:cs typeface="Times New Roman" panose="02020603050405020304" pitchFamily="18" charset="0"/>
              </a:rPr>
              <a:t> </a:t>
            </a:r>
            <a:r>
              <a:rPr lang="en-IN" dirty="0">
                <a:solidFill>
                  <a:srgbClr val="222222"/>
                </a:solidFill>
                <a:effectLst/>
                <a:latin typeface="Lato" panose="020F0502020204030203" pitchFamily="34" charset="0"/>
                <a:ea typeface="Calibri" panose="020F0502020204030204" pitchFamily="34" charset="0"/>
                <a:cs typeface="Times New Roman" panose="02020603050405020304" pitchFamily="18" charset="0"/>
              </a:rPr>
              <a:t>diagram is used to model the complex system as the regular state diagram is inadequate in describing the large and complex problem. The nested state diagram is the concept of advanced state modelling.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500"/>
              </a:spcAft>
            </a:pPr>
            <a:r>
              <a:rPr lang="en-IN"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Conventionally a complex system has much redundancy. This redundancy can be resolved by restructuring the complex system. One method to restructure complex system is to expand the state that has certain sub states. A state diagram are sufficient for describing simple system but need additional power to handle large problems.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457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B5CA53-FDF3-1512-C5D6-32FE216FC899}"/>
              </a:ext>
            </a:extLst>
          </p:cNvPr>
          <p:cNvSpPr txBox="1"/>
          <p:nvPr/>
        </p:nvSpPr>
        <p:spPr>
          <a:xfrm>
            <a:off x="1814513" y="185738"/>
            <a:ext cx="10201275" cy="5590761"/>
          </a:xfrm>
          <a:prstGeom prst="rect">
            <a:avLst/>
          </a:prstGeom>
          <a:noFill/>
        </p:spPr>
        <p:txBody>
          <a:bodyPr wrap="square" rtlCol="0">
            <a:spAutoFit/>
          </a:bodyPr>
          <a:lstStyle/>
          <a:p>
            <a:pPr marL="97790" marR="104140" indent="228600" algn="just">
              <a:lnSpc>
                <a:spcPct val="105000"/>
              </a:lnSpc>
              <a:spcBef>
                <a:spcPts val="960"/>
              </a:spcBef>
              <a:spcAft>
                <a:spcPts val="0"/>
              </a:spcAft>
            </a:pPr>
            <a:r>
              <a:rPr lang="en-US" sz="1800" dirty="0">
                <a:effectLst/>
                <a:latin typeface="Times New Roman" panose="02020603050405020304" pitchFamily="18" charset="0"/>
                <a:ea typeface="Times New Roman" panose="02020603050405020304" pitchFamily="18" charset="0"/>
              </a:rPr>
              <a:t>Figure 6.4 simpliﬁes the phone line model from Chapter 5; a single transition from </a:t>
            </a:r>
            <a:r>
              <a:rPr lang="en-US" sz="1800" i="1" dirty="0">
                <a:effectLst/>
                <a:latin typeface="Times New Roman" panose="02020603050405020304" pitchFamily="18" charset="0"/>
                <a:ea typeface="Times New Roman" panose="02020603050405020304" pitchFamily="18" charset="0"/>
              </a:rPr>
              <a:t>Active </a:t>
            </a:r>
            <a:r>
              <a:rPr lang="en-US" sz="1800" dirty="0">
                <a:effectLst/>
                <a:latin typeface="Times New Roman" panose="02020603050405020304" pitchFamily="18" charset="0"/>
                <a:ea typeface="Times New Roman" panose="02020603050405020304" pitchFamily="18" charset="0"/>
              </a:rPr>
              <a:t>to </a:t>
            </a:r>
            <a:r>
              <a:rPr lang="en-US" sz="1800" i="1" dirty="0">
                <a:effectLst/>
                <a:latin typeface="Times New Roman" panose="02020603050405020304" pitchFamily="18" charset="0"/>
                <a:ea typeface="Times New Roman" panose="02020603050405020304" pitchFamily="18" charset="0"/>
              </a:rPr>
              <a:t>Idle </a:t>
            </a:r>
            <a:r>
              <a:rPr lang="en-US" sz="1800" dirty="0">
                <a:effectLst/>
                <a:latin typeface="Times New Roman" panose="02020603050405020304" pitchFamily="18" charset="0"/>
                <a:ea typeface="Times New Roman" panose="02020603050405020304" pitchFamily="18" charset="0"/>
              </a:rPr>
              <a:t>replaces the transitions from each state to </a:t>
            </a:r>
            <a:r>
              <a:rPr lang="en-US" sz="1800" i="1" dirty="0">
                <a:effectLst/>
                <a:latin typeface="Times New Roman" panose="02020603050405020304" pitchFamily="18" charset="0"/>
                <a:ea typeface="Times New Roman" panose="02020603050405020304" pitchFamily="18" charset="0"/>
              </a:rPr>
              <a:t>Idle. </a:t>
            </a:r>
            <a:r>
              <a:rPr lang="en-US" sz="1800" dirty="0">
                <a:effectLst/>
                <a:latin typeface="Times New Roman" panose="02020603050405020304" pitchFamily="18" charset="0"/>
                <a:ea typeface="Times New Roman" panose="02020603050405020304" pitchFamily="18" charset="0"/>
              </a:rPr>
              <a:t>All the original states except </a:t>
            </a:r>
            <a:r>
              <a:rPr lang="en-US" sz="1800" i="1" dirty="0">
                <a:effectLst/>
                <a:latin typeface="Times New Roman" panose="02020603050405020304" pitchFamily="18" charset="0"/>
                <a:ea typeface="Times New Roman" panose="02020603050405020304" pitchFamily="18" charset="0"/>
              </a:rPr>
              <a:t>Idle </a:t>
            </a:r>
            <a:r>
              <a:rPr lang="en-US" sz="1800" dirty="0">
                <a:effectLst/>
                <a:latin typeface="Times New Roman" panose="02020603050405020304" pitchFamily="18" charset="0"/>
                <a:ea typeface="Times New Roman" panose="02020603050405020304" pitchFamily="18" charset="0"/>
              </a:rPr>
              <a:t>are nested states of </a:t>
            </a:r>
            <a:r>
              <a:rPr lang="en-US" sz="1800" i="1" dirty="0">
                <a:effectLst/>
                <a:latin typeface="Times New Roman" panose="02020603050405020304" pitchFamily="18" charset="0"/>
                <a:ea typeface="Times New Roman" panose="02020603050405020304" pitchFamily="18" charset="0"/>
              </a:rPr>
              <a:t>Active. </a:t>
            </a:r>
            <a:r>
              <a:rPr lang="en-US" sz="1800" dirty="0">
                <a:effectLst/>
                <a:latin typeface="Times New Roman" panose="02020603050405020304" pitchFamily="18" charset="0"/>
                <a:ea typeface="Times New Roman" panose="02020603050405020304" pitchFamily="18" charset="0"/>
              </a:rPr>
              <a:t>The occurrence of event </a:t>
            </a:r>
            <a:r>
              <a:rPr lang="en-US" sz="1800" i="1" dirty="0" err="1">
                <a:effectLst/>
                <a:latin typeface="Times New Roman" panose="02020603050405020304" pitchFamily="18" charset="0"/>
                <a:ea typeface="Times New Roman" panose="02020603050405020304" pitchFamily="18" charset="0"/>
              </a:rPr>
              <a:t>onHook</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any nested state causes a transition to state </a:t>
            </a:r>
            <a:r>
              <a:rPr lang="en-US" sz="1800" i="1" dirty="0">
                <a:effectLst/>
                <a:latin typeface="Times New Roman" panose="02020603050405020304" pitchFamily="18" charset="0"/>
                <a:ea typeface="Times New Roman" panose="02020603050405020304" pitchFamily="18" charset="0"/>
              </a:rPr>
              <a:t>Idle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7790" marR="101600" indent="228600" algn="just">
              <a:lnSpc>
                <a:spcPct val="10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The </a:t>
            </a:r>
            <a:r>
              <a:rPr lang="en-US" sz="1800" b="1" i="1" dirty="0">
                <a:effectLst/>
                <a:latin typeface="Times New Roman" panose="02020603050405020304" pitchFamily="18" charset="0"/>
                <a:ea typeface="Times New Roman" panose="02020603050405020304" pitchFamily="18" charset="0"/>
              </a:rPr>
              <a:t>composite state </a:t>
            </a:r>
            <a:r>
              <a:rPr lang="en-US" sz="1800" dirty="0">
                <a:effectLst/>
                <a:latin typeface="Times New Roman" panose="02020603050405020304" pitchFamily="18" charset="0"/>
                <a:ea typeface="Times New Roman" panose="02020603050405020304" pitchFamily="18" charset="0"/>
              </a:rPr>
              <a:t>name labels the outer contour that entirely encloses the nested states. Thus </a:t>
            </a:r>
            <a:r>
              <a:rPr lang="en-US" sz="1800" i="1" dirty="0">
                <a:effectLst/>
                <a:latin typeface="Times New Roman" panose="02020603050405020304" pitchFamily="18" charset="0"/>
                <a:ea typeface="Times New Roman" panose="02020603050405020304" pitchFamily="18" charset="0"/>
              </a:rPr>
              <a:t>Active </a:t>
            </a:r>
            <a:r>
              <a:rPr lang="en-US" sz="1800" dirty="0">
                <a:effectLst/>
                <a:latin typeface="Times New Roman" panose="02020603050405020304" pitchFamily="18" charset="0"/>
                <a:ea typeface="Times New Roman" panose="02020603050405020304" pitchFamily="18" charset="0"/>
              </a:rPr>
              <a:t>is a composite state with regard to nested states </a:t>
            </a:r>
            <a:r>
              <a:rPr lang="en-US" sz="1800" i="1" dirty="0" err="1">
                <a:effectLst/>
                <a:latin typeface="Times New Roman" panose="02020603050405020304" pitchFamily="18" charset="0"/>
                <a:ea typeface="Times New Roman" panose="02020603050405020304" pitchFamily="18" charset="0"/>
              </a:rPr>
              <a:t>DialTone</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Timeout</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Dial- </a:t>
            </a:r>
            <a:r>
              <a:rPr lang="en-US" sz="1800" i="1" dirty="0" err="1">
                <a:effectLst/>
                <a:latin typeface="Times New Roman" panose="02020603050405020304" pitchFamily="18" charset="0"/>
                <a:ea typeface="Times New Roman" panose="02020603050405020304" pitchFamily="18" charset="0"/>
              </a:rPr>
              <a:t>ing</a:t>
            </a:r>
            <a:r>
              <a:rPr lang="en-US" sz="1800" dirty="0">
                <a:effectLst/>
                <a:latin typeface="Times New Roman" panose="02020603050405020304" pitchFamily="18" charset="0"/>
                <a:ea typeface="Times New Roman" panose="02020603050405020304" pitchFamily="18" charset="0"/>
              </a:rPr>
              <a:t>, and so forth. You may nest states to an arbitrary depth. A nested state receives the out- going transitions of its composite state. (By necessity, only ingoing transitions with a speciﬁed nested state can be shared, or there would be ambiguity.)</a:t>
            </a:r>
            <a:endParaRPr lang="en-IN" sz="1800" dirty="0">
              <a:effectLst/>
              <a:latin typeface="Times New Roman" panose="02020603050405020304" pitchFamily="18" charset="0"/>
              <a:ea typeface="Times New Roman" panose="02020603050405020304" pitchFamily="18" charset="0"/>
            </a:endParaRPr>
          </a:p>
          <a:p>
            <a:pPr marL="97790" marR="104775" indent="228600" algn="just">
              <a:lnSpc>
                <a:spcPct val="10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Figure 6.5 shows a state diagram for an automobile automatic transmission. The trans- mission can be in reverse, neutral, or forward; if it is in forward, it can be in ﬁrst, second, or third gear. States </a:t>
            </a:r>
            <a:r>
              <a:rPr lang="en-US" sz="1800" i="1" dirty="0">
                <a:effectLst/>
                <a:latin typeface="Times New Roman" panose="02020603050405020304" pitchFamily="18" charset="0"/>
                <a:ea typeface="Times New Roman" panose="02020603050405020304" pitchFamily="18" charset="0"/>
              </a:rPr>
              <a:t>First, Second, </a:t>
            </a:r>
            <a:r>
              <a:rPr lang="en-US" sz="1800" dirty="0">
                <a:effectLst/>
                <a:latin typeface="Times New Roman" panose="02020603050405020304" pitchFamily="18" charset="0"/>
                <a:ea typeface="Times New Roman" panose="02020603050405020304" pitchFamily="18" charset="0"/>
              </a:rPr>
              <a:t>and </a:t>
            </a:r>
            <a:r>
              <a:rPr lang="en-US" sz="1800" i="1" dirty="0">
                <a:effectLst/>
                <a:latin typeface="Times New Roman" panose="02020603050405020304" pitchFamily="18" charset="0"/>
                <a:ea typeface="Times New Roman" panose="02020603050405020304" pitchFamily="18" charset="0"/>
              </a:rPr>
              <a:t>Third </a:t>
            </a:r>
            <a:r>
              <a:rPr lang="en-US" sz="1800" dirty="0">
                <a:effectLst/>
                <a:latin typeface="Times New Roman" panose="02020603050405020304" pitchFamily="18" charset="0"/>
                <a:ea typeface="Times New Roman" panose="02020603050405020304" pitchFamily="18" charset="0"/>
              </a:rPr>
              <a:t>are nested states of state </a:t>
            </a:r>
            <a:r>
              <a:rPr lang="en-US" sz="1800" i="1" dirty="0">
                <a:effectLst/>
                <a:latin typeface="Times New Roman" panose="02020603050405020304" pitchFamily="18" charset="0"/>
                <a:ea typeface="Times New Roman" panose="02020603050405020304" pitchFamily="18" charset="0"/>
              </a:rPr>
              <a:t>Forward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7790" marR="102870" indent="228600" algn="just">
              <a:lnSpc>
                <a:spcPct val="10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Each of the nested states receives the outgoing transitions of its composite state. Selecting “N” in any forward gear shifts a transition to neutral. The transition from </a:t>
            </a:r>
            <a:r>
              <a:rPr lang="en-US" sz="1800" i="1" dirty="0">
                <a:effectLst/>
                <a:latin typeface="Times New Roman" panose="02020603050405020304" pitchFamily="18" charset="0"/>
                <a:ea typeface="Times New Roman" panose="02020603050405020304" pitchFamily="18" charset="0"/>
              </a:rPr>
              <a:t>Forward </a:t>
            </a:r>
            <a:r>
              <a:rPr lang="en-US" sz="1800" dirty="0">
                <a:effectLst/>
                <a:latin typeface="Times New Roman" panose="02020603050405020304" pitchFamily="18" charset="0"/>
                <a:ea typeface="Times New Roman" panose="02020603050405020304" pitchFamily="18" charset="0"/>
              </a:rPr>
              <a:t>to </a:t>
            </a:r>
            <a:r>
              <a:rPr lang="en-US" sz="1800" i="1" dirty="0">
                <a:effectLst/>
                <a:latin typeface="Times New Roman" panose="02020603050405020304" pitchFamily="18" charset="0"/>
                <a:ea typeface="Times New Roman" panose="02020603050405020304" pitchFamily="18" charset="0"/>
              </a:rPr>
              <a:t>Neutral </a:t>
            </a:r>
            <a:r>
              <a:rPr lang="en-US" sz="1800" dirty="0">
                <a:effectLst/>
                <a:latin typeface="Times New Roman" panose="02020603050405020304" pitchFamily="18" charset="0"/>
                <a:ea typeface="Times New Roman" panose="02020603050405020304" pitchFamily="18" charset="0"/>
              </a:rPr>
              <a:t>implies three transitions, one from each forward gear to neutral. Selecting “F” in neutral causes a transition to forward. Within state </a:t>
            </a:r>
            <a:r>
              <a:rPr lang="en-US" sz="1800" i="1" dirty="0">
                <a:effectLst/>
                <a:latin typeface="Times New Roman" panose="02020603050405020304" pitchFamily="18" charset="0"/>
                <a:ea typeface="Times New Roman" panose="02020603050405020304" pitchFamily="18" charset="0"/>
              </a:rPr>
              <a:t>Forward, </a:t>
            </a:r>
            <a:r>
              <a:rPr lang="en-US" sz="1800" dirty="0">
                <a:effectLst/>
                <a:latin typeface="Times New Roman" panose="02020603050405020304" pitchFamily="18" charset="0"/>
                <a:ea typeface="Times New Roman" panose="02020603050405020304" pitchFamily="18" charset="0"/>
              </a:rPr>
              <a:t>nested state </a:t>
            </a:r>
            <a:r>
              <a:rPr lang="en-US" sz="1800" i="1" dirty="0">
                <a:effectLst/>
                <a:latin typeface="Times New Roman" panose="02020603050405020304" pitchFamily="18" charset="0"/>
                <a:ea typeface="Times New Roman" panose="02020603050405020304" pitchFamily="18" charset="0"/>
              </a:rPr>
              <a:t>First </a:t>
            </a:r>
            <a:r>
              <a:rPr lang="en-US" sz="1800" dirty="0">
                <a:effectLst/>
                <a:latin typeface="Times New Roman" panose="02020603050405020304" pitchFamily="18" charset="0"/>
                <a:ea typeface="Times New Roman" panose="02020603050405020304" pitchFamily="18" charset="0"/>
              </a:rPr>
              <a:t>is the default initial state, shown by the unlabeled transition from the solid circle within the </a:t>
            </a:r>
            <a:r>
              <a:rPr lang="en-US" sz="1800" i="1" dirty="0">
                <a:effectLst/>
                <a:latin typeface="Times New Roman" panose="02020603050405020304" pitchFamily="18" charset="0"/>
                <a:ea typeface="Times New Roman" panose="02020603050405020304" pitchFamily="18" charset="0"/>
              </a:rPr>
              <a:t>Forward </a:t>
            </a:r>
            <a:r>
              <a:rPr lang="en-US" sz="1800" dirty="0">
                <a:effectLst/>
                <a:latin typeface="Times New Roman" panose="02020603050405020304" pitchFamily="18" charset="0"/>
                <a:ea typeface="Times New Roman" panose="02020603050405020304" pitchFamily="18" charset="0"/>
              </a:rPr>
              <a:t>con- tour. </a:t>
            </a:r>
            <a:r>
              <a:rPr lang="en-US" sz="1800" i="1" dirty="0">
                <a:effectLst/>
                <a:latin typeface="Times New Roman" panose="02020603050405020304" pitchFamily="18" charset="0"/>
                <a:ea typeface="Times New Roman" panose="02020603050405020304" pitchFamily="18" charset="0"/>
              </a:rPr>
              <a:t>Forward </a:t>
            </a:r>
            <a:r>
              <a:rPr lang="en-US" sz="1800" dirty="0">
                <a:effectLst/>
                <a:latin typeface="Times New Roman" panose="02020603050405020304" pitchFamily="18" charset="0"/>
                <a:ea typeface="Times New Roman" panose="02020603050405020304" pitchFamily="18" charset="0"/>
              </a:rPr>
              <a:t>is just an abstract state; control must be in a real state, such as </a:t>
            </a:r>
            <a:r>
              <a:rPr lang="en-US" sz="1800" i="1" dirty="0">
                <a:effectLst/>
                <a:latin typeface="Times New Roman" panose="02020603050405020304" pitchFamily="18" charset="0"/>
                <a:ea typeface="Times New Roman" panose="02020603050405020304" pitchFamily="18" charset="0"/>
              </a:rPr>
              <a:t>First.</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419359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8">
            <a:extLst>
              <a:ext uri="{FF2B5EF4-FFF2-40B4-BE49-F238E27FC236}">
                <a16:creationId xmlns:a16="http://schemas.microsoft.com/office/drawing/2014/main" id="{776356D8-94EF-7486-77A2-2209CE410B37}"/>
              </a:ext>
            </a:extLst>
          </p:cNvPr>
          <p:cNvSpPr txBox="1"/>
          <p:nvPr/>
        </p:nvSpPr>
        <p:spPr>
          <a:xfrm>
            <a:off x="1814513" y="257175"/>
            <a:ext cx="10186987" cy="6541278"/>
          </a:xfrm>
          <a:prstGeom prst="rect">
            <a:avLst/>
          </a:prstGeom>
          <a:noFill/>
        </p:spPr>
        <p:txBody>
          <a:bodyPr wrap="square" rtlCol="0">
            <a:spAutoFit/>
          </a:bodyPr>
          <a:lstStyle/>
          <a:p>
            <a:pPr marL="97790" marR="104775" indent="228600" algn="just">
              <a:lnSpc>
                <a:spcPct val="10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All three nested states share the transition on event </a:t>
            </a:r>
            <a:r>
              <a:rPr lang="en-US" sz="1800" i="1" dirty="0">
                <a:effectLst/>
                <a:latin typeface="Times New Roman" panose="02020603050405020304" pitchFamily="18" charset="0"/>
                <a:ea typeface="Times New Roman" panose="02020603050405020304" pitchFamily="18" charset="0"/>
              </a:rPr>
              <a:t>stop </a:t>
            </a:r>
            <a:r>
              <a:rPr lang="en-US" sz="1800" dirty="0">
                <a:effectLst/>
                <a:latin typeface="Times New Roman" panose="02020603050405020304" pitchFamily="18" charset="0"/>
                <a:ea typeface="Times New Roman" panose="02020603050405020304" pitchFamily="18" charset="0"/>
              </a:rPr>
              <a:t>from the </a:t>
            </a:r>
            <a:r>
              <a:rPr lang="en-US" sz="1800" i="1" dirty="0">
                <a:effectLst/>
                <a:latin typeface="Times New Roman" panose="02020603050405020304" pitchFamily="18" charset="0"/>
                <a:ea typeface="Times New Roman" panose="02020603050405020304" pitchFamily="18" charset="0"/>
              </a:rPr>
              <a:t>Forward </a:t>
            </a:r>
            <a:r>
              <a:rPr lang="en-US" sz="1800" dirty="0">
                <a:effectLst/>
                <a:latin typeface="Times New Roman" panose="02020603050405020304" pitchFamily="18" charset="0"/>
                <a:ea typeface="Times New Roman" panose="02020603050405020304" pitchFamily="18" charset="0"/>
              </a:rPr>
              <a:t>contour to state </a:t>
            </a:r>
            <a:r>
              <a:rPr lang="en-US" sz="1800" i="1" dirty="0">
                <a:effectLst/>
                <a:latin typeface="Times New Roman" panose="02020603050405020304" pitchFamily="18" charset="0"/>
                <a:ea typeface="Times New Roman" panose="02020603050405020304" pitchFamily="18" charset="0"/>
              </a:rPr>
              <a:t>First</a:t>
            </a:r>
            <a:r>
              <a:rPr lang="en-US" sz="1800" dirty="0">
                <a:effectLst/>
                <a:latin typeface="Times New Roman" panose="02020603050405020304" pitchFamily="18" charset="0"/>
                <a:ea typeface="Times New Roman" panose="02020603050405020304" pitchFamily="18" charset="0"/>
              </a:rPr>
              <a:t>. In any forward gear, stopping the car causes a transition to </a:t>
            </a:r>
            <a:r>
              <a:rPr lang="en-US" sz="1800" i="1" dirty="0">
                <a:effectLst/>
                <a:latin typeface="Times New Roman" panose="02020603050405020304" pitchFamily="18" charset="0"/>
                <a:ea typeface="Times New Roman" panose="02020603050405020304" pitchFamily="18" charset="0"/>
              </a:rPr>
              <a:t>First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7790" marR="102235" indent="228600" algn="just">
              <a:lnSpc>
                <a:spcPct val="10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It is possible to represent more complicated situations, such as an explicit transition from a nested state to a state outside the contour, or an explicit transition into the contour. In such cases, all the states must appear on one diagram. In simpler cases where there is no </a:t>
            </a:r>
            <a:r>
              <a:rPr lang="en-US" sz="1800" spc="-20" dirty="0">
                <a:effectLst/>
                <a:latin typeface="Times New Roman" panose="02020603050405020304" pitchFamily="18" charset="0"/>
                <a:ea typeface="Times New Roman" panose="02020603050405020304" pitchFamily="18" charset="0"/>
              </a:rPr>
              <a:t>in</a:t>
            </a:r>
            <a:r>
              <a:rPr lang="en-US" sz="1800" dirty="0">
                <a:effectLst/>
                <a:latin typeface="Times New Roman" panose="02020603050405020304" pitchFamily="18" charset="0"/>
                <a:ea typeface="Times New Roman" panose="02020603050405020304" pitchFamily="18" charset="0"/>
              </a:rPr>
              <a:t>teraction except for initiation and termination, you can draw the nested states as separate </a:t>
            </a:r>
            <a:r>
              <a:rPr lang="en-US" sz="1800" spc="-25" dirty="0">
                <a:effectLst/>
                <a:latin typeface="Times New Roman" panose="02020603050405020304" pitchFamily="18" charset="0"/>
                <a:ea typeface="Times New Roman" panose="02020603050405020304" pitchFamily="18" charset="0"/>
              </a:rPr>
              <a:t>di</a:t>
            </a:r>
            <a:r>
              <a:rPr lang="en-US" sz="1800" dirty="0">
                <a:effectLst/>
                <a:latin typeface="Times New Roman" panose="02020603050405020304" pitchFamily="18" charset="0"/>
                <a:ea typeface="Times New Roman" panose="02020603050405020304" pitchFamily="18" charset="0"/>
              </a:rPr>
              <a:t>agrams and reference them by including a submachine, as in the vending machine example of Figure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6.2.</a:t>
            </a:r>
            <a:endParaRPr lang="en-IN" sz="1800" dirty="0">
              <a:effectLst/>
              <a:latin typeface="Times New Roman" panose="02020603050405020304" pitchFamily="18" charset="0"/>
              <a:ea typeface="Times New Roman" panose="02020603050405020304" pitchFamily="18" charset="0"/>
            </a:endParaRPr>
          </a:p>
          <a:p>
            <a:pPr marL="97790" marR="102235" indent="228600" algn="just">
              <a:lnSpc>
                <a:spcPct val="10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For simple problems you can implement nested states by degradation into “ﬂat” state diagrams. Another option is to promote each state to a class, but then you must take special care to avoid loss of object identity. The </a:t>
            </a:r>
            <a:r>
              <a:rPr lang="en-US" sz="1800" i="1" dirty="0">
                <a:effectLst/>
                <a:latin typeface="Times New Roman" panose="02020603050405020304" pitchFamily="18" charset="0"/>
                <a:ea typeface="Times New Roman" panose="02020603050405020304" pitchFamily="18" charset="0"/>
              </a:rPr>
              <a:t>becomes </a:t>
            </a:r>
            <a:r>
              <a:rPr lang="en-US" sz="1800" dirty="0">
                <a:effectLst/>
                <a:latin typeface="Times New Roman" panose="02020603050405020304" pitchFamily="18" charset="0"/>
                <a:ea typeface="Times New Roman" panose="02020603050405020304" pitchFamily="18" charset="0"/>
              </a:rPr>
              <a:t>operation of Smalltalk lets an object change class without a loss of identity, facilitating promotion of a state to a class. However, the performance overhead of the </a:t>
            </a:r>
            <a:r>
              <a:rPr lang="en-US" sz="1800" i="1" dirty="0">
                <a:effectLst/>
                <a:latin typeface="Times New Roman" panose="02020603050405020304" pitchFamily="18" charset="0"/>
                <a:ea typeface="Times New Roman" panose="02020603050405020304" pitchFamily="18" charset="0"/>
              </a:rPr>
              <a:t>becomes </a:t>
            </a:r>
            <a:r>
              <a:rPr lang="en-US" sz="1800" dirty="0">
                <a:effectLst/>
                <a:latin typeface="Times New Roman" panose="02020603050405020304" pitchFamily="18" charset="0"/>
                <a:ea typeface="Times New Roman" panose="02020603050405020304" pitchFamily="18" charset="0"/>
              </a:rPr>
              <a:t>operation may become an issue with many state changes. Promotion of a state to a class is impractical with C++, unless you use advanced techniques, such as those discussed in [Coplien-92]. Java is similar to C++ in this regard.</a:t>
            </a:r>
          </a:p>
          <a:p>
            <a:pPr marL="97790" marR="102235" indent="228600" algn="just">
              <a:lnSpc>
                <a:spcPct val="105000"/>
              </a:lnSpc>
              <a:spcBef>
                <a:spcPts val="5"/>
              </a:spcBef>
            </a:pPr>
            <a:r>
              <a:rPr lang="en-US" sz="1800" dirty="0">
                <a:effectLst/>
                <a:latin typeface="Times New Roman" panose="02020603050405020304" pitchFamily="18" charset="0"/>
                <a:ea typeface="Times New Roman" panose="02020603050405020304" pitchFamily="18" charset="0"/>
              </a:rPr>
              <a:t>Entry and exit activities are particularly useful in nested state diagrams because they permit a state (possibly an entire </a:t>
            </a:r>
            <a:r>
              <a:rPr lang="en-US" sz="1800" dirty="0" err="1">
                <a:effectLst/>
                <a:latin typeface="Times New Roman" panose="02020603050405020304" pitchFamily="18" charset="0"/>
                <a:ea typeface="Times New Roman" panose="02020603050405020304" pitchFamily="18" charset="0"/>
              </a:rPr>
              <a:t>subdiagram</a:t>
            </a:r>
            <a:r>
              <a:rPr lang="en-US" sz="1800" dirty="0">
                <a:effectLst/>
                <a:latin typeface="Times New Roman" panose="02020603050405020304" pitchFamily="18" charset="0"/>
                <a:ea typeface="Times New Roman" panose="02020603050405020304" pitchFamily="18" charset="0"/>
              </a:rPr>
              <a:t>) to be expressed in terms of matched entry-exit activities without regard for what happens before or after the state is active. Transitioning into or out of a nested state can cause execution of several entry or exit activities, if the transition reaches across several levels of nesting. The entry activities are executed from the out- side in and the exit activities from the inside out. This permits behavior similar to nested subroutine calls.</a:t>
            </a:r>
            <a:endParaRPr lang="en-IN" sz="1800" dirty="0">
              <a:effectLst/>
              <a:latin typeface="Times New Roman" panose="02020603050405020304" pitchFamily="18" charset="0"/>
              <a:ea typeface="Times New Roman" panose="02020603050405020304" pitchFamily="18" charset="0"/>
            </a:endParaRPr>
          </a:p>
          <a:p>
            <a:pPr marL="97790" marR="102235" indent="228600" algn="just">
              <a:lnSpc>
                <a:spcPct val="105000"/>
              </a:lnSpc>
              <a:spcBef>
                <a:spcPts val="5"/>
              </a:spcBef>
              <a:spcAft>
                <a:spcPts val="0"/>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7241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a:extLst>
              <a:ext uri="{FF2B5EF4-FFF2-40B4-BE49-F238E27FC236}">
                <a16:creationId xmlns:a16="http://schemas.microsoft.com/office/drawing/2014/main" id="{2F62BF4A-E11C-C186-0D7E-39829B0DE02E}"/>
              </a:ext>
            </a:extLst>
          </p:cNvPr>
          <p:cNvPicPr>
            <a:picLocks noChangeAspect="1"/>
          </p:cNvPicPr>
          <p:nvPr/>
        </p:nvPicPr>
        <p:blipFill>
          <a:blip r:embed="rId2"/>
          <a:stretch>
            <a:fillRect/>
          </a:stretch>
        </p:blipFill>
        <p:spPr>
          <a:xfrm>
            <a:off x="2371726" y="121444"/>
            <a:ext cx="9358311" cy="6615112"/>
          </a:xfrm>
          <a:prstGeom prst="rect">
            <a:avLst/>
          </a:prstGeom>
        </p:spPr>
      </p:pic>
    </p:spTree>
    <p:extLst>
      <p:ext uri="{BB962C8B-B14F-4D97-AF65-F5344CB8AC3E}">
        <p14:creationId xmlns:p14="http://schemas.microsoft.com/office/powerpoint/2010/main" val="178824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a:extLst>
              <a:ext uri="{FF2B5EF4-FFF2-40B4-BE49-F238E27FC236}">
                <a16:creationId xmlns:a16="http://schemas.microsoft.com/office/drawing/2014/main" id="{963A49B4-FB66-55C2-56D2-7BAF1121947B}"/>
              </a:ext>
            </a:extLst>
          </p:cNvPr>
          <p:cNvPicPr>
            <a:picLocks noChangeAspect="1"/>
          </p:cNvPicPr>
          <p:nvPr/>
        </p:nvPicPr>
        <p:blipFill>
          <a:blip r:embed="rId2"/>
          <a:stretch>
            <a:fillRect/>
          </a:stretch>
        </p:blipFill>
        <p:spPr>
          <a:xfrm>
            <a:off x="2000250" y="328612"/>
            <a:ext cx="9529763" cy="5929313"/>
          </a:xfrm>
          <a:prstGeom prst="rect">
            <a:avLst/>
          </a:prstGeom>
        </p:spPr>
      </p:pic>
    </p:spTree>
    <p:extLst>
      <p:ext uri="{BB962C8B-B14F-4D97-AF65-F5344CB8AC3E}">
        <p14:creationId xmlns:p14="http://schemas.microsoft.com/office/powerpoint/2010/main" val="379123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C8D-48C4-526B-488D-1AEC0EBBA9EE}"/>
              </a:ext>
            </a:extLst>
          </p:cNvPr>
          <p:cNvSpPr>
            <a:spLocks noGrp="1"/>
          </p:cNvSpPr>
          <p:nvPr>
            <p:ph type="title"/>
          </p:nvPr>
        </p:nvSpPr>
        <p:spPr>
          <a:xfrm>
            <a:off x="1484310" y="0"/>
            <a:ext cx="10018713" cy="1752599"/>
          </a:xfrm>
        </p:spPr>
        <p:txBody>
          <a:bodyPr>
            <a:normAutofit/>
          </a:bodyPr>
          <a:lstStyle/>
          <a:p>
            <a:r>
              <a:rPr lang="en-IN" sz="5400" dirty="0">
                <a:effectLst/>
                <a:latin typeface="Georgia" panose="02040502050405020303" pitchFamily="18" charset="0"/>
                <a:ea typeface="Georgia" panose="02040502050405020303" pitchFamily="18" charset="0"/>
                <a:cs typeface="Georgia" panose="02040502050405020303" pitchFamily="18" charset="0"/>
              </a:rPr>
              <a:t>Signal Generalization</a:t>
            </a:r>
            <a:endParaRPr lang="en-IN" sz="5400" dirty="0"/>
          </a:p>
        </p:txBody>
      </p:sp>
      <p:sp>
        <p:nvSpPr>
          <p:cNvPr id="3" name="Content Placeholder 2">
            <a:extLst>
              <a:ext uri="{FF2B5EF4-FFF2-40B4-BE49-F238E27FC236}">
                <a16:creationId xmlns:a16="http://schemas.microsoft.com/office/drawing/2014/main" id="{63EF97CF-6AB6-FE59-22B4-1A95B8A4E29E}"/>
              </a:ext>
            </a:extLst>
          </p:cNvPr>
          <p:cNvSpPr>
            <a:spLocks noGrp="1"/>
          </p:cNvSpPr>
          <p:nvPr>
            <p:ph idx="1"/>
          </p:nvPr>
        </p:nvSpPr>
        <p:spPr>
          <a:xfrm>
            <a:off x="1484310" y="1357313"/>
            <a:ext cx="10018713" cy="6057900"/>
          </a:xfrm>
        </p:spPr>
        <p:txBody>
          <a:bodyPr>
            <a:normAutofit/>
          </a:bodyPr>
          <a:lstStyle/>
          <a:p>
            <a:pPr marL="97790" marR="102235" algn="just">
              <a:lnSpc>
                <a:spcPct val="105000"/>
              </a:lnSpc>
              <a:spcBef>
                <a:spcPts val="705"/>
              </a:spcBef>
              <a:spcAft>
                <a:spcPts val="0"/>
              </a:spcAft>
            </a:pPr>
            <a:r>
              <a:rPr lang="en-US" sz="2000" dirty="0">
                <a:effectLst/>
                <a:latin typeface="Times New Roman" panose="02020603050405020304" pitchFamily="18" charset="0"/>
                <a:ea typeface="Times New Roman" panose="02020603050405020304" pitchFamily="18" charset="0"/>
              </a:rPr>
              <a:t>You can organize signals into a generalization hierarchy with inheritance of signal attributes. Figure 6.6 shows part of a tree of input signals for a workstation. Signals </a:t>
            </a:r>
            <a:r>
              <a:rPr lang="en-US" sz="2000" i="1" dirty="0" err="1">
                <a:effectLst/>
                <a:latin typeface="Times New Roman" panose="02020603050405020304" pitchFamily="18" charset="0"/>
                <a:ea typeface="Times New Roman" panose="02020603050405020304" pitchFamily="18" charset="0"/>
              </a:rPr>
              <a:t>MouseButton</a:t>
            </a:r>
            <a:r>
              <a:rPr lang="en-US" sz="2000" i="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a:t>
            </a:r>
            <a:r>
              <a:rPr lang="en-US" sz="2000" i="1" dirty="0" err="1">
                <a:effectLst/>
                <a:latin typeface="Times New Roman" panose="02020603050405020304" pitchFamily="18" charset="0"/>
                <a:ea typeface="Times New Roman" panose="02020603050405020304" pitchFamily="18" charset="0"/>
              </a:rPr>
              <a:t>KeyboardCharacter</a:t>
            </a:r>
            <a:r>
              <a:rPr lang="en-US" sz="2000" i="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 two kinds of user input. Both signals inherit attribute </a:t>
            </a:r>
            <a:r>
              <a:rPr lang="en-US" sz="2000" i="1" dirty="0">
                <a:effectLst/>
                <a:latin typeface="Times New Roman" panose="02020603050405020304" pitchFamily="18" charset="0"/>
                <a:ea typeface="Times New Roman" panose="02020603050405020304" pitchFamily="18" charset="0"/>
              </a:rPr>
              <a:t>device </a:t>
            </a:r>
            <a:r>
              <a:rPr lang="en-US" sz="2000" dirty="0">
                <a:effectLst/>
                <a:latin typeface="Times New Roman" panose="02020603050405020304" pitchFamily="18" charset="0"/>
                <a:ea typeface="Times New Roman" panose="02020603050405020304" pitchFamily="18" charset="0"/>
              </a:rPr>
              <a:t>from signal </a:t>
            </a:r>
            <a:r>
              <a:rPr lang="en-US" sz="2000" i="1" dirty="0" err="1">
                <a:effectLst/>
                <a:latin typeface="Times New Roman" panose="02020603050405020304" pitchFamily="18" charset="0"/>
                <a:ea typeface="Times New Roman" panose="02020603050405020304" pitchFamily="18" charset="0"/>
              </a:rPr>
              <a:t>UserInput</a:t>
            </a:r>
            <a:r>
              <a:rPr lang="en-US" sz="2000" i="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root of the hierarchy). </a:t>
            </a:r>
            <a:r>
              <a:rPr lang="en-US" sz="2000" i="1" dirty="0" err="1">
                <a:effectLst/>
                <a:latin typeface="Times New Roman" panose="02020603050405020304" pitchFamily="18" charset="0"/>
                <a:ea typeface="Times New Roman" panose="02020603050405020304" pitchFamily="18" charset="0"/>
              </a:rPr>
              <a:t>MouseButtonDown</a:t>
            </a:r>
            <a:r>
              <a:rPr lang="en-US" sz="2000" i="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a:t>
            </a:r>
            <a:r>
              <a:rPr lang="en-US" sz="2000" i="1" dirty="0" err="1">
                <a:effectLst/>
                <a:latin typeface="Times New Roman" panose="02020603050405020304" pitchFamily="18" charset="0"/>
                <a:ea typeface="Times New Roman" panose="02020603050405020304" pitchFamily="18" charset="0"/>
              </a:rPr>
              <a:t>MouseButtonUp</a:t>
            </a:r>
            <a:r>
              <a:rPr lang="en-US" sz="2000" i="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inherit </a:t>
            </a:r>
            <a:r>
              <a:rPr lang="en-US" sz="2000" i="1" dirty="0">
                <a:effectLst/>
                <a:latin typeface="Times New Roman" panose="02020603050405020304" pitchFamily="18" charset="0"/>
                <a:ea typeface="Times New Roman" panose="02020603050405020304" pitchFamily="18" charset="0"/>
              </a:rPr>
              <a:t>location </a:t>
            </a:r>
            <a:r>
              <a:rPr lang="en-US" sz="2000" dirty="0">
                <a:effectLst/>
                <a:latin typeface="Times New Roman" panose="02020603050405020304" pitchFamily="18" charset="0"/>
                <a:ea typeface="Times New Roman" panose="02020603050405020304" pitchFamily="18" charset="0"/>
              </a:rPr>
              <a:t>from </a:t>
            </a:r>
            <a:r>
              <a:rPr lang="en-US" sz="2000" i="1" dirty="0" err="1">
                <a:effectLst/>
                <a:latin typeface="Times New Roman" panose="02020603050405020304" pitchFamily="18" charset="0"/>
                <a:ea typeface="Times New Roman" panose="02020603050405020304" pitchFamily="18" charset="0"/>
              </a:rPr>
              <a:t>MouseButton</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KeyboardCharacters</a:t>
            </a:r>
            <a:r>
              <a:rPr lang="en-US" sz="2000" i="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 be divided into </a:t>
            </a:r>
            <a:r>
              <a:rPr lang="en-US" sz="2000" i="1" dirty="0">
                <a:effectLst/>
                <a:latin typeface="Times New Roman" panose="02020603050405020304" pitchFamily="18" charset="0"/>
                <a:ea typeface="Times New Roman" panose="02020603050405020304" pitchFamily="18" charset="0"/>
              </a:rPr>
              <a:t>Control </a:t>
            </a:r>
            <a:r>
              <a:rPr lang="en-US" sz="2000" dirty="0">
                <a:effectLst/>
                <a:latin typeface="Times New Roman" panose="02020603050405020304" pitchFamily="18" charset="0"/>
                <a:ea typeface="Times New Roman" panose="02020603050405020304" pitchFamily="18" charset="0"/>
              </a:rPr>
              <a:t>and </a:t>
            </a:r>
            <a:r>
              <a:rPr lang="en-US" sz="2000" i="1" dirty="0">
                <a:effectLst/>
                <a:latin typeface="Times New Roman" panose="02020603050405020304" pitchFamily="18" charset="0"/>
                <a:ea typeface="Times New Roman" panose="02020603050405020304" pitchFamily="18" charset="0"/>
              </a:rPr>
              <a:t>Graphic </a:t>
            </a:r>
            <a:r>
              <a:rPr lang="en-US" sz="2000" dirty="0">
                <a:effectLst/>
                <a:latin typeface="Times New Roman" panose="02020603050405020304" pitchFamily="18" charset="0"/>
                <a:ea typeface="Times New Roman" panose="02020603050405020304" pitchFamily="18" charset="0"/>
              </a:rPr>
              <a:t>characters. Ultimately you can view every actual signal as a leaf on a generalization tree of signals. In a state diagram, a received signal triggers transitions that are deﬁned for any an- </a:t>
            </a:r>
            <a:r>
              <a:rPr lang="en-US" sz="2000" dirty="0" err="1">
                <a:effectLst/>
                <a:latin typeface="Times New Roman" panose="02020603050405020304" pitchFamily="18" charset="0"/>
                <a:ea typeface="Times New Roman" panose="02020603050405020304" pitchFamily="18" charset="0"/>
              </a:rPr>
              <a:t>cestor</a:t>
            </a:r>
            <a:r>
              <a:rPr lang="en-US" sz="2000" dirty="0">
                <a:effectLst/>
                <a:latin typeface="Times New Roman" panose="02020603050405020304" pitchFamily="18" charset="0"/>
                <a:ea typeface="Times New Roman" panose="02020603050405020304" pitchFamily="18" charset="0"/>
              </a:rPr>
              <a:t> signal type. For example, typing an ‘a’ would trigger a transition on signal </a:t>
            </a:r>
            <a:r>
              <a:rPr lang="en-US" sz="2000" i="1" dirty="0" err="1">
                <a:effectLst/>
                <a:latin typeface="Times New Roman" panose="02020603050405020304" pitchFamily="18" charset="0"/>
                <a:ea typeface="Times New Roman" panose="02020603050405020304" pitchFamily="18" charset="0"/>
              </a:rPr>
              <a:t>Alphanu</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meric</a:t>
            </a:r>
            <a:r>
              <a:rPr lang="en-US" sz="2000" i="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 well as signal </a:t>
            </a:r>
            <a:r>
              <a:rPr lang="en-US" sz="2000" i="1" dirty="0" err="1">
                <a:effectLst/>
                <a:latin typeface="Times New Roman" panose="02020603050405020304" pitchFamily="18" charset="0"/>
                <a:ea typeface="Times New Roman" panose="02020603050405020304" pitchFamily="18" charset="0"/>
              </a:rPr>
              <a:t>KeyboardCharacter</a:t>
            </a:r>
            <a:r>
              <a:rPr lang="en-US" sz="2000" dirty="0">
                <a:effectLst/>
                <a:latin typeface="Times New Roman" panose="02020603050405020304" pitchFamily="18" charset="0"/>
                <a:ea typeface="Times New Roman" panose="02020603050405020304" pitchFamily="18" charset="0"/>
              </a:rPr>
              <a:t>. Analogous to generalization of classes, we recommend that all </a:t>
            </a:r>
            <a:r>
              <a:rPr lang="en-US" sz="2000" dirty="0" err="1">
                <a:effectLst/>
                <a:latin typeface="Times New Roman" panose="02020603050405020304" pitchFamily="18" charset="0"/>
                <a:ea typeface="Times New Roman" panose="02020603050405020304" pitchFamily="18" charset="0"/>
              </a:rPr>
              <a:t>supersignals</a:t>
            </a:r>
            <a:r>
              <a:rPr lang="en-US" sz="2000" dirty="0">
                <a:effectLst/>
                <a:latin typeface="Times New Roman" panose="02020603050405020304" pitchFamily="18" charset="0"/>
                <a:ea typeface="Times New Roman" panose="02020603050405020304" pitchFamily="18" charset="0"/>
              </a:rPr>
              <a:t> be abstract.</a:t>
            </a:r>
            <a:endParaRPr lang="en-IN" sz="2000" dirty="0">
              <a:effectLst/>
              <a:latin typeface="Times New Roman" panose="02020603050405020304" pitchFamily="18" charset="0"/>
              <a:ea typeface="Times New Roman" panose="02020603050405020304" pitchFamily="18" charset="0"/>
            </a:endParaRPr>
          </a:p>
          <a:p>
            <a:pPr marL="97790" marR="101600" indent="228600" algn="just">
              <a:lnSpc>
                <a:spcPct val="105000"/>
              </a:lnSpc>
              <a:spcBef>
                <a:spcPts val="10"/>
              </a:spcBef>
              <a:spcAft>
                <a:spcPts val="0"/>
              </a:spcAft>
            </a:pPr>
            <a:r>
              <a:rPr lang="en-US" sz="2000" dirty="0">
                <a:effectLst/>
                <a:latin typeface="Times New Roman" panose="02020603050405020304" pitchFamily="18" charset="0"/>
                <a:ea typeface="Times New Roman" panose="02020603050405020304" pitchFamily="18" charset="0"/>
              </a:rPr>
              <a:t>A signal hierarchy permits different levels of abstraction to be used in a model. For ex- ample, some states might handle all input characters the same; other states might treat con- </a:t>
            </a:r>
            <a:r>
              <a:rPr lang="en-US" sz="2000" dirty="0" err="1">
                <a:effectLst/>
                <a:latin typeface="Times New Roman" panose="02020603050405020304" pitchFamily="18" charset="0"/>
                <a:ea typeface="Times New Roman" panose="02020603050405020304" pitchFamily="18" charset="0"/>
              </a:rPr>
              <a:t>trol</a:t>
            </a:r>
            <a:r>
              <a:rPr lang="en-US" sz="2000" dirty="0">
                <a:effectLst/>
                <a:latin typeface="Times New Roman" panose="02020603050405020304" pitchFamily="18" charset="0"/>
                <a:ea typeface="Times New Roman" panose="02020603050405020304" pitchFamily="18" charset="0"/>
              </a:rPr>
              <a:t> characters differently from printing characters; still others might have different activities on individual characters.</a:t>
            </a:r>
            <a:endParaRPr lang="en-IN" sz="2000" dirty="0">
              <a:effectLst/>
              <a:latin typeface="Times New Roman" panose="02020603050405020304" pitchFamily="18" charset="0"/>
              <a:ea typeface="Times New Roman" panose="02020603050405020304" pitchFamily="18" charset="0"/>
            </a:endParaRPr>
          </a:p>
          <a:p>
            <a:pPr marL="0" indent="0">
              <a:spcBef>
                <a:spcPts val="40"/>
              </a:spcBef>
              <a:buNone/>
            </a:pPr>
            <a:endParaRPr lang="en-IN" sz="2000" dirty="0">
              <a:effectLst/>
              <a:latin typeface="Times New Roman" panose="02020603050405020304" pitchFamily="18" charset="0"/>
              <a:ea typeface="Times New Roman" panose="02020603050405020304" pitchFamily="18" charset="0"/>
            </a:endParaRPr>
          </a:p>
          <a:p>
            <a:pPr marL="0" indent="0" algn="just">
              <a:buNone/>
            </a:pPr>
            <a:endParaRPr lang="en-IN" sz="2000" dirty="0"/>
          </a:p>
        </p:txBody>
      </p:sp>
    </p:spTree>
    <p:extLst>
      <p:ext uri="{BB962C8B-B14F-4D97-AF65-F5344CB8AC3E}">
        <p14:creationId xmlns:p14="http://schemas.microsoft.com/office/powerpoint/2010/main" val="230214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F5A42E-CC43-3563-4649-5482756359F1}"/>
              </a:ext>
            </a:extLst>
          </p:cNvPr>
          <p:cNvPicPr>
            <a:picLocks noChangeAspect="1"/>
          </p:cNvPicPr>
          <p:nvPr/>
        </p:nvPicPr>
        <p:blipFill>
          <a:blip r:embed="rId2"/>
          <a:stretch>
            <a:fillRect/>
          </a:stretch>
        </p:blipFill>
        <p:spPr>
          <a:xfrm>
            <a:off x="2214563" y="171451"/>
            <a:ext cx="9672637" cy="6315074"/>
          </a:xfrm>
          <a:prstGeom prst="rect">
            <a:avLst/>
          </a:prstGeom>
        </p:spPr>
      </p:pic>
    </p:spTree>
    <p:extLst>
      <p:ext uri="{BB962C8B-B14F-4D97-AF65-F5344CB8AC3E}">
        <p14:creationId xmlns:p14="http://schemas.microsoft.com/office/powerpoint/2010/main" val="311349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1D7F6-64FD-8581-985F-052B999537D4}"/>
              </a:ext>
            </a:extLst>
          </p:cNvPr>
          <p:cNvSpPr txBox="1"/>
          <p:nvPr/>
        </p:nvSpPr>
        <p:spPr>
          <a:xfrm>
            <a:off x="1685925" y="2644170"/>
            <a:ext cx="9686925" cy="1569660"/>
          </a:xfrm>
          <a:prstGeom prst="rect">
            <a:avLst/>
          </a:prstGeom>
          <a:noFill/>
        </p:spPr>
        <p:txBody>
          <a:bodyPr wrap="square" rtlCol="0">
            <a:spAutoFit/>
          </a:bodyPr>
          <a:lstStyle/>
          <a:p>
            <a:pPr algn="ctr"/>
            <a:r>
              <a:rPr lang="en-IN" sz="9600" dirty="0">
                <a:latin typeface="Algerian" panose="04020705040A02060702" pitchFamily="82" charset="0"/>
              </a:rPr>
              <a:t>THANK YOU</a:t>
            </a:r>
          </a:p>
        </p:txBody>
      </p:sp>
    </p:spTree>
    <p:extLst>
      <p:ext uri="{BB962C8B-B14F-4D97-AF65-F5344CB8AC3E}">
        <p14:creationId xmlns:p14="http://schemas.microsoft.com/office/powerpoint/2010/main" val="3412443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68</TotalTime>
  <Words>940</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Calibri</vt:lpstr>
      <vt:lpstr>Corbel</vt:lpstr>
      <vt:lpstr>Georgia</vt:lpstr>
      <vt:lpstr>Lato</vt:lpstr>
      <vt:lpstr>Times New Roman</vt:lpstr>
      <vt:lpstr>Parallax</vt:lpstr>
      <vt:lpstr>NESTED STATE DIAGRAM AND  SIGNAL GENRALISATION</vt:lpstr>
      <vt:lpstr>NESTED STATE</vt:lpstr>
      <vt:lpstr>PowerPoint Presentation</vt:lpstr>
      <vt:lpstr>PowerPoint Presentation</vt:lpstr>
      <vt:lpstr>PowerPoint Presentation</vt:lpstr>
      <vt:lpstr>PowerPoint Presentation</vt:lpstr>
      <vt:lpstr>Signal Generalization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STATE DIAGRAM AND  SIGNAL GENRALISATION</dc:title>
  <dc:creator>Kiran Hallur</dc:creator>
  <cp:lastModifiedBy>Kiran Hallur</cp:lastModifiedBy>
  <cp:revision>6</cp:revision>
  <dcterms:created xsi:type="dcterms:W3CDTF">2022-08-14T11:43:49Z</dcterms:created>
  <dcterms:modified xsi:type="dcterms:W3CDTF">2022-08-18T05:21:32Z</dcterms:modified>
</cp:coreProperties>
</file>