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8" r:id="rId3"/>
    <p:sldId id="275" r:id="rId4"/>
    <p:sldId id="259" r:id="rId5"/>
    <p:sldId id="260" r:id="rId6"/>
    <p:sldId id="261"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74" r:id="rId23"/>
  </p:sldIdLst>
  <p:sldSz cx="9144000" cy="5143500" type="screen16x9"/>
  <p:notesSz cx="6858000" cy="9144000"/>
  <p:embeddedFontLst>
    <p:embeddedFont>
      <p:font typeface="Montserrat" panose="00000500000000000000" pitchFamily="2" charset="0"/>
      <p:regular r:id="rId25"/>
      <p:bold r:id="rId26"/>
      <p:italic r:id="rId27"/>
      <p:bold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68" autoAdjust="0"/>
  </p:normalViewPr>
  <p:slideViewPr>
    <p:cSldViewPr snapToGrid="0">
      <p:cViewPr varScale="1">
        <p:scale>
          <a:sx n="104" d="100"/>
          <a:sy n="104" d="100"/>
        </p:scale>
        <p:origin x="850"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212121"/>
                </a:solidFill>
                <a:effectLst/>
                <a:latin typeface="Roboto" panose="02000000000000000000" pitchFamily="2" charset="0"/>
              </a:rPr>
              <a:t>During the time of our analysis, we initially did EDA on all the features of our </a:t>
            </a:r>
            <a:r>
              <a:rPr lang="en-US" b="0" i="0" dirty="0" err="1">
                <a:solidFill>
                  <a:srgbClr val="212121"/>
                </a:solidFill>
                <a:effectLst/>
                <a:latin typeface="Roboto" panose="02000000000000000000" pitchFamily="2" charset="0"/>
              </a:rPr>
              <a:t>datset</a:t>
            </a:r>
            <a:r>
              <a:rPr lang="en-US" b="0" i="0" dirty="0">
                <a:solidFill>
                  <a:srgbClr val="212121"/>
                </a:solidFill>
                <a:effectLst/>
                <a:latin typeface="Roboto" panose="02000000000000000000" pitchFamily="2" charset="0"/>
              </a:rPr>
              <a:t>. We first </a:t>
            </a:r>
            <a:r>
              <a:rPr lang="en-US" b="0" i="0" dirty="0" err="1">
                <a:solidFill>
                  <a:srgbClr val="212121"/>
                </a:solidFill>
                <a:effectLst/>
                <a:latin typeface="Roboto" panose="02000000000000000000" pitchFamily="2" charset="0"/>
              </a:rPr>
              <a:t>analysed</a:t>
            </a:r>
            <a:r>
              <a:rPr lang="en-US" b="0" i="0" dirty="0">
                <a:solidFill>
                  <a:srgbClr val="212121"/>
                </a:solidFill>
                <a:effectLst/>
                <a:latin typeface="Roboto" panose="02000000000000000000" pitchFamily="2" charset="0"/>
              </a:rPr>
              <a:t> our dependent variable, 'Rented Bike Count' and also transformed it. Next we </a:t>
            </a:r>
            <a:r>
              <a:rPr lang="en-US" b="0" i="0" dirty="0" err="1">
                <a:solidFill>
                  <a:srgbClr val="212121"/>
                </a:solidFill>
                <a:effectLst/>
                <a:latin typeface="Roboto" panose="02000000000000000000" pitchFamily="2" charset="0"/>
              </a:rPr>
              <a:t>analysed</a:t>
            </a:r>
            <a:r>
              <a:rPr lang="en-US" b="0" i="0" dirty="0">
                <a:solidFill>
                  <a:srgbClr val="212121"/>
                </a:solidFill>
                <a:effectLst/>
                <a:latin typeface="Roboto" panose="02000000000000000000" pitchFamily="2" charset="0"/>
              </a:rPr>
              <a:t> categorical variable and dropped the variable who had majority of one class, we also </a:t>
            </a:r>
            <a:r>
              <a:rPr lang="en-US" b="0" i="0" dirty="0" err="1">
                <a:solidFill>
                  <a:srgbClr val="212121"/>
                </a:solidFill>
                <a:effectLst/>
                <a:latin typeface="Roboto" panose="02000000000000000000" pitchFamily="2" charset="0"/>
              </a:rPr>
              <a:t>analysed</a:t>
            </a:r>
            <a:r>
              <a:rPr lang="en-US" b="0" i="0" dirty="0">
                <a:solidFill>
                  <a:srgbClr val="212121"/>
                </a:solidFill>
                <a:effectLst/>
                <a:latin typeface="Roboto" panose="02000000000000000000" pitchFamily="2" charset="0"/>
              </a:rPr>
              <a:t> numerical variable, found out the correlation, distribution and their relationship with the dependent variable.</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IN" sz="1800" b="1" dirty="0">
                <a:solidFill>
                  <a:srgbClr val="212121"/>
                </a:solidFill>
                <a:effectLst/>
                <a:latin typeface="Arial" panose="020B0604020202020204" pitchFamily="34" charset="0"/>
                <a:ea typeface="Arial" panose="020B0604020202020204" pitchFamily="34" charset="0"/>
              </a:rPr>
              <a:t>In Linear Regression R2 score value is 0.77 that means our model is able to capture most of the data variance.</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682268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           </a:t>
            </a: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           Capstone Project 2</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3600" b="1" dirty="0">
                <a:solidFill>
                  <a:schemeClr val="lt1"/>
                </a:solidFill>
                <a:latin typeface="Montserrat"/>
                <a:ea typeface="Montserrat"/>
                <a:cs typeface="Montserrat"/>
                <a:sym typeface="Montserrat"/>
              </a:rPr>
              <a:t>Seoul Bike Sharing Demand Prediction</a:t>
            </a:r>
            <a:br>
              <a:rPr lang="en-IN" sz="3600" b="1" dirty="0">
                <a:solidFill>
                  <a:schemeClr val="lt1"/>
                </a:solidFill>
                <a:latin typeface="Montserrat"/>
                <a:ea typeface="Montserrat"/>
                <a:cs typeface="Montserrat"/>
                <a:sym typeface="Montserrat"/>
              </a:rPr>
            </a:br>
            <a:br>
              <a:rPr lang="en-IN" sz="3600" b="1" dirty="0">
                <a:solidFill>
                  <a:schemeClr val="lt1"/>
                </a:solidFill>
                <a:latin typeface="Montserrat"/>
                <a:ea typeface="Montserrat"/>
                <a:cs typeface="Montserrat"/>
                <a:sym typeface="Montserrat"/>
              </a:rPr>
            </a:b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r" rtl="0">
              <a:spcBef>
                <a:spcPts val="0"/>
              </a:spcBef>
              <a:spcAft>
                <a:spcPts val="0"/>
              </a:spcAft>
              <a:buSzPts val="5200"/>
              <a:buNone/>
            </a:pPr>
            <a:r>
              <a:rPr lang="en-IN" sz="1600" b="1" dirty="0">
                <a:solidFill>
                  <a:schemeClr val="lt1"/>
                </a:solidFill>
                <a:latin typeface="Montserrat"/>
                <a:ea typeface="Montserrat"/>
                <a:cs typeface="Montserrat"/>
                <a:sym typeface="Montserrat"/>
              </a:rPr>
              <a:t>Kiran Ahire</a:t>
            </a: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08C48-6946-0CFF-AE82-AE814BE1A129}"/>
              </a:ext>
            </a:extLst>
          </p:cNvPr>
          <p:cNvSpPr>
            <a:spLocks noGrp="1"/>
          </p:cNvSpPr>
          <p:nvPr>
            <p:ph type="title"/>
          </p:nvPr>
        </p:nvSpPr>
        <p:spPr>
          <a:xfrm>
            <a:off x="311700" y="285751"/>
            <a:ext cx="8520600" cy="642938"/>
          </a:xfrm>
        </p:spPr>
        <p:txBody>
          <a:bodyPr/>
          <a:lstStyle/>
          <a:p>
            <a:r>
              <a:rPr lang="en-IN" b="1" dirty="0">
                <a:solidFill>
                  <a:schemeClr val="tx1"/>
                </a:solidFill>
                <a:latin typeface="Montserrat" panose="00000500000000000000" pitchFamily="2" charset="0"/>
              </a:rPr>
              <a:t>Analysis of </a:t>
            </a:r>
            <a:r>
              <a:rPr lang="en-IN" b="1" dirty="0" err="1">
                <a:solidFill>
                  <a:schemeClr val="tx1"/>
                </a:solidFill>
                <a:effectLst/>
                <a:latin typeface="Montserrat" panose="00000500000000000000" pitchFamily="2" charset="0"/>
              </a:rPr>
              <a:t>weekdays_weekend</a:t>
            </a:r>
            <a:br>
              <a:rPr lang="en-IN" b="0" i="0" dirty="0">
                <a:solidFill>
                  <a:srgbClr val="212121"/>
                </a:solidFill>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10D61D14-8EBF-8B58-97E2-6A6AC1855E8A}"/>
              </a:ext>
            </a:extLst>
          </p:cNvPr>
          <p:cNvSpPr>
            <a:spLocks noGrp="1"/>
          </p:cNvSpPr>
          <p:nvPr>
            <p:ph type="body" idx="1"/>
          </p:nvPr>
        </p:nvSpPr>
        <p:spPr>
          <a:xfrm>
            <a:off x="311700" y="928689"/>
            <a:ext cx="8520600" cy="3640186"/>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pPr algn="l">
              <a:buClr>
                <a:schemeClr val="bg1"/>
              </a:buClr>
              <a:buFont typeface="Arial" panose="020B0604020202020204" pitchFamily="34" charset="0"/>
              <a:buChar char="•"/>
            </a:pPr>
            <a:r>
              <a:rPr lang="en-US" sz="1500" i="0" dirty="0">
                <a:solidFill>
                  <a:schemeClr val="bg1"/>
                </a:solidFill>
                <a:effectLst/>
                <a:latin typeface="Montserrat" panose="00000500000000000000" pitchFamily="2" charset="0"/>
              </a:rPr>
              <a:t>From the above point plot and bar plot we conclude that in the week days which represent in blue color show that the demand of the bike higher during 7am to 9am and 5pm to 7pm.</a:t>
            </a:r>
          </a:p>
          <a:p>
            <a:pPr algn="l">
              <a:buClr>
                <a:schemeClr val="bg1"/>
              </a:buClr>
              <a:buFont typeface="Arial" panose="020B0604020202020204" pitchFamily="34" charset="0"/>
              <a:buChar char="•"/>
            </a:pPr>
            <a:r>
              <a:rPr lang="en-US" sz="1500" i="0" dirty="0">
                <a:solidFill>
                  <a:schemeClr val="bg1"/>
                </a:solidFill>
                <a:effectLst/>
                <a:latin typeface="Montserrat" panose="00000500000000000000" pitchFamily="2" charset="0"/>
              </a:rPr>
              <a:t>The orange color represent the weekend days, and it show that the demand of rented bikes are very low specially in the morning hour.</a:t>
            </a:r>
          </a:p>
          <a:p>
            <a:endParaRPr lang="en-IN" dirty="0"/>
          </a:p>
        </p:txBody>
      </p:sp>
      <p:pic>
        <p:nvPicPr>
          <p:cNvPr id="7" name="Picture 6">
            <a:extLst>
              <a:ext uri="{FF2B5EF4-FFF2-40B4-BE49-F238E27FC236}">
                <a16:creationId xmlns:a16="http://schemas.microsoft.com/office/drawing/2014/main" id="{1768C07B-4EE4-F84A-AE74-5B7CC033C93B}"/>
              </a:ext>
            </a:extLst>
          </p:cNvPr>
          <p:cNvPicPr>
            <a:picLocks noChangeAspect="1"/>
          </p:cNvPicPr>
          <p:nvPr/>
        </p:nvPicPr>
        <p:blipFill>
          <a:blip r:embed="rId2"/>
          <a:stretch>
            <a:fillRect/>
          </a:stretch>
        </p:blipFill>
        <p:spPr>
          <a:xfrm>
            <a:off x="1189580" y="1007270"/>
            <a:ext cx="6354220" cy="1950242"/>
          </a:xfrm>
          <a:prstGeom prst="rect">
            <a:avLst/>
          </a:prstGeom>
        </p:spPr>
      </p:pic>
    </p:spTree>
    <p:extLst>
      <p:ext uri="{BB962C8B-B14F-4D97-AF65-F5344CB8AC3E}">
        <p14:creationId xmlns:p14="http://schemas.microsoft.com/office/powerpoint/2010/main" val="1087918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524E8-8226-F51D-26DD-6CAF30EF939E}"/>
              </a:ext>
            </a:extLst>
          </p:cNvPr>
          <p:cNvSpPr>
            <a:spLocks noGrp="1"/>
          </p:cNvSpPr>
          <p:nvPr>
            <p:ph type="title"/>
          </p:nvPr>
        </p:nvSpPr>
        <p:spPr/>
        <p:txBody>
          <a:bodyPr/>
          <a:lstStyle/>
          <a:p>
            <a:r>
              <a:rPr lang="en-IN" b="1" dirty="0">
                <a:latin typeface="Montserrat" panose="00000500000000000000" pitchFamily="2" charset="0"/>
              </a:rPr>
              <a:t>Analysis of Hour</a:t>
            </a:r>
            <a:endParaRPr lang="en-IN" dirty="0"/>
          </a:p>
        </p:txBody>
      </p:sp>
      <p:sp>
        <p:nvSpPr>
          <p:cNvPr id="3" name="Text Placeholder 2">
            <a:extLst>
              <a:ext uri="{FF2B5EF4-FFF2-40B4-BE49-F238E27FC236}">
                <a16:creationId xmlns:a16="http://schemas.microsoft.com/office/drawing/2014/main" id="{99444D11-281E-2CEA-A44C-21D9B86C1C8F}"/>
              </a:ext>
            </a:extLst>
          </p:cNvPr>
          <p:cNvSpPr>
            <a:spLocks noGrp="1"/>
          </p:cNvSpPr>
          <p:nvPr>
            <p:ph type="body"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pPr algn="l">
              <a:buClr>
                <a:schemeClr val="bg1"/>
              </a:buClr>
              <a:buFont typeface="Arial" panose="020B0604020202020204" pitchFamily="34" charset="0"/>
              <a:buChar char="•"/>
            </a:pPr>
            <a:r>
              <a:rPr lang="en-US" sz="1500" i="0" dirty="0">
                <a:solidFill>
                  <a:schemeClr val="bg1"/>
                </a:solidFill>
                <a:effectLst/>
                <a:latin typeface="Montserrat" panose="00000500000000000000" pitchFamily="2" charset="0"/>
              </a:rPr>
              <a:t>The above plot shows the use of rented bike according the hours.</a:t>
            </a:r>
          </a:p>
          <a:p>
            <a:pPr algn="l">
              <a:buClr>
                <a:schemeClr val="bg1"/>
              </a:buClr>
              <a:buFont typeface="Arial" panose="020B0604020202020204" pitchFamily="34" charset="0"/>
              <a:buChar char="•"/>
            </a:pPr>
            <a:r>
              <a:rPr lang="en-US" sz="1500" i="0" dirty="0">
                <a:solidFill>
                  <a:schemeClr val="bg1"/>
                </a:solidFill>
                <a:effectLst/>
                <a:latin typeface="Montserrat" panose="00000500000000000000" pitchFamily="2" charset="0"/>
              </a:rPr>
              <a:t>From the above plot we conclude that people generally use rented bikes during working hours from 7am to 9am and 5pm to 7pm</a:t>
            </a:r>
          </a:p>
          <a:p>
            <a:pPr marL="114300" indent="0">
              <a:buClr>
                <a:schemeClr val="bg1"/>
              </a:buClr>
              <a:buNone/>
            </a:pPr>
            <a:endParaRPr lang="en-IN" dirty="0"/>
          </a:p>
        </p:txBody>
      </p:sp>
      <p:pic>
        <p:nvPicPr>
          <p:cNvPr id="5" name="Picture 4">
            <a:extLst>
              <a:ext uri="{FF2B5EF4-FFF2-40B4-BE49-F238E27FC236}">
                <a16:creationId xmlns:a16="http://schemas.microsoft.com/office/drawing/2014/main" id="{3908B6CB-8C75-F611-79A4-CCCA90DB7AE9}"/>
              </a:ext>
            </a:extLst>
          </p:cNvPr>
          <p:cNvPicPr>
            <a:picLocks noChangeAspect="1"/>
          </p:cNvPicPr>
          <p:nvPr/>
        </p:nvPicPr>
        <p:blipFill>
          <a:blip r:embed="rId2"/>
          <a:stretch>
            <a:fillRect/>
          </a:stretch>
        </p:blipFill>
        <p:spPr>
          <a:xfrm>
            <a:off x="1062797" y="1152475"/>
            <a:ext cx="7018405" cy="2162817"/>
          </a:xfrm>
          <a:prstGeom prst="rect">
            <a:avLst/>
          </a:prstGeom>
        </p:spPr>
      </p:pic>
    </p:spTree>
    <p:extLst>
      <p:ext uri="{BB962C8B-B14F-4D97-AF65-F5344CB8AC3E}">
        <p14:creationId xmlns:p14="http://schemas.microsoft.com/office/powerpoint/2010/main" val="3578848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B7454-5C85-BB11-6F85-D7A3211475EB}"/>
              </a:ext>
            </a:extLst>
          </p:cNvPr>
          <p:cNvSpPr>
            <a:spLocks noGrp="1"/>
          </p:cNvSpPr>
          <p:nvPr>
            <p:ph type="title"/>
          </p:nvPr>
        </p:nvSpPr>
        <p:spPr/>
        <p:txBody>
          <a:bodyPr/>
          <a:lstStyle/>
          <a:p>
            <a:r>
              <a:rPr lang="en-IN" b="1" dirty="0">
                <a:solidFill>
                  <a:schemeClr val="tx1"/>
                </a:solidFill>
                <a:latin typeface="Montserrat" panose="00000500000000000000" pitchFamily="2" charset="0"/>
              </a:rPr>
              <a:t>Analysis of </a:t>
            </a:r>
            <a:r>
              <a:rPr lang="en-IN" b="1" dirty="0" err="1">
                <a:solidFill>
                  <a:schemeClr val="tx1"/>
                </a:solidFill>
                <a:effectLst/>
                <a:latin typeface="Montserrat" panose="00000500000000000000" pitchFamily="2" charset="0"/>
              </a:rPr>
              <a:t>Functioning_Day</a:t>
            </a:r>
            <a:br>
              <a:rPr lang="en-IN" b="0" i="0" dirty="0">
                <a:solidFill>
                  <a:srgbClr val="212121"/>
                </a:solidFill>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B8AB0570-FEAE-0C89-0EBF-86A67A51D35A}"/>
              </a:ext>
            </a:extLst>
          </p:cNvPr>
          <p:cNvSpPr>
            <a:spLocks noGrp="1"/>
          </p:cNvSpPr>
          <p:nvPr>
            <p:ph type="body" idx="1"/>
          </p:nvPr>
        </p:nvSpPr>
        <p:spPr>
          <a:xfrm>
            <a:off x="311700" y="1017725"/>
            <a:ext cx="8520600" cy="3551150"/>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pPr>
              <a:buClr>
                <a:schemeClr val="bg1"/>
              </a:buClr>
              <a:buFont typeface="Arial" panose="020B0604020202020204" pitchFamily="34" charset="0"/>
              <a:buChar char="•"/>
            </a:pPr>
            <a:r>
              <a:rPr lang="en-IN" sz="1500" dirty="0">
                <a:solidFill>
                  <a:schemeClr val="bg1"/>
                </a:solidFill>
                <a:latin typeface="Montserrat" panose="00000500000000000000" pitchFamily="2" charset="0"/>
              </a:rPr>
              <a:t>From the above point plot we can conclude that people do not use rented bike on no functional day.</a:t>
            </a:r>
          </a:p>
        </p:txBody>
      </p:sp>
      <p:pic>
        <p:nvPicPr>
          <p:cNvPr id="5" name="Picture 4">
            <a:extLst>
              <a:ext uri="{FF2B5EF4-FFF2-40B4-BE49-F238E27FC236}">
                <a16:creationId xmlns:a16="http://schemas.microsoft.com/office/drawing/2014/main" id="{8383D31D-43B5-ADCC-9106-DB93180D811D}"/>
              </a:ext>
            </a:extLst>
          </p:cNvPr>
          <p:cNvPicPr>
            <a:picLocks noChangeAspect="1"/>
          </p:cNvPicPr>
          <p:nvPr/>
        </p:nvPicPr>
        <p:blipFill>
          <a:blip r:embed="rId2"/>
          <a:stretch>
            <a:fillRect/>
          </a:stretch>
        </p:blipFill>
        <p:spPr>
          <a:xfrm>
            <a:off x="1289505" y="1017725"/>
            <a:ext cx="6089987" cy="2204106"/>
          </a:xfrm>
          <a:prstGeom prst="rect">
            <a:avLst/>
          </a:prstGeom>
        </p:spPr>
      </p:pic>
    </p:spTree>
    <p:extLst>
      <p:ext uri="{BB962C8B-B14F-4D97-AF65-F5344CB8AC3E}">
        <p14:creationId xmlns:p14="http://schemas.microsoft.com/office/powerpoint/2010/main" val="3705558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B865D-64AB-F336-9B37-61F55E93F82D}"/>
              </a:ext>
            </a:extLst>
          </p:cNvPr>
          <p:cNvSpPr>
            <a:spLocks noGrp="1"/>
          </p:cNvSpPr>
          <p:nvPr>
            <p:ph type="title"/>
          </p:nvPr>
        </p:nvSpPr>
        <p:spPr/>
        <p:txBody>
          <a:bodyPr/>
          <a:lstStyle/>
          <a:p>
            <a:r>
              <a:rPr lang="en-IN" b="1" dirty="0">
                <a:solidFill>
                  <a:schemeClr val="tx1"/>
                </a:solidFill>
                <a:latin typeface="Montserrat" panose="00000500000000000000" pitchFamily="2" charset="0"/>
              </a:rPr>
              <a:t>Analysis of Season</a:t>
            </a:r>
            <a:endParaRPr lang="en-IN" dirty="0"/>
          </a:p>
        </p:txBody>
      </p:sp>
      <p:sp>
        <p:nvSpPr>
          <p:cNvPr id="3" name="Text Placeholder 2">
            <a:extLst>
              <a:ext uri="{FF2B5EF4-FFF2-40B4-BE49-F238E27FC236}">
                <a16:creationId xmlns:a16="http://schemas.microsoft.com/office/drawing/2014/main" id="{5663FEBD-F501-FC73-0886-6DBE47F62722}"/>
              </a:ext>
            </a:extLst>
          </p:cNvPr>
          <p:cNvSpPr>
            <a:spLocks noGrp="1"/>
          </p:cNvSpPr>
          <p:nvPr>
            <p:ph type="body" idx="1"/>
          </p:nvPr>
        </p:nvSpPr>
        <p:spPr>
          <a:xfrm>
            <a:off x="228599" y="921543"/>
            <a:ext cx="8658225" cy="3979069"/>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buClr>
                <a:schemeClr val="bg1"/>
              </a:buClr>
              <a:buFont typeface="Arial" panose="020B0604020202020204" pitchFamily="34" charset="0"/>
              <a:buChar char="•"/>
            </a:pPr>
            <a:r>
              <a:rPr lang="en-IN" sz="1500" dirty="0">
                <a:solidFill>
                  <a:schemeClr val="bg1"/>
                </a:solidFill>
                <a:latin typeface="Montserrat" panose="00000500000000000000" pitchFamily="2" charset="0"/>
              </a:rPr>
              <a:t>The above bar plot shows the distribution of rented bike count season wise.</a:t>
            </a:r>
          </a:p>
          <a:p>
            <a:pPr>
              <a:buClr>
                <a:schemeClr val="bg1"/>
              </a:buClr>
              <a:buFont typeface="Arial" panose="020B0604020202020204" pitchFamily="34" charset="0"/>
              <a:buChar char="•"/>
            </a:pPr>
            <a:r>
              <a:rPr lang="en-IN" sz="1500" dirty="0">
                <a:solidFill>
                  <a:schemeClr val="bg1"/>
                </a:solidFill>
                <a:latin typeface="Montserrat" panose="00000500000000000000" pitchFamily="2" charset="0"/>
              </a:rPr>
              <a:t>From the above graph we can say that people love to ride bikes in Summer season followed by Autumn.</a:t>
            </a:r>
          </a:p>
          <a:p>
            <a:pPr>
              <a:buClr>
                <a:schemeClr val="bg1"/>
              </a:buClr>
              <a:buFont typeface="Arial" panose="020B0604020202020204" pitchFamily="34" charset="0"/>
              <a:buChar char="•"/>
            </a:pPr>
            <a:r>
              <a:rPr lang="en-IN" sz="1500" dirty="0">
                <a:solidFill>
                  <a:schemeClr val="bg1"/>
                </a:solidFill>
                <a:latin typeface="Montserrat" panose="00000500000000000000" pitchFamily="2" charset="0"/>
              </a:rPr>
              <a:t>People avoid riding bikes in winter season.</a:t>
            </a:r>
          </a:p>
          <a:p>
            <a:pPr>
              <a:buClr>
                <a:schemeClr val="bg1"/>
              </a:buClr>
              <a:buFont typeface="Arial" panose="020B0604020202020204" pitchFamily="34" charset="0"/>
              <a:buChar char="•"/>
            </a:pPr>
            <a:endParaRPr lang="en-IN" dirty="0">
              <a:solidFill>
                <a:schemeClr val="bg1"/>
              </a:solidFill>
            </a:endParaRPr>
          </a:p>
        </p:txBody>
      </p:sp>
      <p:pic>
        <p:nvPicPr>
          <p:cNvPr id="5" name="Picture 4">
            <a:extLst>
              <a:ext uri="{FF2B5EF4-FFF2-40B4-BE49-F238E27FC236}">
                <a16:creationId xmlns:a16="http://schemas.microsoft.com/office/drawing/2014/main" id="{F1A77C69-7CF4-994E-0C26-EF2D4256FC5B}"/>
              </a:ext>
            </a:extLst>
          </p:cNvPr>
          <p:cNvPicPr>
            <a:picLocks noChangeAspect="1"/>
          </p:cNvPicPr>
          <p:nvPr/>
        </p:nvPicPr>
        <p:blipFill>
          <a:blip r:embed="rId2"/>
          <a:stretch>
            <a:fillRect/>
          </a:stretch>
        </p:blipFill>
        <p:spPr>
          <a:xfrm>
            <a:off x="1600200" y="1096129"/>
            <a:ext cx="5731104" cy="2354302"/>
          </a:xfrm>
          <a:prstGeom prst="rect">
            <a:avLst/>
          </a:prstGeom>
        </p:spPr>
      </p:pic>
    </p:spTree>
    <p:extLst>
      <p:ext uri="{BB962C8B-B14F-4D97-AF65-F5344CB8AC3E}">
        <p14:creationId xmlns:p14="http://schemas.microsoft.com/office/powerpoint/2010/main" val="689055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DF1CC-7B85-D1F4-DF81-CAE56DC78A66}"/>
              </a:ext>
            </a:extLst>
          </p:cNvPr>
          <p:cNvSpPr>
            <a:spLocks noGrp="1"/>
          </p:cNvSpPr>
          <p:nvPr>
            <p:ph type="title"/>
          </p:nvPr>
        </p:nvSpPr>
        <p:spPr/>
        <p:txBody>
          <a:bodyPr/>
          <a:lstStyle/>
          <a:p>
            <a:r>
              <a:rPr lang="en-IN" b="1" dirty="0">
                <a:solidFill>
                  <a:schemeClr val="tx1"/>
                </a:solidFill>
                <a:latin typeface="Montserrat" panose="00000500000000000000" pitchFamily="2" charset="0"/>
              </a:rPr>
              <a:t>Analysis of Season</a:t>
            </a:r>
            <a:endParaRPr lang="en-IN" dirty="0"/>
          </a:p>
        </p:txBody>
      </p:sp>
      <p:sp>
        <p:nvSpPr>
          <p:cNvPr id="3" name="Text Placeholder 2">
            <a:extLst>
              <a:ext uri="{FF2B5EF4-FFF2-40B4-BE49-F238E27FC236}">
                <a16:creationId xmlns:a16="http://schemas.microsoft.com/office/drawing/2014/main" id="{76A351AB-78EE-925B-B4DA-88CF95C3B27F}"/>
              </a:ext>
            </a:extLst>
          </p:cNvPr>
          <p:cNvSpPr>
            <a:spLocks noGrp="1"/>
          </p:cNvSpPr>
          <p:nvPr>
            <p:ph type="body" idx="1"/>
          </p:nvPr>
        </p:nvSpPr>
        <p:spPr>
          <a:xfrm>
            <a:off x="311700" y="1078706"/>
            <a:ext cx="8520600" cy="3490169"/>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pPr>
              <a:buClr>
                <a:schemeClr val="bg1"/>
              </a:buClr>
              <a:buFont typeface="Arial" panose="020B0604020202020204" pitchFamily="34" charset="0"/>
              <a:buChar char="•"/>
            </a:pPr>
            <a:r>
              <a:rPr lang="en-IN" sz="1500" dirty="0">
                <a:solidFill>
                  <a:schemeClr val="bg1"/>
                </a:solidFill>
                <a:latin typeface="Montserrat" panose="00000500000000000000" pitchFamily="2" charset="0"/>
              </a:rPr>
              <a:t> The above graph shows the use of rented bike in different seasons, from the above graph we can say that </a:t>
            </a:r>
            <a:r>
              <a:rPr lang="en-US" sz="1500" dirty="0">
                <a:solidFill>
                  <a:schemeClr val="bg1"/>
                </a:solidFill>
                <a:latin typeface="Montserrat" panose="00000500000000000000" pitchFamily="2" charset="0"/>
              </a:rPr>
              <a:t>i</a:t>
            </a:r>
            <a:r>
              <a:rPr lang="en-US" sz="1500" i="0" dirty="0">
                <a:solidFill>
                  <a:schemeClr val="bg1"/>
                </a:solidFill>
                <a:effectLst/>
                <a:latin typeface="Montserrat" panose="00000500000000000000" pitchFamily="2" charset="0"/>
              </a:rPr>
              <a:t>n summer season the use of rented bike is high and peak time is 7am-9am and 7pm-5pm.</a:t>
            </a:r>
          </a:p>
          <a:p>
            <a:pPr>
              <a:buClr>
                <a:schemeClr val="bg1"/>
              </a:buClr>
              <a:buFont typeface="Arial" panose="020B0604020202020204" pitchFamily="34" charset="0"/>
              <a:buChar char="•"/>
            </a:pPr>
            <a:r>
              <a:rPr lang="en-US" sz="1500" i="0" dirty="0">
                <a:solidFill>
                  <a:schemeClr val="bg1"/>
                </a:solidFill>
                <a:effectLst/>
                <a:latin typeface="Montserrat" panose="00000500000000000000" pitchFamily="2" charset="0"/>
              </a:rPr>
              <a:t>In winter season the use of rented bike is very low because of snowfall.</a:t>
            </a:r>
          </a:p>
          <a:p>
            <a:pPr>
              <a:buClr>
                <a:schemeClr val="bg1"/>
              </a:buClr>
              <a:buFont typeface="Arial" panose="020B0604020202020204" pitchFamily="34" charset="0"/>
              <a:buChar char="•"/>
            </a:pPr>
            <a:endParaRPr lang="en-IN" sz="1500" dirty="0">
              <a:solidFill>
                <a:schemeClr val="bg1"/>
              </a:solidFill>
              <a:latin typeface="Montserrat" panose="00000500000000000000" pitchFamily="2" charset="0"/>
            </a:endParaRPr>
          </a:p>
        </p:txBody>
      </p:sp>
      <p:pic>
        <p:nvPicPr>
          <p:cNvPr id="5" name="Picture 4">
            <a:extLst>
              <a:ext uri="{FF2B5EF4-FFF2-40B4-BE49-F238E27FC236}">
                <a16:creationId xmlns:a16="http://schemas.microsoft.com/office/drawing/2014/main" id="{FCAA9D93-7755-9DEF-172D-C1BA49D6BD02}"/>
              </a:ext>
            </a:extLst>
          </p:cNvPr>
          <p:cNvPicPr>
            <a:picLocks noChangeAspect="1"/>
          </p:cNvPicPr>
          <p:nvPr/>
        </p:nvPicPr>
        <p:blipFill>
          <a:blip r:embed="rId2"/>
          <a:stretch>
            <a:fillRect/>
          </a:stretch>
        </p:blipFill>
        <p:spPr>
          <a:xfrm>
            <a:off x="1314450" y="1078706"/>
            <a:ext cx="5986464" cy="2200275"/>
          </a:xfrm>
          <a:prstGeom prst="rect">
            <a:avLst/>
          </a:prstGeom>
        </p:spPr>
      </p:pic>
    </p:spTree>
    <p:extLst>
      <p:ext uri="{BB962C8B-B14F-4D97-AF65-F5344CB8AC3E}">
        <p14:creationId xmlns:p14="http://schemas.microsoft.com/office/powerpoint/2010/main" val="818068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77687-512F-C21A-E8CE-BCA61B3D8B73}"/>
              </a:ext>
            </a:extLst>
          </p:cNvPr>
          <p:cNvSpPr>
            <a:spLocks noGrp="1"/>
          </p:cNvSpPr>
          <p:nvPr>
            <p:ph type="title"/>
          </p:nvPr>
        </p:nvSpPr>
        <p:spPr/>
        <p:txBody>
          <a:bodyPr/>
          <a:lstStyle/>
          <a:p>
            <a:r>
              <a:rPr lang="en-IN" b="1" dirty="0">
                <a:solidFill>
                  <a:schemeClr val="tx1"/>
                </a:solidFill>
                <a:latin typeface="Montserrat" panose="00000500000000000000" pitchFamily="2" charset="0"/>
              </a:rPr>
              <a:t>Analysis of Holiday</a:t>
            </a:r>
            <a:endParaRPr lang="en-IN" dirty="0"/>
          </a:p>
        </p:txBody>
      </p:sp>
      <p:sp>
        <p:nvSpPr>
          <p:cNvPr id="3" name="Text Placeholder 2">
            <a:extLst>
              <a:ext uri="{FF2B5EF4-FFF2-40B4-BE49-F238E27FC236}">
                <a16:creationId xmlns:a16="http://schemas.microsoft.com/office/drawing/2014/main" id="{A9B54BC1-2123-A99A-B4E1-2E2C04B3E8AC}"/>
              </a:ext>
            </a:extLst>
          </p:cNvPr>
          <p:cNvSpPr>
            <a:spLocks noGrp="1"/>
          </p:cNvSpPr>
          <p:nvPr>
            <p:ph type="body" idx="1"/>
          </p:nvPr>
        </p:nvSpPr>
        <p:spPr>
          <a:xfrm>
            <a:off x="311700" y="1092994"/>
            <a:ext cx="8520600" cy="3475881"/>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pPr>
              <a:buClr>
                <a:schemeClr val="bg1"/>
              </a:buClr>
              <a:buFont typeface="Arial" panose="020B0604020202020204" pitchFamily="34" charset="0"/>
              <a:buChar char="•"/>
            </a:pPr>
            <a:r>
              <a:rPr lang="en-US" sz="1500" i="0" dirty="0">
                <a:solidFill>
                  <a:schemeClr val="bg1"/>
                </a:solidFill>
                <a:effectLst/>
                <a:latin typeface="Montserrat" panose="00000500000000000000" pitchFamily="2" charset="0"/>
              </a:rPr>
              <a:t>The above plot shows the use of Rented bikes during holidays and from above plots we can say that people generally use rented bikes between 2pm to 8pm on holidays.</a:t>
            </a:r>
            <a:endParaRPr lang="en-IN" sz="1500" dirty="0">
              <a:solidFill>
                <a:schemeClr val="bg1"/>
              </a:solidFill>
              <a:latin typeface="Montserrat" panose="00000500000000000000" pitchFamily="2" charset="0"/>
            </a:endParaRPr>
          </a:p>
        </p:txBody>
      </p:sp>
      <p:pic>
        <p:nvPicPr>
          <p:cNvPr id="5" name="Picture 4">
            <a:extLst>
              <a:ext uri="{FF2B5EF4-FFF2-40B4-BE49-F238E27FC236}">
                <a16:creationId xmlns:a16="http://schemas.microsoft.com/office/drawing/2014/main" id="{AE7C3C80-C25E-6B8F-65F8-B682285841D0}"/>
              </a:ext>
            </a:extLst>
          </p:cNvPr>
          <p:cNvPicPr>
            <a:picLocks noChangeAspect="1"/>
          </p:cNvPicPr>
          <p:nvPr/>
        </p:nvPicPr>
        <p:blipFill>
          <a:blip r:embed="rId2"/>
          <a:stretch>
            <a:fillRect/>
          </a:stretch>
        </p:blipFill>
        <p:spPr>
          <a:xfrm>
            <a:off x="1451589" y="1017725"/>
            <a:ext cx="6240821" cy="2404369"/>
          </a:xfrm>
          <a:prstGeom prst="rect">
            <a:avLst/>
          </a:prstGeom>
        </p:spPr>
      </p:pic>
    </p:spTree>
    <p:extLst>
      <p:ext uri="{BB962C8B-B14F-4D97-AF65-F5344CB8AC3E}">
        <p14:creationId xmlns:p14="http://schemas.microsoft.com/office/powerpoint/2010/main" val="3094462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7D794-EEBA-2924-9CFA-CE9D65AA1915}"/>
              </a:ext>
            </a:extLst>
          </p:cNvPr>
          <p:cNvSpPr>
            <a:spLocks noGrp="1"/>
          </p:cNvSpPr>
          <p:nvPr>
            <p:ph type="title"/>
          </p:nvPr>
        </p:nvSpPr>
        <p:spPr>
          <a:xfrm>
            <a:off x="311700" y="257175"/>
            <a:ext cx="8520600" cy="642938"/>
          </a:xfrm>
        </p:spPr>
        <p:txBody>
          <a:bodyPr/>
          <a:lstStyle/>
          <a:p>
            <a:r>
              <a:rPr lang="en-US" b="1" i="0" dirty="0">
                <a:solidFill>
                  <a:schemeClr val="tx1"/>
                </a:solidFill>
                <a:effectLst/>
                <a:latin typeface="Montserrat" panose="00000500000000000000" pitchFamily="2" charset="0"/>
              </a:rPr>
              <a:t>Numerical vs </a:t>
            </a:r>
            <a:r>
              <a:rPr lang="en-US" b="1" i="0" dirty="0" err="1">
                <a:solidFill>
                  <a:schemeClr val="tx1"/>
                </a:solidFill>
                <a:effectLst/>
                <a:latin typeface="Montserrat" panose="00000500000000000000" pitchFamily="2" charset="0"/>
              </a:rPr>
              <a:t>Rented_Bike_Count</a:t>
            </a:r>
            <a:br>
              <a:rPr lang="en-US" b="0" i="0" dirty="0">
                <a:solidFill>
                  <a:srgbClr val="212121"/>
                </a:solidFill>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A1A1DAD4-C0CD-7A3B-6937-59E96042EFC3}"/>
              </a:ext>
            </a:extLst>
          </p:cNvPr>
          <p:cNvSpPr>
            <a:spLocks noGrp="1"/>
          </p:cNvSpPr>
          <p:nvPr>
            <p:ph type="body" idx="1"/>
          </p:nvPr>
        </p:nvSpPr>
        <p:spPr>
          <a:xfrm>
            <a:off x="311700" y="900112"/>
            <a:ext cx="8520600" cy="3836193"/>
          </a:xfrm>
        </p:spPr>
        <p:txBody>
          <a:bodyPr/>
          <a:lstStyle/>
          <a:p>
            <a:endParaRPr lang="en-IN" dirty="0"/>
          </a:p>
          <a:p>
            <a:endParaRPr lang="en-IN" dirty="0"/>
          </a:p>
          <a:p>
            <a:endParaRPr lang="en-IN" dirty="0"/>
          </a:p>
          <a:p>
            <a:endParaRPr lang="en-IN" dirty="0"/>
          </a:p>
          <a:p>
            <a:endParaRPr lang="en-IN" dirty="0"/>
          </a:p>
          <a:p>
            <a:endParaRPr lang="en-IN" dirty="0"/>
          </a:p>
          <a:p>
            <a:pPr>
              <a:buClr>
                <a:schemeClr val="bg1"/>
              </a:buClr>
              <a:buFont typeface="Arial" panose="020B0604020202020204" pitchFamily="34" charset="0"/>
              <a:buChar char="•"/>
            </a:pPr>
            <a:r>
              <a:rPr lang="en-US" sz="1500" i="0" dirty="0">
                <a:solidFill>
                  <a:schemeClr val="bg1"/>
                </a:solidFill>
                <a:effectLst/>
                <a:latin typeface="Montserrat" panose="00000500000000000000" pitchFamily="2" charset="0"/>
              </a:rPr>
              <a:t>From above graph we conclude that people like to ride bikes when the temperature is around 25°C</a:t>
            </a:r>
          </a:p>
          <a:p>
            <a:pPr>
              <a:buClr>
                <a:schemeClr val="bg1"/>
              </a:buClr>
              <a:buFont typeface="Arial" panose="020B0604020202020204" pitchFamily="34" charset="0"/>
              <a:buChar char="•"/>
            </a:pPr>
            <a:r>
              <a:rPr lang="en-US" sz="1500" i="0" dirty="0">
                <a:solidFill>
                  <a:schemeClr val="bg1"/>
                </a:solidFill>
                <a:effectLst/>
                <a:latin typeface="Montserrat" panose="00000500000000000000" pitchFamily="2" charset="0"/>
              </a:rPr>
              <a:t>From above plot we can say that </a:t>
            </a:r>
            <a:r>
              <a:rPr lang="en-US" sz="1500" i="0" dirty="0" err="1">
                <a:solidFill>
                  <a:schemeClr val="bg1"/>
                </a:solidFill>
                <a:effectLst/>
                <a:latin typeface="Montserrat" panose="00000500000000000000" pitchFamily="2" charset="0"/>
              </a:rPr>
              <a:t>Wind_speed</a:t>
            </a:r>
            <a:r>
              <a:rPr lang="en-US" sz="1500" i="0" dirty="0">
                <a:solidFill>
                  <a:schemeClr val="bg1"/>
                </a:solidFill>
                <a:effectLst/>
                <a:latin typeface="Montserrat" panose="00000500000000000000" pitchFamily="2" charset="0"/>
              </a:rPr>
              <a:t> is </a:t>
            </a:r>
            <a:r>
              <a:rPr lang="en-US" sz="1500" i="0" dirty="0" err="1">
                <a:solidFill>
                  <a:schemeClr val="bg1"/>
                </a:solidFill>
                <a:effectLst/>
                <a:latin typeface="Montserrat" panose="00000500000000000000" pitchFamily="2" charset="0"/>
              </a:rPr>
              <a:t>uniformely</a:t>
            </a:r>
            <a:r>
              <a:rPr lang="en-US" sz="1500" i="0" dirty="0">
                <a:solidFill>
                  <a:schemeClr val="bg1"/>
                </a:solidFill>
                <a:effectLst/>
                <a:latin typeface="Montserrat" panose="00000500000000000000" pitchFamily="2" charset="0"/>
              </a:rPr>
              <a:t> distributed but when </a:t>
            </a:r>
            <a:r>
              <a:rPr lang="en-US" sz="1500" i="0" dirty="0" err="1">
                <a:solidFill>
                  <a:schemeClr val="bg1"/>
                </a:solidFill>
                <a:effectLst/>
                <a:latin typeface="Montserrat" panose="00000500000000000000" pitchFamily="2" charset="0"/>
              </a:rPr>
              <a:t>Wind_speed</a:t>
            </a:r>
            <a:r>
              <a:rPr lang="en-US" sz="1500" i="0" dirty="0">
                <a:solidFill>
                  <a:schemeClr val="bg1"/>
                </a:solidFill>
                <a:effectLst/>
                <a:latin typeface="Montserrat" panose="00000500000000000000" pitchFamily="2" charset="0"/>
              </a:rPr>
              <a:t> is around 7 m/s demand for bikes is higher so we can say that people likes to ride bikes when its little windy.</a:t>
            </a:r>
          </a:p>
          <a:p>
            <a:pPr>
              <a:buClr>
                <a:schemeClr val="bg1"/>
              </a:buClr>
              <a:buFont typeface="Arial" panose="020B0604020202020204" pitchFamily="34" charset="0"/>
              <a:buChar char="•"/>
            </a:pPr>
            <a:r>
              <a:rPr lang="en-US" sz="1500" i="0" dirty="0">
                <a:solidFill>
                  <a:schemeClr val="bg1"/>
                </a:solidFill>
                <a:effectLst/>
                <a:latin typeface="Montserrat" panose="00000500000000000000" pitchFamily="2" charset="0"/>
              </a:rPr>
              <a:t>From the above graph we can say that demand for rented bikes is higher when humidity is around 10.</a:t>
            </a:r>
          </a:p>
          <a:p>
            <a:pPr>
              <a:buClr>
                <a:schemeClr val="bg1"/>
              </a:buClr>
              <a:buFont typeface="Arial" panose="020B0604020202020204" pitchFamily="34" charset="0"/>
              <a:buChar char="•"/>
            </a:pPr>
            <a:endParaRPr lang="en-IN" dirty="0"/>
          </a:p>
        </p:txBody>
      </p:sp>
      <p:pic>
        <p:nvPicPr>
          <p:cNvPr id="11" name="Picture 10">
            <a:extLst>
              <a:ext uri="{FF2B5EF4-FFF2-40B4-BE49-F238E27FC236}">
                <a16:creationId xmlns:a16="http://schemas.microsoft.com/office/drawing/2014/main" id="{2CE61F94-202F-98BE-86B7-10872DD2F619}"/>
              </a:ext>
            </a:extLst>
          </p:cNvPr>
          <p:cNvPicPr>
            <a:picLocks noChangeAspect="1"/>
          </p:cNvPicPr>
          <p:nvPr/>
        </p:nvPicPr>
        <p:blipFill>
          <a:blip r:embed="rId2"/>
          <a:stretch>
            <a:fillRect/>
          </a:stretch>
        </p:blipFill>
        <p:spPr>
          <a:xfrm>
            <a:off x="311700" y="900113"/>
            <a:ext cx="3424481" cy="2056930"/>
          </a:xfrm>
          <a:prstGeom prst="rect">
            <a:avLst/>
          </a:prstGeom>
        </p:spPr>
      </p:pic>
      <p:pic>
        <p:nvPicPr>
          <p:cNvPr id="13" name="Picture 12">
            <a:extLst>
              <a:ext uri="{FF2B5EF4-FFF2-40B4-BE49-F238E27FC236}">
                <a16:creationId xmlns:a16="http://schemas.microsoft.com/office/drawing/2014/main" id="{41D5E967-B831-5886-9C35-3E9014253A03}"/>
              </a:ext>
            </a:extLst>
          </p:cNvPr>
          <p:cNvPicPr>
            <a:picLocks noChangeAspect="1"/>
          </p:cNvPicPr>
          <p:nvPr/>
        </p:nvPicPr>
        <p:blipFill>
          <a:blip r:embed="rId3"/>
          <a:stretch>
            <a:fillRect/>
          </a:stretch>
        </p:blipFill>
        <p:spPr>
          <a:xfrm>
            <a:off x="3184483" y="984151"/>
            <a:ext cx="3240031" cy="1972891"/>
          </a:xfrm>
          <a:prstGeom prst="rect">
            <a:avLst/>
          </a:prstGeom>
        </p:spPr>
      </p:pic>
      <p:pic>
        <p:nvPicPr>
          <p:cNvPr id="15" name="Picture 14">
            <a:extLst>
              <a:ext uri="{FF2B5EF4-FFF2-40B4-BE49-F238E27FC236}">
                <a16:creationId xmlns:a16="http://schemas.microsoft.com/office/drawing/2014/main" id="{6B499DAA-5FFC-3529-5411-D6A4CE372ED2}"/>
              </a:ext>
            </a:extLst>
          </p:cNvPr>
          <p:cNvPicPr>
            <a:picLocks noChangeAspect="1"/>
          </p:cNvPicPr>
          <p:nvPr/>
        </p:nvPicPr>
        <p:blipFill>
          <a:blip r:embed="rId4"/>
          <a:stretch>
            <a:fillRect/>
          </a:stretch>
        </p:blipFill>
        <p:spPr>
          <a:xfrm>
            <a:off x="5817197" y="942132"/>
            <a:ext cx="3151223" cy="2008237"/>
          </a:xfrm>
          <a:prstGeom prst="rect">
            <a:avLst/>
          </a:prstGeom>
        </p:spPr>
      </p:pic>
    </p:spTree>
    <p:extLst>
      <p:ext uri="{BB962C8B-B14F-4D97-AF65-F5344CB8AC3E}">
        <p14:creationId xmlns:p14="http://schemas.microsoft.com/office/powerpoint/2010/main" val="1578765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750D6-F148-A0F7-E24E-24987707194F}"/>
              </a:ext>
            </a:extLst>
          </p:cNvPr>
          <p:cNvSpPr>
            <a:spLocks noGrp="1"/>
          </p:cNvSpPr>
          <p:nvPr>
            <p:ph type="title"/>
          </p:nvPr>
        </p:nvSpPr>
        <p:spPr>
          <a:xfrm>
            <a:off x="311700" y="242889"/>
            <a:ext cx="8520600" cy="614362"/>
          </a:xfrm>
        </p:spPr>
        <p:txBody>
          <a:bodyPr/>
          <a:lstStyle/>
          <a:p>
            <a:r>
              <a:rPr lang="en-US" b="1" i="0" dirty="0">
                <a:solidFill>
                  <a:schemeClr val="tx1"/>
                </a:solidFill>
                <a:effectLst/>
                <a:latin typeface="Montserrat" panose="00000500000000000000" pitchFamily="2" charset="0"/>
              </a:rPr>
              <a:t>Numerical vs </a:t>
            </a:r>
            <a:r>
              <a:rPr lang="en-US" b="1" i="0" dirty="0" err="1">
                <a:solidFill>
                  <a:schemeClr val="tx1"/>
                </a:solidFill>
                <a:effectLst/>
                <a:latin typeface="Montserrat" panose="00000500000000000000" pitchFamily="2" charset="0"/>
              </a:rPr>
              <a:t>Rented_Bike_Count</a:t>
            </a:r>
            <a:endParaRPr lang="en-IN" dirty="0"/>
          </a:p>
        </p:txBody>
      </p:sp>
      <p:sp>
        <p:nvSpPr>
          <p:cNvPr id="3" name="Text Placeholder 2">
            <a:extLst>
              <a:ext uri="{FF2B5EF4-FFF2-40B4-BE49-F238E27FC236}">
                <a16:creationId xmlns:a16="http://schemas.microsoft.com/office/drawing/2014/main" id="{F70F4EE7-07AC-E5EC-DC9F-AA279F256142}"/>
              </a:ext>
            </a:extLst>
          </p:cNvPr>
          <p:cNvSpPr>
            <a:spLocks noGrp="1"/>
          </p:cNvSpPr>
          <p:nvPr>
            <p:ph type="body" idx="1"/>
          </p:nvPr>
        </p:nvSpPr>
        <p:spPr>
          <a:xfrm>
            <a:off x="311700" y="857251"/>
            <a:ext cx="8520600" cy="3711624"/>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pPr>
              <a:buClr>
                <a:schemeClr val="bg1"/>
              </a:buClr>
              <a:buFont typeface="Arial" panose="020B0604020202020204" pitchFamily="34" charset="0"/>
              <a:buChar char="•"/>
            </a:pPr>
            <a:r>
              <a:rPr lang="en-US" sz="1500" i="0" dirty="0">
                <a:solidFill>
                  <a:schemeClr val="bg1"/>
                </a:solidFill>
                <a:effectLst/>
                <a:latin typeface="Montserrat" panose="00000500000000000000" pitchFamily="2" charset="0"/>
              </a:rPr>
              <a:t>We can see from the above plot that even if it rains a lot the demand of </a:t>
            </a:r>
            <a:r>
              <a:rPr lang="en-US" sz="1500" i="0" dirty="0" err="1">
                <a:solidFill>
                  <a:schemeClr val="bg1"/>
                </a:solidFill>
                <a:effectLst/>
                <a:latin typeface="Montserrat" panose="00000500000000000000" pitchFamily="2" charset="0"/>
              </a:rPr>
              <a:t>of</a:t>
            </a:r>
            <a:r>
              <a:rPr lang="en-US" sz="1500" i="0" dirty="0">
                <a:solidFill>
                  <a:schemeClr val="bg1"/>
                </a:solidFill>
                <a:effectLst/>
                <a:latin typeface="Montserrat" panose="00000500000000000000" pitchFamily="2" charset="0"/>
              </a:rPr>
              <a:t> rent bikes is not decreasing, here for example even if we have 20 mm of rain there is a big peak of rented bikes</a:t>
            </a:r>
          </a:p>
          <a:p>
            <a:pPr>
              <a:buClr>
                <a:schemeClr val="bg1"/>
              </a:buClr>
              <a:buFont typeface="Arial" panose="020B0604020202020204" pitchFamily="34" charset="0"/>
              <a:buChar char="•"/>
            </a:pPr>
            <a:r>
              <a:rPr lang="en-US" sz="1500" i="0" dirty="0">
                <a:solidFill>
                  <a:schemeClr val="bg1"/>
                </a:solidFill>
                <a:effectLst/>
                <a:latin typeface="Montserrat" panose="00000500000000000000" pitchFamily="2" charset="0"/>
              </a:rPr>
              <a:t>From the above plot we can say that demand for rented bikes is high when Dew point temperature is between 10 to 20.</a:t>
            </a:r>
          </a:p>
          <a:p>
            <a:pPr>
              <a:buClr>
                <a:schemeClr val="bg1"/>
              </a:buClr>
              <a:buFont typeface="Arial" panose="020B0604020202020204" pitchFamily="34" charset="0"/>
              <a:buChar char="•"/>
            </a:pPr>
            <a:r>
              <a:rPr lang="en-US" sz="1500" i="0" dirty="0">
                <a:solidFill>
                  <a:schemeClr val="bg1"/>
                </a:solidFill>
                <a:effectLst/>
                <a:latin typeface="Montserrat" panose="00000500000000000000" pitchFamily="2" charset="0"/>
              </a:rPr>
              <a:t>From this we can see when there was no snow then the demand is highest whereas when the snow is more than 4 cm then demand is decreasing.</a:t>
            </a:r>
          </a:p>
          <a:p>
            <a:pPr>
              <a:buClr>
                <a:schemeClr val="bg1"/>
              </a:buClr>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B575B9B1-C51E-A3EE-9826-DBB75AF99FB0}"/>
              </a:ext>
            </a:extLst>
          </p:cNvPr>
          <p:cNvPicPr>
            <a:picLocks noChangeAspect="1"/>
          </p:cNvPicPr>
          <p:nvPr/>
        </p:nvPicPr>
        <p:blipFill>
          <a:blip r:embed="rId2"/>
          <a:stretch>
            <a:fillRect/>
          </a:stretch>
        </p:blipFill>
        <p:spPr>
          <a:xfrm>
            <a:off x="311700" y="809981"/>
            <a:ext cx="3552515" cy="2195814"/>
          </a:xfrm>
          <a:prstGeom prst="rect">
            <a:avLst/>
          </a:prstGeom>
        </p:spPr>
      </p:pic>
      <p:pic>
        <p:nvPicPr>
          <p:cNvPr id="7" name="Picture 6">
            <a:extLst>
              <a:ext uri="{FF2B5EF4-FFF2-40B4-BE49-F238E27FC236}">
                <a16:creationId xmlns:a16="http://schemas.microsoft.com/office/drawing/2014/main" id="{33A06E1B-3979-030F-E640-0AF4D4C5B73E}"/>
              </a:ext>
            </a:extLst>
          </p:cNvPr>
          <p:cNvPicPr>
            <a:picLocks noChangeAspect="1"/>
          </p:cNvPicPr>
          <p:nvPr/>
        </p:nvPicPr>
        <p:blipFill>
          <a:blip r:embed="rId3"/>
          <a:stretch>
            <a:fillRect/>
          </a:stretch>
        </p:blipFill>
        <p:spPr>
          <a:xfrm>
            <a:off x="3237266" y="857251"/>
            <a:ext cx="3287964" cy="2195814"/>
          </a:xfrm>
          <a:prstGeom prst="rect">
            <a:avLst/>
          </a:prstGeom>
        </p:spPr>
      </p:pic>
      <p:pic>
        <p:nvPicPr>
          <p:cNvPr id="9" name="Picture 8">
            <a:extLst>
              <a:ext uri="{FF2B5EF4-FFF2-40B4-BE49-F238E27FC236}">
                <a16:creationId xmlns:a16="http://schemas.microsoft.com/office/drawing/2014/main" id="{84E7DBD5-845B-BBD9-EE02-FEF3F29A6670}"/>
              </a:ext>
            </a:extLst>
          </p:cNvPr>
          <p:cNvPicPr>
            <a:picLocks noChangeAspect="1"/>
          </p:cNvPicPr>
          <p:nvPr/>
        </p:nvPicPr>
        <p:blipFill>
          <a:blip r:embed="rId4"/>
          <a:stretch>
            <a:fillRect/>
          </a:stretch>
        </p:blipFill>
        <p:spPr>
          <a:xfrm>
            <a:off x="6037667" y="857251"/>
            <a:ext cx="3282196" cy="2195814"/>
          </a:xfrm>
          <a:prstGeom prst="rect">
            <a:avLst/>
          </a:prstGeom>
        </p:spPr>
      </p:pic>
    </p:spTree>
    <p:extLst>
      <p:ext uri="{BB962C8B-B14F-4D97-AF65-F5344CB8AC3E}">
        <p14:creationId xmlns:p14="http://schemas.microsoft.com/office/powerpoint/2010/main" val="2251614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25A62-8768-BB71-D151-0D659F094361}"/>
              </a:ext>
            </a:extLst>
          </p:cNvPr>
          <p:cNvSpPr>
            <a:spLocks noGrp="1"/>
          </p:cNvSpPr>
          <p:nvPr>
            <p:ph type="title"/>
          </p:nvPr>
        </p:nvSpPr>
        <p:spPr/>
        <p:txBody>
          <a:bodyPr/>
          <a:lstStyle/>
          <a:p>
            <a:r>
              <a:rPr lang="en-IN" b="1" dirty="0">
                <a:latin typeface="Montserrat" panose="00000500000000000000" pitchFamily="2" charset="0"/>
              </a:rPr>
              <a:t>Corelation between variables</a:t>
            </a:r>
          </a:p>
        </p:txBody>
      </p:sp>
      <p:sp>
        <p:nvSpPr>
          <p:cNvPr id="3" name="Text Placeholder 2">
            <a:extLst>
              <a:ext uri="{FF2B5EF4-FFF2-40B4-BE49-F238E27FC236}">
                <a16:creationId xmlns:a16="http://schemas.microsoft.com/office/drawing/2014/main" id="{4443C215-AD65-4335-E2AC-8E5EC780C475}"/>
              </a:ext>
            </a:extLst>
          </p:cNvPr>
          <p:cNvSpPr>
            <a:spLocks noGrp="1"/>
          </p:cNvSpPr>
          <p:nvPr>
            <p:ph type="body" idx="1"/>
          </p:nvPr>
        </p:nvSpPr>
        <p:spPr>
          <a:xfrm>
            <a:off x="561732" y="924855"/>
            <a:ext cx="8520600" cy="3853622"/>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pPr>
              <a:buClr>
                <a:schemeClr val="bg1"/>
              </a:buClr>
              <a:buFont typeface="Arial" panose="020B0604020202020204" pitchFamily="34" charset="0"/>
              <a:buChar char="•"/>
            </a:pPr>
            <a:r>
              <a:rPr lang="en-US" sz="1500" i="0" dirty="0">
                <a:solidFill>
                  <a:schemeClr val="bg1"/>
                </a:solidFill>
                <a:effectLst/>
                <a:latin typeface="Montserrat" panose="00000500000000000000" pitchFamily="2" charset="0"/>
              </a:rPr>
              <a:t>From the above Heatmap we can say that target variable </a:t>
            </a:r>
            <a:r>
              <a:rPr lang="en-US" sz="1500" i="0" dirty="0" err="1">
                <a:solidFill>
                  <a:schemeClr val="bg1"/>
                </a:solidFill>
                <a:effectLst/>
                <a:latin typeface="Montserrat" panose="00000500000000000000" pitchFamily="2" charset="0"/>
              </a:rPr>
              <a:t>Rented_Bike_Count</a:t>
            </a:r>
            <a:r>
              <a:rPr lang="en-US" sz="1500" i="0" dirty="0">
                <a:solidFill>
                  <a:schemeClr val="bg1"/>
                </a:solidFill>
                <a:effectLst/>
                <a:latin typeface="Montserrat" panose="00000500000000000000" pitchFamily="2" charset="0"/>
              </a:rPr>
              <a:t> is         positively corelated with </a:t>
            </a:r>
            <a:r>
              <a:rPr lang="en-US" sz="1500" b="0" i="0" dirty="0" err="1">
                <a:solidFill>
                  <a:schemeClr val="bg1"/>
                </a:solidFill>
                <a:effectLst/>
                <a:latin typeface="Montserrat" panose="00000500000000000000" pitchFamily="2" charset="0"/>
              </a:rPr>
              <a:t>Tempreture</a:t>
            </a:r>
            <a:r>
              <a:rPr lang="en-US" sz="1500" b="0" i="0" dirty="0">
                <a:solidFill>
                  <a:schemeClr val="bg1"/>
                </a:solidFill>
                <a:effectLst/>
                <a:latin typeface="Montserrat" panose="00000500000000000000" pitchFamily="2" charset="0"/>
              </a:rPr>
              <a:t> , </a:t>
            </a:r>
            <a:r>
              <a:rPr lang="en-US" sz="1500" b="0" i="0" dirty="0" err="1">
                <a:solidFill>
                  <a:schemeClr val="bg1"/>
                </a:solidFill>
                <a:effectLst/>
                <a:latin typeface="Montserrat" panose="00000500000000000000" pitchFamily="2" charset="0"/>
              </a:rPr>
              <a:t>Dew_point_tempreture</a:t>
            </a:r>
            <a:r>
              <a:rPr lang="en-US" sz="1500" b="0" i="0" dirty="0">
                <a:solidFill>
                  <a:schemeClr val="bg1"/>
                </a:solidFill>
                <a:effectLst/>
                <a:latin typeface="Montserrat" panose="00000500000000000000" pitchFamily="2" charset="0"/>
              </a:rPr>
              <a:t> , </a:t>
            </a:r>
            <a:r>
              <a:rPr lang="en-US" sz="1500" b="0" i="0" dirty="0" err="1">
                <a:solidFill>
                  <a:schemeClr val="bg1"/>
                </a:solidFill>
                <a:effectLst/>
                <a:latin typeface="Montserrat" panose="00000500000000000000" pitchFamily="2" charset="0"/>
              </a:rPr>
              <a:t>Solar_Radiation</a:t>
            </a:r>
            <a:endParaRPr lang="en-US" sz="1500" b="0" i="0" dirty="0">
              <a:solidFill>
                <a:schemeClr val="bg1"/>
              </a:solidFill>
              <a:effectLst/>
              <a:latin typeface="Montserrat" panose="00000500000000000000" pitchFamily="2" charset="0"/>
            </a:endParaRPr>
          </a:p>
          <a:p>
            <a:pPr marL="114300" indent="0">
              <a:buNone/>
            </a:pPr>
            <a:r>
              <a:rPr lang="en-US" sz="1500" i="0" dirty="0">
                <a:solidFill>
                  <a:schemeClr val="bg1"/>
                </a:solidFill>
                <a:effectLst/>
                <a:latin typeface="Montserrat" panose="00000500000000000000" pitchFamily="2" charset="0"/>
              </a:rPr>
              <a:t>      and negatively corelated with </a:t>
            </a:r>
            <a:r>
              <a:rPr lang="en-US" sz="1500" b="0" i="0" dirty="0">
                <a:solidFill>
                  <a:schemeClr val="bg1"/>
                </a:solidFill>
                <a:effectLst/>
                <a:latin typeface="Montserrat" panose="00000500000000000000" pitchFamily="2" charset="0"/>
              </a:rPr>
              <a:t>Rainfall , Snowfall.</a:t>
            </a:r>
          </a:p>
          <a:p>
            <a:pPr>
              <a:buClr>
                <a:schemeClr val="bg1"/>
              </a:buClr>
              <a:buFont typeface="Arial" panose="020B0604020202020204" pitchFamily="34" charset="0"/>
              <a:buChar char="•"/>
            </a:pPr>
            <a:r>
              <a:rPr lang="en-US" sz="1500" dirty="0">
                <a:solidFill>
                  <a:schemeClr val="bg1"/>
                </a:solidFill>
                <a:latin typeface="Montserrat" panose="00000500000000000000" pitchFamily="2" charset="0"/>
              </a:rPr>
              <a:t>From above graph we can say that </a:t>
            </a:r>
            <a:r>
              <a:rPr lang="en-US" sz="1500" i="0" dirty="0">
                <a:solidFill>
                  <a:schemeClr val="bg1"/>
                </a:solidFill>
                <a:effectLst/>
                <a:latin typeface="Montserrat" panose="00000500000000000000" pitchFamily="2" charset="0"/>
              </a:rPr>
              <a:t>columns 'Temperature' and 'Dew point temperature </a:t>
            </a:r>
            <a:r>
              <a:rPr lang="en-US" sz="1500" dirty="0">
                <a:solidFill>
                  <a:schemeClr val="bg1"/>
                </a:solidFill>
                <a:latin typeface="Montserrat" panose="00000500000000000000" pitchFamily="2" charset="0"/>
              </a:rPr>
              <a:t>are highly corelated.</a:t>
            </a:r>
            <a:endParaRPr lang="en-US" sz="1500" i="0" dirty="0">
              <a:solidFill>
                <a:schemeClr val="bg1"/>
              </a:solidFill>
              <a:effectLst/>
              <a:latin typeface="Montserrat" panose="00000500000000000000" pitchFamily="2" charset="0"/>
            </a:endParaRPr>
          </a:p>
          <a:p>
            <a:pPr marL="114300" indent="0">
              <a:buNone/>
            </a:pPr>
            <a:endParaRPr lang="en-US" sz="1500" i="0" dirty="0">
              <a:solidFill>
                <a:schemeClr val="bg1"/>
              </a:solidFill>
              <a:effectLst/>
              <a:latin typeface="Montserrat" panose="00000500000000000000" pitchFamily="2" charset="0"/>
            </a:endParaRPr>
          </a:p>
          <a:p>
            <a:pPr>
              <a:buFont typeface="Arial" panose="020B0604020202020204" pitchFamily="34" charset="0"/>
              <a:buChar char="•"/>
            </a:pPr>
            <a:endParaRPr lang="en-US" sz="1500" b="0" i="0" dirty="0">
              <a:solidFill>
                <a:schemeClr val="bg1"/>
              </a:solidFill>
              <a:effectLst/>
              <a:latin typeface="Montserrat" panose="00000500000000000000" pitchFamily="2" charset="0"/>
            </a:endParaRPr>
          </a:p>
          <a:p>
            <a:pPr>
              <a:buFont typeface="Arial" panose="020B0604020202020204" pitchFamily="34" charset="0"/>
              <a:buChar char="•"/>
            </a:pPr>
            <a:endParaRPr lang="en-US" sz="1500" b="0" i="0" dirty="0">
              <a:solidFill>
                <a:schemeClr val="bg1"/>
              </a:solidFill>
              <a:effectLst/>
              <a:latin typeface="Montserrat" panose="00000500000000000000" pitchFamily="2" charset="0"/>
            </a:endParaRPr>
          </a:p>
          <a:p>
            <a:pPr marL="114300" indent="0" algn="l">
              <a:buNone/>
            </a:pPr>
            <a:endParaRPr lang="en-US" sz="1500" b="0" i="0" dirty="0">
              <a:solidFill>
                <a:schemeClr val="bg1"/>
              </a:solidFill>
              <a:effectLst/>
              <a:latin typeface="Montserrat" panose="00000500000000000000" pitchFamily="2" charset="0"/>
            </a:endParaRPr>
          </a:p>
          <a:p>
            <a:pPr>
              <a:buClr>
                <a:schemeClr val="bg1"/>
              </a:buClr>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17C4F08B-7151-0C72-3576-C41245F48F97}"/>
              </a:ext>
            </a:extLst>
          </p:cNvPr>
          <p:cNvPicPr>
            <a:picLocks noChangeAspect="1"/>
          </p:cNvPicPr>
          <p:nvPr/>
        </p:nvPicPr>
        <p:blipFill>
          <a:blip r:embed="rId2"/>
          <a:stretch>
            <a:fillRect/>
          </a:stretch>
        </p:blipFill>
        <p:spPr>
          <a:xfrm>
            <a:off x="876171" y="1071563"/>
            <a:ext cx="7391657" cy="2173082"/>
          </a:xfrm>
          <a:prstGeom prst="rect">
            <a:avLst/>
          </a:prstGeom>
        </p:spPr>
      </p:pic>
    </p:spTree>
    <p:extLst>
      <p:ext uri="{BB962C8B-B14F-4D97-AF65-F5344CB8AC3E}">
        <p14:creationId xmlns:p14="http://schemas.microsoft.com/office/powerpoint/2010/main" val="2353753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0DFDC-E0BD-7162-6944-80828447F633}"/>
              </a:ext>
            </a:extLst>
          </p:cNvPr>
          <p:cNvSpPr>
            <a:spLocks noGrp="1"/>
          </p:cNvSpPr>
          <p:nvPr>
            <p:ph type="title"/>
          </p:nvPr>
        </p:nvSpPr>
        <p:spPr/>
        <p:txBody>
          <a:bodyPr/>
          <a:lstStyle/>
          <a:p>
            <a:r>
              <a:rPr lang="en-IN" b="1" dirty="0">
                <a:latin typeface="Montserrat" panose="00000500000000000000" pitchFamily="2" charset="0"/>
              </a:rPr>
              <a:t>One Hot Encoding</a:t>
            </a:r>
          </a:p>
        </p:txBody>
      </p:sp>
      <p:sp>
        <p:nvSpPr>
          <p:cNvPr id="3" name="Text Placeholder 2">
            <a:extLst>
              <a:ext uri="{FF2B5EF4-FFF2-40B4-BE49-F238E27FC236}">
                <a16:creationId xmlns:a16="http://schemas.microsoft.com/office/drawing/2014/main" id="{599E0121-210A-2F43-D4C7-B855F094FD3F}"/>
              </a:ext>
            </a:extLst>
          </p:cNvPr>
          <p:cNvSpPr>
            <a:spLocks noGrp="1"/>
          </p:cNvSpPr>
          <p:nvPr>
            <p:ph type="body" idx="1"/>
          </p:nvPr>
        </p:nvSpPr>
        <p:spPr/>
        <p:txBody>
          <a:bodyPr/>
          <a:lstStyle/>
          <a:p>
            <a:pPr>
              <a:buClr>
                <a:schemeClr val="bg1"/>
              </a:buClr>
              <a:buFont typeface="Arial" panose="020B0604020202020204" pitchFamily="34" charset="0"/>
              <a:buChar char="•"/>
            </a:pPr>
            <a:r>
              <a:rPr lang="en-US" sz="1500" i="0" dirty="0">
                <a:solidFill>
                  <a:schemeClr val="bg1"/>
                </a:solidFill>
                <a:effectLst/>
                <a:latin typeface="Montserrat" panose="00000500000000000000" pitchFamily="2" charset="0"/>
              </a:rPr>
              <a:t>Many machine learning algorithms cannot work with categorical data directly. The categories must be converted into numbers. This is required for both input and output variables that are categorical.</a:t>
            </a:r>
          </a:p>
          <a:p>
            <a:pPr>
              <a:buClr>
                <a:schemeClr val="bg1"/>
              </a:buClr>
              <a:buFont typeface="Arial" panose="020B0604020202020204" pitchFamily="34" charset="0"/>
              <a:buChar char="•"/>
            </a:pPr>
            <a:r>
              <a:rPr lang="en-US" sz="1500" b="0" i="0" dirty="0">
                <a:solidFill>
                  <a:schemeClr val="bg1"/>
                </a:solidFill>
                <a:effectLst/>
                <a:latin typeface="Montserrat" panose="00000500000000000000" pitchFamily="2" charset="0"/>
              </a:rPr>
              <a:t>One hot encoding is </a:t>
            </a:r>
            <a:r>
              <a:rPr lang="en-US" sz="1500" b="1" i="0" dirty="0">
                <a:solidFill>
                  <a:schemeClr val="bg1"/>
                </a:solidFill>
                <a:effectLst/>
                <a:latin typeface="Montserrat" panose="00000500000000000000" pitchFamily="2" charset="0"/>
              </a:rPr>
              <a:t>one method of converting data to prepare it for an algorithm and get a better prediction</a:t>
            </a:r>
            <a:r>
              <a:rPr lang="en-US" sz="1500" b="0" i="0" dirty="0">
                <a:solidFill>
                  <a:schemeClr val="bg1"/>
                </a:solidFill>
                <a:effectLst/>
                <a:latin typeface="Montserrat" panose="00000500000000000000" pitchFamily="2" charset="0"/>
              </a:rPr>
              <a:t>.</a:t>
            </a:r>
          </a:p>
          <a:p>
            <a:pPr>
              <a:buClr>
                <a:schemeClr val="bg1"/>
              </a:buClr>
              <a:buFont typeface="Arial" panose="020B0604020202020204" pitchFamily="34" charset="0"/>
              <a:buChar char="•"/>
            </a:pPr>
            <a:r>
              <a:rPr lang="en-US" sz="1500" b="0" i="0" dirty="0">
                <a:solidFill>
                  <a:schemeClr val="bg1"/>
                </a:solidFill>
                <a:effectLst/>
                <a:latin typeface="Montserrat" panose="00000500000000000000" pitchFamily="2" charset="0"/>
              </a:rPr>
              <a:t>With one-hot, we convert each categorical value into a new categorical column and assign a binary value of 1 or 0 to those columns. Each integer value is represented as a binary vector.</a:t>
            </a:r>
          </a:p>
          <a:p>
            <a:pPr>
              <a:buClr>
                <a:schemeClr val="bg1"/>
              </a:buClr>
              <a:buFont typeface="Arial" panose="020B0604020202020204" pitchFamily="34" charset="0"/>
              <a:buChar char="•"/>
            </a:pPr>
            <a:r>
              <a:rPr lang="en-US" sz="1500" dirty="0">
                <a:solidFill>
                  <a:schemeClr val="bg1"/>
                </a:solidFill>
                <a:latin typeface="Montserrat" panose="00000500000000000000" pitchFamily="2" charset="0"/>
              </a:rPr>
              <a:t>We have Categorical variables such as ‘Season’, ’Hour’, ’Month’ , ‘Holiday’</a:t>
            </a:r>
          </a:p>
          <a:p>
            <a:r>
              <a:rPr lang="en-US" sz="1500" dirty="0">
                <a:solidFill>
                  <a:schemeClr val="bg1"/>
                </a:solidFill>
                <a:latin typeface="Montserrat" panose="00000500000000000000" pitchFamily="2" charset="0"/>
              </a:rPr>
              <a:t>So we applied One Hot Encoding on them.</a:t>
            </a:r>
            <a:endParaRPr lang="en-IN" sz="15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955974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EF6BB-670F-4CC6-8A32-2076729177B2}"/>
              </a:ext>
            </a:extLst>
          </p:cNvPr>
          <p:cNvSpPr>
            <a:spLocks noGrp="1"/>
          </p:cNvSpPr>
          <p:nvPr>
            <p:ph type="title"/>
          </p:nvPr>
        </p:nvSpPr>
        <p:spPr/>
        <p:txBody>
          <a:bodyPr/>
          <a:lstStyle/>
          <a:p>
            <a:r>
              <a:rPr lang="en-IN" b="1" dirty="0">
                <a:latin typeface="Montserrat" panose="00000500000000000000" pitchFamily="2" charset="0"/>
              </a:rPr>
              <a:t>Points for Discussion</a:t>
            </a:r>
          </a:p>
        </p:txBody>
      </p:sp>
      <p:sp>
        <p:nvSpPr>
          <p:cNvPr id="3" name="Text Placeholder 2">
            <a:extLst>
              <a:ext uri="{FF2B5EF4-FFF2-40B4-BE49-F238E27FC236}">
                <a16:creationId xmlns:a16="http://schemas.microsoft.com/office/drawing/2014/main" id="{65E4506C-AA0A-474C-8663-17B97C316990}"/>
              </a:ext>
            </a:extLst>
          </p:cNvPr>
          <p:cNvSpPr>
            <a:spLocks noGrp="1"/>
          </p:cNvSpPr>
          <p:nvPr>
            <p:ph type="body" idx="1"/>
          </p:nvPr>
        </p:nvSpPr>
        <p:spPr/>
        <p:txBody>
          <a:bodyPr/>
          <a:lstStyle/>
          <a:p>
            <a:pPr>
              <a:lnSpc>
                <a:spcPct val="150000"/>
              </a:lnSpc>
              <a:buClr>
                <a:schemeClr val="bg1"/>
              </a:buClr>
            </a:pPr>
            <a:r>
              <a:rPr lang="en-IN" dirty="0"/>
              <a:t> </a:t>
            </a:r>
            <a:r>
              <a:rPr lang="en-IN" dirty="0">
                <a:solidFill>
                  <a:schemeClr val="bg1"/>
                </a:solidFill>
                <a:latin typeface="Montserrat" panose="00000500000000000000" pitchFamily="2" charset="0"/>
              </a:rPr>
              <a:t>Business Objective</a:t>
            </a:r>
            <a:endParaRPr lang="en-IN" dirty="0">
              <a:latin typeface="Montserrat" panose="00000500000000000000" pitchFamily="2" charset="0"/>
            </a:endParaRPr>
          </a:p>
          <a:p>
            <a:pPr>
              <a:lnSpc>
                <a:spcPct val="150000"/>
              </a:lnSpc>
              <a:buClr>
                <a:schemeClr val="bg1"/>
              </a:buClr>
            </a:pPr>
            <a:r>
              <a:rPr lang="en-IN" dirty="0"/>
              <a:t> </a:t>
            </a:r>
            <a:r>
              <a:rPr lang="en-IN" dirty="0">
                <a:solidFill>
                  <a:schemeClr val="bg1"/>
                </a:solidFill>
                <a:latin typeface="Montserrat" panose="00000500000000000000" pitchFamily="2" charset="0"/>
              </a:rPr>
              <a:t>Data Summary</a:t>
            </a:r>
          </a:p>
          <a:p>
            <a:pPr>
              <a:lnSpc>
                <a:spcPct val="150000"/>
              </a:lnSpc>
              <a:buClr>
                <a:schemeClr val="bg1"/>
              </a:buClr>
            </a:pPr>
            <a:r>
              <a:rPr lang="en-IN" dirty="0">
                <a:solidFill>
                  <a:schemeClr val="bg1"/>
                </a:solidFill>
                <a:latin typeface="Montserrat" panose="00000500000000000000" pitchFamily="2" charset="0"/>
              </a:rPr>
              <a:t> Feature Summary</a:t>
            </a:r>
          </a:p>
          <a:p>
            <a:pPr>
              <a:lnSpc>
                <a:spcPct val="150000"/>
              </a:lnSpc>
              <a:buClr>
                <a:schemeClr val="bg1"/>
              </a:buClr>
            </a:pPr>
            <a:r>
              <a:rPr lang="en-IN" dirty="0">
                <a:solidFill>
                  <a:schemeClr val="bg1"/>
                </a:solidFill>
                <a:latin typeface="Montserrat" panose="00000500000000000000" pitchFamily="2" charset="0"/>
              </a:rPr>
              <a:t> Data </a:t>
            </a:r>
            <a:r>
              <a:rPr lang="en-IN" dirty="0" err="1">
                <a:solidFill>
                  <a:schemeClr val="bg1"/>
                </a:solidFill>
                <a:latin typeface="Montserrat" panose="00000500000000000000" pitchFamily="2" charset="0"/>
              </a:rPr>
              <a:t>Preprocessing</a:t>
            </a:r>
            <a:endParaRPr lang="en-IN" dirty="0">
              <a:solidFill>
                <a:schemeClr val="bg1"/>
              </a:solidFill>
              <a:latin typeface="Montserrat" panose="00000500000000000000" pitchFamily="2" charset="0"/>
            </a:endParaRPr>
          </a:p>
          <a:p>
            <a:pPr>
              <a:lnSpc>
                <a:spcPct val="150000"/>
              </a:lnSpc>
              <a:buClr>
                <a:schemeClr val="bg1"/>
              </a:buClr>
            </a:pPr>
            <a:r>
              <a:rPr lang="en-IN" dirty="0">
                <a:solidFill>
                  <a:schemeClr val="bg1"/>
                </a:solidFill>
                <a:latin typeface="Montserrat" panose="00000500000000000000" pitchFamily="2" charset="0"/>
              </a:rPr>
              <a:t> Exploratory Data Analysis</a:t>
            </a:r>
          </a:p>
          <a:p>
            <a:pPr>
              <a:lnSpc>
                <a:spcPct val="150000"/>
              </a:lnSpc>
              <a:buClr>
                <a:schemeClr val="bg1"/>
              </a:buClr>
            </a:pPr>
            <a:r>
              <a:rPr lang="en-IN" dirty="0">
                <a:solidFill>
                  <a:schemeClr val="bg1"/>
                </a:solidFill>
                <a:latin typeface="Montserrat" panose="00000500000000000000" pitchFamily="2" charset="0"/>
              </a:rPr>
              <a:t> Corelation between data</a:t>
            </a:r>
          </a:p>
          <a:p>
            <a:pPr>
              <a:lnSpc>
                <a:spcPct val="150000"/>
              </a:lnSpc>
              <a:buClr>
                <a:schemeClr val="bg1"/>
              </a:buClr>
            </a:pPr>
            <a:r>
              <a:rPr lang="en-IN" dirty="0">
                <a:solidFill>
                  <a:schemeClr val="bg1"/>
                </a:solidFill>
                <a:latin typeface="Montserrat" panose="00000500000000000000" pitchFamily="2" charset="0"/>
              </a:rPr>
              <a:t> Algorithms implementation </a:t>
            </a:r>
          </a:p>
          <a:p>
            <a:pPr>
              <a:lnSpc>
                <a:spcPct val="150000"/>
              </a:lnSpc>
              <a:buClr>
                <a:schemeClr val="bg1"/>
              </a:buClr>
            </a:pPr>
            <a:r>
              <a:rPr lang="en-IN" dirty="0">
                <a:solidFill>
                  <a:schemeClr val="bg1"/>
                </a:solidFill>
                <a:latin typeface="Montserrat" panose="00000500000000000000" pitchFamily="2" charset="0"/>
              </a:rPr>
              <a:t> Conclusion</a:t>
            </a:r>
            <a:endParaRPr lang="en-IN" dirty="0">
              <a:latin typeface="Montserrat" panose="00000500000000000000" pitchFamily="2" charset="0"/>
            </a:endParaRPr>
          </a:p>
        </p:txBody>
      </p:sp>
    </p:spTree>
    <p:extLst>
      <p:ext uri="{BB962C8B-B14F-4D97-AF65-F5344CB8AC3E}">
        <p14:creationId xmlns:p14="http://schemas.microsoft.com/office/powerpoint/2010/main" val="1271581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E5F5B-1B1A-BD8F-3B5A-92512B3D12D7}"/>
              </a:ext>
            </a:extLst>
          </p:cNvPr>
          <p:cNvSpPr>
            <a:spLocks noGrp="1"/>
          </p:cNvSpPr>
          <p:nvPr>
            <p:ph type="title"/>
          </p:nvPr>
        </p:nvSpPr>
        <p:spPr>
          <a:xfrm>
            <a:off x="311700" y="272845"/>
            <a:ext cx="8520600" cy="641555"/>
          </a:xfrm>
        </p:spPr>
        <p:txBody>
          <a:bodyPr/>
          <a:lstStyle/>
          <a:p>
            <a:r>
              <a:rPr lang="en-IN" b="1" dirty="0">
                <a:latin typeface="Montserrat" panose="00000500000000000000" pitchFamily="2" charset="0"/>
              </a:rPr>
              <a:t>Models Implemented</a:t>
            </a:r>
          </a:p>
        </p:txBody>
      </p:sp>
      <p:sp>
        <p:nvSpPr>
          <p:cNvPr id="3" name="Text Placeholder 2">
            <a:extLst>
              <a:ext uri="{FF2B5EF4-FFF2-40B4-BE49-F238E27FC236}">
                <a16:creationId xmlns:a16="http://schemas.microsoft.com/office/drawing/2014/main" id="{715C5C9D-D48E-FCC1-EF03-0A5885B67329}"/>
              </a:ext>
            </a:extLst>
          </p:cNvPr>
          <p:cNvSpPr>
            <a:spLocks noGrp="1"/>
          </p:cNvSpPr>
          <p:nvPr>
            <p:ph type="body" idx="1"/>
          </p:nvPr>
        </p:nvSpPr>
        <p:spPr>
          <a:xfrm>
            <a:off x="311699" y="914400"/>
            <a:ext cx="8647945" cy="3956255"/>
          </a:xfrm>
        </p:spPr>
        <p:txBody>
          <a:bodyPr/>
          <a:lstStyle/>
          <a:p>
            <a:pPr>
              <a:buClr>
                <a:schemeClr val="bg1"/>
              </a:buClr>
              <a:buFont typeface="Arial" panose="020B0604020202020204" pitchFamily="34" charset="0"/>
              <a:buChar char="•"/>
            </a:pPr>
            <a:r>
              <a:rPr lang="en-IN" sz="1600" b="1" dirty="0">
                <a:solidFill>
                  <a:schemeClr val="bg1"/>
                </a:solidFill>
                <a:latin typeface="Montserrat" panose="00000500000000000000" pitchFamily="2" charset="0"/>
              </a:rPr>
              <a:t>Linear Regression  </a:t>
            </a:r>
          </a:p>
          <a:p>
            <a:pPr marL="114300" indent="0">
              <a:buClr>
                <a:schemeClr val="bg1"/>
              </a:buClr>
              <a:buNone/>
            </a:pPr>
            <a:r>
              <a:rPr lang="en-IN" b="1" dirty="0">
                <a:solidFill>
                  <a:schemeClr val="bg1"/>
                </a:solidFill>
                <a:latin typeface="Montserrat" panose="00000500000000000000" pitchFamily="2" charset="0"/>
              </a:rPr>
              <a:t>     </a:t>
            </a:r>
            <a:r>
              <a:rPr lang="en-IN" dirty="0">
                <a:solidFill>
                  <a:schemeClr val="bg1"/>
                </a:solidFill>
                <a:latin typeface="Montserrat" panose="00000500000000000000" pitchFamily="2" charset="0"/>
              </a:rPr>
              <a:t>1.  </a:t>
            </a:r>
            <a:r>
              <a:rPr lang="en-IN" sz="1500" spc="10" dirty="0">
                <a:solidFill>
                  <a:srgbClr val="273239"/>
                </a:solidFill>
                <a:effectLst/>
                <a:latin typeface="Montserrat" panose="00000500000000000000" pitchFamily="2" charset="0"/>
                <a:ea typeface="Arial" panose="020B0604020202020204" pitchFamily="34" charset="0"/>
              </a:rPr>
              <a:t>Linear Regression is a machine learning algorithm based on supervised learning</a:t>
            </a:r>
          </a:p>
          <a:p>
            <a:pPr marL="114300" indent="0">
              <a:buClr>
                <a:schemeClr val="bg1"/>
              </a:buClr>
              <a:buNone/>
            </a:pPr>
            <a:r>
              <a:rPr lang="en-IN" sz="1500" spc="10" dirty="0">
                <a:solidFill>
                  <a:srgbClr val="273239"/>
                </a:solidFill>
                <a:latin typeface="Montserrat" panose="00000500000000000000" pitchFamily="2" charset="0"/>
              </a:rPr>
              <a:t>       2.  </a:t>
            </a:r>
            <a:r>
              <a:rPr lang="en-IN" sz="1500" spc="10" dirty="0">
                <a:solidFill>
                  <a:srgbClr val="273239"/>
                </a:solidFill>
                <a:effectLst/>
                <a:latin typeface="Montserrat" panose="00000500000000000000" pitchFamily="2" charset="0"/>
                <a:ea typeface="Arial" panose="020B0604020202020204" pitchFamily="34" charset="0"/>
              </a:rPr>
              <a:t>It performs a </a:t>
            </a:r>
            <a:r>
              <a:rPr lang="en-IN" sz="1500" b="1" spc="10" dirty="0">
                <a:solidFill>
                  <a:srgbClr val="273239"/>
                </a:solidFill>
                <a:effectLst/>
                <a:latin typeface="Montserrat" panose="00000500000000000000" pitchFamily="2" charset="0"/>
                <a:ea typeface="Arial" panose="020B0604020202020204" pitchFamily="34" charset="0"/>
              </a:rPr>
              <a:t>regression task</a:t>
            </a:r>
          </a:p>
          <a:p>
            <a:pPr marL="114300" indent="0">
              <a:buClr>
                <a:schemeClr val="bg1"/>
              </a:buClr>
              <a:buNone/>
            </a:pPr>
            <a:r>
              <a:rPr lang="en-IN" sz="1500" b="1" spc="10" dirty="0">
                <a:solidFill>
                  <a:srgbClr val="273239"/>
                </a:solidFill>
                <a:latin typeface="Montserrat" panose="00000500000000000000" pitchFamily="2" charset="0"/>
              </a:rPr>
              <a:t>      </a:t>
            </a:r>
            <a:r>
              <a:rPr lang="en-IN" sz="1500" spc="10" dirty="0">
                <a:solidFill>
                  <a:srgbClr val="273239"/>
                </a:solidFill>
                <a:latin typeface="Montserrat" panose="00000500000000000000" pitchFamily="2" charset="0"/>
              </a:rPr>
              <a:t>3. </a:t>
            </a:r>
            <a:r>
              <a:rPr lang="en-IN" sz="1500" spc="10" dirty="0">
                <a:solidFill>
                  <a:srgbClr val="273239"/>
                </a:solidFill>
                <a:effectLst/>
                <a:latin typeface="Montserrat" panose="00000500000000000000" pitchFamily="2" charset="0"/>
                <a:ea typeface="Arial" panose="020B0604020202020204" pitchFamily="34" charset="0"/>
              </a:rPr>
              <a:t>Regression models a target prediction value based on independent variables.   </a:t>
            </a:r>
          </a:p>
          <a:p>
            <a:pPr marL="114300" indent="0">
              <a:buClr>
                <a:schemeClr val="bg1"/>
              </a:buClr>
              <a:buNone/>
            </a:pPr>
            <a:r>
              <a:rPr lang="en-IN" sz="1500" spc="10" dirty="0">
                <a:solidFill>
                  <a:srgbClr val="273239"/>
                </a:solidFill>
                <a:latin typeface="Montserrat" panose="00000500000000000000" pitchFamily="2" charset="0"/>
                <a:ea typeface="Arial" panose="020B0604020202020204" pitchFamily="34" charset="0"/>
              </a:rPr>
              <a:t> </a:t>
            </a:r>
            <a:r>
              <a:rPr lang="en-IN" sz="1500" b="1" spc="10" dirty="0">
                <a:solidFill>
                  <a:srgbClr val="273239"/>
                </a:solidFill>
                <a:latin typeface="Montserrat" panose="00000500000000000000" pitchFamily="2" charset="0"/>
                <a:ea typeface="Arial" panose="020B0604020202020204" pitchFamily="34" charset="0"/>
              </a:rPr>
              <a:t>                      Train set results</a:t>
            </a:r>
            <a:r>
              <a:rPr lang="en-IN" sz="1500" spc="10" dirty="0">
                <a:solidFill>
                  <a:srgbClr val="273239"/>
                </a:solidFill>
                <a:effectLst/>
                <a:latin typeface="Montserrat" panose="00000500000000000000" pitchFamily="2" charset="0"/>
                <a:ea typeface="Arial" panose="020B0604020202020204" pitchFamily="34" charset="0"/>
              </a:rPr>
              <a:t>                                    </a:t>
            </a:r>
            <a:r>
              <a:rPr lang="en-IN" sz="1500" b="1" spc="10" dirty="0">
                <a:solidFill>
                  <a:srgbClr val="273239"/>
                </a:solidFill>
                <a:effectLst/>
                <a:latin typeface="Montserrat" panose="00000500000000000000" pitchFamily="2" charset="0"/>
                <a:ea typeface="Arial" panose="020B0604020202020204" pitchFamily="34" charset="0"/>
              </a:rPr>
              <a:t>Test set results</a:t>
            </a:r>
            <a:endParaRPr lang="en-IN" sz="1500" b="1" dirty="0">
              <a:solidFill>
                <a:schemeClr val="bg1"/>
              </a:solidFill>
              <a:latin typeface="Montserrat" panose="00000500000000000000" pitchFamily="2" charset="0"/>
            </a:endParaRPr>
          </a:p>
        </p:txBody>
      </p:sp>
      <p:pic>
        <p:nvPicPr>
          <p:cNvPr id="5" name="Picture 4">
            <a:extLst>
              <a:ext uri="{FF2B5EF4-FFF2-40B4-BE49-F238E27FC236}">
                <a16:creationId xmlns:a16="http://schemas.microsoft.com/office/drawing/2014/main" id="{5C2D8D42-C5CC-859D-0B11-FB2088E458B5}"/>
              </a:ext>
            </a:extLst>
          </p:cNvPr>
          <p:cNvPicPr>
            <a:picLocks noChangeAspect="1"/>
          </p:cNvPicPr>
          <p:nvPr/>
        </p:nvPicPr>
        <p:blipFill>
          <a:blip r:embed="rId2"/>
          <a:stretch>
            <a:fillRect/>
          </a:stretch>
        </p:blipFill>
        <p:spPr>
          <a:xfrm>
            <a:off x="1405284" y="2371403"/>
            <a:ext cx="2705334" cy="914479"/>
          </a:xfrm>
          <a:prstGeom prst="rect">
            <a:avLst/>
          </a:prstGeom>
        </p:spPr>
      </p:pic>
      <p:pic>
        <p:nvPicPr>
          <p:cNvPr id="7" name="Picture 6">
            <a:extLst>
              <a:ext uri="{FF2B5EF4-FFF2-40B4-BE49-F238E27FC236}">
                <a16:creationId xmlns:a16="http://schemas.microsoft.com/office/drawing/2014/main" id="{15B870A6-CCF5-813C-AD07-A396D98D2627}"/>
              </a:ext>
            </a:extLst>
          </p:cNvPr>
          <p:cNvPicPr>
            <a:picLocks noChangeAspect="1"/>
          </p:cNvPicPr>
          <p:nvPr/>
        </p:nvPicPr>
        <p:blipFill>
          <a:blip r:embed="rId3"/>
          <a:stretch>
            <a:fillRect/>
          </a:stretch>
        </p:blipFill>
        <p:spPr>
          <a:xfrm>
            <a:off x="5033384" y="2363782"/>
            <a:ext cx="2362405" cy="922100"/>
          </a:xfrm>
          <a:prstGeom prst="rect">
            <a:avLst/>
          </a:prstGeom>
        </p:spPr>
      </p:pic>
      <p:pic>
        <p:nvPicPr>
          <p:cNvPr id="9" name="Picture 8">
            <a:extLst>
              <a:ext uri="{FF2B5EF4-FFF2-40B4-BE49-F238E27FC236}">
                <a16:creationId xmlns:a16="http://schemas.microsoft.com/office/drawing/2014/main" id="{838C6EBD-EDB0-8B19-23F7-11066815D8DB}"/>
              </a:ext>
            </a:extLst>
          </p:cNvPr>
          <p:cNvPicPr>
            <a:picLocks noChangeAspect="1"/>
          </p:cNvPicPr>
          <p:nvPr/>
        </p:nvPicPr>
        <p:blipFill>
          <a:blip r:embed="rId4"/>
          <a:stretch>
            <a:fillRect/>
          </a:stretch>
        </p:blipFill>
        <p:spPr>
          <a:xfrm>
            <a:off x="1662709" y="3227076"/>
            <a:ext cx="5818582" cy="1824247"/>
          </a:xfrm>
          <a:prstGeom prst="rect">
            <a:avLst/>
          </a:prstGeom>
        </p:spPr>
      </p:pic>
    </p:spTree>
    <p:extLst>
      <p:ext uri="{BB962C8B-B14F-4D97-AF65-F5344CB8AC3E}">
        <p14:creationId xmlns:p14="http://schemas.microsoft.com/office/powerpoint/2010/main" val="2572221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42043-FBAB-4635-9EF1-4BD06D694B7E}"/>
              </a:ext>
            </a:extLst>
          </p:cNvPr>
          <p:cNvSpPr>
            <a:spLocks noGrp="1"/>
          </p:cNvSpPr>
          <p:nvPr>
            <p:ph type="title"/>
          </p:nvPr>
        </p:nvSpPr>
        <p:spPr>
          <a:xfrm>
            <a:off x="311700" y="243349"/>
            <a:ext cx="8520600" cy="589936"/>
          </a:xfrm>
        </p:spPr>
        <p:txBody>
          <a:bodyPr/>
          <a:lstStyle/>
          <a:p>
            <a:r>
              <a:rPr lang="en-IN" b="1" dirty="0">
                <a:latin typeface="Montserrat" panose="00000500000000000000" pitchFamily="2" charset="0"/>
              </a:rPr>
              <a:t>Models Implemented</a:t>
            </a:r>
            <a:endParaRPr lang="en-IN" dirty="0"/>
          </a:p>
        </p:txBody>
      </p:sp>
      <p:sp>
        <p:nvSpPr>
          <p:cNvPr id="3" name="Text Placeholder 2">
            <a:extLst>
              <a:ext uri="{FF2B5EF4-FFF2-40B4-BE49-F238E27FC236}">
                <a16:creationId xmlns:a16="http://schemas.microsoft.com/office/drawing/2014/main" id="{0364782A-716A-743E-C1F2-C5F775840990}"/>
              </a:ext>
            </a:extLst>
          </p:cNvPr>
          <p:cNvSpPr>
            <a:spLocks noGrp="1"/>
          </p:cNvSpPr>
          <p:nvPr>
            <p:ph type="body" idx="1"/>
          </p:nvPr>
        </p:nvSpPr>
        <p:spPr>
          <a:xfrm>
            <a:off x="311700" y="907026"/>
            <a:ext cx="8520600" cy="3661849"/>
          </a:xfrm>
        </p:spPr>
        <p:txBody>
          <a:bodyPr/>
          <a:lstStyle/>
          <a:p>
            <a:pPr>
              <a:buClr>
                <a:schemeClr val="bg1"/>
              </a:buClr>
              <a:buFont typeface="Arial" panose="020B0604020202020204" pitchFamily="34" charset="0"/>
              <a:buChar char="•"/>
            </a:pPr>
            <a:r>
              <a:rPr lang="en-IN" sz="1800" b="1" dirty="0">
                <a:solidFill>
                  <a:schemeClr val="bg1"/>
                </a:solidFill>
                <a:latin typeface="Montserrat" panose="00000500000000000000" pitchFamily="2" charset="0"/>
              </a:rPr>
              <a:t>Lasso Regression  </a:t>
            </a:r>
          </a:p>
          <a:p>
            <a:pPr marL="114300" indent="0">
              <a:buClr>
                <a:schemeClr val="bg1"/>
              </a:buClr>
              <a:buNone/>
            </a:pPr>
            <a:r>
              <a:rPr lang="en-IN" b="1" dirty="0">
                <a:solidFill>
                  <a:schemeClr val="bg1"/>
                </a:solidFill>
                <a:latin typeface="Montserrat" panose="00000500000000000000" pitchFamily="2" charset="0"/>
              </a:rPr>
              <a:t>      </a:t>
            </a:r>
            <a:r>
              <a:rPr lang="en-IN" sz="1500" dirty="0">
                <a:solidFill>
                  <a:schemeClr val="bg1"/>
                </a:solidFill>
                <a:effectLst/>
                <a:latin typeface="Montserrat" panose="00000500000000000000" pitchFamily="2" charset="0"/>
                <a:ea typeface="Times New Roman" panose="02020603050405020304" pitchFamily="18" charset="0"/>
              </a:rPr>
              <a:t>Lasso Regression is an extension of linear regression that adds a regularization</a:t>
            </a:r>
          </a:p>
          <a:p>
            <a:pPr marL="114300" indent="0">
              <a:buClr>
                <a:schemeClr val="bg1"/>
              </a:buClr>
              <a:buNone/>
            </a:pPr>
            <a:r>
              <a:rPr lang="en-IN" sz="1500" dirty="0">
                <a:solidFill>
                  <a:schemeClr val="bg1"/>
                </a:solidFill>
                <a:latin typeface="Montserrat" panose="00000500000000000000" pitchFamily="2" charset="0"/>
              </a:rPr>
              <a:t>       </a:t>
            </a:r>
            <a:r>
              <a:rPr lang="en-IN" sz="1500" dirty="0">
                <a:solidFill>
                  <a:schemeClr val="bg1"/>
                </a:solidFill>
                <a:effectLst/>
                <a:latin typeface="Montserrat" panose="00000500000000000000" pitchFamily="2" charset="0"/>
                <a:ea typeface="Times New Roman" panose="02020603050405020304" pitchFamily="18" charset="0"/>
              </a:rPr>
              <a:t>penalty to the loss function during training.</a:t>
            </a:r>
            <a:endParaRPr lang="en-IN" sz="1500" b="1" dirty="0">
              <a:solidFill>
                <a:schemeClr val="bg1"/>
              </a:solidFill>
              <a:latin typeface="Montserrat" panose="00000500000000000000" pitchFamily="2" charset="0"/>
            </a:endParaRPr>
          </a:p>
          <a:p>
            <a:pPr marL="114300" indent="0">
              <a:buClr>
                <a:schemeClr val="bg1"/>
              </a:buClr>
              <a:buNone/>
            </a:pPr>
            <a:r>
              <a:rPr lang="en-IN" dirty="0"/>
              <a:t>            </a:t>
            </a:r>
            <a:r>
              <a:rPr lang="en-IN" sz="1800" b="1" spc="10" dirty="0">
                <a:solidFill>
                  <a:srgbClr val="273239"/>
                </a:solidFill>
                <a:latin typeface="Montserrat" panose="00000500000000000000" pitchFamily="2" charset="0"/>
                <a:ea typeface="Arial" panose="020B0604020202020204" pitchFamily="34" charset="0"/>
              </a:rPr>
              <a:t> Train set results</a:t>
            </a:r>
            <a:r>
              <a:rPr lang="en-IN" sz="1800" spc="10" dirty="0">
                <a:solidFill>
                  <a:srgbClr val="273239"/>
                </a:solidFill>
                <a:effectLst/>
                <a:latin typeface="Montserrat" panose="00000500000000000000" pitchFamily="2" charset="0"/>
                <a:ea typeface="Arial" panose="020B0604020202020204" pitchFamily="34" charset="0"/>
              </a:rPr>
              <a:t>                                    </a:t>
            </a:r>
            <a:r>
              <a:rPr lang="en-IN" sz="1800" b="1" spc="10" dirty="0">
                <a:solidFill>
                  <a:srgbClr val="273239"/>
                </a:solidFill>
                <a:effectLst/>
                <a:latin typeface="Montserrat" panose="00000500000000000000" pitchFamily="2" charset="0"/>
                <a:ea typeface="Arial" panose="020B0604020202020204" pitchFamily="34" charset="0"/>
              </a:rPr>
              <a:t>Test set results</a:t>
            </a:r>
            <a:endParaRPr lang="en-IN" dirty="0"/>
          </a:p>
        </p:txBody>
      </p:sp>
      <p:pic>
        <p:nvPicPr>
          <p:cNvPr id="5" name="Picture 4">
            <a:extLst>
              <a:ext uri="{FF2B5EF4-FFF2-40B4-BE49-F238E27FC236}">
                <a16:creationId xmlns:a16="http://schemas.microsoft.com/office/drawing/2014/main" id="{ED478915-3F2C-99D8-91E4-A61AE331FBAF}"/>
              </a:ext>
            </a:extLst>
          </p:cNvPr>
          <p:cNvPicPr>
            <a:picLocks noChangeAspect="1"/>
          </p:cNvPicPr>
          <p:nvPr/>
        </p:nvPicPr>
        <p:blipFill>
          <a:blip r:embed="rId2"/>
          <a:stretch>
            <a:fillRect/>
          </a:stretch>
        </p:blipFill>
        <p:spPr>
          <a:xfrm>
            <a:off x="1273910" y="2218892"/>
            <a:ext cx="2392887" cy="861135"/>
          </a:xfrm>
          <a:prstGeom prst="rect">
            <a:avLst/>
          </a:prstGeom>
        </p:spPr>
      </p:pic>
      <p:pic>
        <p:nvPicPr>
          <p:cNvPr id="7" name="Picture 6">
            <a:extLst>
              <a:ext uri="{FF2B5EF4-FFF2-40B4-BE49-F238E27FC236}">
                <a16:creationId xmlns:a16="http://schemas.microsoft.com/office/drawing/2014/main" id="{FAD97187-152C-A7B5-7294-33723DE9AD5F}"/>
              </a:ext>
            </a:extLst>
          </p:cNvPr>
          <p:cNvPicPr>
            <a:picLocks noChangeAspect="1"/>
          </p:cNvPicPr>
          <p:nvPr/>
        </p:nvPicPr>
        <p:blipFill>
          <a:blip r:embed="rId3"/>
          <a:stretch>
            <a:fillRect/>
          </a:stretch>
        </p:blipFill>
        <p:spPr>
          <a:xfrm>
            <a:off x="5370513" y="2211272"/>
            <a:ext cx="2499577" cy="868755"/>
          </a:xfrm>
          <a:prstGeom prst="rect">
            <a:avLst/>
          </a:prstGeom>
        </p:spPr>
      </p:pic>
      <p:pic>
        <p:nvPicPr>
          <p:cNvPr id="9" name="Picture 8">
            <a:extLst>
              <a:ext uri="{FF2B5EF4-FFF2-40B4-BE49-F238E27FC236}">
                <a16:creationId xmlns:a16="http://schemas.microsoft.com/office/drawing/2014/main" id="{53ED5CD1-CC50-7CE1-4EAE-D33B135E2057}"/>
              </a:ext>
            </a:extLst>
          </p:cNvPr>
          <p:cNvPicPr>
            <a:picLocks noChangeAspect="1"/>
          </p:cNvPicPr>
          <p:nvPr/>
        </p:nvPicPr>
        <p:blipFill>
          <a:blip r:embed="rId4"/>
          <a:stretch>
            <a:fillRect/>
          </a:stretch>
        </p:blipFill>
        <p:spPr>
          <a:xfrm>
            <a:off x="1599224" y="3000736"/>
            <a:ext cx="5826589" cy="2027200"/>
          </a:xfrm>
          <a:prstGeom prst="rect">
            <a:avLst/>
          </a:prstGeom>
        </p:spPr>
      </p:pic>
    </p:spTree>
    <p:extLst>
      <p:ext uri="{BB962C8B-B14F-4D97-AF65-F5344CB8AC3E}">
        <p14:creationId xmlns:p14="http://schemas.microsoft.com/office/powerpoint/2010/main" val="966436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6E0AC-6C31-4AD7-B124-D2A34FD57541}"/>
              </a:ext>
            </a:extLst>
          </p:cNvPr>
          <p:cNvSpPr>
            <a:spLocks noGrp="1"/>
          </p:cNvSpPr>
          <p:nvPr>
            <p:ph type="title"/>
          </p:nvPr>
        </p:nvSpPr>
        <p:spPr/>
        <p:txBody>
          <a:bodyPr/>
          <a:lstStyle/>
          <a:p>
            <a:r>
              <a:rPr lang="en-US" sz="2800" b="1" dirty="0">
                <a:solidFill>
                  <a:schemeClr val="tx1"/>
                </a:solidFill>
                <a:latin typeface="Montserrat" panose="00000500000000000000" pitchFamily="2" charset="0"/>
              </a:rPr>
              <a:t>Conclusion</a:t>
            </a:r>
            <a:endParaRPr lang="en-IN" dirty="0"/>
          </a:p>
        </p:txBody>
      </p:sp>
      <p:sp>
        <p:nvSpPr>
          <p:cNvPr id="3" name="Text Placeholder 2">
            <a:extLst>
              <a:ext uri="{FF2B5EF4-FFF2-40B4-BE49-F238E27FC236}">
                <a16:creationId xmlns:a16="http://schemas.microsoft.com/office/drawing/2014/main" id="{DE18484B-F51E-4EE3-AD2A-EFF365F462D2}"/>
              </a:ext>
            </a:extLst>
          </p:cNvPr>
          <p:cNvSpPr>
            <a:spLocks noGrp="1"/>
          </p:cNvSpPr>
          <p:nvPr>
            <p:ph type="body" idx="1"/>
          </p:nvPr>
        </p:nvSpPr>
        <p:spPr>
          <a:xfrm>
            <a:off x="311700" y="1152475"/>
            <a:ext cx="8520600" cy="3546000"/>
          </a:xfrm>
        </p:spPr>
        <p:txBody>
          <a:bodyPr/>
          <a:lstStyle/>
          <a:p>
            <a:pPr>
              <a:buClr>
                <a:schemeClr val="bg1"/>
              </a:buClr>
              <a:buFont typeface="Arial" panose="020B0604020202020204" pitchFamily="34" charset="0"/>
              <a:buChar char="•"/>
            </a:pPr>
            <a:r>
              <a:rPr lang="en-IN" sz="1500" dirty="0" err="1">
                <a:solidFill>
                  <a:schemeClr val="bg1"/>
                </a:solidFill>
                <a:latin typeface="Montserrat" panose="00000500000000000000" pitchFamily="2" charset="0"/>
              </a:rPr>
              <a:t>Rented_bike</a:t>
            </a:r>
            <a:r>
              <a:rPr lang="en-IN" sz="1500" dirty="0">
                <a:solidFill>
                  <a:schemeClr val="bg1"/>
                </a:solidFill>
                <a:latin typeface="Montserrat" panose="00000500000000000000" pitchFamily="2" charset="0"/>
              </a:rPr>
              <a:t> _count which is our dependent variable is mostly corelated with time of the day.</a:t>
            </a:r>
          </a:p>
          <a:p>
            <a:pPr>
              <a:buClr>
                <a:schemeClr val="bg1"/>
              </a:buClr>
              <a:buFont typeface="Arial" panose="020B0604020202020204" pitchFamily="34" charset="0"/>
              <a:buChar char="•"/>
            </a:pPr>
            <a:r>
              <a:rPr lang="en-IN" sz="1500" dirty="0">
                <a:solidFill>
                  <a:schemeClr val="bg1"/>
                </a:solidFill>
                <a:latin typeface="Montserrat" panose="00000500000000000000" pitchFamily="2" charset="0"/>
              </a:rPr>
              <a:t>‘Hour’ is important feature in the dataset.</a:t>
            </a:r>
          </a:p>
          <a:p>
            <a:pPr>
              <a:buClr>
                <a:schemeClr val="bg1"/>
              </a:buClr>
              <a:buFont typeface="Arial" panose="020B0604020202020204" pitchFamily="34" charset="0"/>
              <a:buChar char="•"/>
            </a:pPr>
            <a:r>
              <a:rPr lang="en-IN" sz="1500" dirty="0">
                <a:solidFill>
                  <a:schemeClr val="bg1"/>
                </a:solidFill>
                <a:latin typeface="Montserrat" panose="00000500000000000000" pitchFamily="2" charset="0"/>
              </a:rPr>
              <a:t>We observed that bike rental count is high during working days than non-working days.</a:t>
            </a:r>
          </a:p>
          <a:p>
            <a:pPr>
              <a:buClr>
                <a:schemeClr val="bg1"/>
              </a:buClr>
              <a:buFont typeface="Arial" panose="020B0604020202020204" pitchFamily="34" charset="0"/>
              <a:buChar char="•"/>
            </a:pPr>
            <a:r>
              <a:rPr lang="en-IN" sz="1500" dirty="0">
                <a:solidFill>
                  <a:schemeClr val="bg1"/>
                </a:solidFill>
                <a:latin typeface="Montserrat" panose="00000500000000000000" pitchFamily="2" charset="0"/>
              </a:rPr>
              <a:t>We observed that people generally preferred bikes when it is moderate to high temperature and when its little windy too. </a:t>
            </a:r>
          </a:p>
          <a:p>
            <a:pPr>
              <a:buClr>
                <a:schemeClr val="bg1"/>
              </a:buClr>
              <a:buFont typeface="Arial" panose="020B0604020202020204" pitchFamily="34" charset="0"/>
              <a:buChar char="•"/>
            </a:pPr>
            <a:r>
              <a:rPr lang="en-IN" sz="1500" dirty="0">
                <a:solidFill>
                  <a:schemeClr val="bg1"/>
                </a:solidFill>
                <a:latin typeface="Montserrat" panose="00000500000000000000" pitchFamily="2" charset="0"/>
              </a:rPr>
              <a:t>We can say that Rental bike count is high in Autumn and Summer season and low in Winter.</a:t>
            </a:r>
          </a:p>
          <a:p>
            <a:pPr>
              <a:buClr>
                <a:schemeClr val="bg1"/>
              </a:buClr>
              <a:buFont typeface="Arial" panose="020B0604020202020204" pitchFamily="34" charset="0"/>
              <a:buChar char="•"/>
            </a:pPr>
            <a:r>
              <a:rPr lang="en-IN" sz="1500" dirty="0">
                <a:solidFill>
                  <a:schemeClr val="bg1"/>
                </a:solidFill>
                <a:effectLst/>
                <a:latin typeface="Montserrat" panose="00000500000000000000" pitchFamily="2" charset="0"/>
                <a:ea typeface="Arial" panose="020B0604020202020204" pitchFamily="34" charset="0"/>
              </a:rPr>
              <a:t>In Linear Regression R2 score value is 0.77 that means our model is able to capture most of the data variance.</a:t>
            </a:r>
          </a:p>
          <a:p>
            <a:pPr>
              <a:buClr>
                <a:schemeClr val="bg1"/>
              </a:buClr>
              <a:buFont typeface="Arial" panose="020B0604020202020204" pitchFamily="34" charset="0"/>
              <a:buChar char="•"/>
            </a:pPr>
            <a:r>
              <a:rPr lang="en-IN" sz="1500" dirty="0">
                <a:solidFill>
                  <a:schemeClr val="bg1"/>
                </a:solidFill>
                <a:effectLst/>
                <a:latin typeface="Montserrat" panose="00000500000000000000" pitchFamily="2" charset="0"/>
                <a:ea typeface="Arial" panose="020B0604020202020204" pitchFamily="34" charset="0"/>
              </a:rPr>
              <a:t>In Lasso Regression R2 score value is 0.38 which is very poor as compared to Linear Regression so we can say LR is </a:t>
            </a:r>
            <a:r>
              <a:rPr lang="en-IN" sz="1500">
                <a:solidFill>
                  <a:schemeClr val="bg1"/>
                </a:solidFill>
                <a:effectLst/>
                <a:latin typeface="Montserrat" panose="00000500000000000000" pitchFamily="2" charset="0"/>
                <a:ea typeface="Arial" panose="020B0604020202020204" pitchFamily="34" charset="0"/>
              </a:rPr>
              <a:t>better model than  Lasso.</a:t>
            </a:r>
            <a:endParaRPr lang="en-IN" sz="1500" dirty="0">
              <a:solidFill>
                <a:schemeClr val="bg1"/>
              </a:solidFill>
              <a:effectLst/>
              <a:latin typeface="Montserrat" panose="00000500000000000000" pitchFamily="2" charset="0"/>
              <a:ea typeface="Arial" panose="020B0604020202020204" pitchFamily="34" charset="0"/>
            </a:endParaRPr>
          </a:p>
          <a:p>
            <a:pPr>
              <a:buClr>
                <a:schemeClr val="bg1"/>
              </a:buClr>
              <a:buFont typeface="Arial" panose="020B0604020202020204" pitchFamily="34" charset="0"/>
              <a:buChar char="•"/>
            </a:pPr>
            <a:endParaRPr lang="en-IN" sz="1500" dirty="0">
              <a:solidFill>
                <a:schemeClr val="bg1"/>
              </a:solidFill>
              <a:effectLst/>
              <a:latin typeface="Montserrat" panose="00000500000000000000" pitchFamily="2" charset="0"/>
              <a:ea typeface="Arial" panose="020B0604020202020204" pitchFamily="34" charset="0"/>
            </a:endParaRPr>
          </a:p>
          <a:p>
            <a:pPr>
              <a:buClr>
                <a:schemeClr val="bg1"/>
              </a:buClr>
              <a:buFont typeface="Arial" panose="020B0604020202020204" pitchFamily="34" charset="0"/>
              <a:buChar char="•"/>
            </a:pPr>
            <a:endParaRPr lang="en-IN" sz="1500" dirty="0">
              <a:solidFill>
                <a:schemeClr val="bg1"/>
              </a:solidFill>
              <a:latin typeface="Montserrat" panose="00000500000000000000" pitchFamily="2" charset="0"/>
            </a:endParaRPr>
          </a:p>
          <a:p>
            <a:pPr>
              <a:buClr>
                <a:schemeClr val="bg1"/>
              </a:buClr>
              <a:buFont typeface="Arial" panose="020B0604020202020204" pitchFamily="34" charset="0"/>
              <a:buChar char="•"/>
            </a:pPr>
            <a:endParaRPr lang="en-IN" dirty="0">
              <a:solidFill>
                <a:schemeClr val="bg1"/>
              </a:solidFill>
            </a:endParaRPr>
          </a:p>
        </p:txBody>
      </p:sp>
    </p:spTree>
    <p:extLst>
      <p:ext uri="{BB962C8B-B14F-4D97-AF65-F5344CB8AC3E}">
        <p14:creationId xmlns:p14="http://schemas.microsoft.com/office/powerpoint/2010/main" val="4190648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5D381-42D1-8619-9A0C-68BE5FB303E5}"/>
              </a:ext>
            </a:extLst>
          </p:cNvPr>
          <p:cNvSpPr>
            <a:spLocks noGrp="1"/>
          </p:cNvSpPr>
          <p:nvPr>
            <p:ph type="title"/>
          </p:nvPr>
        </p:nvSpPr>
        <p:spPr/>
        <p:txBody>
          <a:bodyPr/>
          <a:lstStyle/>
          <a:p>
            <a:r>
              <a:rPr lang="en-IN" b="1" dirty="0">
                <a:solidFill>
                  <a:schemeClr val="tx1"/>
                </a:solidFill>
                <a:latin typeface="Montserrat" panose="00000500000000000000" pitchFamily="2" charset="0"/>
              </a:rPr>
              <a:t>Business Objective</a:t>
            </a:r>
            <a:br>
              <a:rPr lang="en-IN" dirty="0">
                <a:latin typeface="Montserrat" panose="00000500000000000000" pitchFamily="2" charset="0"/>
              </a:rPr>
            </a:br>
            <a:endParaRPr lang="en-IN" dirty="0"/>
          </a:p>
        </p:txBody>
      </p:sp>
      <p:sp>
        <p:nvSpPr>
          <p:cNvPr id="3" name="Text Placeholder 2">
            <a:extLst>
              <a:ext uri="{FF2B5EF4-FFF2-40B4-BE49-F238E27FC236}">
                <a16:creationId xmlns:a16="http://schemas.microsoft.com/office/drawing/2014/main" id="{462AE1F3-D10F-6E7C-C47C-DA21D9EA661B}"/>
              </a:ext>
            </a:extLst>
          </p:cNvPr>
          <p:cNvSpPr>
            <a:spLocks noGrp="1"/>
          </p:cNvSpPr>
          <p:nvPr>
            <p:ph type="body" idx="1"/>
          </p:nvPr>
        </p:nvSpPr>
        <p:spPr/>
        <p:txBody>
          <a:bodyPr/>
          <a:lstStyle/>
          <a:p>
            <a:pPr algn="just">
              <a:buClr>
                <a:schemeClr val="bg1"/>
              </a:buClr>
              <a:buFont typeface="Arial" panose="020B0604020202020204" pitchFamily="34" charset="0"/>
              <a:buChar char="•"/>
            </a:pPr>
            <a:r>
              <a:rPr lang="en-IN" sz="1200" dirty="0">
                <a:solidFill>
                  <a:schemeClr val="bg1"/>
                </a:solidFill>
                <a:effectLst/>
                <a:latin typeface="Montserrat" panose="00000500000000000000" pitchFamily="2" charset="0"/>
                <a:ea typeface="Times New Roman" panose="02020603050405020304" pitchFamily="18" charset="0"/>
              </a:rPr>
              <a:t> </a:t>
            </a:r>
            <a:r>
              <a:rPr lang="en-IN" sz="1600" dirty="0">
                <a:solidFill>
                  <a:schemeClr val="bg1"/>
                </a:solidFill>
                <a:effectLst/>
                <a:latin typeface="Montserrat" panose="00000500000000000000" pitchFamily="2" charset="0"/>
                <a:ea typeface="Arial" panose="020B0604020202020204" pitchFamily="34" charset="0"/>
              </a:rPr>
              <a:t>Currently Rental bikes are introduced in many urban cities for the enhancement of mobility comfort. The client is Seoul Bike, which participates in bike share program in Seoul, South Korea. An accurate prediction of bike count is critical to the success of Seoul Bike share program. It is important to make rental bike available and accessible to the public at right time as it lessens the waiting time. </a:t>
            </a:r>
            <a:endParaRPr lang="en-IN" sz="1600" dirty="0">
              <a:solidFill>
                <a:schemeClr val="bg1"/>
              </a:solidFill>
              <a:latin typeface="Montserrat" panose="00000500000000000000" pitchFamily="2" charset="0"/>
            </a:endParaRPr>
          </a:p>
          <a:p>
            <a:pPr algn="just">
              <a:buClr>
                <a:schemeClr val="bg1"/>
              </a:buClr>
              <a:buFont typeface="Arial" panose="020B0604020202020204" pitchFamily="34" charset="0"/>
              <a:buChar char="•"/>
            </a:pPr>
            <a:r>
              <a:rPr lang="en-IN" sz="1600" dirty="0">
                <a:solidFill>
                  <a:schemeClr val="bg1"/>
                </a:solidFill>
                <a:latin typeface="Montserrat" panose="00000500000000000000" pitchFamily="2" charset="0"/>
              </a:rPr>
              <a:t>Rented bikes are mostly used by the people having no personal vehicles or those people who wants to avoid congested public transport.</a:t>
            </a:r>
            <a:r>
              <a:rPr lang="en-IN" sz="1800" dirty="0">
                <a:effectLst/>
                <a:latin typeface="Times New Roman" panose="02020603050405020304" pitchFamily="18" charset="0"/>
                <a:ea typeface="Arial" panose="020B0604020202020204" pitchFamily="34" charset="0"/>
              </a:rPr>
              <a:t> </a:t>
            </a:r>
            <a:r>
              <a:rPr lang="en-IN" sz="1600" dirty="0">
                <a:solidFill>
                  <a:schemeClr val="bg1"/>
                </a:solidFill>
                <a:effectLst/>
                <a:latin typeface="Montserrat" panose="00000500000000000000" pitchFamily="2" charset="0"/>
                <a:ea typeface="Arial" panose="020B0604020202020204" pitchFamily="34" charset="0"/>
              </a:rPr>
              <a:t>Eventually providing a city with stable supply of motor bikes become a major concern. </a:t>
            </a:r>
            <a:endParaRPr lang="en-IN" sz="1600" dirty="0">
              <a:solidFill>
                <a:schemeClr val="bg1"/>
              </a:solidFill>
              <a:latin typeface="Montserrat" panose="00000500000000000000" pitchFamily="2" charset="0"/>
            </a:endParaRPr>
          </a:p>
          <a:p>
            <a:pPr algn="just">
              <a:buClr>
                <a:schemeClr val="bg1"/>
              </a:buClr>
              <a:buFont typeface="Arial" panose="020B0604020202020204" pitchFamily="34" charset="0"/>
              <a:buChar char="•"/>
            </a:pPr>
            <a:r>
              <a:rPr lang="en-IN" sz="1600" dirty="0">
                <a:solidFill>
                  <a:schemeClr val="bg1"/>
                </a:solidFill>
                <a:effectLst/>
                <a:latin typeface="Montserrat" panose="00000500000000000000" pitchFamily="2" charset="0"/>
                <a:ea typeface="Arial" panose="020B0604020202020204" pitchFamily="34" charset="0"/>
              </a:rPr>
              <a:t>The goal of the project is to predict number of rental bikes required at each hour for stable supply of rental bikes.</a:t>
            </a:r>
            <a:endParaRPr lang="en-IN" sz="16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114219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CA85B-67D0-434F-9C9D-14394BC5D222}"/>
              </a:ext>
            </a:extLst>
          </p:cNvPr>
          <p:cNvSpPr>
            <a:spLocks noGrp="1"/>
          </p:cNvSpPr>
          <p:nvPr>
            <p:ph type="title"/>
          </p:nvPr>
        </p:nvSpPr>
        <p:spPr>
          <a:xfrm>
            <a:off x="311700" y="371475"/>
            <a:ext cx="8520600" cy="621506"/>
          </a:xfrm>
        </p:spPr>
        <p:txBody>
          <a:bodyPr/>
          <a:lstStyle/>
          <a:p>
            <a:r>
              <a:rPr lang="en-IN" b="1" dirty="0">
                <a:latin typeface="Montserrat" panose="00000500000000000000" pitchFamily="2" charset="0"/>
              </a:rPr>
              <a:t>Data Summary</a:t>
            </a:r>
          </a:p>
        </p:txBody>
      </p:sp>
      <p:sp>
        <p:nvSpPr>
          <p:cNvPr id="3" name="Text Placeholder 2">
            <a:extLst>
              <a:ext uri="{FF2B5EF4-FFF2-40B4-BE49-F238E27FC236}">
                <a16:creationId xmlns:a16="http://schemas.microsoft.com/office/drawing/2014/main" id="{B74B0A73-1C6E-4D92-AC2E-0E5C5AAE5D75}"/>
              </a:ext>
            </a:extLst>
          </p:cNvPr>
          <p:cNvSpPr>
            <a:spLocks noGrp="1"/>
          </p:cNvSpPr>
          <p:nvPr>
            <p:ph type="body" idx="1"/>
          </p:nvPr>
        </p:nvSpPr>
        <p:spPr/>
        <p:txBody>
          <a:bodyPr/>
          <a:lstStyle/>
          <a:p>
            <a:pPr>
              <a:buClr>
                <a:schemeClr val="bg1"/>
              </a:buClr>
              <a:buFont typeface="Arial" panose="020B0604020202020204" pitchFamily="34" charset="0"/>
              <a:buChar char="•"/>
            </a:pPr>
            <a:r>
              <a:rPr lang="en-IN" sz="1600" dirty="0">
                <a:solidFill>
                  <a:schemeClr val="bg1"/>
                </a:solidFill>
                <a:latin typeface="Montserrat" panose="00000500000000000000" pitchFamily="2" charset="0"/>
              </a:rPr>
              <a:t>This dataset contains 8760 rows and 14 columns.</a:t>
            </a:r>
          </a:p>
          <a:p>
            <a:pPr>
              <a:buClr>
                <a:schemeClr val="bg1"/>
              </a:buClr>
              <a:buFont typeface="Arial" panose="020B0604020202020204" pitchFamily="34" charset="0"/>
              <a:buChar char="•"/>
            </a:pPr>
            <a:r>
              <a:rPr lang="en-IN" sz="1600" dirty="0">
                <a:solidFill>
                  <a:schemeClr val="bg1"/>
                </a:solidFill>
                <a:latin typeface="Montserrat" panose="00000500000000000000" pitchFamily="2" charset="0"/>
              </a:rPr>
              <a:t>Three categorical features “Seasons ”,”Holiday” and “Functioning Day”</a:t>
            </a:r>
          </a:p>
          <a:p>
            <a:pPr>
              <a:buClr>
                <a:schemeClr val="bg1"/>
              </a:buClr>
              <a:buFont typeface="Arial" panose="020B0604020202020204" pitchFamily="34" charset="0"/>
              <a:buChar char="•"/>
            </a:pPr>
            <a:r>
              <a:rPr lang="en-IN" sz="1600" dirty="0">
                <a:solidFill>
                  <a:schemeClr val="bg1"/>
                </a:solidFill>
                <a:latin typeface="Montserrat" panose="00000500000000000000" pitchFamily="2" charset="0"/>
              </a:rPr>
              <a:t>One datetime feature “Date”</a:t>
            </a:r>
          </a:p>
          <a:p>
            <a:pPr>
              <a:buClr>
                <a:schemeClr val="bg1"/>
              </a:buClr>
              <a:buFont typeface="Arial" panose="020B0604020202020204" pitchFamily="34" charset="0"/>
              <a:buChar char="•"/>
            </a:pPr>
            <a:r>
              <a:rPr lang="en-IN" sz="1600" dirty="0">
                <a:solidFill>
                  <a:schemeClr val="bg1"/>
                </a:solidFill>
                <a:latin typeface="Montserrat" panose="00000500000000000000" pitchFamily="2" charset="0"/>
              </a:rPr>
              <a:t>Following columns are of numerical data </a:t>
            </a:r>
          </a:p>
          <a:p>
            <a:pPr marL="114300" indent="0">
              <a:buClr>
                <a:schemeClr val="bg1"/>
              </a:buClr>
              <a:buNone/>
            </a:pPr>
            <a:r>
              <a:rPr lang="en-IN" sz="1600" dirty="0">
                <a:solidFill>
                  <a:schemeClr val="bg1"/>
                </a:solidFill>
                <a:latin typeface="Montserrat" panose="00000500000000000000" pitchFamily="2" charset="0"/>
              </a:rPr>
              <a:t>             1.    Temperature</a:t>
            </a:r>
          </a:p>
          <a:p>
            <a:pPr marL="114300" indent="0">
              <a:buClr>
                <a:schemeClr val="bg1"/>
              </a:buClr>
              <a:buNone/>
            </a:pPr>
            <a:r>
              <a:rPr lang="en-IN" sz="1600" dirty="0">
                <a:solidFill>
                  <a:schemeClr val="bg1"/>
                </a:solidFill>
                <a:latin typeface="Montserrat" panose="00000500000000000000" pitchFamily="2" charset="0"/>
              </a:rPr>
              <a:t>             2.   Humidity</a:t>
            </a:r>
          </a:p>
          <a:p>
            <a:pPr marL="114300" indent="0">
              <a:buClr>
                <a:schemeClr val="bg1"/>
              </a:buClr>
              <a:buNone/>
            </a:pPr>
            <a:r>
              <a:rPr lang="en-IN" sz="1600" dirty="0">
                <a:solidFill>
                  <a:schemeClr val="bg1"/>
                </a:solidFill>
                <a:latin typeface="Montserrat" panose="00000500000000000000" pitchFamily="2" charset="0"/>
              </a:rPr>
              <a:t>             3.   Wind speed</a:t>
            </a:r>
          </a:p>
          <a:p>
            <a:pPr marL="114300" indent="0">
              <a:buClr>
                <a:schemeClr val="bg1"/>
              </a:buClr>
              <a:buNone/>
            </a:pPr>
            <a:r>
              <a:rPr lang="en-IN" sz="1600" dirty="0">
                <a:solidFill>
                  <a:schemeClr val="bg1"/>
                </a:solidFill>
                <a:latin typeface="Montserrat" panose="00000500000000000000" pitchFamily="2" charset="0"/>
              </a:rPr>
              <a:t>             4.   Visibility</a:t>
            </a:r>
          </a:p>
          <a:p>
            <a:pPr marL="114300" indent="0">
              <a:buClr>
                <a:schemeClr val="bg1"/>
              </a:buClr>
              <a:buNone/>
            </a:pPr>
            <a:r>
              <a:rPr lang="en-IN" sz="1600" dirty="0">
                <a:solidFill>
                  <a:schemeClr val="bg1"/>
                </a:solidFill>
                <a:latin typeface="Montserrat" panose="00000500000000000000" pitchFamily="2" charset="0"/>
              </a:rPr>
              <a:t>             5.   Dew point Temperature</a:t>
            </a:r>
          </a:p>
          <a:p>
            <a:pPr marL="114300" indent="0">
              <a:buClr>
                <a:schemeClr val="bg1"/>
              </a:buClr>
              <a:buNone/>
            </a:pPr>
            <a:r>
              <a:rPr lang="en-IN" sz="1600" dirty="0">
                <a:solidFill>
                  <a:schemeClr val="bg1"/>
                </a:solidFill>
                <a:latin typeface="Montserrat" panose="00000500000000000000" pitchFamily="2" charset="0"/>
              </a:rPr>
              <a:t>             6.   Rainfall </a:t>
            </a:r>
          </a:p>
          <a:p>
            <a:pPr marL="114300" indent="0">
              <a:buClr>
                <a:schemeClr val="bg1"/>
              </a:buClr>
              <a:buNone/>
            </a:pPr>
            <a:r>
              <a:rPr lang="en-IN" sz="1600" dirty="0">
                <a:solidFill>
                  <a:schemeClr val="bg1"/>
                </a:solidFill>
                <a:latin typeface="Montserrat" panose="00000500000000000000" pitchFamily="2" charset="0"/>
              </a:rPr>
              <a:t>             7.   Solar radiation</a:t>
            </a:r>
          </a:p>
          <a:p>
            <a:pPr marL="114300" indent="0">
              <a:buClr>
                <a:schemeClr val="bg1"/>
              </a:buClr>
              <a:buNone/>
            </a:pPr>
            <a:r>
              <a:rPr lang="en-IN" sz="1600" dirty="0">
                <a:solidFill>
                  <a:schemeClr val="bg1"/>
                </a:solidFill>
                <a:latin typeface="Montserrat" panose="00000500000000000000" pitchFamily="2" charset="0"/>
              </a:rPr>
              <a:t>             8.   Snowfall</a:t>
            </a:r>
          </a:p>
        </p:txBody>
      </p:sp>
    </p:spTree>
    <p:extLst>
      <p:ext uri="{BB962C8B-B14F-4D97-AF65-F5344CB8AC3E}">
        <p14:creationId xmlns:p14="http://schemas.microsoft.com/office/powerpoint/2010/main" val="2196458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6C3A7-9E52-4E74-B9B3-814299086247}"/>
              </a:ext>
            </a:extLst>
          </p:cNvPr>
          <p:cNvSpPr>
            <a:spLocks noGrp="1"/>
          </p:cNvSpPr>
          <p:nvPr>
            <p:ph type="title"/>
          </p:nvPr>
        </p:nvSpPr>
        <p:spPr>
          <a:xfrm>
            <a:off x="311700" y="164307"/>
            <a:ext cx="8520600" cy="635794"/>
          </a:xfrm>
        </p:spPr>
        <p:txBody>
          <a:bodyPr/>
          <a:lstStyle/>
          <a:p>
            <a:pPr>
              <a:lnSpc>
                <a:spcPct val="150000"/>
              </a:lnSpc>
              <a:buClr>
                <a:schemeClr val="bg1"/>
              </a:buClr>
            </a:pPr>
            <a:r>
              <a:rPr lang="en-IN" b="1" dirty="0">
                <a:solidFill>
                  <a:schemeClr val="tx1"/>
                </a:solidFill>
                <a:latin typeface="Montserrat" panose="00000500000000000000" pitchFamily="2" charset="0"/>
              </a:rPr>
              <a:t>Feature Summary</a:t>
            </a:r>
          </a:p>
        </p:txBody>
      </p:sp>
      <p:sp>
        <p:nvSpPr>
          <p:cNvPr id="3" name="Text Placeholder 2">
            <a:extLst>
              <a:ext uri="{FF2B5EF4-FFF2-40B4-BE49-F238E27FC236}">
                <a16:creationId xmlns:a16="http://schemas.microsoft.com/office/drawing/2014/main" id="{FCB1274A-FAA9-4559-B3CC-35ECB0213F37}"/>
              </a:ext>
            </a:extLst>
          </p:cNvPr>
          <p:cNvSpPr>
            <a:spLocks noGrp="1"/>
          </p:cNvSpPr>
          <p:nvPr>
            <p:ph type="body" idx="1"/>
          </p:nvPr>
        </p:nvSpPr>
        <p:spPr>
          <a:xfrm>
            <a:off x="311700" y="878681"/>
            <a:ext cx="8520600" cy="3943350"/>
          </a:xfrm>
        </p:spPr>
        <p:txBody>
          <a:bodyPr/>
          <a:lstStyle/>
          <a:p>
            <a:pPr algn="l">
              <a:buClr>
                <a:schemeClr val="bg1"/>
              </a:buClr>
              <a:buFont typeface="Arial" panose="020B0604020202020204" pitchFamily="34" charset="0"/>
              <a:buChar char="•"/>
            </a:pPr>
            <a:r>
              <a:rPr lang="en-US" sz="1600" b="0" i="0" dirty="0">
                <a:solidFill>
                  <a:schemeClr val="bg1"/>
                </a:solidFill>
                <a:effectLst/>
                <a:latin typeface="Montserrat" panose="00000500000000000000" pitchFamily="2" charset="0"/>
              </a:rPr>
              <a:t>Date : year-month-day</a:t>
            </a:r>
          </a:p>
          <a:p>
            <a:pPr algn="l">
              <a:buClr>
                <a:schemeClr val="bg1"/>
              </a:buClr>
              <a:buFont typeface="Arial" panose="020B0604020202020204" pitchFamily="34" charset="0"/>
              <a:buChar char="•"/>
            </a:pPr>
            <a:r>
              <a:rPr lang="en-US" sz="1600" b="0" i="0" dirty="0">
                <a:solidFill>
                  <a:schemeClr val="bg1"/>
                </a:solidFill>
                <a:effectLst/>
                <a:latin typeface="Montserrat" panose="00000500000000000000" pitchFamily="2" charset="0"/>
              </a:rPr>
              <a:t>Rented Bike count - Count of bikes rented at each hour</a:t>
            </a:r>
          </a:p>
          <a:p>
            <a:pPr algn="l">
              <a:buClr>
                <a:schemeClr val="bg1"/>
              </a:buClr>
              <a:buFont typeface="Arial" panose="020B0604020202020204" pitchFamily="34" charset="0"/>
              <a:buChar char="•"/>
            </a:pPr>
            <a:r>
              <a:rPr lang="en-US" sz="1600" b="0" i="0" dirty="0">
                <a:solidFill>
                  <a:schemeClr val="bg1"/>
                </a:solidFill>
                <a:effectLst/>
                <a:latin typeface="Montserrat" panose="00000500000000000000" pitchFamily="2" charset="0"/>
              </a:rPr>
              <a:t>Hour - Hour of he day</a:t>
            </a:r>
          </a:p>
          <a:p>
            <a:pPr algn="l">
              <a:buClr>
                <a:schemeClr val="bg1"/>
              </a:buClr>
              <a:buFont typeface="Arial" panose="020B0604020202020204" pitchFamily="34" charset="0"/>
              <a:buChar char="•"/>
            </a:pPr>
            <a:r>
              <a:rPr lang="en-US" sz="1600" b="0" i="0" dirty="0">
                <a:solidFill>
                  <a:schemeClr val="bg1"/>
                </a:solidFill>
                <a:effectLst/>
                <a:latin typeface="Montserrat" panose="00000500000000000000" pitchFamily="2" charset="0"/>
              </a:rPr>
              <a:t>Temperature-Temperature in Celsius</a:t>
            </a:r>
          </a:p>
          <a:p>
            <a:pPr algn="l">
              <a:buClr>
                <a:schemeClr val="bg1"/>
              </a:buClr>
              <a:buFont typeface="Arial" panose="020B0604020202020204" pitchFamily="34" charset="0"/>
              <a:buChar char="•"/>
            </a:pPr>
            <a:r>
              <a:rPr lang="en-US" sz="1600" b="0" i="0" dirty="0">
                <a:solidFill>
                  <a:schemeClr val="bg1"/>
                </a:solidFill>
                <a:effectLst/>
                <a:latin typeface="Montserrat" panose="00000500000000000000" pitchFamily="2" charset="0"/>
              </a:rPr>
              <a:t>Humidity - %</a:t>
            </a:r>
          </a:p>
          <a:p>
            <a:pPr algn="l">
              <a:buClr>
                <a:schemeClr val="bg1"/>
              </a:buClr>
              <a:buFont typeface="Arial" panose="020B0604020202020204" pitchFamily="34" charset="0"/>
              <a:buChar char="•"/>
            </a:pPr>
            <a:r>
              <a:rPr lang="en-US" sz="1600" b="0" i="0" dirty="0">
                <a:solidFill>
                  <a:schemeClr val="bg1"/>
                </a:solidFill>
                <a:effectLst/>
                <a:latin typeface="Montserrat" panose="00000500000000000000" pitchFamily="2" charset="0"/>
              </a:rPr>
              <a:t>Windspeed - m/s</a:t>
            </a:r>
          </a:p>
          <a:p>
            <a:pPr algn="l">
              <a:buClr>
                <a:schemeClr val="bg1"/>
              </a:buClr>
              <a:buFont typeface="Arial" panose="020B0604020202020204" pitchFamily="34" charset="0"/>
              <a:buChar char="•"/>
            </a:pPr>
            <a:r>
              <a:rPr lang="en-US" sz="1600" b="0" i="0" dirty="0">
                <a:solidFill>
                  <a:schemeClr val="bg1"/>
                </a:solidFill>
                <a:effectLst/>
                <a:latin typeface="Montserrat" panose="00000500000000000000" pitchFamily="2" charset="0"/>
              </a:rPr>
              <a:t>Visibility - 10m</a:t>
            </a:r>
          </a:p>
          <a:p>
            <a:pPr algn="l">
              <a:buClr>
                <a:schemeClr val="bg1"/>
              </a:buClr>
              <a:buFont typeface="Arial" panose="020B0604020202020204" pitchFamily="34" charset="0"/>
              <a:buChar char="•"/>
            </a:pPr>
            <a:r>
              <a:rPr lang="en-US" sz="1600" b="0" i="0" dirty="0">
                <a:solidFill>
                  <a:schemeClr val="bg1"/>
                </a:solidFill>
                <a:effectLst/>
                <a:latin typeface="Montserrat" panose="00000500000000000000" pitchFamily="2" charset="0"/>
              </a:rPr>
              <a:t>Dew point temperature - Celsius</a:t>
            </a:r>
          </a:p>
          <a:p>
            <a:pPr algn="l">
              <a:buClr>
                <a:schemeClr val="bg1"/>
              </a:buClr>
              <a:buFont typeface="Arial" panose="020B0604020202020204" pitchFamily="34" charset="0"/>
              <a:buChar char="•"/>
            </a:pPr>
            <a:r>
              <a:rPr lang="en-US" sz="1600" b="0" i="0" dirty="0">
                <a:solidFill>
                  <a:schemeClr val="bg1"/>
                </a:solidFill>
                <a:effectLst/>
                <a:latin typeface="Montserrat" panose="00000500000000000000" pitchFamily="2" charset="0"/>
              </a:rPr>
              <a:t>Solar radiation - MJ/m2</a:t>
            </a:r>
          </a:p>
          <a:p>
            <a:pPr algn="l">
              <a:buClr>
                <a:schemeClr val="bg1"/>
              </a:buClr>
              <a:buFont typeface="Arial" panose="020B0604020202020204" pitchFamily="34" charset="0"/>
              <a:buChar char="•"/>
            </a:pPr>
            <a:r>
              <a:rPr lang="en-US" sz="1600" b="0" i="0" dirty="0">
                <a:solidFill>
                  <a:schemeClr val="bg1"/>
                </a:solidFill>
                <a:effectLst/>
                <a:latin typeface="Montserrat" panose="00000500000000000000" pitchFamily="2" charset="0"/>
              </a:rPr>
              <a:t>Rainfall - mm</a:t>
            </a:r>
          </a:p>
          <a:p>
            <a:pPr algn="l">
              <a:buClr>
                <a:schemeClr val="bg1"/>
              </a:buClr>
              <a:buFont typeface="Arial" panose="020B0604020202020204" pitchFamily="34" charset="0"/>
              <a:buChar char="•"/>
            </a:pPr>
            <a:r>
              <a:rPr lang="en-US" sz="1600" b="0" i="0" dirty="0">
                <a:solidFill>
                  <a:schemeClr val="bg1"/>
                </a:solidFill>
                <a:effectLst/>
                <a:latin typeface="Montserrat" panose="00000500000000000000" pitchFamily="2" charset="0"/>
              </a:rPr>
              <a:t>Snowfall - cm</a:t>
            </a:r>
          </a:p>
          <a:p>
            <a:pPr algn="l">
              <a:buClr>
                <a:schemeClr val="bg1"/>
              </a:buClr>
              <a:buFont typeface="Arial" panose="020B0604020202020204" pitchFamily="34" charset="0"/>
              <a:buChar char="•"/>
            </a:pPr>
            <a:r>
              <a:rPr lang="en-US" sz="1600" b="0" i="0" dirty="0">
                <a:solidFill>
                  <a:schemeClr val="bg1"/>
                </a:solidFill>
                <a:effectLst/>
                <a:latin typeface="Montserrat" panose="00000500000000000000" pitchFamily="2" charset="0"/>
              </a:rPr>
              <a:t>Seasons - Winter, Spring, Summer, Autumn</a:t>
            </a:r>
          </a:p>
          <a:p>
            <a:pPr algn="l">
              <a:buClr>
                <a:schemeClr val="bg1"/>
              </a:buClr>
              <a:buFont typeface="Arial" panose="020B0604020202020204" pitchFamily="34" charset="0"/>
              <a:buChar char="•"/>
            </a:pPr>
            <a:r>
              <a:rPr lang="en-US" sz="1600" b="0" i="0" dirty="0">
                <a:solidFill>
                  <a:schemeClr val="bg1"/>
                </a:solidFill>
                <a:effectLst/>
                <a:latin typeface="Montserrat" panose="00000500000000000000" pitchFamily="2" charset="0"/>
              </a:rPr>
              <a:t>Holiday - Holiday/No holiday</a:t>
            </a:r>
          </a:p>
          <a:p>
            <a:pPr algn="l">
              <a:buClr>
                <a:schemeClr val="bg1"/>
              </a:buClr>
              <a:buFont typeface="Arial" panose="020B0604020202020204" pitchFamily="34" charset="0"/>
              <a:buChar char="•"/>
            </a:pPr>
            <a:r>
              <a:rPr lang="en-US" sz="1600" b="0" i="0" dirty="0">
                <a:solidFill>
                  <a:schemeClr val="bg1"/>
                </a:solidFill>
                <a:effectLst/>
                <a:latin typeface="Montserrat" panose="00000500000000000000" pitchFamily="2" charset="0"/>
              </a:rPr>
              <a:t>Functional Day - </a:t>
            </a:r>
            <a:r>
              <a:rPr lang="en-US" sz="1600" b="0" i="0" dirty="0" err="1">
                <a:solidFill>
                  <a:schemeClr val="bg1"/>
                </a:solidFill>
                <a:effectLst/>
                <a:latin typeface="Montserrat" panose="00000500000000000000" pitchFamily="2" charset="0"/>
              </a:rPr>
              <a:t>NoFunc</a:t>
            </a:r>
            <a:r>
              <a:rPr lang="en-US" sz="1600" b="0" i="0" dirty="0">
                <a:solidFill>
                  <a:schemeClr val="bg1"/>
                </a:solidFill>
                <a:effectLst/>
                <a:latin typeface="Montserrat" panose="00000500000000000000" pitchFamily="2" charset="0"/>
              </a:rPr>
              <a:t>(Non Functional Hours), Fun(Functional hours)</a:t>
            </a:r>
          </a:p>
          <a:p>
            <a:pPr marL="114300" indent="0">
              <a:buNone/>
            </a:pPr>
            <a:endParaRPr lang="en-IN" dirty="0">
              <a:solidFill>
                <a:schemeClr val="bg1"/>
              </a:solidFill>
            </a:endParaRPr>
          </a:p>
          <a:p>
            <a:pPr marL="114300" indent="0">
              <a:buNone/>
            </a:pPr>
            <a:endParaRPr lang="en-IN" dirty="0">
              <a:solidFill>
                <a:schemeClr val="bg1"/>
              </a:solidFill>
            </a:endParaRPr>
          </a:p>
          <a:p>
            <a:pPr marL="114300" indent="0">
              <a:buNone/>
            </a:pPr>
            <a:endParaRPr lang="en-IN" dirty="0">
              <a:solidFill>
                <a:schemeClr val="bg1"/>
              </a:solidFill>
            </a:endParaRPr>
          </a:p>
          <a:p>
            <a:pPr marL="114300" indent="0">
              <a:buNone/>
            </a:pPr>
            <a:endParaRPr lang="en-IN" dirty="0">
              <a:solidFill>
                <a:schemeClr val="bg1"/>
              </a:solidFill>
            </a:endParaRPr>
          </a:p>
          <a:p>
            <a:pPr marL="114300" indent="0">
              <a:buNone/>
            </a:pPr>
            <a:endParaRPr lang="en-IN" dirty="0">
              <a:solidFill>
                <a:schemeClr val="bg1"/>
              </a:solidFill>
            </a:endParaRPr>
          </a:p>
          <a:p>
            <a:pPr marL="114300" indent="0">
              <a:buNone/>
            </a:pPr>
            <a:endParaRPr lang="en-IN" dirty="0">
              <a:solidFill>
                <a:schemeClr val="bg1"/>
              </a:solidFill>
            </a:endParaRPr>
          </a:p>
          <a:p>
            <a:pPr marL="114300" indent="0">
              <a:buNone/>
            </a:pPr>
            <a:endParaRPr lang="en-IN" dirty="0">
              <a:solidFill>
                <a:schemeClr val="bg1"/>
              </a:solidFill>
            </a:endParaRPr>
          </a:p>
        </p:txBody>
      </p:sp>
    </p:spTree>
    <p:extLst>
      <p:ext uri="{BB962C8B-B14F-4D97-AF65-F5344CB8AC3E}">
        <p14:creationId xmlns:p14="http://schemas.microsoft.com/office/powerpoint/2010/main" val="3432998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D7629-E332-4721-95B2-239302121DC6}"/>
              </a:ext>
            </a:extLst>
          </p:cNvPr>
          <p:cNvSpPr>
            <a:spLocks noGrp="1"/>
          </p:cNvSpPr>
          <p:nvPr>
            <p:ph type="title"/>
          </p:nvPr>
        </p:nvSpPr>
        <p:spPr>
          <a:xfrm>
            <a:off x="311700" y="200026"/>
            <a:ext cx="8520600" cy="607218"/>
          </a:xfrm>
        </p:spPr>
        <p:txBody>
          <a:bodyPr/>
          <a:lstStyle/>
          <a:p>
            <a:pPr>
              <a:lnSpc>
                <a:spcPct val="150000"/>
              </a:lnSpc>
              <a:buClr>
                <a:schemeClr val="bg1"/>
              </a:buClr>
            </a:pPr>
            <a:r>
              <a:rPr lang="en-IN" b="1" dirty="0">
                <a:solidFill>
                  <a:schemeClr val="tx1"/>
                </a:solidFill>
                <a:latin typeface="Montserrat" panose="00000500000000000000" pitchFamily="2" charset="0"/>
              </a:rPr>
              <a:t>Data </a:t>
            </a:r>
            <a:r>
              <a:rPr lang="en-IN" b="1" dirty="0" err="1">
                <a:solidFill>
                  <a:schemeClr val="tx1"/>
                </a:solidFill>
                <a:latin typeface="Montserrat" panose="00000500000000000000" pitchFamily="2" charset="0"/>
              </a:rPr>
              <a:t>Preprocessing</a:t>
            </a:r>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15BA3EB1-4C56-4BD0-8C65-0BDBF9D53A53}"/>
              </a:ext>
            </a:extLst>
          </p:cNvPr>
          <p:cNvSpPr>
            <a:spLocks noGrp="1"/>
          </p:cNvSpPr>
          <p:nvPr>
            <p:ph type="body" idx="1"/>
          </p:nvPr>
        </p:nvSpPr>
        <p:spPr>
          <a:xfrm>
            <a:off x="311700" y="1045099"/>
            <a:ext cx="8520600" cy="3705495"/>
          </a:xfrm>
        </p:spPr>
        <p:txBody>
          <a:bodyPr/>
          <a:lstStyle/>
          <a:p>
            <a:pPr>
              <a:buClr>
                <a:schemeClr val="bg1"/>
              </a:buClr>
              <a:buFont typeface="Arial" panose="020B0604020202020204" pitchFamily="34" charset="0"/>
              <a:buChar char="•"/>
            </a:pPr>
            <a:r>
              <a:rPr lang="en-IN" sz="1600" dirty="0">
                <a:solidFill>
                  <a:schemeClr val="bg1"/>
                </a:solidFill>
                <a:latin typeface="Montserrat" panose="00000500000000000000" pitchFamily="2" charset="0"/>
              </a:rPr>
              <a:t>There are no missing values present</a:t>
            </a:r>
          </a:p>
          <a:p>
            <a:pPr>
              <a:buClr>
                <a:schemeClr val="bg1"/>
              </a:buClr>
              <a:buFont typeface="Arial" panose="020B0604020202020204" pitchFamily="34" charset="0"/>
              <a:buChar char="•"/>
            </a:pPr>
            <a:r>
              <a:rPr lang="en-IN" sz="1600" dirty="0">
                <a:solidFill>
                  <a:schemeClr val="bg1"/>
                </a:solidFill>
                <a:latin typeface="Montserrat" panose="00000500000000000000" pitchFamily="2" charset="0"/>
              </a:rPr>
              <a:t>There are no duplicate values present</a:t>
            </a:r>
          </a:p>
          <a:p>
            <a:pPr>
              <a:buClr>
                <a:schemeClr val="bg1"/>
              </a:buClr>
              <a:buFont typeface="Arial" panose="020B0604020202020204" pitchFamily="34" charset="0"/>
              <a:buChar char="•"/>
            </a:pPr>
            <a:r>
              <a:rPr lang="en-IN" sz="1600" dirty="0">
                <a:solidFill>
                  <a:schemeClr val="bg1"/>
                </a:solidFill>
                <a:latin typeface="Montserrat" panose="00000500000000000000" pitchFamily="2" charset="0"/>
              </a:rPr>
              <a:t>There are no null values present</a:t>
            </a:r>
          </a:p>
          <a:p>
            <a:pPr>
              <a:buClr>
                <a:schemeClr val="bg1"/>
              </a:buClr>
              <a:buFont typeface="Arial" panose="020B0604020202020204" pitchFamily="34" charset="0"/>
              <a:buChar char="•"/>
            </a:pPr>
            <a:r>
              <a:rPr lang="en-IN" sz="1600" dirty="0">
                <a:solidFill>
                  <a:schemeClr val="bg1"/>
                </a:solidFill>
                <a:latin typeface="Montserrat" panose="00000500000000000000" pitchFamily="2" charset="0"/>
              </a:rPr>
              <a:t>‘Rented bike count’ is the dependent variable which we need to predict for our new observations</a:t>
            </a:r>
          </a:p>
          <a:p>
            <a:pPr>
              <a:buClr>
                <a:schemeClr val="bg1"/>
              </a:buClr>
              <a:buFont typeface="Arial" panose="020B0604020202020204" pitchFamily="34" charset="0"/>
              <a:buChar char="•"/>
            </a:pPr>
            <a:r>
              <a:rPr lang="en-IN" sz="1600" dirty="0">
                <a:solidFill>
                  <a:schemeClr val="bg1"/>
                </a:solidFill>
                <a:latin typeface="Montserrat" panose="00000500000000000000" pitchFamily="2" charset="0"/>
              </a:rPr>
              <a:t>The dataset is hourly rental data for one year so that I converted  ‘Date’ feature into new features namely ‘Day’ , ‘Month’ , ‘Year’</a:t>
            </a:r>
          </a:p>
          <a:p>
            <a:pPr>
              <a:buClr>
                <a:schemeClr val="bg1"/>
              </a:buClr>
              <a:buFont typeface="Arial" panose="020B0604020202020204" pitchFamily="34" charset="0"/>
              <a:buChar char="•"/>
            </a:pPr>
            <a:r>
              <a:rPr lang="en-US" sz="1600" i="0" dirty="0">
                <a:solidFill>
                  <a:schemeClr val="bg1"/>
                </a:solidFill>
                <a:effectLst/>
                <a:latin typeface="Montserrat" panose="00000500000000000000" pitchFamily="2" charset="0"/>
              </a:rPr>
              <a:t>In our dataset"Hour","month","</a:t>
            </a:r>
            <a:r>
              <a:rPr lang="en-US" sz="1600" i="0" dirty="0" err="1">
                <a:solidFill>
                  <a:schemeClr val="bg1"/>
                </a:solidFill>
                <a:effectLst/>
                <a:latin typeface="Montserrat" panose="00000500000000000000" pitchFamily="2" charset="0"/>
              </a:rPr>
              <a:t>weekdays_weekend</a:t>
            </a:r>
            <a:r>
              <a:rPr lang="en-US" sz="1600" i="0" dirty="0">
                <a:solidFill>
                  <a:schemeClr val="bg1"/>
                </a:solidFill>
                <a:effectLst/>
                <a:latin typeface="Montserrat" panose="00000500000000000000" pitchFamily="2" charset="0"/>
              </a:rPr>
              <a:t>" column are integer data type but it should be category data type. so I change their data type.</a:t>
            </a:r>
          </a:p>
          <a:p>
            <a:pPr>
              <a:buClr>
                <a:schemeClr val="bg1"/>
              </a:buClr>
              <a:buFont typeface="Arial" panose="020B0604020202020204" pitchFamily="34" charset="0"/>
              <a:buChar char="•"/>
            </a:pPr>
            <a:r>
              <a:rPr lang="en-US" sz="1600" dirty="0">
                <a:solidFill>
                  <a:schemeClr val="bg1"/>
                </a:solidFill>
                <a:latin typeface="Montserrat" panose="00000500000000000000" pitchFamily="2" charset="0"/>
              </a:rPr>
              <a:t>I rename some of the features for convenience.</a:t>
            </a:r>
            <a:endParaRPr lang="en-IN" dirty="0">
              <a:solidFill>
                <a:schemeClr val="bg1"/>
              </a:solidFill>
            </a:endParaRPr>
          </a:p>
          <a:p>
            <a:pPr marL="114300" indent="0">
              <a:buNone/>
            </a:pPr>
            <a:endParaRPr lang="en-IN" dirty="0">
              <a:solidFill>
                <a:schemeClr val="bg1"/>
              </a:solidFill>
            </a:endParaRPr>
          </a:p>
        </p:txBody>
      </p:sp>
    </p:spTree>
    <p:extLst>
      <p:ext uri="{BB962C8B-B14F-4D97-AF65-F5344CB8AC3E}">
        <p14:creationId xmlns:p14="http://schemas.microsoft.com/office/powerpoint/2010/main" val="2425149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8EE73-B951-40EB-5E8A-EB2C9EEC718F}"/>
              </a:ext>
            </a:extLst>
          </p:cNvPr>
          <p:cNvSpPr>
            <a:spLocks noGrp="1"/>
          </p:cNvSpPr>
          <p:nvPr>
            <p:ph type="title"/>
          </p:nvPr>
        </p:nvSpPr>
        <p:spPr>
          <a:xfrm>
            <a:off x="311700" y="0"/>
            <a:ext cx="8520600" cy="721519"/>
          </a:xfrm>
        </p:spPr>
        <p:txBody>
          <a:bodyPr/>
          <a:lstStyle/>
          <a:p>
            <a:pPr>
              <a:lnSpc>
                <a:spcPct val="150000"/>
              </a:lnSpc>
            </a:pPr>
            <a:r>
              <a:rPr lang="en-IN" b="1" dirty="0">
                <a:solidFill>
                  <a:schemeClr val="tx1"/>
                </a:solidFill>
                <a:latin typeface="Montserrat" panose="00000500000000000000" pitchFamily="2" charset="0"/>
              </a:rPr>
              <a:t>Analysis of Rented Bike count</a:t>
            </a:r>
          </a:p>
        </p:txBody>
      </p:sp>
      <p:sp>
        <p:nvSpPr>
          <p:cNvPr id="3" name="Text Placeholder 2">
            <a:extLst>
              <a:ext uri="{FF2B5EF4-FFF2-40B4-BE49-F238E27FC236}">
                <a16:creationId xmlns:a16="http://schemas.microsoft.com/office/drawing/2014/main" id="{16FE6F86-0A77-0FB9-9848-BB7962C931B3}"/>
              </a:ext>
            </a:extLst>
          </p:cNvPr>
          <p:cNvSpPr>
            <a:spLocks noGrp="1"/>
          </p:cNvSpPr>
          <p:nvPr>
            <p:ph type="body" idx="1"/>
          </p:nvPr>
        </p:nvSpPr>
        <p:spPr>
          <a:xfrm>
            <a:off x="311700" y="950119"/>
            <a:ext cx="8520600" cy="3618756"/>
          </a:xfrm>
        </p:spPr>
        <p:txBody>
          <a:bodyPr/>
          <a:lstStyle/>
          <a:p>
            <a:endParaRPr lang="en-IN" dirty="0"/>
          </a:p>
          <a:p>
            <a:endParaRPr lang="en-IN" dirty="0"/>
          </a:p>
          <a:p>
            <a:endParaRPr lang="en-IN" dirty="0"/>
          </a:p>
          <a:p>
            <a:endParaRPr lang="en-IN" dirty="0"/>
          </a:p>
          <a:p>
            <a:endParaRPr lang="en-IN" dirty="0"/>
          </a:p>
          <a:p>
            <a:endParaRPr lang="en-IN" dirty="0"/>
          </a:p>
          <a:p>
            <a:pPr>
              <a:buClr>
                <a:schemeClr val="bg1"/>
              </a:buClr>
              <a:buFont typeface="Arial" panose="020B0604020202020204" pitchFamily="34" charset="0"/>
              <a:buChar char="•"/>
            </a:pPr>
            <a:endParaRPr lang="en-US" sz="1600" i="0" dirty="0">
              <a:solidFill>
                <a:schemeClr val="bg1"/>
              </a:solidFill>
              <a:effectLst/>
              <a:latin typeface="Montserrat" panose="00000500000000000000" pitchFamily="2" charset="0"/>
            </a:endParaRPr>
          </a:p>
          <a:p>
            <a:pPr>
              <a:buClr>
                <a:schemeClr val="bg1"/>
              </a:buClr>
              <a:buFont typeface="Arial" panose="020B0604020202020204" pitchFamily="34" charset="0"/>
              <a:buChar char="•"/>
            </a:pPr>
            <a:r>
              <a:rPr lang="en-US" sz="1500" i="0" dirty="0">
                <a:solidFill>
                  <a:schemeClr val="bg1"/>
                </a:solidFill>
                <a:effectLst/>
                <a:latin typeface="Montserrat" panose="00000500000000000000" pitchFamily="2" charset="0"/>
              </a:rPr>
              <a:t>The above graph shows that Rented Bike Count has moderate right skewness.</a:t>
            </a:r>
          </a:p>
          <a:p>
            <a:pPr>
              <a:buClr>
                <a:schemeClr val="bg1"/>
              </a:buClr>
              <a:buFont typeface="Arial" panose="020B0604020202020204" pitchFamily="34" charset="0"/>
              <a:buChar char="•"/>
            </a:pPr>
            <a:r>
              <a:rPr lang="en-US" sz="1500" i="0" dirty="0">
                <a:solidFill>
                  <a:schemeClr val="bg1"/>
                </a:solidFill>
                <a:effectLst/>
                <a:latin typeface="Montserrat" panose="00000500000000000000" pitchFamily="2" charset="0"/>
              </a:rPr>
              <a:t>The above boxplot has detected outliers in </a:t>
            </a:r>
            <a:r>
              <a:rPr lang="en-US" sz="1500" i="0" dirty="0" err="1">
                <a:solidFill>
                  <a:schemeClr val="bg1"/>
                </a:solidFill>
                <a:effectLst/>
                <a:latin typeface="Montserrat" panose="00000500000000000000" pitchFamily="2" charset="0"/>
              </a:rPr>
              <a:t>Rented_Bike_Count</a:t>
            </a:r>
            <a:r>
              <a:rPr lang="en-US" sz="1500" i="0" dirty="0">
                <a:solidFill>
                  <a:schemeClr val="bg1"/>
                </a:solidFill>
                <a:effectLst/>
                <a:latin typeface="Montserrat" panose="00000500000000000000" pitchFamily="2" charset="0"/>
              </a:rPr>
              <a:t> </a:t>
            </a:r>
          </a:p>
          <a:p>
            <a:pPr algn="l">
              <a:buClr>
                <a:schemeClr val="bg1"/>
              </a:buClr>
              <a:buFont typeface="Arial" panose="020B0604020202020204" pitchFamily="34" charset="0"/>
              <a:buChar char="•"/>
            </a:pPr>
            <a:r>
              <a:rPr lang="en-US" sz="1500" i="0" dirty="0">
                <a:solidFill>
                  <a:schemeClr val="bg1"/>
                </a:solidFill>
                <a:effectLst/>
                <a:latin typeface="Montserrat" panose="00000500000000000000" pitchFamily="2" charset="0"/>
              </a:rPr>
              <a:t>Since the assumption of linear regression is that 'the distribution of dependent variable has to be normal', so we should perform some operation to make it normal. To reduce the right skewness we will apply Square root method.</a:t>
            </a:r>
          </a:p>
          <a:p>
            <a:pPr>
              <a:buClr>
                <a:schemeClr val="bg1"/>
              </a:buClr>
              <a:buFont typeface="Arial" panose="020B0604020202020204" pitchFamily="34" charset="0"/>
              <a:buChar char="•"/>
            </a:pPr>
            <a:endParaRPr lang="en-IN" sz="1600" dirty="0">
              <a:solidFill>
                <a:schemeClr val="bg1"/>
              </a:solidFill>
              <a:latin typeface="Montserrat" panose="00000500000000000000" pitchFamily="2" charset="0"/>
            </a:endParaRPr>
          </a:p>
        </p:txBody>
      </p:sp>
      <p:pic>
        <p:nvPicPr>
          <p:cNvPr id="11" name="Picture 10">
            <a:extLst>
              <a:ext uri="{FF2B5EF4-FFF2-40B4-BE49-F238E27FC236}">
                <a16:creationId xmlns:a16="http://schemas.microsoft.com/office/drawing/2014/main" id="{51272D16-4FEB-B3A2-7BB5-F6ADAABA9982}"/>
              </a:ext>
            </a:extLst>
          </p:cNvPr>
          <p:cNvPicPr>
            <a:picLocks noChangeAspect="1"/>
          </p:cNvPicPr>
          <p:nvPr/>
        </p:nvPicPr>
        <p:blipFill>
          <a:blip r:embed="rId2"/>
          <a:stretch>
            <a:fillRect/>
          </a:stretch>
        </p:blipFill>
        <p:spPr>
          <a:xfrm>
            <a:off x="914400" y="1014412"/>
            <a:ext cx="3414714" cy="2035969"/>
          </a:xfrm>
          <a:prstGeom prst="rect">
            <a:avLst/>
          </a:prstGeom>
        </p:spPr>
      </p:pic>
      <p:pic>
        <p:nvPicPr>
          <p:cNvPr id="13" name="Picture 12">
            <a:extLst>
              <a:ext uri="{FF2B5EF4-FFF2-40B4-BE49-F238E27FC236}">
                <a16:creationId xmlns:a16="http://schemas.microsoft.com/office/drawing/2014/main" id="{5246E78F-37DC-6536-37AD-5F15F30A37B9}"/>
              </a:ext>
            </a:extLst>
          </p:cNvPr>
          <p:cNvPicPr>
            <a:picLocks noChangeAspect="1"/>
          </p:cNvPicPr>
          <p:nvPr/>
        </p:nvPicPr>
        <p:blipFill>
          <a:blip r:embed="rId3"/>
          <a:stretch>
            <a:fillRect/>
          </a:stretch>
        </p:blipFill>
        <p:spPr>
          <a:xfrm>
            <a:off x="4679155" y="1005035"/>
            <a:ext cx="3290183" cy="2054722"/>
          </a:xfrm>
          <a:prstGeom prst="rect">
            <a:avLst/>
          </a:prstGeom>
        </p:spPr>
      </p:pic>
    </p:spTree>
    <p:extLst>
      <p:ext uri="{BB962C8B-B14F-4D97-AF65-F5344CB8AC3E}">
        <p14:creationId xmlns:p14="http://schemas.microsoft.com/office/powerpoint/2010/main" val="4282683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A86DD-2B58-A47F-5F13-A2A7628E4467}"/>
              </a:ext>
            </a:extLst>
          </p:cNvPr>
          <p:cNvSpPr>
            <a:spLocks noGrp="1"/>
          </p:cNvSpPr>
          <p:nvPr>
            <p:ph type="title"/>
          </p:nvPr>
        </p:nvSpPr>
        <p:spPr/>
        <p:txBody>
          <a:bodyPr/>
          <a:lstStyle/>
          <a:p>
            <a:r>
              <a:rPr lang="en-IN" b="1" dirty="0">
                <a:solidFill>
                  <a:schemeClr val="tx1"/>
                </a:solidFill>
                <a:latin typeface="Montserrat" panose="00000500000000000000" pitchFamily="2" charset="0"/>
              </a:rPr>
              <a:t>Analysis of Rented Bike count</a:t>
            </a:r>
            <a:endParaRPr lang="en-IN" dirty="0"/>
          </a:p>
        </p:txBody>
      </p:sp>
      <p:sp>
        <p:nvSpPr>
          <p:cNvPr id="3" name="Text Placeholder 2">
            <a:extLst>
              <a:ext uri="{FF2B5EF4-FFF2-40B4-BE49-F238E27FC236}">
                <a16:creationId xmlns:a16="http://schemas.microsoft.com/office/drawing/2014/main" id="{1DED2968-E40A-47AE-3450-1F68AF395B4C}"/>
              </a:ext>
            </a:extLst>
          </p:cNvPr>
          <p:cNvSpPr>
            <a:spLocks noGrp="1"/>
          </p:cNvSpPr>
          <p:nvPr>
            <p:ph type="body" idx="1"/>
          </p:nvPr>
        </p:nvSpPr>
        <p:spPr>
          <a:xfrm>
            <a:off x="311700" y="957263"/>
            <a:ext cx="8520600" cy="3979068"/>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pPr>
              <a:buClr>
                <a:schemeClr val="bg1"/>
              </a:buClr>
              <a:buFont typeface="Arial" panose="020B0604020202020204" pitchFamily="34" charset="0"/>
              <a:buChar char="•"/>
            </a:pPr>
            <a:endParaRPr lang="en-US" sz="1600" i="0" dirty="0">
              <a:solidFill>
                <a:schemeClr val="bg1"/>
              </a:solidFill>
              <a:effectLst/>
              <a:latin typeface="Montserrat" panose="00000500000000000000" pitchFamily="2" charset="0"/>
            </a:endParaRPr>
          </a:p>
          <a:p>
            <a:pPr>
              <a:buClr>
                <a:schemeClr val="bg1"/>
              </a:buClr>
              <a:buFont typeface="Arial" panose="020B0604020202020204" pitchFamily="34" charset="0"/>
              <a:buChar char="•"/>
            </a:pPr>
            <a:r>
              <a:rPr lang="en-US" sz="1500" i="0" dirty="0">
                <a:solidFill>
                  <a:schemeClr val="bg1"/>
                </a:solidFill>
                <a:effectLst/>
                <a:latin typeface="Montserrat" panose="00000500000000000000" pitchFamily="2" charset="0"/>
              </a:rPr>
              <a:t> From the above plot we can say that after applying Square Root method, </a:t>
            </a:r>
            <a:r>
              <a:rPr lang="en-US" sz="1500" i="0" dirty="0" err="1">
                <a:solidFill>
                  <a:schemeClr val="bg1"/>
                </a:solidFill>
                <a:effectLst/>
                <a:latin typeface="Montserrat" panose="00000500000000000000" pitchFamily="2" charset="0"/>
              </a:rPr>
              <a:t>Rented_Bike_Count</a:t>
            </a:r>
            <a:r>
              <a:rPr lang="en-US" sz="1500" i="0" dirty="0">
                <a:solidFill>
                  <a:schemeClr val="bg1"/>
                </a:solidFill>
                <a:effectLst/>
                <a:latin typeface="Montserrat" panose="00000500000000000000" pitchFamily="2" charset="0"/>
              </a:rPr>
              <a:t> column now is in Normal Distribution.</a:t>
            </a:r>
          </a:p>
          <a:p>
            <a:pPr>
              <a:buClr>
                <a:schemeClr val="bg1"/>
              </a:buClr>
              <a:buFont typeface="Arial" panose="020B0604020202020204" pitchFamily="34" charset="0"/>
              <a:buChar char="•"/>
            </a:pPr>
            <a:r>
              <a:rPr lang="en-US" sz="1500" i="0" dirty="0">
                <a:solidFill>
                  <a:schemeClr val="bg1"/>
                </a:solidFill>
                <a:effectLst/>
                <a:latin typeface="Montserrat" panose="00000500000000000000" pitchFamily="2" charset="0"/>
              </a:rPr>
              <a:t>After applying Square root to the Rented Bike Count column, we find that there is no outliers present.</a:t>
            </a:r>
          </a:p>
          <a:p>
            <a:pPr>
              <a:buClr>
                <a:schemeClr val="bg1"/>
              </a:buClr>
              <a:buFont typeface="Arial" panose="020B0604020202020204" pitchFamily="34" charset="0"/>
              <a:buChar char="•"/>
            </a:pPr>
            <a:endParaRPr lang="en-IN" sz="1500" dirty="0">
              <a:solidFill>
                <a:schemeClr val="bg1"/>
              </a:solidFill>
              <a:latin typeface="Montserrat" panose="00000500000000000000" pitchFamily="2" charset="0"/>
            </a:endParaRPr>
          </a:p>
        </p:txBody>
      </p:sp>
      <p:pic>
        <p:nvPicPr>
          <p:cNvPr id="5" name="Picture 4">
            <a:extLst>
              <a:ext uri="{FF2B5EF4-FFF2-40B4-BE49-F238E27FC236}">
                <a16:creationId xmlns:a16="http://schemas.microsoft.com/office/drawing/2014/main" id="{53DCE0D4-A67A-0B0A-17AE-7595FCBA2DF5}"/>
              </a:ext>
            </a:extLst>
          </p:cNvPr>
          <p:cNvPicPr>
            <a:picLocks noChangeAspect="1"/>
          </p:cNvPicPr>
          <p:nvPr/>
        </p:nvPicPr>
        <p:blipFill>
          <a:blip r:embed="rId2"/>
          <a:stretch>
            <a:fillRect/>
          </a:stretch>
        </p:blipFill>
        <p:spPr>
          <a:xfrm>
            <a:off x="696368" y="1203462"/>
            <a:ext cx="4111376" cy="2296199"/>
          </a:xfrm>
          <a:prstGeom prst="rect">
            <a:avLst/>
          </a:prstGeom>
        </p:spPr>
      </p:pic>
      <p:pic>
        <p:nvPicPr>
          <p:cNvPr id="7" name="Picture 6">
            <a:extLst>
              <a:ext uri="{FF2B5EF4-FFF2-40B4-BE49-F238E27FC236}">
                <a16:creationId xmlns:a16="http://schemas.microsoft.com/office/drawing/2014/main" id="{F9558C28-B449-9F53-B8AC-E0DD49B5BCFD}"/>
              </a:ext>
            </a:extLst>
          </p:cNvPr>
          <p:cNvPicPr>
            <a:picLocks noChangeAspect="1"/>
          </p:cNvPicPr>
          <p:nvPr/>
        </p:nvPicPr>
        <p:blipFill>
          <a:blip r:embed="rId3"/>
          <a:stretch>
            <a:fillRect/>
          </a:stretch>
        </p:blipFill>
        <p:spPr>
          <a:xfrm>
            <a:off x="4870562" y="1161338"/>
            <a:ext cx="3787664" cy="2312520"/>
          </a:xfrm>
          <a:prstGeom prst="rect">
            <a:avLst/>
          </a:prstGeom>
        </p:spPr>
      </p:pic>
    </p:spTree>
    <p:extLst>
      <p:ext uri="{BB962C8B-B14F-4D97-AF65-F5344CB8AC3E}">
        <p14:creationId xmlns:p14="http://schemas.microsoft.com/office/powerpoint/2010/main" val="2761480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1792A-F24C-1859-C7B4-9C166B82DA1E}"/>
              </a:ext>
            </a:extLst>
          </p:cNvPr>
          <p:cNvSpPr>
            <a:spLocks noGrp="1"/>
          </p:cNvSpPr>
          <p:nvPr>
            <p:ph type="title"/>
          </p:nvPr>
        </p:nvSpPr>
        <p:spPr>
          <a:xfrm>
            <a:off x="311700" y="342901"/>
            <a:ext cx="8520600" cy="578644"/>
          </a:xfrm>
        </p:spPr>
        <p:txBody>
          <a:bodyPr/>
          <a:lstStyle/>
          <a:p>
            <a:r>
              <a:rPr lang="en-IN" b="1" dirty="0">
                <a:latin typeface="Montserrat" panose="00000500000000000000" pitchFamily="2" charset="0"/>
              </a:rPr>
              <a:t>Analysis of Month </a:t>
            </a:r>
          </a:p>
        </p:txBody>
      </p:sp>
      <p:sp>
        <p:nvSpPr>
          <p:cNvPr id="3" name="Text Placeholder 2">
            <a:extLst>
              <a:ext uri="{FF2B5EF4-FFF2-40B4-BE49-F238E27FC236}">
                <a16:creationId xmlns:a16="http://schemas.microsoft.com/office/drawing/2014/main" id="{784D24B9-C471-B4E5-49C5-C892F588B538}"/>
              </a:ext>
            </a:extLst>
          </p:cNvPr>
          <p:cNvSpPr>
            <a:spLocks noGrp="1"/>
          </p:cNvSpPr>
          <p:nvPr>
            <p:ph type="body" idx="1"/>
          </p:nvPr>
        </p:nvSpPr>
        <p:spPr>
          <a:xfrm>
            <a:off x="311700" y="1007269"/>
            <a:ext cx="8520600" cy="3561606"/>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pPr>
              <a:buClr>
                <a:schemeClr val="bg1"/>
              </a:buClr>
              <a:buFont typeface="Arial" panose="020B0604020202020204" pitchFamily="34" charset="0"/>
              <a:buChar char="•"/>
            </a:pPr>
            <a:endParaRPr lang="en-IN" dirty="0"/>
          </a:p>
          <a:p>
            <a:pPr>
              <a:buClr>
                <a:schemeClr val="bg1"/>
              </a:buClr>
              <a:buFont typeface="Arial" panose="020B0604020202020204" pitchFamily="34" charset="0"/>
              <a:buChar char="•"/>
            </a:pPr>
            <a:r>
              <a:rPr lang="en-IN" dirty="0"/>
              <a:t> </a:t>
            </a:r>
            <a:r>
              <a:rPr lang="en-IN" sz="1500" dirty="0">
                <a:solidFill>
                  <a:schemeClr val="bg1"/>
                </a:solidFill>
                <a:latin typeface="Montserrat" panose="00000500000000000000" pitchFamily="2" charset="0"/>
              </a:rPr>
              <a:t>From the above graph we can say </a:t>
            </a:r>
            <a:r>
              <a:rPr lang="en-US" sz="1500" i="0" dirty="0">
                <a:solidFill>
                  <a:schemeClr val="bg1"/>
                </a:solidFill>
                <a:effectLst/>
                <a:latin typeface="Montserrat" panose="00000500000000000000" pitchFamily="2" charset="0"/>
              </a:rPr>
              <a:t>that from the month 5 to 10 the demand of the rented bike is high as compare to other months. These months fall in the summer season.</a:t>
            </a:r>
            <a:endParaRPr lang="en-IN" sz="1500" dirty="0">
              <a:solidFill>
                <a:schemeClr val="bg1"/>
              </a:solidFill>
              <a:latin typeface="Montserrat" panose="00000500000000000000" pitchFamily="2" charset="0"/>
            </a:endParaRPr>
          </a:p>
        </p:txBody>
      </p:sp>
      <p:pic>
        <p:nvPicPr>
          <p:cNvPr id="5" name="Picture 4">
            <a:extLst>
              <a:ext uri="{FF2B5EF4-FFF2-40B4-BE49-F238E27FC236}">
                <a16:creationId xmlns:a16="http://schemas.microsoft.com/office/drawing/2014/main" id="{9BD70FDA-A46E-3E56-3FA1-8A63375F6E89}"/>
              </a:ext>
            </a:extLst>
          </p:cNvPr>
          <p:cNvPicPr>
            <a:picLocks noChangeAspect="1"/>
          </p:cNvPicPr>
          <p:nvPr/>
        </p:nvPicPr>
        <p:blipFill>
          <a:blip r:embed="rId2"/>
          <a:stretch>
            <a:fillRect/>
          </a:stretch>
        </p:blipFill>
        <p:spPr>
          <a:xfrm>
            <a:off x="1150143" y="921545"/>
            <a:ext cx="6543675" cy="2528887"/>
          </a:xfrm>
          <a:prstGeom prst="rect">
            <a:avLst/>
          </a:prstGeom>
        </p:spPr>
      </p:pic>
    </p:spTree>
    <p:extLst>
      <p:ext uri="{BB962C8B-B14F-4D97-AF65-F5344CB8AC3E}">
        <p14:creationId xmlns:p14="http://schemas.microsoft.com/office/powerpoint/2010/main" val="3580138403"/>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2056</TotalTime>
  <Words>1563</Words>
  <Application>Microsoft Office PowerPoint</Application>
  <PresentationFormat>On-screen Show (16:9)</PresentationFormat>
  <Paragraphs>213</Paragraphs>
  <Slides>22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Times New Roman</vt:lpstr>
      <vt:lpstr>Montserrat</vt:lpstr>
      <vt:lpstr>arial</vt:lpstr>
      <vt:lpstr>Roboto</vt:lpstr>
      <vt:lpstr>Simple Light</vt:lpstr>
      <vt:lpstr>                                   Capstone Project 2 Seoul Bike Sharing Demand Prediction    Kiran Ahire </vt:lpstr>
      <vt:lpstr>Points for Discussion</vt:lpstr>
      <vt:lpstr>Business Objective </vt:lpstr>
      <vt:lpstr>Data Summary</vt:lpstr>
      <vt:lpstr>Feature Summary</vt:lpstr>
      <vt:lpstr>Data Preprocessing</vt:lpstr>
      <vt:lpstr>Analysis of Rented Bike count</vt:lpstr>
      <vt:lpstr>Analysis of Rented Bike count</vt:lpstr>
      <vt:lpstr>Analysis of Month </vt:lpstr>
      <vt:lpstr>Analysis of weekdays_weekend </vt:lpstr>
      <vt:lpstr>Analysis of Hour</vt:lpstr>
      <vt:lpstr>Analysis of Functioning_Day </vt:lpstr>
      <vt:lpstr>Analysis of Season</vt:lpstr>
      <vt:lpstr>Analysis of Season</vt:lpstr>
      <vt:lpstr>Analysis of Holiday</vt:lpstr>
      <vt:lpstr>Numerical vs Rented_Bike_Count </vt:lpstr>
      <vt:lpstr>Numerical vs Rented_Bike_Count</vt:lpstr>
      <vt:lpstr>Corelation between variables</vt:lpstr>
      <vt:lpstr>One Hot Encoding</vt:lpstr>
      <vt:lpstr>Models Implemented</vt:lpstr>
      <vt:lpstr>Models Implemented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1 Hotel Booking Analysis    Kiran Ahire</dc:title>
  <dc:creator>kiran ahire</dc:creator>
  <cp:lastModifiedBy>kiran ahire</cp:lastModifiedBy>
  <cp:revision>40</cp:revision>
  <dcterms:modified xsi:type="dcterms:W3CDTF">2022-08-29T11:58:03Z</dcterms:modified>
</cp:coreProperties>
</file>