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8" r:id="rId3"/>
    <p:sldId id="275" r:id="rId4"/>
    <p:sldId id="259" r:id="rId5"/>
    <p:sldId id="260" r:id="rId6"/>
    <p:sldId id="261" r:id="rId7"/>
    <p:sldId id="276" r:id="rId8"/>
    <p:sldId id="277" r:id="rId9"/>
    <p:sldId id="278" r:id="rId10"/>
    <p:sldId id="279" r:id="rId11"/>
    <p:sldId id="280" r:id="rId12"/>
    <p:sldId id="283" r:id="rId13"/>
    <p:sldId id="287" r:id="rId14"/>
    <p:sldId id="288" r:id="rId15"/>
    <p:sldId id="289" r:id="rId16"/>
    <p:sldId id="290" r:id="rId17"/>
    <p:sldId id="291" r:id="rId18"/>
    <p:sldId id="292" r:id="rId19"/>
    <p:sldId id="293" r:id="rId20"/>
    <p:sldId id="294" r:id="rId21"/>
    <p:sldId id="274"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2668" autoAdjust="0"/>
  </p:normalViewPr>
  <p:slideViewPr>
    <p:cSldViewPr snapToGrid="0">
      <p:cViewPr varScale="1">
        <p:scale>
          <a:sx n="104" d="100"/>
          <a:sy n="104" d="100"/>
        </p:scale>
        <p:origin x="90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A dependent variable is a variable whose value will change depending on the value of another variable. In out dataset, Our dependent variable is "</a:t>
            </a:r>
            <a:r>
              <a:rPr lang="en-US" b="1" i="0" dirty="0" err="1">
                <a:solidFill>
                  <a:srgbClr val="212121"/>
                </a:solidFill>
                <a:effectLst/>
                <a:latin typeface="Roboto" panose="02000000000000000000" pitchFamily="2" charset="0"/>
              </a:rPr>
              <a:t>default_payment_next_month</a:t>
            </a:r>
            <a:r>
              <a:rPr lang="en-US" b="0" i="0" dirty="0">
                <a:solidFill>
                  <a:srgbClr val="212121"/>
                </a:solidFill>
                <a:effectLst/>
                <a:latin typeface="Roboto" panose="02000000000000000000" pitchFamily="2" charset="0"/>
              </a:rPr>
              <a:t>“</a:t>
            </a:r>
          </a:p>
          <a:p>
            <a:r>
              <a:rPr lang="en-US" b="0" i="0" dirty="0">
                <a:solidFill>
                  <a:srgbClr val="212121"/>
                </a:solidFill>
                <a:effectLst/>
                <a:latin typeface="Roboto" panose="02000000000000000000" pitchFamily="2" charset="0"/>
              </a:rPr>
              <a:t>In this if </a:t>
            </a:r>
            <a:r>
              <a:rPr lang="en-US" b="1" i="0" dirty="0">
                <a:solidFill>
                  <a:srgbClr val="212121"/>
                </a:solidFill>
                <a:effectLst/>
                <a:latin typeface="Roboto" panose="02000000000000000000" pitchFamily="2" charset="0"/>
              </a:rPr>
              <a:t>Y=0 then not default, Y=1 then default</a:t>
            </a:r>
            <a:r>
              <a:rPr lang="en-US" b="0" i="0" dirty="0">
                <a:solidFill>
                  <a:srgbClr val="212121"/>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2431401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82268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Capstone Project 3</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Credit Card Default Prediction</a:t>
            </a:r>
            <a:br>
              <a:rPr lang="en-IN" sz="3600" b="1" dirty="0">
                <a:solidFill>
                  <a:schemeClr val="lt1"/>
                </a:solidFill>
                <a:latin typeface="Montserrat"/>
                <a:ea typeface="Montserrat"/>
                <a:cs typeface="Montserrat"/>
                <a:sym typeface="Montserrat"/>
              </a:rPr>
            </a:br>
            <a:br>
              <a:rPr lang="en-IN" sz="3600" b="1" dirty="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r" rtl="0">
              <a:spcBef>
                <a:spcPts val="0"/>
              </a:spcBef>
              <a:spcAft>
                <a:spcPts val="0"/>
              </a:spcAft>
              <a:buSzPts val="5200"/>
              <a:buNone/>
            </a:pPr>
            <a:r>
              <a:rPr lang="en-IN" sz="1600" b="1" dirty="0">
                <a:solidFill>
                  <a:schemeClr val="lt1"/>
                </a:solidFill>
                <a:latin typeface="Montserrat"/>
                <a:ea typeface="Montserrat"/>
                <a:cs typeface="Montserrat"/>
                <a:sym typeface="Montserrat"/>
              </a:rPr>
              <a:t>Kiran Ahire</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8C48-6946-0CFF-AE82-AE814BE1A129}"/>
              </a:ext>
            </a:extLst>
          </p:cNvPr>
          <p:cNvSpPr>
            <a:spLocks noGrp="1"/>
          </p:cNvSpPr>
          <p:nvPr>
            <p:ph type="title"/>
          </p:nvPr>
        </p:nvSpPr>
        <p:spPr>
          <a:xfrm>
            <a:off x="311700" y="285751"/>
            <a:ext cx="8520600" cy="642938"/>
          </a:xfrm>
        </p:spPr>
        <p:txBody>
          <a:bodyPr/>
          <a:lstStyle/>
          <a:p>
            <a:r>
              <a:rPr lang="en-IN" b="1" dirty="0">
                <a:solidFill>
                  <a:schemeClr val="tx1"/>
                </a:solidFill>
                <a:latin typeface="Montserrat" panose="00000500000000000000" pitchFamily="2" charset="0"/>
              </a:rPr>
              <a:t>Analysis of </a:t>
            </a:r>
            <a:r>
              <a:rPr lang="en-IN" b="1" i="0" dirty="0">
                <a:solidFill>
                  <a:schemeClr val="tx1"/>
                </a:solidFill>
                <a:effectLst/>
                <a:latin typeface="Montserrat" panose="00000500000000000000" pitchFamily="2" charset="0"/>
              </a:rPr>
              <a:t>Education</a:t>
            </a:r>
            <a:br>
              <a:rPr lang="en-IN" b="0" i="0" dirty="0">
                <a:solidFill>
                  <a:srgbClr val="212121"/>
                </a:solidFill>
                <a:effectLst/>
                <a:latin typeface="Roboto" panose="02000000000000000000" pitchFamily="2" charset="0"/>
              </a:rPr>
            </a:b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10D61D14-8EBF-8B58-97E2-6A6AC1855E8A}"/>
              </a:ext>
            </a:extLst>
          </p:cNvPr>
          <p:cNvSpPr>
            <a:spLocks noGrp="1"/>
          </p:cNvSpPr>
          <p:nvPr>
            <p:ph type="body" idx="1"/>
          </p:nvPr>
        </p:nvSpPr>
        <p:spPr>
          <a:xfrm>
            <a:off x="103239" y="928688"/>
            <a:ext cx="8729061" cy="4041517"/>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buClr>
                <a:schemeClr val="bg1"/>
              </a:buClr>
            </a:pPr>
            <a:r>
              <a:rPr lang="en-US" sz="1500" i="0" dirty="0">
                <a:solidFill>
                  <a:schemeClr val="bg1"/>
                </a:solidFill>
                <a:effectLst/>
                <a:latin typeface="Montserrat" panose="00000500000000000000" pitchFamily="2" charset="0"/>
              </a:rPr>
              <a:t>1 = graduate school; 2 = university; 3 = high school; 0 = others</a:t>
            </a:r>
            <a:endParaRPr lang="en-IN" sz="1500" dirty="0">
              <a:solidFill>
                <a:schemeClr val="bg1"/>
              </a:solidFill>
              <a:latin typeface="Montserrat" panose="00000500000000000000" pitchFamily="2" charset="0"/>
            </a:endParaRPr>
          </a:p>
          <a:p>
            <a:pPr algn="l">
              <a:buClr>
                <a:schemeClr val="bg1"/>
              </a:buClr>
            </a:pPr>
            <a:r>
              <a:rPr lang="en-US" sz="1500" i="0" dirty="0">
                <a:solidFill>
                  <a:schemeClr val="bg1"/>
                </a:solidFill>
                <a:effectLst/>
                <a:latin typeface="Montserrat" panose="00000500000000000000" pitchFamily="2" charset="0"/>
              </a:rPr>
              <a:t>From the above data analysis we can say that</a:t>
            </a:r>
          </a:p>
          <a:p>
            <a:pPr algn="l">
              <a:buFont typeface="Arial" panose="020B0604020202020204" pitchFamily="34" charset="0"/>
              <a:buChar char="•"/>
            </a:pPr>
            <a:r>
              <a:rPr lang="en-US" sz="1500" dirty="0">
                <a:solidFill>
                  <a:schemeClr val="bg1"/>
                </a:solidFill>
                <a:effectLst/>
                <a:latin typeface="Montserrat" panose="00000500000000000000" pitchFamily="2" charset="0"/>
              </a:rPr>
              <a:t>More number of credit holders are university students followed by Graduates and then High school students.</a:t>
            </a:r>
          </a:p>
          <a:p>
            <a:pPr>
              <a:buClr>
                <a:schemeClr val="bg1"/>
              </a:buClr>
              <a:buFont typeface="Arial" panose="020B0604020202020204" pitchFamily="34" charset="0"/>
              <a:buChar char="•"/>
            </a:pPr>
            <a:r>
              <a:rPr lang="en-US" sz="1500" dirty="0">
                <a:solidFill>
                  <a:schemeClr val="bg1"/>
                </a:solidFill>
                <a:latin typeface="Montserrat" panose="00000500000000000000" pitchFamily="2" charset="0"/>
              </a:rPr>
              <a:t> </a:t>
            </a:r>
            <a:r>
              <a:rPr lang="en-US" sz="1500" i="0" dirty="0">
                <a:solidFill>
                  <a:schemeClr val="bg1"/>
                </a:solidFill>
                <a:effectLst/>
                <a:latin typeface="Montserrat" panose="00000500000000000000" pitchFamily="2" charset="0"/>
              </a:rPr>
              <a:t>From the above plot it is clear that people in Other category have higher default payment as compared to graduates and university people</a:t>
            </a:r>
          </a:p>
          <a:p>
            <a:pPr algn="l">
              <a:buFont typeface="Arial" panose="020B0604020202020204" pitchFamily="34" charset="0"/>
              <a:buChar char="•"/>
            </a:pPr>
            <a:endParaRPr lang="en-US" b="0" i="0" dirty="0">
              <a:solidFill>
                <a:srgbClr val="212121"/>
              </a:solidFill>
              <a:effectLst/>
              <a:latin typeface="Roboto" panose="02000000000000000000" pitchFamily="2" charset="0"/>
            </a:endParaRPr>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5B94A2BA-B537-EE96-24FB-E221281AB29C}"/>
              </a:ext>
            </a:extLst>
          </p:cNvPr>
          <p:cNvPicPr>
            <a:picLocks noChangeAspect="1"/>
          </p:cNvPicPr>
          <p:nvPr/>
        </p:nvPicPr>
        <p:blipFill>
          <a:blip r:embed="rId2"/>
          <a:stretch>
            <a:fillRect/>
          </a:stretch>
        </p:blipFill>
        <p:spPr>
          <a:xfrm>
            <a:off x="605009" y="870126"/>
            <a:ext cx="3945193" cy="2300778"/>
          </a:xfrm>
          <a:prstGeom prst="rect">
            <a:avLst/>
          </a:prstGeom>
        </p:spPr>
      </p:pic>
      <p:pic>
        <p:nvPicPr>
          <p:cNvPr id="8" name="Picture 7">
            <a:extLst>
              <a:ext uri="{FF2B5EF4-FFF2-40B4-BE49-F238E27FC236}">
                <a16:creationId xmlns:a16="http://schemas.microsoft.com/office/drawing/2014/main" id="{B0B961DE-9F99-41BD-82D5-234AFBC9E7F3}"/>
              </a:ext>
            </a:extLst>
          </p:cNvPr>
          <p:cNvPicPr>
            <a:picLocks noChangeAspect="1"/>
          </p:cNvPicPr>
          <p:nvPr/>
        </p:nvPicPr>
        <p:blipFill>
          <a:blip r:embed="rId3"/>
          <a:stretch>
            <a:fillRect/>
          </a:stretch>
        </p:blipFill>
        <p:spPr>
          <a:xfrm>
            <a:off x="4784517" y="862752"/>
            <a:ext cx="3858038" cy="2300778"/>
          </a:xfrm>
          <a:prstGeom prst="rect">
            <a:avLst/>
          </a:prstGeom>
        </p:spPr>
      </p:pic>
    </p:spTree>
    <p:extLst>
      <p:ext uri="{BB962C8B-B14F-4D97-AF65-F5344CB8AC3E}">
        <p14:creationId xmlns:p14="http://schemas.microsoft.com/office/powerpoint/2010/main" val="108791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24E8-8226-F51D-26DD-6CAF30EF939E}"/>
              </a:ext>
            </a:extLst>
          </p:cNvPr>
          <p:cNvSpPr>
            <a:spLocks noGrp="1"/>
          </p:cNvSpPr>
          <p:nvPr>
            <p:ph type="title"/>
          </p:nvPr>
        </p:nvSpPr>
        <p:spPr>
          <a:xfrm>
            <a:off x="311700" y="235975"/>
            <a:ext cx="8520600" cy="597310"/>
          </a:xfrm>
        </p:spPr>
        <p:txBody>
          <a:bodyPr/>
          <a:lstStyle/>
          <a:p>
            <a:r>
              <a:rPr lang="en-IN" b="1" dirty="0">
                <a:latin typeface="Montserrat" panose="00000500000000000000" pitchFamily="2" charset="0"/>
              </a:rPr>
              <a:t>Analysis of Marriage</a:t>
            </a:r>
            <a:endParaRPr lang="en-IN" dirty="0"/>
          </a:p>
        </p:txBody>
      </p:sp>
      <p:sp>
        <p:nvSpPr>
          <p:cNvPr id="3" name="Text Placeholder 2">
            <a:extLst>
              <a:ext uri="{FF2B5EF4-FFF2-40B4-BE49-F238E27FC236}">
                <a16:creationId xmlns:a16="http://schemas.microsoft.com/office/drawing/2014/main" id="{99444D11-281E-2CEA-A44C-21D9B86C1C8F}"/>
              </a:ext>
            </a:extLst>
          </p:cNvPr>
          <p:cNvSpPr>
            <a:spLocks noGrp="1"/>
          </p:cNvSpPr>
          <p:nvPr>
            <p:ph type="body" idx="1"/>
          </p:nvPr>
        </p:nvSpPr>
        <p:spPr>
          <a:xfrm>
            <a:off x="206477" y="575187"/>
            <a:ext cx="8625823" cy="443189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buClr>
                <a:schemeClr val="bg1"/>
              </a:buClr>
              <a:buFont typeface="Arial" panose="020B0604020202020204" pitchFamily="34" charset="0"/>
              <a:buChar char="•"/>
            </a:pPr>
            <a:r>
              <a:rPr lang="en-US" sz="1500" b="1" dirty="0">
                <a:solidFill>
                  <a:srgbClr val="212121"/>
                </a:solidFill>
                <a:latin typeface="Roboto" panose="02000000000000000000" pitchFamily="2" charset="0"/>
              </a:rPr>
              <a:t> </a:t>
            </a:r>
            <a:r>
              <a:rPr lang="en-US" sz="1500" i="0" dirty="0">
                <a:solidFill>
                  <a:schemeClr val="bg1"/>
                </a:solidFill>
                <a:effectLst/>
                <a:latin typeface="Montserrat" panose="00000500000000000000" pitchFamily="2" charset="0"/>
              </a:rPr>
              <a:t>1 = married; 2 = single; 3 = others</a:t>
            </a:r>
          </a:p>
          <a:p>
            <a:pPr algn="l">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the above data analysis we can say that</a:t>
            </a:r>
          </a:p>
          <a:p>
            <a:pPr algn="l">
              <a:buFont typeface="Arial" panose="020B0604020202020204" pitchFamily="34" charset="0"/>
              <a:buChar char="•"/>
            </a:pPr>
            <a:r>
              <a:rPr lang="en-US" sz="1500" i="0" dirty="0">
                <a:solidFill>
                  <a:schemeClr val="bg1"/>
                </a:solidFill>
                <a:effectLst/>
                <a:latin typeface="Montserrat" panose="00000500000000000000" pitchFamily="2" charset="0"/>
              </a:rPr>
              <a:t>1 - married</a:t>
            </a:r>
          </a:p>
          <a:p>
            <a:pPr algn="l">
              <a:buFont typeface="Arial" panose="020B0604020202020204" pitchFamily="34" charset="0"/>
              <a:buChar char="•"/>
            </a:pPr>
            <a:r>
              <a:rPr lang="en-US" sz="1500" i="0" dirty="0">
                <a:solidFill>
                  <a:schemeClr val="bg1"/>
                </a:solidFill>
                <a:effectLst/>
                <a:latin typeface="Montserrat" panose="00000500000000000000" pitchFamily="2" charset="0"/>
              </a:rPr>
              <a:t>2 - single</a:t>
            </a:r>
          </a:p>
          <a:p>
            <a:pPr algn="l">
              <a:buFont typeface="Arial" panose="020B0604020202020204" pitchFamily="34" charset="0"/>
              <a:buChar char="•"/>
            </a:pPr>
            <a:r>
              <a:rPr lang="en-US" sz="1500" i="0" dirty="0">
                <a:solidFill>
                  <a:schemeClr val="bg1"/>
                </a:solidFill>
                <a:effectLst/>
                <a:latin typeface="Montserrat" panose="00000500000000000000" pitchFamily="2" charset="0"/>
              </a:rPr>
              <a:t>3 - others</a:t>
            </a:r>
          </a:p>
          <a:p>
            <a:pPr algn="l">
              <a:buFont typeface="Arial" panose="020B0604020202020204" pitchFamily="34" charset="0"/>
              <a:buChar char="•"/>
            </a:pPr>
            <a:r>
              <a:rPr lang="en-US" sz="1500" dirty="0">
                <a:solidFill>
                  <a:schemeClr val="bg1"/>
                </a:solidFill>
                <a:effectLst/>
                <a:latin typeface="Montserrat" panose="00000500000000000000" pitchFamily="2" charset="0"/>
              </a:rPr>
              <a:t>More number of credit cards holder are Single.</a:t>
            </a:r>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the above graph we can say that defaulter rate of Married and others category more than those of single.</a:t>
            </a:r>
          </a:p>
          <a:p>
            <a:pPr algn="l">
              <a:buFont typeface="Arial" panose="020B0604020202020204" pitchFamily="34" charset="0"/>
              <a:buChar char="•"/>
            </a:pPr>
            <a:endParaRPr lang="en-US" sz="1500" dirty="0">
              <a:solidFill>
                <a:schemeClr val="bg1"/>
              </a:solidFill>
              <a:effectLst/>
              <a:latin typeface="Montserrat" panose="00000500000000000000" pitchFamily="2" charset="0"/>
            </a:endParaRPr>
          </a:p>
          <a:p>
            <a:pPr marL="114300" indent="0">
              <a:buNone/>
            </a:pPr>
            <a:endParaRPr lang="en-IN" dirty="0"/>
          </a:p>
          <a:p>
            <a:endParaRPr lang="en-IN" dirty="0"/>
          </a:p>
          <a:p>
            <a:endParaRPr lang="en-IN" dirty="0"/>
          </a:p>
          <a:p>
            <a:endParaRPr lang="en-IN" dirty="0"/>
          </a:p>
          <a:p>
            <a:endParaRPr lang="en-IN" dirty="0"/>
          </a:p>
          <a:p>
            <a:endParaRPr lang="en-IN" dirty="0"/>
          </a:p>
          <a:p>
            <a:pPr marL="114300" indent="0">
              <a:buClr>
                <a:schemeClr val="bg1"/>
              </a:buClr>
              <a:buNone/>
            </a:pPr>
            <a:endParaRPr lang="en-IN" dirty="0"/>
          </a:p>
        </p:txBody>
      </p:sp>
      <p:pic>
        <p:nvPicPr>
          <p:cNvPr id="10" name="Picture 9">
            <a:extLst>
              <a:ext uri="{FF2B5EF4-FFF2-40B4-BE49-F238E27FC236}">
                <a16:creationId xmlns:a16="http://schemas.microsoft.com/office/drawing/2014/main" id="{189C47C6-3932-8B89-756B-1BF4B2BF79C1}"/>
              </a:ext>
            </a:extLst>
          </p:cNvPr>
          <p:cNvPicPr>
            <a:picLocks noChangeAspect="1"/>
          </p:cNvPicPr>
          <p:nvPr/>
        </p:nvPicPr>
        <p:blipFill>
          <a:blip r:embed="rId2"/>
          <a:stretch>
            <a:fillRect/>
          </a:stretch>
        </p:blipFill>
        <p:spPr>
          <a:xfrm>
            <a:off x="761483" y="766918"/>
            <a:ext cx="3891632" cy="2094270"/>
          </a:xfrm>
          <a:prstGeom prst="rect">
            <a:avLst/>
          </a:prstGeom>
        </p:spPr>
      </p:pic>
      <p:pic>
        <p:nvPicPr>
          <p:cNvPr id="12" name="Picture 11">
            <a:extLst>
              <a:ext uri="{FF2B5EF4-FFF2-40B4-BE49-F238E27FC236}">
                <a16:creationId xmlns:a16="http://schemas.microsoft.com/office/drawing/2014/main" id="{28C1DA3E-EAB0-6D57-E9F3-7F7158218B4E}"/>
              </a:ext>
            </a:extLst>
          </p:cNvPr>
          <p:cNvPicPr>
            <a:picLocks noChangeAspect="1"/>
          </p:cNvPicPr>
          <p:nvPr/>
        </p:nvPicPr>
        <p:blipFill>
          <a:blip r:embed="rId3"/>
          <a:stretch>
            <a:fillRect/>
          </a:stretch>
        </p:blipFill>
        <p:spPr>
          <a:xfrm>
            <a:off x="4758338" y="766918"/>
            <a:ext cx="3532817" cy="2190134"/>
          </a:xfrm>
          <a:prstGeom prst="rect">
            <a:avLst/>
          </a:prstGeom>
        </p:spPr>
      </p:pic>
    </p:spTree>
    <p:extLst>
      <p:ext uri="{BB962C8B-B14F-4D97-AF65-F5344CB8AC3E}">
        <p14:creationId xmlns:p14="http://schemas.microsoft.com/office/powerpoint/2010/main" val="357884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F1CC-7B85-D1F4-DF81-CAE56DC78A66}"/>
              </a:ext>
            </a:extLst>
          </p:cNvPr>
          <p:cNvSpPr>
            <a:spLocks noGrp="1"/>
          </p:cNvSpPr>
          <p:nvPr>
            <p:ph type="title"/>
          </p:nvPr>
        </p:nvSpPr>
        <p:spPr>
          <a:xfrm>
            <a:off x="311700" y="302343"/>
            <a:ext cx="8520600" cy="553064"/>
          </a:xfrm>
        </p:spPr>
        <p:txBody>
          <a:bodyPr/>
          <a:lstStyle/>
          <a:p>
            <a:r>
              <a:rPr lang="en-IN" b="1" dirty="0">
                <a:solidFill>
                  <a:schemeClr val="tx1"/>
                </a:solidFill>
                <a:latin typeface="Montserrat" panose="00000500000000000000" pitchFamily="2" charset="0"/>
              </a:rPr>
              <a:t>Analysis of Age</a:t>
            </a:r>
            <a:endParaRPr lang="en-IN" dirty="0"/>
          </a:p>
        </p:txBody>
      </p:sp>
      <p:sp>
        <p:nvSpPr>
          <p:cNvPr id="3" name="Text Placeholder 2">
            <a:extLst>
              <a:ext uri="{FF2B5EF4-FFF2-40B4-BE49-F238E27FC236}">
                <a16:creationId xmlns:a16="http://schemas.microsoft.com/office/drawing/2014/main" id="{76A351AB-78EE-925B-B4DA-88CF95C3B27F}"/>
              </a:ext>
            </a:extLst>
          </p:cNvPr>
          <p:cNvSpPr>
            <a:spLocks noGrp="1"/>
          </p:cNvSpPr>
          <p:nvPr>
            <p:ph type="body" idx="1"/>
          </p:nvPr>
        </p:nvSpPr>
        <p:spPr>
          <a:xfrm>
            <a:off x="311700" y="1078706"/>
            <a:ext cx="8520600" cy="3490169"/>
          </a:xfrm>
        </p:spPr>
        <p:txBody>
          <a:bodyPr/>
          <a:lstStyle/>
          <a:p>
            <a:endParaRPr lang="en-IN" dirty="0"/>
          </a:p>
          <a:p>
            <a:endParaRPr lang="en-IN" dirty="0"/>
          </a:p>
          <a:p>
            <a:endParaRPr lang="en-IN" dirty="0"/>
          </a:p>
          <a:p>
            <a:endParaRPr lang="en-IN" dirty="0"/>
          </a:p>
          <a:p>
            <a:endParaRPr lang="en-IN" dirty="0"/>
          </a:p>
          <a:p>
            <a:pPr algn="l"/>
            <a:endParaRPr lang="en-US" sz="1500" b="1" i="0" dirty="0">
              <a:solidFill>
                <a:srgbClr val="212121"/>
              </a:solidFill>
              <a:effectLst/>
              <a:latin typeface="Roboto" panose="02000000000000000000" pitchFamily="2" charset="0"/>
            </a:endParaRPr>
          </a:p>
          <a:p>
            <a:pPr algn="just">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the above data analysis we can say that</a:t>
            </a:r>
          </a:p>
          <a:p>
            <a:pPr algn="just">
              <a:buFont typeface="Arial" panose="020B0604020202020204" pitchFamily="34" charset="0"/>
              <a:buChar char="•"/>
            </a:pPr>
            <a:r>
              <a:rPr lang="en-US" sz="1500" dirty="0">
                <a:solidFill>
                  <a:schemeClr val="bg1"/>
                </a:solidFill>
                <a:effectLst/>
                <a:latin typeface="Montserrat" panose="00000500000000000000" pitchFamily="2" charset="0"/>
              </a:rPr>
              <a:t>We can see more number of credit cards holder age are between 26-30 years old.</a:t>
            </a:r>
          </a:p>
          <a:p>
            <a:pPr algn="just">
              <a:buFont typeface="Arial" panose="020B0604020202020204" pitchFamily="34" charset="0"/>
              <a:buChar char="•"/>
            </a:pPr>
            <a:r>
              <a:rPr lang="en-US" sz="1500" dirty="0">
                <a:solidFill>
                  <a:schemeClr val="bg1"/>
                </a:solidFill>
                <a:effectLst/>
                <a:latin typeface="Montserrat" panose="00000500000000000000" pitchFamily="2" charset="0"/>
              </a:rPr>
              <a:t>Age above 60 years old rarely uses the credit card.</a:t>
            </a:r>
          </a:p>
          <a:p>
            <a:pPr algn="just">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default rate is higher in people whose age is more than 60.</a:t>
            </a:r>
          </a:p>
          <a:p>
            <a:pPr algn="l">
              <a:buFont typeface="Arial" panose="020B0604020202020204" pitchFamily="34" charset="0"/>
              <a:buChar char="•"/>
            </a:pPr>
            <a:endParaRPr lang="en-US" sz="1500" b="0" i="0" dirty="0">
              <a:solidFill>
                <a:srgbClr val="212121"/>
              </a:solidFill>
              <a:effectLst/>
              <a:latin typeface="Roboto" panose="02000000000000000000" pitchFamily="2" charset="0"/>
            </a:endParaRPr>
          </a:p>
          <a:p>
            <a:endParaRPr lang="en-IN" dirty="0"/>
          </a:p>
          <a:p>
            <a:endParaRPr lang="en-IN" dirty="0"/>
          </a:p>
          <a:p>
            <a:endParaRPr lang="en-IN" dirty="0"/>
          </a:p>
          <a:p>
            <a:endParaRPr lang="en-IN" dirty="0"/>
          </a:p>
          <a:p>
            <a:pPr marL="114300" indent="0">
              <a:buClr>
                <a:schemeClr val="bg1"/>
              </a:buClr>
              <a:buNone/>
            </a:pPr>
            <a:endParaRPr lang="en-IN" sz="15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3AD38F7C-824C-549D-97EB-F27A296D8065}"/>
              </a:ext>
            </a:extLst>
          </p:cNvPr>
          <p:cNvPicPr>
            <a:picLocks noChangeAspect="1"/>
          </p:cNvPicPr>
          <p:nvPr/>
        </p:nvPicPr>
        <p:blipFill>
          <a:blip r:embed="rId2"/>
          <a:stretch>
            <a:fillRect/>
          </a:stretch>
        </p:blipFill>
        <p:spPr>
          <a:xfrm>
            <a:off x="458192" y="855407"/>
            <a:ext cx="4202814" cy="2041780"/>
          </a:xfrm>
          <a:prstGeom prst="rect">
            <a:avLst/>
          </a:prstGeom>
        </p:spPr>
      </p:pic>
      <p:pic>
        <p:nvPicPr>
          <p:cNvPr id="8" name="Picture 7">
            <a:extLst>
              <a:ext uri="{FF2B5EF4-FFF2-40B4-BE49-F238E27FC236}">
                <a16:creationId xmlns:a16="http://schemas.microsoft.com/office/drawing/2014/main" id="{CD7129EB-D460-A7E1-2DA7-5A9CFA9172CC}"/>
              </a:ext>
            </a:extLst>
          </p:cNvPr>
          <p:cNvPicPr>
            <a:picLocks noChangeAspect="1"/>
          </p:cNvPicPr>
          <p:nvPr/>
        </p:nvPicPr>
        <p:blipFill>
          <a:blip r:embed="rId3"/>
          <a:stretch>
            <a:fillRect/>
          </a:stretch>
        </p:blipFill>
        <p:spPr>
          <a:xfrm>
            <a:off x="4807498" y="855407"/>
            <a:ext cx="4115276" cy="2041780"/>
          </a:xfrm>
          <a:prstGeom prst="rect">
            <a:avLst/>
          </a:prstGeom>
        </p:spPr>
      </p:pic>
    </p:spTree>
    <p:extLst>
      <p:ext uri="{BB962C8B-B14F-4D97-AF65-F5344CB8AC3E}">
        <p14:creationId xmlns:p14="http://schemas.microsoft.com/office/powerpoint/2010/main" val="81806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5A62-8768-BB71-D151-0D659F094361}"/>
              </a:ext>
            </a:extLst>
          </p:cNvPr>
          <p:cNvSpPr>
            <a:spLocks noGrp="1"/>
          </p:cNvSpPr>
          <p:nvPr>
            <p:ph type="title"/>
          </p:nvPr>
        </p:nvSpPr>
        <p:spPr>
          <a:xfrm>
            <a:off x="311700" y="191729"/>
            <a:ext cx="8520600" cy="567813"/>
          </a:xfrm>
        </p:spPr>
        <p:txBody>
          <a:bodyPr/>
          <a:lstStyle/>
          <a:p>
            <a:r>
              <a:rPr lang="en-IN" b="1" dirty="0">
                <a:latin typeface="Montserrat" panose="00000500000000000000" pitchFamily="2" charset="0"/>
              </a:rPr>
              <a:t>Corelation between variables</a:t>
            </a:r>
          </a:p>
        </p:txBody>
      </p:sp>
      <p:sp>
        <p:nvSpPr>
          <p:cNvPr id="3" name="Text Placeholder 2">
            <a:extLst>
              <a:ext uri="{FF2B5EF4-FFF2-40B4-BE49-F238E27FC236}">
                <a16:creationId xmlns:a16="http://schemas.microsoft.com/office/drawing/2014/main" id="{4443C215-AD65-4335-E2AC-8E5EC780C475}"/>
              </a:ext>
            </a:extLst>
          </p:cNvPr>
          <p:cNvSpPr>
            <a:spLocks noGrp="1"/>
          </p:cNvSpPr>
          <p:nvPr>
            <p:ph type="body" idx="1"/>
          </p:nvPr>
        </p:nvSpPr>
        <p:spPr>
          <a:xfrm>
            <a:off x="561732" y="924855"/>
            <a:ext cx="8520600" cy="3853622"/>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endParaRPr lang="en-US" sz="1500" i="0" dirty="0">
              <a:solidFill>
                <a:schemeClr val="bg1"/>
              </a:solidFill>
              <a:effectLst/>
              <a:latin typeface="Montserrat" panose="00000500000000000000" pitchFamily="2" charset="0"/>
            </a:endParaRPr>
          </a:p>
          <a:p>
            <a:pPr>
              <a:buFont typeface="Arial" panose="020B0604020202020204" pitchFamily="34" charset="0"/>
              <a:buChar char="•"/>
            </a:pPr>
            <a:endParaRPr lang="en-US" sz="1500" b="0" i="0" dirty="0">
              <a:solidFill>
                <a:schemeClr val="bg1"/>
              </a:solidFill>
              <a:effectLst/>
              <a:latin typeface="Montserrat" panose="00000500000000000000" pitchFamily="2" charset="0"/>
            </a:endParaRPr>
          </a:p>
          <a:p>
            <a:pPr>
              <a:buFont typeface="Arial" panose="020B0604020202020204" pitchFamily="34" charset="0"/>
              <a:buChar char="•"/>
            </a:pPr>
            <a:endParaRPr lang="en-US" sz="1500" b="0" i="0" dirty="0">
              <a:solidFill>
                <a:schemeClr val="bg1"/>
              </a:solidFill>
              <a:effectLst/>
              <a:latin typeface="Montserrat" panose="00000500000000000000" pitchFamily="2" charset="0"/>
            </a:endParaRPr>
          </a:p>
          <a:p>
            <a:pPr marL="114300" indent="0" algn="l">
              <a:buNone/>
            </a:pPr>
            <a:endParaRPr lang="en-US" sz="1500" b="0" i="0" dirty="0">
              <a:solidFill>
                <a:schemeClr val="bg1"/>
              </a:solidFill>
              <a:effectLst/>
              <a:latin typeface="Montserrat" panose="00000500000000000000" pitchFamily="2" charset="0"/>
            </a:endParaRPr>
          </a:p>
          <a:p>
            <a:pPr>
              <a:buClr>
                <a:schemeClr val="bg1"/>
              </a:buClr>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968F7E53-DBD7-4DF6-3FF7-803749F279AE}"/>
              </a:ext>
            </a:extLst>
          </p:cNvPr>
          <p:cNvPicPr>
            <a:picLocks noChangeAspect="1"/>
          </p:cNvPicPr>
          <p:nvPr/>
        </p:nvPicPr>
        <p:blipFill>
          <a:blip r:embed="rId2"/>
          <a:stretch>
            <a:fillRect/>
          </a:stretch>
        </p:blipFill>
        <p:spPr>
          <a:xfrm>
            <a:off x="908468" y="924855"/>
            <a:ext cx="7827127" cy="3908322"/>
          </a:xfrm>
          <a:prstGeom prst="rect">
            <a:avLst/>
          </a:prstGeom>
        </p:spPr>
      </p:pic>
    </p:spTree>
    <p:extLst>
      <p:ext uri="{BB962C8B-B14F-4D97-AF65-F5344CB8AC3E}">
        <p14:creationId xmlns:p14="http://schemas.microsoft.com/office/powerpoint/2010/main" val="235375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DFDC-E0BD-7162-6944-80828447F633}"/>
              </a:ext>
            </a:extLst>
          </p:cNvPr>
          <p:cNvSpPr>
            <a:spLocks noGrp="1"/>
          </p:cNvSpPr>
          <p:nvPr>
            <p:ph type="title"/>
          </p:nvPr>
        </p:nvSpPr>
        <p:spPr/>
        <p:txBody>
          <a:bodyPr/>
          <a:lstStyle/>
          <a:p>
            <a:r>
              <a:rPr lang="en-IN" b="1" dirty="0">
                <a:latin typeface="Montserrat" panose="00000500000000000000" pitchFamily="2" charset="0"/>
              </a:rPr>
              <a:t>One Hot Encoding</a:t>
            </a:r>
          </a:p>
        </p:txBody>
      </p:sp>
      <p:sp>
        <p:nvSpPr>
          <p:cNvPr id="3" name="Text Placeholder 2">
            <a:extLst>
              <a:ext uri="{FF2B5EF4-FFF2-40B4-BE49-F238E27FC236}">
                <a16:creationId xmlns:a16="http://schemas.microsoft.com/office/drawing/2014/main" id="{599E0121-210A-2F43-D4C7-B855F094FD3F}"/>
              </a:ext>
            </a:extLst>
          </p:cNvPr>
          <p:cNvSpPr>
            <a:spLocks noGrp="1"/>
          </p:cNvSpPr>
          <p:nvPr>
            <p:ph type="body" idx="1"/>
          </p:nvPr>
        </p:nvSpPr>
        <p:spPr/>
        <p:txBody>
          <a:bodyPr/>
          <a:lstStyle/>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Many machine learning algorithms cannot work with categorical data directly. The categories must be converted into numbers. This is required for both input and output variables that are categorical.</a:t>
            </a:r>
          </a:p>
          <a:p>
            <a:pPr>
              <a:buClr>
                <a:schemeClr val="bg1"/>
              </a:buClr>
              <a:buFont typeface="Arial" panose="020B0604020202020204" pitchFamily="34" charset="0"/>
              <a:buChar char="•"/>
            </a:pPr>
            <a:r>
              <a:rPr lang="en-US" sz="1500" b="0" i="0" dirty="0">
                <a:solidFill>
                  <a:schemeClr val="bg1"/>
                </a:solidFill>
                <a:effectLst/>
                <a:latin typeface="Montserrat" panose="00000500000000000000" pitchFamily="2" charset="0"/>
              </a:rPr>
              <a:t>One hot encoding is </a:t>
            </a:r>
            <a:r>
              <a:rPr lang="en-US" sz="1500" b="1" i="0" dirty="0">
                <a:solidFill>
                  <a:schemeClr val="bg1"/>
                </a:solidFill>
                <a:effectLst/>
                <a:latin typeface="Montserrat" panose="00000500000000000000" pitchFamily="2" charset="0"/>
              </a:rPr>
              <a:t>one method of converting data to prepare it for an algorithm and get a better prediction</a:t>
            </a:r>
            <a:r>
              <a:rPr lang="en-US" sz="1500" b="0" i="0" dirty="0">
                <a:solidFill>
                  <a:schemeClr val="bg1"/>
                </a:solidFill>
                <a:effectLst/>
                <a:latin typeface="Montserrat" panose="00000500000000000000" pitchFamily="2" charset="0"/>
              </a:rPr>
              <a:t>.</a:t>
            </a:r>
          </a:p>
          <a:p>
            <a:pPr>
              <a:buClr>
                <a:schemeClr val="bg1"/>
              </a:buClr>
              <a:buFont typeface="Arial" panose="020B0604020202020204" pitchFamily="34" charset="0"/>
              <a:buChar char="•"/>
            </a:pPr>
            <a:r>
              <a:rPr lang="en-US" sz="1500" b="0" i="0" dirty="0">
                <a:solidFill>
                  <a:schemeClr val="bg1"/>
                </a:solidFill>
                <a:effectLst/>
                <a:latin typeface="Montserrat" panose="00000500000000000000" pitchFamily="2" charset="0"/>
              </a:rPr>
              <a:t>With one-hot, we convert each categorical value into a new categorical column and assign a binary value of 1 or 0 to those columns. Each integer value is represented as a binary vector.</a:t>
            </a:r>
          </a:p>
          <a:p>
            <a:pPr>
              <a:buClr>
                <a:schemeClr val="bg1"/>
              </a:buClr>
              <a:buFont typeface="Arial" panose="020B0604020202020204" pitchFamily="34" charset="0"/>
              <a:buChar char="•"/>
            </a:pPr>
            <a:r>
              <a:rPr lang="en-US" sz="1500" dirty="0">
                <a:solidFill>
                  <a:schemeClr val="bg1"/>
                </a:solidFill>
                <a:latin typeface="Montserrat" panose="00000500000000000000" pitchFamily="2" charset="0"/>
              </a:rPr>
              <a:t>Here we performed One Hot Encoding on ‘EDUCATION’ , ‘MARRIAGE’ , ‘PAY_SEPT’,</a:t>
            </a:r>
          </a:p>
          <a:p>
            <a:pPr marL="114300" indent="0">
              <a:buClr>
                <a:schemeClr val="bg1"/>
              </a:buClr>
              <a:buNone/>
            </a:pPr>
            <a:r>
              <a:rPr lang="en-US" sz="1500" dirty="0">
                <a:solidFill>
                  <a:schemeClr val="bg1"/>
                </a:solidFill>
                <a:latin typeface="Montserrat" panose="00000500000000000000" pitchFamily="2" charset="0"/>
              </a:rPr>
              <a:t>       ‘PAY_AUG’, ‘PAY_JULY’, ‘PAY_JUNE’, ‘PAY_MAY’</a:t>
            </a:r>
          </a:p>
          <a:p>
            <a:pPr>
              <a:buClr>
                <a:schemeClr val="bg1"/>
              </a:buClr>
              <a:buFont typeface="Arial" panose="020B0604020202020204" pitchFamily="34" charset="0"/>
              <a:buChar char="•"/>
            </a:pPr>
            <a:r>
              <a:rPr lang="en-IN" sz="1500" dirty="0">
                <a:solidFill>
                  <a:schemeClr val="bg1"/>
                </a:solidFill>
                <a:latin typeface="Montserrat" panose="00000500000000000000" pitchFamily="2" charset="0"/>
              </a:rPr>
              <a:t>We have applied Label encoding on feature ‘SEX’</a:t>
            </a:r>
          </a:p>
        </p:txBody>
      </p:sp>
    </p:spTree>
    <p:extLst>
      <p:ext uri="{BB962C8B-B14F-4D97-AF65-F5344CB8AC3E}">
        <p14:creationId xmlns:p14="http://schemas.microsoft.com/office/powerpoint/2010/main" val="295597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5F5B-1B1A-BD8F-3B5A-92512B3D12D7}"/>
              </a:ext>
            </a:extLst>
          </p:cNvPr>
          <p:cNvSpPr>
            <a:spLocks noGrp="1"/>
          </p:cNvSpPr>
          <p:nvPr>
            <p:ph type="title"/>
          </p:nvPr>
        </p:nvSpPr>
        <p:spPr>
          <a:xfrm>
            <a:off x="311700" y="272845"/>
            <a:ext cx="8520600" cy="641555"/>
          </a:xfrm>
        </p:spPr>
        <p:txBody>
          <a:bodyPr/>
          <a:lstStyle/>
          <a:p>
            <a:r>
              <a:rPr lang="en-IN" b="1" dirty="0">
                <a:latin typeface="Montserrat" panose="00000500000000000000" pitchFamily="2" charset="0"/>
              </a:rPr>
              <a:t>Models Implemented</a:t>
            </a:r>
          </a:p>
        </p:txBody>
      </p:sp>
      <p:sp>
        <p:nvSpPr>
          <p:cNvPr id="3" name="Text Placeholder 2">
            <a:extLst>
              <a:ext uri="{FF2B5EF4-FFF2-40B4-BE49-F238E27FC236}">
                <a16:creationId xmlns:a16="http://schemas.microsoft.com/office/drawing/2014/main" id="{715C5C9D-D48E-FCC1-EF03-0A5885B67329}"/>
              </a:ext>
            </a:extLst>
          </p:cNvPr>
          <p:cNvSpPr>
            <a:spLocks noGrp="1"/>
          </p:cNvSpPr>
          <p:nvPr>
            <p:ph type="body" idx="1"/>
          </p:nvPr>
        </p:nvSpPr>
        <p:spPr>
          <a:xfrm>
            <a:off x="311699" y="914400"/>
            <a:ext cx="8647945" cy="3956255"/>
          </a:xfrm>
        </p:spPr>
        <p:txBody>
          <a:bodyPr/>
          <a:lstStyle/>
          <a:p>
            <a:pPr marL="114300" indent="0">
              <a:buClr>
                <a:schemeClr val="bg1"/>
              </a:buClr>
              <a:buNone/>
            </a:pPr>
            <a:r>
              <a:rPr lang="en-IN" sz="1500" b="1" dirty="0">
                <a:solidFill>
                  <a:schemeClr val="bg1"/>
                </a:solidFill>
                <a:latin typeface="Montserrat" panose="00000500000000000000" pitchFamily="2" charset="0"/>
              </a:rPr>
              <a:t> </a:t>
            </a:r>
          </a:p>
          <a:p>
            <a:pPr marL="114300" indent="0">
              <a:buClr>
                <a:schemeClr val="bg1"/>
              </a:buClr>
              <a:buNone/>
            </a:pPr>
            <a:endParaRPr lang="en-IN" sz="1500" b="1" dirty="0">
              <a:solidFill>
                <a:schemeClr val="bg1"/>
              </a:solidFill>
              <a:latin typeface="Montserrat" panose="00000500000000000000" pitchFamily="2" charset="0"/>
            </a:endParaRPr>
          </a:p>
          <a:p>
            <a:pPr marL="114300" indent="0">
              <a:buClr>
                <a:schemeClr val="bg1"/>
              </a:buClr>
              <a:buNone/>
            </a:pPr>
            <a:r>
              <a:rPr lang="en-IN" sz="2400" b="1" dirty="0">
                <a:solidFill>
                  <a:schemeClr val="bg1"/>
                </a:solidFill>
                <a:latin typeface="Montserrat" panose="00000500000000000000" pitchFamily="2" charset="0"/>
              </a:rPr>
              <a:t> 1 .          Logistic Regression </a:t>
            </a:r>
          </a:p>
          <a:p>
            <a:pPr marL="114300" indent="0">
              <a:buClr>
                <a:schemeClr val="bg1"/>
              </a:buClr>
              <a:buNone/>
            </a:pPr>
            <a:r>
              <a:rPr lang="en-IN" sz="2400" b="1" dirty="0">
                <a:solidFill>
                  <a:schemeClr val="bg1"/>
                </a:solidFill>
                <a:latin typeface="Montserrat" panose="00000500000000000000" pitchFamily="2" charset="0"/>
              </a:rPr>
              <a:t> 2.          Random Forest</a:t>
            </a:r>
          </a:p>
        </p:txBody>
      </p:sp>
    </p:spTree>
    <p:extLst>
      <p:ext uri="{BB962C8B-B14F-4D97-AF65-F5344CB8AC3E}">
        <p14:creationId xmlns:p14="http://schemas.microsoft.com/office/powerpoint/2010/main" val="2572221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F4EC-3A3D-7405-D0BB-E3CFCF8207AB}"/>
              </a:ext>
            </a:extLst>
          </p:cNvPr>
          <p:cNvSpPr>
            <a:spLocks noGrp="1"/>
          </p:cNvSpPr>
          <p:nvPr>
            <p:ph type="title"/>
          </p:nvPr>
        </p:nvSpPr>
        <p:spPr>
          <a:xfrm>
            <a:off x="311700" y="217539"/>
            <a:ext cx="8520600" cy="549377"/>
          </a:xfrm>
        </p:spPr>
        <p:txBody>
          <a:bodyPr/>
          <a:lstStyle/>
          <a:p>
            <a:r>
              <a:rPr lang="en-IN" sz="2800" b="1" dirty="0">
                <a:solidFill>
                  <a:schemeClr val="tx1"/>
                </a:solidFill>
                <a:latin typeface="Montserrat" panose="00000500000000000000" pitchFamily="2" charset="0"/>
              </a:rPr>
              <a:t>Logistic Regression</a:t>
            </a:r>
            <a:endParaRPr lang="en-IN" dirty="0">
              <a:solidFill>
                <a:schemeClr val="tx1"/>
              </a:solidFill>
            </a:endParaRPr>
          </a:p>
        </p:txBody>
      </p:sp>
      <p:sp>
        <p:nvSpPr>
          <p:cNvPr id="3" name="Text Placeholder 2">
            <a:extLst>
              <a:ext uri="{FF2B5EF4-FFF2-40B4-BE49-F238E27FC236}">
                <a16:creationId xmlns:a16="http://schemas.microsoft.com/office/drawing/2014/main" id="{F0F69DCE-B9A7-919D-5A4C-61771B4667B5}"/>
              </a:ext>
            </a:extLst>
          </p:cNvPr>
          <p:cNvSpPr>
            <a:spLocks noGrp="1"/>
          </p:cNvSpPr>
          <p:nvPr>
            <p:ph type="body" idx="1"/>
          </p:nvPr>
        </p:nvSpPr>
        <p:spPr>
          <a:xfrm>
            <a:off x="311700" y="766916"/>
            <a:ext cx="8520600" cy="4159045"/>
          </a:xfrm>
        </p:spPr>
        <p:txBody>
          <a:bodyPr/>
          <a:lstStyle/>
          <a:p>
            <a:pPr marL="342900" lvl="0" indent="-342900" algn="just">
              <a:lnSpc>
                <a:spcPct val="115000"/>
              </a:lnSpc>
              <a:buClr>
                <a:schemeClr val="bg1"/>
              </a:buClr>
              <a:buFont typeface="Arial" panose="020B0604020202020204" pitchFamily="34" charset="0"/>
              <a:buChar char="•"/>
            </a:pPr>
            <a:r>
              <a:rPr lang="en-IN" sz="1600" b="1" dirty="0">
                <a:solidFill>
                  <a:schemeClr val="bg1"/>
                </a:solidFill>
                <a:effectLst/>
                <a:latin typeface="Montserrat" panose="00000500000000000000" pitchFamily="2" charset="0"/>
                <a:ea typeface="Times New Roman" panose="02020603050405020304" pitchFamily="18" charset="0"/>
              </a:rPr>
              <a:t>Logistic Regression </a:t>
            </a:r>
            <a:r>
              <a:rPr lang="en-IN" sz="1600" dirty="0">
                <a:solidFill>
                  <a:schemeClr val="bg1"/>
                </a:solidFill>
                <a:effectLst/>
                <a:latin typeface="Montserrat" panose="00000500000000000000" pitchFamily="2" charset="0"/>
                <a:ea typeface="Times New Roman" panose="02020603050405020304" pitchFamily="18" charset="0"/>
              </a:rPr>
              <a:t>- Logistic Regression is actually a classification algorithm    that was given the name regression due to the fact that the mathematical  formulation is very similar to linear regression.</a:t>
            </a:r>
            <a:endParaRPr lang="en-IN" sz="1600" dirty="0">
              <a:solidFill>
                <a:schemeClr val="bg1"/>
              </a:solidFill>
              <a:latin typeface="Montserrat" panose="00000500000000000000" pitchFamily="2" charset="0"/>
              <a:ea typeface="Times New Roman" panose="02020603050405020304" pitchFamily="18" charset="0"/>
            </a:endParaRPr>
          </a:p>
          <a:p>
            <a:pPr marL="342900" lvl="0" indent="-342900" algn="just">
              <a:lnSpc>
                <a:spcPct val="115000"/>
              </a:lnSpc>
              <a:buClr>
                <a:schemeClr val="bg1"/>
              </a:buClr>
              <a:buFont typeface="Arial" panose="020B0604020202020204" pitchFamily="34" charset="0"/>
              <a:buChar char="•"/>
            </a:pPr>
            <a:r>
              <a:rPr lang="en-IN" sz="1600" dirty="0">
                <a:solidFill>
                  <a:schemeClr val="bg1"/>
                </a:solidFill>
                <a:effectLst/>
                <a:latin typeface="Montserrat" panose="00000500000000000000" pitchFamily="2" charset="0"/>
                <a:ea typeface="Times New Roman" panose="02020603050405020304" pitchFamily="18" charset="0"/>
              </a:rPr>
              <a:t>The function used in Logistic Regression is sigmoid function or the logistic   function given by:</a:t>
            </a:r>
            <a:endParaRPr lang="en-IN" sz="1600" dirty="0">
              <a:solidFill>
                <a:schemeClr val="bg1"/>
              </a:solidFill>
              <a:effectLst/>
              <a:latin typeface="Montserrat" panose="00000500000000000000" pitchFamily="2" charset="0"/>
              <a:ea typeface="Arial" panose="020B0604020202020204" pitchFamily="34" charset="0"/>
            </a:endParaRPr>
          </a:p>
          <a:p>
            <a:pPr marL="685800">
              <a:lnSpc>
                <a:spcPct val="115000"/>
              </a:lnSpc>
            </a:pPr>
            <a:r>
              <a:rPr lang="en-IN" sz="1600" dirty="0">
                <a:solidFill>
                  <a:schemeClr val="bg1"/>
                </a:solidFill>
                <a:effectLst/>
                <a:latin typeface="Montserrat" panose="00000500000000000000" pitchFamily="2" charset="0"/>
                <a:ea typeface="Times New Roman" panose="02020603050405020304" pitchFamily="18" charset="0"/>
              </a:rPr>
              <a:t>		f</a:t>
            </a:r>
            <a:r>
              <a:rPr lang="en-IN" sz="1800" dirty="0">
                <a:effectLst/>
                <a:latin typeface="Times New Roman" panose="02020603050405020304" pitchFamily="18" charset="0"/>
                <a:ea typeface="Times New Roman" panose="02020603050405020304" pitchFamily="18" charset="0"/>
              </a:rPr>
              <a:t>(</a:t>
            </a:r>
            <a:r>
              <a:rPr lang="en-IN" sz="1800" dirty="0">
                <a:solidFill>
                  <a:schemeClr val="bg1"/>
                </a:solidFill>
                <a:effectLst/>
                <a:latin typeface="Times New Roman" panose="02020603050405020304" pitchFamily="18" charset="0"/>
                <a:ea typeface="Times New Roman" panose="02020603050405020304" pitchFamily="18" charset="0"/>
              </a:rPr>
              <a:t>x)= 1/1+e ^(-x)</a:t>
            </a:r>
            <a:endParaRPr lang="en-IN" sz="1800" dirty="0">
              <a:solidFill>
                <a:schemeClr val="bg1"/>
              </a:solidFill>
              <a:effectLst/>
              <a:latin typeface="Arial" panose="020B0604020202020204" pitchFamily="34" charset="0"/>
              <a:ea typeface="Arial" panose="020B0604020202020204" pitchFamily="34" charset="0"/>
            </a:endParaRP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Our best parameters from listed hyperparameters are :</a:t>
            </a:r>
          </a:p>
          <a:p>
            <a:pPr marL="114300" indent="0">
              <a:buNone/>
            </a:pPr>
            <a:r>
              <a:rPr lang="en-IN" dirty="0"/>
              <a:t>                         </a:t>
            </a:r>
            <a:r>
              <a:rPr lang="en-IN" b="1" i="0" dirty="0">
                <a:solidFill>
                  <a:schemeClr val="bg1"/>
                </a:solidFill>
                <a:effectLst/>
                <a:latin typeface="Montserrat" panose="00000500000000000000" pitchFamily="2" charset="0"/>
              </a:rPr>
              <a:t>{'C': 0.1, 'penalty': 'l2’}</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From the regression model we get the following results </a:t>
            </a:r>
          </a:p>
          <a:p>
            <a:pPr algn="l">
              <a:buFont typeface="Arial" panose="020B0604020202020204" pitchFamily="34" charset="0"/>
              <a:buChar char="•"/>
            </a:pPr>
            <a:r>
              <a:rPr lang="en-IN" sz="1600" dirty="0">
                <a:solidFill>
                  <a:schemeClr val="bg1"/>
                </a:solidFill>
                <a:latin typeface="Montserrat" panose="00000500000000000000" pitchFamily="2" charset="0"/>
              </a:rPr>
              <a:t>             </a:t>
            </a:r>
            <a:r>
              <a:rPr lang="en-US" sz="1500" b="0" i="0" dirty="0">
                <a:solidFill>
                  <a:schemeClr val="bg1"/>
                </a:solidFill>
                <a:effectLst/>
                <a:latin typeface="Montserrat" panose="00000500000000000000" pitchFamily="2" charset="0"/>
              </a:rPr>
              <a:t>The accuracy on test data is </a:t>
            </a:r>
            <a:r>
              <a:rPr lang="en-US" sz="1500" b="1" i="0" dirty="0">
                <a:solidFill>
                  <a:schemeClr val="bg1"/>
                </a:solidFill>
                <a:effectLst/>
                <a:latin typeface="Montserrat" panose="00000500000000000000" pitchFamily="2" charset="0"/>
              </a:rPr>
              <a:t>0.751377991051164</a:t>
            </a:r>
            <a:endParaRPr lang="en-US" sz="1500" b="0" i="0" dirty="0">
              <a:solidFill>
                <a:schemeClr val="bg1"/>
              </a:solidFill>
              <a:effectLst/>
              <a:latin typeface="Montserrat" panose="00000500000000000000" pitchFamily="2" charset="0"/>
            </a:endParaRPr>
          </a:p>
          <a:p>
            <a:pPr algn="l">
              <a:buFont typeface="Arial" panose="020B0604020202020204" pitchFamily="34" charset="0"/>
              <a:buChar char="•"/>
            </a:pPr>
            <a:r>
              <a:rPr lang="en-US" sz="1500" b="0" i="0" dirty="0">
                <a:solidFill>
                  <a:schemeClr val="bg1"/>
                </a:solidFill>
                <a:effectLst/>
                <a:latin typeface="Montserrat" panose="00000500000000000000" pitchFamily="2" charset="0"/>
              </a:rPr>
              <a:t>              The precision on test data is </a:t>
            </a:r>
            <a:r>
              <a:rPr lang="en-US" sz="1500" b="1" i="0" dirty="0">
                <a:solidFill>
                  <a:schemeClr val="bg1"/>
                </a:solidFill>
                <a:effectLst/>
                <a:latin typeface="Montserrat" panose="00000500000000000000" pitchFamily="2" charset="0"/>
              </a:rPr>
              <a:t>0.6883268482490272</a:t>
            </a:r>
            <a:endParaRPr lang="en-US" sz="1500" b="0" i="0" dirty="0">
              <a:solidFill>
                <a:schemeClr val="bg1"/>
              </a:solidFill>
              <a:effectLst/>
              <a:latin typeface="Montserrat" panose="00000500000000000000" pitchFamily="2" charset="0"/>
            </a:endParaRPr>
          </a:p>
          <a:p>
            <a:pPr algn="l">
              <a:buFont typeface="Arial" panose="020B0604020202020204" pitchFamily="34" charset="0"/>
              <a:buChar char="•"/>
            </a:pPr>
            <a:r>
              <a:rPr lang="en-US" sz="1500" b="0" i="0" dirty="0">
                <a:solidFill>
                  <a:schemeClr val="bg1"/>
                </a:solidFill>
                <a:effectLst/>
                <a:latin typeface="Montserrat" panose="00000500000000000000" pitchFamily="2" charset="0"/>
              </a:rPr>
              <a:t>              The recall on test data is </a:t>
            </a:r>
            <a:r>
              <a:rPr lang="en-US" sz="1500" b="1" i="0" dirty="0">
                <a:solidFill>
                  <a:schemeClr val="bg1"/>
                </a:solidFill>
                <a:effectLst/>
                <a:latin typeface="Montserrat" panose="00000500000000000000" pitchFamily="2" charset="0"/>
              </a:rPr>
              <a:t>0.7876224398931434</a:t>
            </a:r>
            <a:endParaRPr lang="en-US" sz="1500" b="0" i="0" dirty="0">
              <a:solidFill>
                <a:schemeClr val="bg1"/>
              </a:solidFill>
              <a:effectLst/>
              <a:latin typeface="Montserrat" panose="00000500000000000000" pitchFamily="2" charset="0"/>
            </a:endParaRPr>
          </a:p>
          <a:p>
            <a:pPr algn="l">
              <a:buFont typeface="Arial" panose="020B0604020202020204" pitchFamily="34" charset="0"/>
              <a:buChar char="•"/>
            </a:pPr>
            <a:r>
              <a:rPr lang="en-US" sz="1500" b="0" i="0" dirty="0">
                <a:solidFill>
                  <a:schemeClr val="bg1"/>
                </a:solidFill>
                <a:effectLst/>
                <a:latin typeface="Montserrat" panose="00000500000000000000" pitchFamily="2" charset="0"/>
              </a:rPr>
              <a:t>              The f1 on test data is </a:t>
            </a:r>
            <a:r>
              <a:rPr lang="en-US" sz="1500" b="1" i="0" dirty="0">
                <a:solidFill>
                  <a:schemeClr val="bg1"/>
                </a:solidFill>
                <a:effectLst/>
                <a:latin typeface="Montserrat" panose="00000500000000000000" pitchFamily="2" charset="0"/>
              </a:rPr>
              <a:t>0.7346345514950168</a:t>
            </a:r>
            <a:endParaRPr lang="en-US" sz="1500" b="0" i="0" dirty="0">
              <a:solidFill>
                <a:schemeClr val="bg1"/>
              </a:solidFill>
              <a:effectLst/>
              <a:latin typeface="Montserrat" panose="00000500000000000000" pitchFamily="2" charset="0"/>
            </a:endParaRPr>
          </a:p>
          <a:p>
            <a:pPr algn="l">
              <a:buFont typeface="Arial" panose="020B0604020202020204" pitchFamily="34" charset="0"/>
              <a:buChar char="•"/>
            </a:pPr>
            <a:r>
              <a:rPr lang="en-US" sz="1500" b="0" i="0" dirty="0">
                <a:solidFill>
                  <a:schemeClr val="bg1"/>
                </a:solidFill>
                <a:effectLst/>
                <a:latin typeface="Montserrat" panose="00000500000000000000" pitchFamily="2" charset="0"/>
              </a:rPr>
              <a:t>              The </a:t>
            </a:r>
            <a:r>
              <a:rPr lang="en-US" sz="1500" b="0" i="0" dirty="0" err="1">
                <a:solidFill>
                  <a:schemeClr val="bg1"/>
                </a:solidFill>
                <a:effectLst/>
                <a:latin typeface="Montserrat" panose="00000500000000000000" pitchFamily="2" charset="0"/>
              </a:rPr>
              <a:t>roc_score</a:t>
            </a:r>
            <a:r>
              <a:rPr lang="en-US" sz="1500" b="0" i="0" dirty="0">
                <a:solidFill>
                  <a:schemeClr val="bg1"/>
                </a:solidFill>
                <a:effectLst/>
                <a:latin typeface="Montserrat" panose="00000500000000000000" pitchFamily="2" charset="0"/>
              </a:rPr>
              <a:t> on test data is </a:t>
            </a:r>
            <a:r>
              <a:rPr lang="en-US" sz="1500" b="1" i="0" dirty="0">
                <a:solidFill>
                  <a:schemeClr val="bg1"/>
                </a:solidFill>
                <a:effectLst/>
                <a:latin typeface="Montserrat" panose="00000500000000000000" pitchFamily="2" charset="0"/>
              </a:rPr>
              <a:t>0.755437386018206</a:t>
            </a:r>
            <a:endParaRPr lang="en-US" sz="1500" b="0" i="0" dirty="0">
              <a:solidFill>
                <a:schemeClr val="bg1"/>
              </a:solidFill>
              <a:effectLst/>
              <a:latin typeface="Montserrat" panose="00000500000000000000" pitchFamily="2" charset="0"/>
            </a:endParaRPr>
          </a:p>
          <a:p>
            <a:pPr marL="114300" indent="0">
              <a:buClr>
                <a:schemeClr val="bg1"/>
              </a:buClr>
              <a:buNone/>
            </a:pPr>
            <a:r>
              <a:rPr lang="en-IN" sz="1600" dirty="0">
                <a:solidFill>
                  <a:schemeClr val="bg1"/>
                </a:solidFill>
                <a:latin typeface="Montserrat" panose="00000500000000000000" pitchFamily="2" charset="0"/>
              </a:rPr>
              <a:t> </a:t>
            </a:r>
          </a:p>
        </p:txBody>
      </p:sp>
    </p:spTree>
    <p:extLst>
      <p:ext uri="{BB962C8B-B14F-4D97-AF65-F5344CB8AC3E}">
        <p14:creationId xmlns:p14="http://schemas.microsoft.com/office/powerpoint/2010/main" val="235316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1C6A-E5BB-BC9E-4B3F-F0BD5E2F9EB9}"/>
              </a:ext>
            </a:extLst>
          </p:cNvPr>
          <p:cNvSpPr>
            <a:spLocks noGrp="1"/>
          </p:cNvSpPr>
          <p:nvPr>
            <p:ph type="title"/>
          </p:nvPr>
        </p:nvSpPr>
        <p:spPr/>
        <p:txBody>
          <a:bodyPr/>
          <a:lstStyle/>
          <a:p>
            <a:r>
              <a:rPr lang="en-IN" b="1" dirty="0">
                <a:latin typeface="Montserrat" panose="00000500000000000000" pitchFamily="2" charset="0"/>
              </a:rPr>
              <a:t>Feature Importance</a:t>
            </a:r>
          </a:p>
        </p:txBody>
      </p:sp>
      <p:sp>
        <p:nvSpPr>
          <p:cNvPr id="3" name="Text Placeholder 2">
            <a:extLst>
              <a:ext uri="{FF2B5EF4-FFF2-40B4-BE49-F238E27FC236}">
                <a16:creationId xmlns:a16="http://schemas.microsoft.com/office/drawing/2014/main" id="{F3FC2D84-F4B0-25BB-D5CB-56068A035D44}"/>
              </a:ext>
            </a:extLst>
          </p:cNvPr>
          <p:cNvSpPr>
            <a:spLocks noGrp="1"/>
          </p:cNvSpPr>
          <p:nvPr>
            <p:ph type="body" idx="1"/>
          </p:nvPr>
        </p:nvSpPr>
        <p:spPr>
          <a:xfrm>
            <a:off x="311700" y="1152475"/>
            <a:ext cx="8520600" cy="384722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US" b="1" i="0" dirty="0">
              <a:solidFill>
                <a:srgbClr val="212121"/>
              </a:solidFill>
              <a:effectLst/>
              <a:latin typeface="Roboto" panose="02000000000000000000" pitchFamily="2" charset="0"/>
            </a:endParaRPr>
          </a:p>
          <a:p>
            <a:r>
              <a:rPr lang="en-US" sz="1600" i="0" dirty="0">
                <a:solidFill>
                  <a:schemeClr val="bg1"/>
                </a:solidFill>
                <a:effectLst/>
                <a:latin typeface="Montserrat" panose="00000500000000000000" pitchFamily="2" charset="0"/>
              </a:rPr>
              <a:t>From the above feature importance graph we can say that the most important feature that make an impact on dependent variable are PAY_JUL_1,PAY_MAY_1,PAY_APR_1</a:t>
            </a:r>
          </a:p>
          <a:p>
            <a:endParaRPr lang="en-IN" dirty="0"/>
          </a:p>
        </p:txBody>
      </p:sp>
      <p:pic>
        <p:nvPicPr>
          <p:cNvPr id="5" name="Picture 4">
            <a:extLst>
              <a:ext uri="{FF2B5EF4-FFF2-40B4-BE49-F238E27FC236}">
                <a16:creationId xmlns:a16="http://schemas.microsoft.com/office/drawing/2014/main" id="{F32608D5-8463-C2C3-DF3A-AAD2D512A164}"/>
              </a:ext>
            </a:extLst>
          </p:cNvPr>
          <p:cNvPicPr>
            <a:picLocks noChangeAspect="1"/>
          </p:cNvPicPr>
          <p:nvPr/>
        </p:nvPicPr>
        <p:blipFill>
          <a:blip r:embed="rId2"/>
          <a:stretch>
            <a:fillRect/>
          </a:stretch>
        </p:blipFill>
        <p:spPr>
          <a:xfrm>
            <a:off x="2086898" y="1017725"/>
            <a:ext cx="4756354" cy="2706244"/>
          </a:xfrm>
          <a:prstGeom prst="rect">
            <a:avLst/>
          </a:prstGeom>
        </p:spPr>
      </p:pic>
    </p:spTree>
    <p:extLst>
      <p:ext uri="{BB962C8B-B14F-4D97-AF65-F5344CB8AC3E}">
        <p14:creationId xmlns:p14="http://schemas.microsoft.com/office/powerpoint/2010/main" val="144582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797F-AE49-9C50-9564-34A1EECB0C43}"/>
              </a:ext>
            </a:extLst>
          </p:cNvPr>
          <p:cNvSpPr>
            <a:spLocks noGrp="1"/>
          </p:cNvSpPr>
          <p:nvPr>
            <p:ph type="title"/>
          </p:nvPr>
        </p:nvSpPr>
        <p:spPr/>
        <p:txBody>
          <a:bodyPr/>
          <a:lstStyle/>
          <a:p>
            <a:r>
              <a:rPr lang="en-IN" b="1" dirty="0">
                <a:latin typeface="Montserrat" panose="00000500000000000000" pitchFamily="2" charset="0"/>
              </a:rPr>
              <a:t>Random Forest</a:t>
            </a:r>
          </a:p>
        </p:txBody>
      </p:sp>
      <p:sp>
        <p:nvSpPr>
          <p:cNvPr id="3" name="Text Placeholder 2">
            <a:extLst>
              <a:ext uri="{FF2B5EF4-FFF2-40B4-BE49-F238E27FC236}">
                <a16:creationId xmlns:a16="http://schemas.microsoft.com/office/drawing/2014/main" id="{5D37E745-FEA7-9FD0-B552-7FC19EC05634}"/>
              </a:ext>
            </a:extLst>
          </p:cNvPr>
          <p:cNvSpPr>
            <a:spLocks noGrp="1"/>
          </p:cNvSpPr>
          <p:nvPr>
            <p:ph type="body" idx="1"/>
          </p:nvPr>
        </p:nvSpPr>
        <p:spPr>
          <a:xfrm>
            <a:off x="311700" y="1017725"/>
            <a:ext cx="8520600" cy="3878740"/>
          </a:xfrm>
        </p:spPr>
        <p:txBody>
          <a:bodyPr/>
          <a:lstStyle/>
          <a:p>
            <a:pPr algn="just">
              <a:buClr>
                <a:schemeClr val="bg1"/>
              </a:buClr>
              <a:buFont typeface="Arial" panose="020B0604020202020204" pitchFamily="34" charset="0"/>
              <a:buChar char="•"/>
            </a:pPr>
            <a:r>
              <a:rPr lang="en-IN" sz="1600" b="1" dirty="0">
                <a:solidFill>
                  <a:schemeClr val="bg1"/>
                </a:solidFill>
                <a:effectLst/>
                <a:latin typeface="Montserrat" panose="00000500000000000000" pitchFamily="2" charset="0"/>
                <a:ea typeface="Times New Roman" panose="02020603050405020304" pitchFamily="18" charset="0"/>
              </a:rPr>
              <a:t>Random Forest Classifier </a:t>
            </a:r>
            <a:r>
              <a:rPr lang="en-IN" sz="1600" dirty="0">
                <a:solidFill>
                  <a:schemeClr val="bg1"/>
                </a:solidFill>
                <a:effectLst/>
                <a:latin typeface="Montserrat" panose="00000500000000000000" pitchFamily="2" charset="0"/>
                <a:ea typeface="Times New Roman" panose="02020603050405020304" pitchFamily="18" charset="0"/>
              </a:rPr>
              <a:t>- Random Forest is a bagging type of Decision Tree Algorithm that creates a number of decision trees from a randomly selected subset of the training set, collects the labels from these subsets and then averages the final prediction depending on the most number of times a label has been predicted out of all.</a:t>
            </a:r>
          </a:p>
          <a:p>
            <a:pPr algn="just">
              <a:buClr>
                <a:schemeClr val="bg1"/>
              </a:buClr>
              <a:buFont typeface="Arial" panose="020B0604020202020204" pitchFamily="34" charset="0"/>
              <a:buChar char="•"/>
            </a:pPr>
            <a:r>
              <a:rPr lang="en-IN" sz="1600" dirty="0">
                <a:solidFill>
                  <a:schemeClr val="bg1"/>
                </a:solidFill>
                <a:latin typeface="Montserrat" panose="00000500000000000000" pitchFamily="2" charset="0"/>
              </a:rPr>
              <a:t>Our best parameters from listed hyperparameters are :</a:t>
            </a:r>
          </a:p>
          <a:p>
            <a:pPr marL="114300" indent="0" algn="just">
              <a:buClr>
                <a:schemeClr val="bg1"/>
              </a:buClr>
              <a:buNone/>
            </a:pPr>
            <a:r>
              <a:rPr lang="en-IN" sz="1600" dirty="0">
                <a:solidFill>
                  <a:schemeClr val="bg1"/>
                </a:solidFill>
                <a:latin typeface="Montserrat" panose="00000500000000000000" pitchFamily="2" charset="0"/>
              </a:rPr>
              <a:t>                       </a:t>
            </a:r>
            <a:r>
              <a:rPr lang="pt-BR" sz="1600" b="1" i="0" dirty="0">
                <a:solidFill>
                  <a:schemeClr val="bg1"/>
                </a:solidFill>
                <a:effectLst/>
                <a:latin typeface="Montserrat" panose="00000500000000000000" pitchFamily="2" charset="0"/>
              </a:rPr>
              <a:t>{'max_depth': 30, 'n_estimators': 200}</a:t>
            </a:r>
          </a:p>
          <a:p>
            <a:pPr algn="just">
              <a:buClr>
                <a:schemeClr val="bg1"/>
              </a:buClr>
              <a:buFont typeface="Arial" panose="020B0604020202020204" pitchFamily="34" charset="0"/>
              <a:buChar char="•"/>
            </a:pPr>
            <a:r>
              <a:rPr lang="en-IN" sz="1600" dirty="0">
                <a:solidFill>
                  <a:schemeClr val="bg1"/>
                </a:solidFill>
                <a:latin typeface="Montserrat" panose="00000500000000000000" pitchFamily="2" charset="0"/>
              </a:rPr>
              <a:t>From the model we get the following results</a:t>
            </a:r>
            <a:endParaRPr lang="en-IN" sz="1600" b="1" dirty="0">
              <a:solidFill>
                <a:schemeClr val="bg1"/>
              </a:solidFill>
              <a:latin typeface="Montserrat" panose="00000500000000000000" pitchFamily="2" charset="0"/>
            </a:endParaRPr>
          </a:p>
          <a:p>
            <a:pPr marL="114300" indent="0" algn="just">
              <a:buClr>
                <a:schemeClr val="bg1"/>
              </a:buClr>
              <a:buNone/>
            </a:pPr>
            <a:r>
              <a:rPr lang="en-IN" sz="1600" dirty="0">
                <a:solidFill>
                  <a:schemeClr val="bg1"/>
                </a:solidFill>
                <a:effectLst/>
                <a:latin typeface="Montserrat" panose="00000500000000000000" pitchFamily="2" charset="0"/>
                <a:ea typeface="Times New Roman" panose="02020603050405020304" pitchFamily="18" charset="0"/>
              </a:rPr>
              <a:t>                         </a:t>
            </a:r>
            <a:r>
              <a:rPr lang="en-US" sz="1500" b="0" i="0" dirty="0">
                <a:solidFill>
                  <a:schemeClr val="bg1"/>
                </a:solidFill>
                <a:effectLst/>
                <a:latin typeface="Montserrat" panose="00000500000000000000" pitchFamily="2" charset="0"/>
              </a:rPr>
              <a:t>The accuracy on test data is 0.8333441411062836 </a:t>
            </a:r>
          </a:p>
          <a:p>
            <a:pPr marL="114300" indent="0" algn="just">
              <a:buClr>
                <a:schemeClr val="bg1"/>
              </a:buClr>
              <a:buNone/>
            </a:pPr>
            <a:r>
              <a:rPr lang="en-US" sz="1500" b="0" i="0" dirty="0">
                <a:solidFill>
                  <a:schemeClr val="bg1"/>
                </a:solidFill>
                <a:effectLst/>
                <a:latin typeface="Montserrat" panose="00000500000000000000" pitchFamily="2" charset="0"/>
              </a:rPr>
              <a:t>                           The precision on test data is 0.8007782101167316 </a:t>
            </a:r>
          </a:p>
          <a:p>
            <a:pPr marL="114300" indent="0" algn="just">
              <a:buClr>
                <a:schemeClr val="bg1"/>
              </a:buClr>
              <a:buNone/>
            </a:pPr>
            <a:r>
              <a:rPr lang="en-US" sz="1500" b="0" i="0" dirty="0">
                <a:solidFill>
                  <a:schemeClr val="bg1"/>
                </a:solidFill>
                <a:effectLst/>
                <a:latin typeface="Montserrat" panose="00000500000000000000" pitchFamily="2" charset="0"/>
              </a:rPr>
              <a:t>                           The recall on test data is 0.8565482796892342 </a:t>
            </a:r>
          </a:p>
          <a:p>
            <a:pPr marL="114300" indent="0" algn="just">
              <a:buClr>
                <a:schemeClr val="bg1"/>
              </a:buClr>
              <a:buNone/>
            </a:pPr>
            <a:r>
              <a:rPr lang="en-US" sz="1500" b="0" i="0" dirty="0">
                <a:solidFill>
                  <a:schemeClr val="bg1"/>
                </a:solidFill>
                <a:effectLst/>
                <a:latin typeface="Montserrat" panose="00000500000000000000" pitchFamily="2" charset="0"/>
              </a:rPr>
              <a:t>                           The f1 on test data is 0.8277248960986728 </a:t>
            </a:r>
          </a:p>
          <a:p>
            <a:pPr marL="114300" indent="0" algn="just">
              <a:buClr>
                <a:schemeClr val="bg1"/>
              </a:buClr>
              <a:buNone/>
            </a:pPr>
            <a:r>
              <a:rPr lang="en-US" sz="1500" b="0" i="0" dirty="0">
                <a:solidFill>
                  <a:schemeClr val="bg1"/>
                </a:solidFill>
                <a:effectLst/>
                <a:latin typeface="Montserrat" panose="00000500000000000000" pitchFamily="2" charset="0"/>
              </a:rPr>
              <a:t>                           The </a:t>
            </a:r>
            <a:r>
              <a:rPr lang="en-US" sz="1500" b="0" i="0" dirty="0" err="1">
                <a:solidFill>
                  <a:schemeClr val="bg1"/>
                </a:solidFill>
                <a:effectLst/>
                <a:latin typeface="Montserrat" panose="00000500000000000000" pitchFamily="2" charset="0"/>
              </a:rPr>
              <a:t>roc_score</a:t>
            </a:r>
            <a:r>
              <a:rPr lang="en-US" sz="1500" b="0" i="0" dirty="0">
                <a:solidFill>
                  <a:schemeClr val="bg1"/>
                </a:solidFill>
                <a:effectLst/>
                <a:latin typeface="Montserrat" panose="00000500000000000000" pitchFamily="2" charset="0"/>
              </a:rPr>
              <a:t> on test data is 0.8347638512777109</a:t>
            </a:r>
            <a:endParaRPr lang="en-IN" sz="1500" dirty="0">
              <a:solidFill>
                <a:schemeClr val="bg1"/>
              </a:solidFill>
              <a:effectLst/>
              <a:latin typeface="Montserrat" panose="00000500000000000000" pitchFamily="2" charset="0"/>
              <a:ea typeface="Times New Roman" panose="02020603050405020304" pitchFamily="18" charset="0"/>
            </a:endParaRPr>
          </a:p>
          <a:p>
            <a:pPr algn="just">
              <a:buClr>
                <a:schemeClr val="bg1"/>
              </a:buClr>
              <a:buFont typeface="Arial" panose="020B0604020202020204" pitchFamily="34" charset="0"/>
              <a:buChar char="•"/>
            </a:pPr>
            <a:endParaRPr lang="en-IN" sz="1600" dirty="0">
              <a:solidFill>
                <a:schemeClr val="bg1"/>
              </a:solidFill>
              <a:effectLst/>
              <a:latin typeface="Montserrat" panose="00000500000000000000" pitchFamily="2" charset="0"/>
              <a:ea typeface="Arial" panose="020B0604020202020204" pitchFamily="34" charset="0"/>
            </a:endParaRPr>
          </a:p>
          <a:p>
            <a:endParaRPr lang="en-IN" dirty="0"/>
          </a:p>
        </p:txBody>
      </p:sp>
    </p:spTree>
    <p:extLst>
      <p:ext uri="{BB962C8B-B14F-4D97-AF65-F5344CB8AC3E}">
        <p14:creationId xmlns:p14="http://schemas.microsoft.com/office/powerpoint/2010/main" val="416841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6662-659A-78F4-5DCE-FC6A55ED3983}"/>
              </a:ext>
            </a:extLst>
          </p:cNvPr>
          <p:cNvSpPr>
            <a:spLocks noGrp="1"/>
          </p:cNvSpPr>
          <p:nvPr>
            <p:ph type="title"/>
          </p:nvPr>
        </p:nvSpPr>
        <p:spPr>
          <a:xfrm>
            <a:off x="311700" y="361335"/>
            <a:ext cx="8520600" cy="575188"/>
          </a:xfrm>
        </p:spPr>
        <p:txBody>
          <a:bodyPr/>
          <a:lstStyle/>
          <a:p>
            <a:r>
              <a:rPr lang="en-IN" b="1" dirty="0">
                <a:latin typeface="Montserrat" panose="00000500000000000000" pitchFamily="2" charset="0"/>
              </a:rPr>
              <a:t>Feature Importance</a:t>
            </a:r>
            <a:endParaRPr lang="en-IN" dirty="0"/>
          </a:p>
        </p:txBody>
      </p:sp>
      <p:sp>
        <p:nvSpPr>
          <p:cNvPr id="3" name="Text Placeholder 2">
            <a:extLst>
              <a:ext uri="{FF2B5EF4-FFF2-40B4-BE49-F238E27FC236}">
                <a16:creationId xmlns:a16="http://schemas.microsoft.com/office/drawing/2014/main" id="{D92BA82F-D2FA-000F-570A-449A860010D6}"/>
              </a:ext>
            </a:extLst>
          </p:cNvPr>
          <p:cNvSpPr>
            <a:spLocks noGrp="1"/>
          </p:cNvSpPr>
          <p:nvPr>
            <p:ph type="body" idx="1"/>
          </p:nvPr>
        </p:nvSpPr>
        <p:spPr>
          <a:xfrm>
            <a:off x="311700" y="936523"/>
            <a:ext cx="8520600" cy="3632352"/>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sz="1600" i="0" dirty="0">
              <a:solidFill>
                <a:schemeClr val="bg1"/>
              </a:solidFill>
              <a:effectLst/>
              <a:latin typeface="Montserrat" panose="00000500000000000000" pitchFamily="2" charset="0"/>
            </a:endParaRPr>
          </a:p>
          <a:p>
            <a:r>
              <a:rPr lang="en-US" sz="1600" i="0" dirty="0">
                <a:solidFill>
                  <a:schemeClr val="bg1"/>
                </a:solidFill>
                <a:effectLst/>
                <a:latin typeface="Montserrat" panose="00000500000000000000" pitchFamily="2" charset="0"/>
              </a:rPr>
              <a:t>from the above feature importance graph we can say that the most important feature are LIMIT_BAL,PAY_AMT_SEPT</a:t>
            </a:r>
          </a:p>
          <a:p>
            <a:endParaRPr lang="en-IN" dirty="0"/>
          </a:p>
        </p:txBody>
      </p:sp>
      <p:pic>
        <p:nvPicPr>
          <p:cNvPr id="5" name="Picture 4">
            <a:extLst>
              <a:ext uri="{FF2B5EF4-FFF2-40B4-BE49-F238E27FC236}">
                <a16:creationId xmlns:a16="http://schemas.microsoft.com/office/drawing/2014/main" id="{C981BAFF-6D5B-544D-5526-35E4E4CC5F65}"/>
              </a:ext>
            </a:extLst>
          </p:cNvPr>
          <p:cNvPicPr>
            <a:picLocks noChangeAspect="1"/>
          </p:cNvPicPr>
          <p:nvPr/>
        </p:nvPicPr>
        <p:blipFill>
          <a:blip r:embed="rId2"/>
          <a:stretch>
            <a:fillRect/>
          </a:stretch>
        </p:blipFill>
        <p:spPr>
          <a:xfrm>
            <a:off x="1347201" y="1010266"/>
            <a:ext cx="6749663" cy="2485102"/>
          </a:xfrm>
          <a:prstGeom prst="rect">
            <a:avLst/>
          </a:prstGeom>
        </p:spPr>
      </p:pic>
    </p:spTree>
    <p:extLst>
      <p:ext uri="{BB962C8B-B14F-4D97-AF65-F5344CB8AC3E}">
        <p14:creationId xmlns:p14="http://schemas.microsoft.com/office/powerpoint/2010/main" val="350494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F6BB-670F-4CC6-8A32-2076729177B2}"/>
              </a:ext>
            </a:extLst>
          </p:cNvPr>
          <p:cNvSpPr>
            <a:spLocks noGrp="1"/>
          </p:cNvSpPr>
          <p:nvPr>
            <p:ph type="title"/>
          </p:nvPr>
        </p:nvSpPr>
        <p:spPr/>
        <p:txBody>
          <a:bodyPr/>
          <a:lstStyle/>
          <a:p>
            <a:r>
              <a:rPr lang="en-IN" b="1" dirty="0">
                <a:latin typeface="Montserrat" panose="00000500000000000000" pitchFamily="2" charset="0"/>
              </a:rPr>
              <a:t>Points for Discussion</a:t>
            </a:r>
          </a:p>
        </p:txBody>
      </p:sp>
      <p:sp>
        <p:nvSpPr>
          <p:cNvPr id="3" name="Text Placeholder 2">
            <a:extLst>
              <a:ext uri="{FF2B5EF4-FFF2-40B4-BE49-F238E27FC236}">
                <a16:creationId xmlns:a16="http://schemas.microsoft.com/office/drawing/2014/main" id="{65E4506C-AA0A-474C-8663-17B97C316990}"/>
              </a:ext>
            </a:extLst>
          </p:cNvPr>
          <p:cNvSpPr>
            <a:spLocks noGrp="1"/>
          </p:cNvSpPr>
          <p:nvPr>
            <p:ph type="body" idx="1"/>
          </p:nvPr>
        </p:nvSpPr>
        <p:spPr/>
        <p:txBody>
          <a:bodyPr/>
          <a:lstStyle/>
          <a:p>
            <a:pPr>
              <a:lnSpc>
                <a:spcPct val="150000"/>
              </a:lnSpc>
              <a:buClr>
                <a:schemeClr val="bg1"/>
              </a:buClr>
            </a:pPr>
            <a:r>
              <a:rPr lang="en-IN" dirty="0"/>
              <a:t> </a:t>
            </a:r>
            <a:r>
              <a:rPr lang="en-IN" dirty="0">
                <a:solidFill>
                  <a:schemeClr val="bg1"/>
                </a:solidFill>
                <a:latin typeface="Montserrat" panose="00000500000000000000" pitchFamily="2" charset="0"/>
              </a:rPr>
              <a:t>Business Objective</a:t>
            </a:r>
            <a:endParaRPr lang="en-IN" dirty="0">
              <a:latin typeface="Montserrat" panose="00000500000000000000" pitchFamily="2" charset="0"/>
            </a:endParaRPr>
          </a:p>
          <a:p>
            <a:pPr>
              <a:lnSpc>
                <a:spcPct val="150000"/>
              </a:lnSpc>
              <a:buClr>
                <a:schemeClr val="bg1"/>
              </a:buClr>
            </a:pPr>
            <a:r>
              <a:rPr lang="en-IN" dirty="0"/>
              <a:t> </a:t>
            </a:r>
            <a:r>
              <a:rPr lang="en-IN" dirty="0">
                <a:solidFill>
                  <a:schemeClr val="bg1"/>
                </a:solidFill>
                <a:latin typeface="Montserrat" panose="00000500000000000000" pitchFamily="2" charset="0"/>
              </a:rPr>
              <a:t>Data Summary</a:t>
            </a:r>
          </a:p>
          <a:p>
            <a:pPr>
              <a:lnSpc>
                <a:spcPct val="150000"/>
              </a:lnSpc>
              <a:buClr>
                <a:schemeClr val="bg1"/>
              </a:buClr>
            </a:pPr>
            <a:r>
              <a:rPr lang="en-IN" dirty="0">
                <a:solidFill>
                  <a:schemeClr val="bg1"/>
                </a:solidFill>
                <a:latin typeface="Montserrat" panose="00000500000000000000" pitchFamily="2" charset="0"/>
              </a:rPr>
              <a:t> Feature Summary</a:t>
            </a:r>
          </a:p>
          <a:p>
            <a:pPr>
              <a:lnSpc>
                <a:spcPct val="150000"/>
              </a:lnSpc>
              <a:buClr>
                <a:schemeClr val="bg1"/>
              </a:buClr>
            </a:pPr>
            <a:r>
              <a:rPr lang="en-IN" dirty="0">
                <a:solidFill>
                  <a:schemeClr val="bg1"/>
                </a:solidFill>
                <a:latin typeface="Montserrat" panose="00000500000000000000" pitchFamily="2" charset="0"/>
              </a:rPr>
              <a:t> Data </a:t>
            </a:r>
            <a:r>
              <a:rPr lang="en-IN" dirty="0" err="1">
                <a:solidFill>
                  <a:schemeClr val="bg1"/>
                </a:solidFill>
                <a:latin typeface="Montserrat" panose="00000500000000000000" pitchFamily="2" charset="0"/>
              </a:rPr>
              <a:t>Preprocessing</a:t>
            </a:r>
            <a:endParaRPr lang="en-IN" dirty="0">
              <a:solidFill>
                <a:schemeClr val="bg1"/>
              </a:solidFill>
              <a:latin typeface="Montserrat" panose="00000500000000000000" pitchFamily="2" charset="0"/>
            </a:endParaRPr>
          </a:p>
          <a:p>
            <a:pPr>
              <a:lnSpc>
                <a:spcPct val="150000"/>
              </a:lnSpc>
              <a:buClr>
                <a:schemeClr val="bg1"/>
              </a:buClr>
            </a:pPr>
            <a:r>
              <a:rPr lang="en-IN" dirty="0">
                <a:solidFill>
                  <a:schemeClr val="bg1"/>
                </a:solidFill>
                <a:latin typeface="Montserrat" panose="00000500000000000000" pitchFamily="2" charset="0"/>
              </a:rPr>
              <a:t> Exploratory Data Analysis</a:t>
            </a:r>
          </a:p>
          <a:p>
            <a:pPr>
              <a:lnSpc>
                <a:spcPct val="150000"/>
              </a:lnSpc>
              <a:buClr>
                <a:schemeClr val="bg1"/>
              </a:buClr>
            </a:pPr>
            <a:r>
              <a:rPr lang="en-IN" dirty="0">
                <a:solidFill>
                  <a:schemeClr val="bg1"/>
                </a:solidFill>
                <a:latin typeface="Montserrat" panose="00000500000000000000" pitchFamily="2" charset="0"/>
              </a:rPr>
              <a:t> Corelation between data</a:t>
            </a:r>
          </a:p>
          <a:p>
            <a:pPr>
              <a:lnSpc>
                <a:spcPct val="150000"/>
              </a:lnSpc>
              <a:buClr>
                <a:schemeClr val="bg1"/>
              </a:buClr>
            </a:pPr>
            <a:r>
              <a:rPr lang="en-IN" dirty="0">
                <a:solidFill>
                  <a:schemeClr val="bg1"/>
                </a:solidFill>
                <a:latin typeface="Montserrat" panose="00000500000000000000" pitchFamily="2" charset="0"/>
              </a:rPr>
              <a:t> Algorithms implementation </a:t>
            </a:r>
          </a:p>
          <a:p>
            <a:pPr>
              <a:lnSpc>
                <a:spcPct val="150000"/>
              </a:lnSpc>
              <a:buClr>
                <a:schemeClr val="bg1"/>
              </a:buClr>
            </a:pPr>
            <a:r>
              <a:rPr lang="en-IN" dirty="0">
                <a:solidFill>
                  <a:schemeClr val="bg1"/>
                </a:solidFill>
                <a:latin typeface="Montserrat" panose="00000500000000000000" pitchFamily="2" charset="0"/>
              </a:rPr>
              <a:t> Conclusion</a:t>
            </a:r>
            <a:endParaRPr lang="en-IN" dirty="0">
              <a:latin typeface="Montserrat" panose="00000500000000000000" pitchFamily="2" charset="0"/>
            </a:endParaRPr>
          </a:p>
        </p:txBody>
      </p:sp>
    </p:spTree>
    <p:extLst>
      <p:ext uri="{BB962C8B-B14F-4D97-AF65-F5344CB8AC3E}">
        <p14:creationId xmlns:p14="http://schemas.microsoft.com/office/powerpoint/2010/main" val="127158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7D5D-1309-ACFC-1741-8790F45180C4}"/>
              </a:ext>
            </a:extLst>
          </p:cNvPr>
          <p:cNvSpPr>
            <a:spLocks noGrp="1"/>
          </p:cNvSpPr>
          <p:nvPr>
            <p:ph type="title"/>
          </p:nvPr>
        </p:nvSpPr>
        <p:spPr/>
        <p:txBody>
          <a:bodyPr/>
          <a:lstStyle/>
          <a:p>
            <a:r>
              <a:rPr lang="en-IN" b="1" dirty="0">
                <a:latin typeface="Montserrat" panose="00000500000000000000" pitchFamily="2" charset="0"/>
              </a:rPr>
              <a:t>Evaluating the model</a:t>
            </a:r>
          </a:p>
        </p:txBody>
      </p:sp>
      <p:sp>
        <p:nvSpPr>
          <p:cNvPr id="3" name="Text Placeholder 2">
            <a:extLst>
              <a:ext uri="{FF2B5EF4-FFF2-40B4-BE49-F238E27FC236}">
                <a16:creationId xmlns:a16="http://schemas.microsoft.com/office/drawing/2014/main" id="{C90277CD-B0C5-5D39-27BF-A8BF381C5C26}"/>
              </a:ext>
            </a:extLst>
          </p:cNvPr>
          <p:cNvSpPr>
            <a:spLocks noGrp="1"/>
          </p:cNvSpPr>
          <p:nvPr>
            <p:ph type="body" idx="1"/>
          </p:nvPr>
        </p:nvSpPr>
        <p:spPr/>
        <p:txBody>
          <a:bodyPr/>
          <a:lstStyle/>
          <a:p>
            <a:endParaRPr lang="en-US" i="0" dirty="0">
              <a:solidFill>
                <a:schemeClr val="bg1"/>
              </a:solidFill>
              <a:effectLst/>
              <a:latin typeface="Montserrat" panose="00000500000000000000" pitchFamily="2" charset="0"/>
            </a:endParaRPr>
          </a:p>
          <a:p>
            <a:r>
              <a:rPr lang="en-US" i="0" dirty="0">
                <a:solidFill>
                  <a:schemeClr val="bg1"/>
                </a:solidFill>
                <a:effectLst/>
                <a:latin typeface="Montserrat" panose="00000500000000000000" pitchFamily="2" charset="0"/>
              </a:rPr>
              <a:t>We implemented 2 algorithms Logistic Regression, Random Forest Classifier. The results of our evaluation are:</a:t>
            </a:r>
            <a:endParaRPr lang="en-IN"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33ECC8A2-79B7-3FC6-C837-542E3389B2BD}"/>
              </a:ext>
            </a:extLst>
          </p:cNvPr>
          <p:cNvPicPr>
            <a:picLocks noChangeAspect="1"/>
          </p:cNvPicPr>
          <p:nvPr/>
        </p:nvPicPr>
        <p:blipFill>
          <a:blip r:embed="rId2"/>
          <a:stretch>
            <a:fillRect/>
          </a:stretch>
        </p:blipFill>
        <p:spPr>
          <a:xfrm>
            <a:off x="827204" y="2178786"/>
            <a:ext cx="7645743" cy="1492112"/>
          </a:xfrm>
          <a:prstGeom prst="rect">
            <a:avLst/>
          </a:prstGeom>
        </p:spPr>
      </p:pic>
    </p:spTree>
    <p:extLst>
      <p:ext uri="{BB962C8B-B14F-4D97-AF65-F5344CB8AC3E}">
        <p14:creationId xmlns:p14="http://schemas.microsoft.com/office/powerpoint/2010/main" val="2392442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E0AC-6C31-4AD7-B124-D2A34FD57541}"/>
              </a:ext>
            </a:extLst>
          </p:cNvPr>
          <p:cNvSpPr>
            <a:spLocks noGrp="1"/>
          </p:cNvSpPr>
          <p:nvPr>
            <p:ph type="title"/>
          </p:nvPr>
        </p:nvSpPr>
        <p:spPr/>
        <p:txBody>
          <a:bodyPr/>
          <a:lstStyle/>
          <a:p>
            <a:r>
              <a:rPr lang="en-US" sz="2800" b="1" dirty="0">
                <a:solidFill>
                  <a:schemeClr val="tx1"/>
                </a:solidFill>
                <a:latin typeface="Montserrat" panose="00000500000000000000" pitchFamily="2" charset="0"/>
              </a:rPr>
              <a:t>Conclusion</a:t>
            </a:r>
            <a:endParaRPr lang="en-IN" dirty="0"/>
          </a:p>
        </p:txBody>
      </p:sp>
      <p:sp>
        <p:nvSpPr>
          <p:cNvPr id="3" name="Text Placeholder 2">
            <a:extLst>
              <a:ext uri="{FF2B5EF4-FFF2-40B4-BE49-F238E27FC236}">
                <a16:creationId xmlns:a16="http://schemas.microsoft.com/office/drawing/2014/main" id="{DE18484B-F51E-4EE3-AD2A-EFF365F462D2}"/>
              </a:ext>
            </a:extLst>
          </p:cNvPr>
          <p:cNvSpPr>
            <a:spLocks noGrp="1"/>
          </p:cNvSpPr>
          <p:nvPr>
            <p:ph type="body" idx="1"/>
          </p:nvPr>
        </p:nvSpPr>
        <p:spPr>
          <a:xfrm>
            <a:off x="311700" y="1152475"/>
            <a:ext cx="8520600" cy="3546000"/>
          </a:xfrm>
        </p:spPr>
        <p:txBody>
          <a:bodyPr/>
          <a:lstStyle/>
          <a:p>
            <a:pPr>
              <a:buClr>
                <a:schemeClr val="bg1"/>
              </a:buClr>
              <a:buFont typeface="Arial" panose="020B0604020202020204" pitchFamily="34" charset="0"/>
              <a:buChar char="•"/>
            </a:pPr>
            <a:r>
              <a:rPr lang="en-IN" sz="1600" dirty="0">
                <a:solidFill>
                  <a:schemeClr val="bg1"/>
                </a:solidFill>
                <a:effectLst/>
                <a:latin typeface="Montserrat" panose="00000500000000000000" pitchFamily="2" charset="0"/>
                <a:ea typeface="Arial" panose="020B0604020202020204" pitchFamily="34" charset="0"/>
              </a:rPr>
              <a:t>Recent two month payment status and credit limit are strongest default predictor.</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From above table we can see that </a:t>
            </a:r>
            <a:r>
              <a:rPr lang="en-US" sz="1600" b="1" i="0" dirty="0">
                <a:solidFill>
                  <a:schemeClr val="bg1"/>
                </a:solidFill>
                <a:effectLst/>
                <a:latin typeface="Montserrat" panose="00000500000000000000" pitchFamily="2" charset="0"/>
              </a:rPr>
              <a:t>Logistic Regression</a:t>
            </a:r>
            <a:r>
              <a:rPr lang="en-US" sz="1600" b="0" i="0" dirty="0">
                <a:solidFill>
                  <a:schemeClr val="bg1"/>
                </a:solidFill>
                <a:effectLst/>
                <a:latin typeface="Montserrat" panose="00000500000000000000" pitchFamily="2" charset="0"/>
              </a:rPr>
              <a:t> having </a:t>
            </a:r>
            <a:r>
              <a:rPr lang="en-US" sz="1600" b="1" i="0" dirty="0">
                <a:solidFill>
                  <a:schemeClr val="bg1"/>
                </a:solidFill>
                <a:effectLst/>
                <a:latin typeface="Montserrat" panose="00000500000000000000" pitchFamily="2" charset="0"/>
              </a:rPr>
              <a:t>Recall</a:t>
            </a:r>
            <a:r>
              <a:rPr lang="en-US" sz="1600" b="0" i="0" dirty="0">
                <a:solidFill>
                  <a:schemeClr val="bg1"/>
                </a:solidFill>
                <a:effectLst/>
                <a:latin typeface="Montserrat" panose="00000500000000000000" pitchFamily="2" charset="0"/>
              </a:rPr>
              <a:t>, </a:t>
            </a:r>
            <a:r>
              <a:rPr lang="en-US" sz="1600" b="1" i="0" dirty="0">
                <a:solidFill>
                  <a:schemeClr val="bg1"/>
                </a:solidFill>
                <a:effectLst/>
                <a:latin typeface="Montserrat" panose="00000500000000000000" pitchFamily="2" charset="0"/>
              </a:rPr>
              <a:t>F1-score</a:t>
            </a:r>
            <a:r>
              <a:rPr lang="en-US" sz="1600" b="0" i="0" dirty="0">
                <a:solidFill>
                  <a:schemeClr val="bg1"/>
                </a:solidFill>
                <a:effectLst/>
                <a:latin typeface="Montserrat" panose="00000500000000000000" pitchFamily="2" charset="0"/>
              </a:rPr>
              <a:t> equals 78%, 73% resp and </a:t>
            </a:r>
            <a:r>
              <a:rPr lang="en-US" sz="1600" b="1" i="0" dirty="0">
                <a:solidFill>
                  <a:schemeClr val="bg1"/>
                </a:solidFill>
                <a:effectLst/>
                <a:latin typeface="Montserrat" panose="00000500000000000000" pitchFamily="2" charset="0"/>
              </a:rPr>
              <a:t>Random forest Classifier</a:t>
            </a:r>
            <a:r>
              <a:rPr lang="en-US" sz="1600" b="0" i="0" dirty="0">
                <a:solidFill>
                  <a:schemeClr val="bg1"/>
                </a:solidFill>
                <a:effectLst/>
                <a:latin typeface="Montserrat" panose="00000500000000000000" pitchFamily="2" charset="0"/>
              </a:rPr>
              <a:t> having </a:t>
            </a:r>
            <a:r>
              <a:rPr lang="en-US" sz="1600" b="1" i="0" dirty="0">
                <a:solidFill>
                  <a:schemeClr val="bg1"/>
                </a:solidFill>
                <a:effectLst/>
                <a:latin typeface="Montserrat" panose="00000500000000000000" pitchFamily="2" charset="0"/>
              </a:rPr>
              <a:t>Recall</a:t>
            </a:r>
            <a:r>
              <a:rPr lang="en-US" sz="1600" b="0" i="0" dirty="0">
                <a:solidFill>
                  <a:schemeClr val="bg1"/>
                </a:solidFill>
                <a:effectLst/>
                <a:latin typeface="Montserrat" panose="00000500000000000000" pitchFamily="2" charset="0"/>
              </a:rPr>
              <a:t>, </a:t>
            </a:r>
            <a:r>
              <a:rPr lang="en-US" sz="1600" b="1" i="0" dirty="0">
                <a:solidFill>
                  <a:schemeClr val="bg1"/>
                </a:solidFill>
                <a:effectLst/>
                <a:latin typeface="Montserrat" panose="00000500000000000000" pitchFamily="2" charset="0"/>
              </a:rPr>
              <a:t>F1-score</a:t>
            </a:r>
            <a:r>
              <a:rPr lang="en-US" sz="1600" b="0" i="0" dirty="0">
                <a:solidFill>
                  <a:schemeClr val="bg1"/>
                </a:solidFill>
                <a:effectLst/>
                <a:latin typeface="Montserrat" panose="00000500000000000000" pitchFamily="2" charset="0"/>
              </a:rPr>
              <a:t> values equals 85%, 83%resp.</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The best </a:t>
            </a:r>
            <a:r>
              <a:rPr lang="en-US" sz="1600" b="1" i="0" dirty="0">
                <a:solidFill>
                  <a:schemeClr val="bg1"/>
                </a:solidFill>
                <a:effectLst/>
                <a:latin typeface="Montserrat" panose="00000500000000000000" pitchFamily="2" charset="0"/>
              </a:rPr>
              <a:t>accuracy</a:t>
            </a:r>
            <a:r>
              <a:rPr lang="en-US" sz="1600" b="0" i="0" dirty="0">
                <a:solidFill>
                  <a:schemeClr val="bg1"/>
                </a:solidFill>
                <a:effectLst/>
                <a:latin typeface="Montserrat" panose="00000500000000000000" pitchFamily="2" charset="0"/>
              </a:rPr>
              <a:t> is obtained for the </a:t>
            </a:r>
            <a:r>
              <a:rPr lang="en-US" sz="1600" b="1" i="0" dirty="0">
                <a:solidFill>
                  <a:schemeClr val="bg1"/>
                </a:solidFill>
                <a:effectLst/>
                <a:latin typeface="Montserrat" panose="00000500000000000000" pitchFamily="2" charset="0"/>
              </a:rPr>
              <a:t>Random forest</a:t>
            </a:r>
            <a:r>
              <a:rPr lang="en-US" sz="1600" b="0" i="0" dirty="0">
                <a:solidFill>
                  <a:schemeClr val="bg1"/>
                </a:solidFill>
                <a:effectLst/>
                <a:latin typeface="Montserrat" panose="00000500000000000000" pitchFamily="2" charset="0"/>
              </a:rPr>
              <a:t> than </a:t>
            </a:r>
            <a:r>
              <a:rPr lang="en-US" sz="1600" b="1" i="0" dirty="0">
                <a:solidFill>
                  <a:schemeClr val="bg1"/>
                </a:solidFill>
                <a:effectLst/>
                <a:latin typeface="Montserrat" panose="00000500000000000000" pitchFamily="2" charset="0"/>
              </a:rPr>
              <a:t>Logistic Regression.</a:t>
            </a:r>
            <a:endParaRPr lang="en-US" sz="1600" b="0" i="0" dirty="0">
              <a:solidFill>
                <a:schemeClr val="bg1"/>
              </a:solidFill>
              <a:effectLst/>
              <a:latin typeface="Montserrat" panose="00000500000000000000" pitchFamily="2" charset="0"/>
            </a:endParaRP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If the balance of recall and precision is the most important metric, then Random Forest is the ideal model. Since Random Forest has slightly lower recall but much higher precision than Logistic Regression, I would recommend Random Forest.</a:t>
            </a:r>
          </a:p>
          <a:p>
            <a:pPr>
              <a:buClr>
                <a:schemeClr val="bg1"/>
              </a:buClr>
              <a:buFont typeface="Arial" panose="020B0604020202020204" pitchFamily="34" charset="0"/>
              <a:buChar char="•"/>
            </a:pPr>
            <a:endParaRPr lang="en-IN" sz="15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419064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D381-42D1-8619-9A0C-68BE5FB303E5}"/>
              </a:ext>
            </a:extLst>
          </p:cNvPr>
          <p:cNvSpPr>
            <a:spLocks noGrp="1"/>
          </p:cNvSpPr>
          <p:nvPr>
            <p:ph type="title"/>
          </p:nvPr>
        </p:nvSpPr>
        <p:spPr/>
        <p:txBody>
          <a:bodyPr/>
          <a:lstStyle/>
          <a:p>
            <a:r>
              <a:rPr lang="en-IN" b="1" dirty="0">
                <a:solidFill>
                  <a:schemeClr val="tx1"/>
                </a:solidFill>
                <a:latin typeface="Montserrat" panose="00000500000000000000" pitchFamily="2" charset="0"/>
              </a:rPr>
              <a:t>Business Objective</a:t>
            </a:r>
            <a:br>
              <a:rPr lang="en-IN" dirty="0">
                <a:latin typeface="Montserrat" panose="00000500000000000000" pitchFamily="2" charset="0"/>
              </a:rPr>
            </a:br>
            <a:endParaRPr lang="en-IN" dirty="0"/>
          </a:p>
        </p:txBody>
      </p:sp>
      <p:sp>
        <p:nvSpPr>
          <p:cNvPr id="3" name="Text Placeholder 2">
            <a:extLst>
              <a:ext uri="{FF2B5EF4-FFF2-40B4-BE49-F238E27FC236}">
                <a16:creationId xmlns:a16="http://schemas.microsoft.com/office/drawing/2014/main" id="{462AE1F3-D10F-6E7C-C47C-DA21D9EA661B}"/>
              </a:ext>
            </a:extLst>
          </p:cNvPr>
          <p:cNvSpPr>
            <a:spLocks noGrp="1"/>
          </p:cNvSpPr>
          <p:nvPr>
            <p:ph type="body" idx="1"/>
          </p:nvPr>
        </p:nvSpPr>
        <p:spPr>
          <a:xfrm>
            <a:off x="311699" y="1152475"/>
            <a:ext cx="8574203" cy="3699744"/>
          </a:xfrm>
        </p:spPr>
        <p:txBody>
          <a:bodyPr/>
          <a:lstStyle/>
          <a:p>
            <a:pPr algn="just">
              <a:buClr>
                <a:schemeClr val="bg1"/>
              </a:buClr>
              <a:buFont typeface="Arial" panose="020B0604020202020204" pitchFamily="34" charset="0"/>
              <a:buChar char="•"/>
            </a:pPr>
            <a:r>
              <a:rPr lang="en-IN" sz="1600" dirty="0">
                <a:solidFill>
                  <a:schemeClr val="bg1"/>
                </a:solidFill>
                <a:effectLst/>
                <a:latin typeface="Montserrat" panose="00000500000000000000" pitchFamily="2" charset="0"/>
                <a:ea typeface="Times New Roman" panose="02020603050405020304" pitchFamily="18" charset="0"/>
              </a:rPr>
              <a:t>We are all aware what is Credit card. It is type of payment card in which charges are made against a line of credit instead of the account holder's cash deposits. When someone uses a credit card to make a purchase, that person's account accrues a balance that must be paid off each month</a:t>
            </a:r>
            <a:r>
              <a:rPr lang="en-IN" sz="1600" dirty="0">
                <a:solidFill>
                  <a:schemeClr val="bg1"/>
                </a:solidFill>
                <a:effectLst/>
                <a:latin typeface="Montserrat" panose="00000500000000000000" pitchFamily="2" charset="0"/>
                <a:ea typeface="Arial" panose="020B0604020202020204" pitchFamily="34" charset="0"/>
              </a:rPr>
              <a:t>. </a:t>
            </a:r>
            <a:endParaRPr lang="en-IN" sz="1600" dirty="0">
              <a:solidFill>
                <a:schemeClr val="bg1"/>
              </a:solidFill>
              <a:latin typeface="Montserrat" panose="00000500000000000000" pitchFamily="2" charset="0"/>
            </a:endParaRPr>
          </a:p>
          <a:p>
            <a:pPr algn="just">
              <a:buClr>
                <a:schemeClr val="bg1"/>
              </a:buClr>
              <a:buFont typeface="Arial" panose="020B0604020202020204" pitchFamily="34" charset="0"/>
              <a:buChar char="•"/>
            </a:pPr>
            <a:r>
              <a:rPr lang="en-IN" sz="1600" dirty="0">
                <a:solidFill>
                  <a:schemeClr val="bg1"/>
                </a:solidFill>
                <a:effectLst/>
                <a:latin typeface="Montserrat" panose="00000500000000000000" pitchFamily="2" charset="0"/>
                <a:ea typeface="Times New Roman" panose="02020603050405020304" pitchFamily="18" charset="0"/>
              </a:rPr>
              <a:t>Credit card default happens when you have become severely delinquent on         your credit card payments. Missing credit card payments once or twice does not count as a default. A payment default occurs when you fail to pay the Minimum Amount Due on the credit card for a few consecutive months.</a:t>
            </a:r>
            <a:endParaRPr lang="en-IN" sz="1600" dirty="0">
              <a:solidFill>
                <a:schemeClr val="bg1"/>
              </a:solidFill>
              <a:latin typeface="Montserrat" panose="00000500000000000000" pitchFamily="2" charset="0"/>
              <a:ea typeface="Arial" panose="020B0604020202020204" pitchFamily="34" charset="0"/>
            </a:endParaRPr>
          </a:p>
          <a:p>
            <a:pPr algn="just">
              <a:buClr>
                <a:schemeClr val="bg1"/>
              </a:buClr>
              <a:buFont typeface="Arial" panose="020B0604020202020204" pitchFamily="34" charset="0"/>
              <a:buChar char="•"/>
            </a:pPr>
            <a:r>
              <a:rPr lang="en-IN" sz="1600" dirty="0">
                <a:solidFill>
                  <a:schemeClr val="bg1"/>
                </a:solidFill>
                <a:effectLst/>
                <a:latin typeface="Montserrat" panose="00000500000000000000" pitchFamily="2" charset="0"/>
                <a:ea typeface="Arial" panose="020B0604020202020204" pitchFamily="34" charset="0"/>
              </a:rPr>
              <a:t>The provided dataset contains information about Gender, Amount of given credit, Education, Age, Repayment Status, Amount of Bill Statement, Amount of previous payment and the target is Default payment next month. This project is aimed at predicting the case of customers default payments in Taiwan</a:t>
            </a:r>
            <a:r>
              <a:rPr lang="en-IN" sz="1600" dirty="0">
                <a:solidFill>
                  <a:srgbClr val="212121"/>
                </a:solidFill>
                <a:effectLst/>
                <a:latin typeface="Montserrat" panose="00000500000000000000" pitchFamily="2" charset="0"/>
                <a:ea typeface="Arial" panose="020B0604020202020204" pitchFamily="34" charset="0"/>
              </a:rPr>
              <a:t>.</a:t>
            </a: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r>
              <a:rPr lang="en-IN" sz="1600" dirty="0" err="1">
                <a:solidFill>
                  <a:schemeClr val="bg1"/>
                </a:solidFill>
                <a:effectLst/>
                <a:latin typeface="Montserrat" panose="00000500000000000000" pitchFamily="2" charset="0"/>
                <a:ea typeface="Arial" panose="020B0604020202020204" pitchFamily="34" charset="0"/>
              </a:rPr>
              <a:t>ly</a:t>
            </a:r>
            <a:r>
              <a:rPr lang="en-IN" sz="1600" dirty="0">
                <a:solidFill>
                  <a:schemeClr val="bg1"/>
                </a:solidFill>
                <a:effectLst/>
                <a:latin typeface="Montserrat" panose="00000500000000000000" pitchFamily="2" charset="0"/>
                <a:ea typeface="Arial" panose="020B0604020202020204" pitchFamily="34" charset="0"/>
              </a:rPr>
              <a:t> of rental bikes.</a:t>
            </a: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11421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A85B-67D0-434F-9C9D-14394BC5D222}"/>
              </a:ext>
            </a:extLst>
          </p:cNvPr>
          <p:cNvSpPr>
            <a:spLocks noGrp="1"/>
          </p:cNvSpPr>
          <p:nvPr>
            <p:ph type="title"/>
          </p:nvPr>
        </p:nvSpPr>
        <p:spPr>
          <a:xfrm>
            <a:off x="311700" y="371475"/>
            <a:ext cx="8520600" cy="621506"/>
          </a:xfrm>
        </p:spPr>
        <p:txBody>
          <a:bodyPr/>
          <a:lstStyle/>
          <a:p>
            <a:r>
              <a:rPr lang="en-IN" b="1" dirty="0">
                <a:latin typeface="Montserrat" panose="00000500000000000000" pitchFamily="2" charset="0"/>
              </a:rPr>
              <a:t>Data Summary</a:t>
            </a:r>
          </a:p>
        </p:txBody>
      </p:sp>
      <p:sp>
        <p:nvSpPr>
          <p:cNvPr id="3" name="Text Placeholder 2">
            <a:extLst>
              <a:ext uri="{FF2B5EF4-FFF2-40B4-BE49-F238E27FC236}">
                <a16:creationId xmlns:a16="http://schemas.microsoft.com/office/drawing/2014/main" id="{B74B0A73-1C6E-4D92-AC2E-0E5C5AAE5D75}"/>
              </a:ext>
            </a:extLst>
          </p:cNvPr>
          <p:cNvSpPr>
            <a:spLocks noGrp="1"/>
          </p:cNvSpPr>
          <p:nvPr>
            <p:ph type="body" idx="1"/>
          </p:nvPr>
        </p:nvSpPr>
        <p:spPr/>
        <p:txBody>
          <a:bodyPr/>
          <a:lstStyle/>
          <a:p>
            <a:pPr marL="114300" indent="0">
              <a:buClr>
                <a:schemeClr val="bg1"/>
              </a:buClr>
              <a:buNone/>
            </a:pP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41A90630-6570-1568-4624-E8FDA3E1A4E5}"/>
              </a:ext>
            </a:extLst>
          </p:cNvPr>
          <p:cNvPicPr>
            <a:picLocks noChangeAspect="1"/>
          </p:cNvPicPr>
          <p:nvPr/>
        </p:nvPicPr>
        <p:blipFill>
          <a:blip r:embed="rId2"/>
          <a:stretch>
            <a:fillRect/>
          </a:stretch>
        </p:blipFill>
        <p:spPr>
          <a:xfrm>
            <a:off x="776274" y="1122466"/>
            <a:ext cx="7240374" cy="3508528"/>
          </a:xfrm>
          <a:prstGeom prst="rect">
            <a:avLst/>
          </a:prstGeom>
        </p:spPr>
      </p:pic>
    </p:spTree>
    <p:extLst>
      <p:ext uri="{BB962C8B-B14F-4D97-AF65-F5344CB8AC3E}">
        <p14:creationId xmlns:p14="http://schemas.microsoft.com/office/powerpoint/2010/main" val="219645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C3A7-9E52-4E74-B9B3-814299086247}"/>
              </a:ext>
            </a:extLst>
          </p:cNvPr>
          <p:cNvSpPr>
            <a:spLocks noGrp="1"/>
          </p:cNvSpPr>
          <p:nvPr>
            <p:ph type="title"/>
          </p:nvPr>
        </p:nvSpPr>
        <p:spPr>
          <a:xfrm>
            <a:off x="311700" y="164307"/>
            <a:ext cx="8520600" cy="635794"/>
          </a:xfrm>
        </p:spPr>
        <p:txBody>
          <a:bodyPr/>
          <a:lstStyle/>
          <a:p>
            <a:pPr>
              <a:lnSpc>
                <a:spcPct val="150000"/>
              </a:lnSpc>
              <a:buClr>
                <a:schemeClr val="bg1"/>
              </a:buClr>
            </a:pPr>
            <a:r>
              <a:rPr lang="en-IN" b="1" dirty="0">
                <a:solidFill>
                  <a:schemeClr val="tx1"/>
                </a:solidFill>
                <a:latin typeface="Montserrat" panose="00000500000000000000" pitchFamily="2" charset="0"/>
              </a:rPr>
              <a:t>Feature Summary</a:t>
            </a:r>
          </a:p>
        </p:txBody>
      </p:sp>
      <p:sp>
        <p:nvSpPr>
          <p:cNvPr id="3" name="Text Placeholder 2">
            <a:extLst>
              <a:ext uri="{FF2B5EF4-FFF2-40B4-BE49-F238E27FC236}">
                <a16:creationId xmlns:a16="http://schemas.microsoft.com/office/drawing/2014/main" id="{FCB1274A-FAA9-4559-B3CC-35ECB0213F37}"/>
              </a:ext>
            </a:extLst>
          </p:cNvPr>
          <p:cNvSpPr>
            <a:spLocks noGrp="1"/>
          </p:cNvSpPr>
          <p:nvPr>
            <p:ph type="body" idx="1"/>
          </p:nvPr>
        </p:nvSpPr>
        <p:spPr>
          <a:xfrm>
            <a:off x="311700" y="878681"/>
            <a:ext cx="8520600" cy="3943350"/>
          </a:xfrm>
        </p:spPr>
        <p:txBody>
          <a:bodyPr/>
          <a:lstStyle/>
          <a:p>
            <a:pPr>
              <a:buClr>
                <a:schemeClr val="bg1"/>
              </a:buClr>
              <a:buFont typeface="Arial" panose="020B0604020202020204" pitchFamily="34" charset="0"/>
              <a:buChar char="•"/>
            </a:pPr>
            <a:r>
              <a:rPr lang="en-US" b="0" i="0" dirty="0">
                <a:solidFill>
                  <a:srgbClr val="212121"/>
                </a:solidFill>
                <a:effectLst/>
                <a:latin typeface="Roboto" panose="02000000000000000000" pitchFamily="2" charset="0"/>
              </a:rPr>
              <a:t> </a:t>
            </a:r>
            <a:r>
              <a:rPr lang="en-US" sz="1600" b="0" i="0" dirty="0">
                <a:solidFill>
                  <a:schemeClr val="bg1"/>
                </a:solidFill>
                <a:effectLst/>
                <a:latin typeface="Montserrat" panose="00000500000000000000" pitchFamily="2" charset="0"/>
              </a:rPr>
              <a:t>X1 -  Amount of the given credit </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 </a:t>
            </a:r>
            <a:r>
              <a:rPr lang="en-IN" sz="1600" b="0" i="0" dirty="0">
                <a:solidFill>
                  <a:schemeClr val="bg1"/>
                </a:solidFill>
                <a:effectLst/>
                <a:latin typeface="Montserrat" panose="00000500000000000000" pitchFamily="2" charset="0"/>
              </a:rPr>
              <a:t>X2 -  Gender</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 </a:t>
            </a:r>
            <a:r>
              <a:rPr lang="en-IN" sz="1600" b="0" i="0" dirty="0">
                <a:solidFill>
                  <a:schemeClr val="bg1"/>
                </a:solidFill>
                <a:effectLst/>
                <a:latin typeface="Montserrat" panose="00000500000000000000" pitchFamily="2" charset="0"/>
              </a:rPr>
              <a:t>X3 -  Education </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 </a:t>
            </a:r>
            <a:r>
              <a:rPr lang="en-IN" sz="1600" b="0" i="0" dirty="0">
                <a:solidFill>
                  <a:schemeClr val="bg1"/>
                </a:solidFill>
                <a:effectLst/>
                <a:latin typeface="Montserrat" panose="00000500000000000000" pitchFamily="2" charset="0"/>
              </a:rPr>
              <a:t>X4 - Marital status</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 </a:t>
            </a:r>
            <a:r>
              <a:rPr lang="en-IN" sz="1600" b="0" i="0" dirty="0">
                <a:solidFill>
                  <a:schemeClr val="bg1"/>
                </a:solidFill>
                <a:effectLst/>
                <a:latin typeface="Montserrat" panose="00000500000000000000" pitchFamily="2" charset="0"/>
              </a:rPr>
              <a:t>X5 - Age</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 </a:t>
            </a:r>
            <a:r>
              <a:rPr lang="en-US" sz="1600" b="0" i="0" dirty="0">
                <a:solidFill>
                  <a:schemeClr val="bg1"/>
                </a:solidFill>
                <a:effectLst/>
                <a:latin typeface="Montserrat" panose="00000500000000000000" pitchFamily="2" charset="0"/>
              </a:rPr>
              <a:t>X6 - X11: History of past payment from April to September</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 </a:t>
            </a:r>
            <a:r>
              <a:rPr lang="en-US" sz="1600" b="0" i="0" dirty="0">
                <a:solidFill>
                  <a:schemeClr val="bg1"/>
                </a:solidFill>
                <a:effectLst/>
                <a:latin typeface="Montserrat" panose="00000500000000000000" pitchFamily="2" charset="0"/>
              </a:rPr>
              <a:t>X12-X17: Amount of bill statement  April to September</a:t>
            </a:r>
          </a:p>
          <a:p>
            <a:pPr>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X18-X23: Amount of previous payment April to September</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Y – Default payment</a:t>
            </a:r>
            <a:endParaRPr lang="en-US" sz="1600" b="0" i="0" dirty="0">
              <a:solidFill>
                <a:schemeClr val="bg1"/>
              </a:solidFill>
              <a:effectLst/>
              <a:latin typeface="Montserrat" panose="00000500000000000000" pitchFamily="2" charset="0"/>
            </a:endParaRPr>
          </a:p>
          <a:p>
            <a:pPr>
              <a:buClr>
                <a:schemeClr val="bg1"/>
              </a:buClr>
              <a:buFont typeface="Arial" panose="020B0604020202020204" pitchFamily="34" charset="0"/>
              <a:buChar char="•"/>
            </a:pPr>
            <a:endParaRPr lang="en-US" sz="1600" b="0" i="0" dirty="0">
              <a:solidFill>
                <a:schemeClr val="bg1"/>
              </a:solidFill>
              <a:effectLst/>
              <a:latin typeface="Montserrat" panose="00000500000000000000" pitchFamily="2" charset="0"/>
            </a:endParaRPr>
          </a:p>
          <a:p>
            <a:pPr>
              <a:buClr>
                <a:schemeClr val="bg1"/>
              </a:buClr>
              <a:buFont typeface="Arial" panose="020B0604020202020204" pitchFamily="34" charset="0"/>
              <a:buChar char="•"/>
            </a:pPr>
            <a:endParaRPr lang="en-IN" sz="1600" b="0" i="0" dirty="0">
              <a:solidFill>
                <a:schemeClr val="bg1"/>
              </a:solidFill>
              <a:effectLst/>
              <a:latin typeface="Montserrat" panose="00000500000000000000" pitchFamily="2" charset="0"/>
            </a:endParaRPr>
          </a:p>
          <a:p>
            <a:pPr>
              <a:buClr>
                <a:schemeClr val="bg1"/>
              </a:buClr>
              <a:buFont typeface="Arial" panose="020B0604020202020204" pitchFamily="34" charset="0"/>
              <a:buChar char="•"/>
            </a:pPr>
            <a:endParaRPr lang="en-US" sz="1600" b="0" i="0" dirty="0">
              <a:solidFill>
                <a:schemeClr val="bg1"/>
              </a:solidFill>
              <a:effectLst/>
              <a:latin typeface="Montserrat" panose="00000500000000000000" pitchFamily="2" charset="0"/>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343299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7629-E332-4721-95B2-239302121DC6}"/>
              </a:ext>
            </a:extLst>
          </p:cNvPr>
          <p:cNvSpPr>
            <a:spLocks noGrp="1"/>
          </p:cNvSpPr>
          <p:nvPr>
            <p:ph type="title"/>
          </p:nvPr>
        </p:nvSpPr>
        <p:spPr>
          <a:xfrm>
            <a:off x="311700" y="200026"/>
            <a:ext cx="8520600" cy="607218"/>
          </a:xfrm>
        </p:spPr>
        <p:txBody>
          <a:bodyPr/>
          <a:lstStyle/>
          <a:p>
            <a:pPr>
              <a:lnSpc>
                <a:spcPct val="150000"/>
              </a:lnSpc>
              <a:buClr>
                <a:schemeClr val="bg1"/>
              </a:buClr>
            </a:pPr>
            <a:r>
              <a:rPr lang="en-IN" b="1" dirty="0">
                <a:solidFill>
                  <a:schemeClr val="tx1"/>
                </a:solidFill>
                <a:latin typeface="Montserrat" panose="00000500000000000000" pitchFamily="2" charset="0"/>
              </a:rPr>
              <a:t>Data </a:t>
            </a:r>
            <a:r>
              <a:rPr lang="en-IN" b="1" dirty="0" err="1">
                <a:solidFill>
                  <a:schemeClr val="tx1"/>
                </a:solidFill>
                <a:latin typeface="Montserrat" panose="00000500000000000000" pitchFamily="2" charset="0"/>
              </a:rPr>
              <a:t>Preprocessing</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15BA3EB1-4C56-4BD0-8C65-0BDBF9D53A53}"/>
              </a:ext>
            </a:extLst>
          </p:cNvPr>
          <p:cNvSpPr>
            <a:spLocks noGrp="1"/>
          </p:cNvSpPr>
          <p:nvPr>
            <p:ph type="body" idx="1"/>
          </p:nvPr>
        </p:nvSpPr>
        <p:spPr>
          <a:xfrm>
            <a:off x="311700" y="1045099"/>
            <a:ext cx="8520600" cy="3705495"/>
          </a:xfrm>
        </p:spPr>
        <p:txBody>
          <a:bodyPr/>
          <a:lstStyle/>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The dataset contains 30000 rows and 25 columns</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There are no missing values present</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There are no duplicate values present</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There are no null values present</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‘Default payment next month’ is the dependent variable which we need to predict for our new observations</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There 9 categorical variables in our dataset</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I rename some of the features for convenience.</a:t>
            </a:r>
            <a:endParaRPr lang="en-IN" dirty="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242514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EE73-B951-40EB-5E8A-EB2C9EEC718F}"/>
              </a:ext>
            </a:extLst>
          </p:cNvPr>
          <p:cNvSpPr>
            <a:spLocks noGrp="1"/>
          </p:cNvSpPr>
          <p:nvPr>
            <p:ph type="title"/>
          </p:nvPr>
        </p:nvSpPr>
        <p:spPr>
          <a:xfrm>
            <a:off x="311700" y="0"/>
            <a:ext cx="8520600" cy="721519"/>
          </a:xfrm>
        </p:spPr>
        <p:txBody>
          <a:bodyPr/>
          <a:lstStyle/>
          <a:p>
            <a:pPr>
              <a:lnSpc>
                <a:spcPct val="150000"/>
              </a:lnSpc>
            </a:pPr>
            <a:r>
              <a:rPr lang="en-IN" b="1" dirty="0">
                <a:solidFill>
                  <a:schemeClr val="tx1"/>
                </a:solidFill>
                <a:latin typeface="Montserrat" panose="00000500000000000000" pitchFamily="2" charset="0"/>
              </a:rPr>
              <a:t>Analysis of Dependent variable</a:t>
            </a:r>
          </a:p>
        </p:txBody>
      </p:sp>
      <p:sp>
        <p:nvSpPr>
          <p:cNvPr id="3" name="Text Placeholder 2">
            <a:extLst>
              <a:ext uri="{FF2B5EF4-FFF2-40B4-BE49-F238E27FC236}">
                <a16:creationId xmlns:a16="http://schemas.microsoft.com/office/drawing/2014/main" id="{16FE6F86-0A77-0FB9-9848-BB7962C931B3}"/>
              </a:ext>
            </a:extLst>
          </p:cNvPr>
          <p:cNvSpPr>
            <a:spLocks noGrp="1"/>
          </p:cNvSpPr>
          <p:nvPr>
            <p:ph type="body" idx="1"/>
          </p:nvPr>
        </p:nvSpPr>
        <p:spPr>
          <a:xfrm>
            <a:off x="215834" y="950118"/>
            <a:ext cx="8699565" cy="4064333"/>
          </a:xfrm>
        </p:spPr>
        <p:txBody>
          <a:bodyPr/>
          <a:lstStyle/>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a:buClr>
                <a:schemeClr val="bg1"/>
              </a:buClr>
            </a:pPr>
            <a:r>
              <a:rPr lang="en-IN" sz="1500" dirty="0">
                <a:solidFill>
                  <a:schemeClr val="bg1"/>
                </a:solidFill>
                <a:latin typeface="Montserrat" panose="00000500000000000000" pitchFamily="2" charset="0"/>
              </a:rPr>
              <a:t>In our dataset ‘default payment next month’ is dependent variable.</a:t>
            </a:r>
          </a:p>
          <a:p>
            <a:pPr>
              <a:buClr>
                <a:schemeClr val="bg1"/>
              </a:buClr>
            </a:pPr>
            <a:r>
              <a:rPr lang="en-IN" sz="1500" dirty="0">
                <a:solidFill>
                  <a:schemeClr val="bg1"/>
                </a:solidFill>
                <a:latin typeface="Montserrat" panose="00000500000000000000" pitchFamily="2" charset="0"/>
              </a:rPr>
              <a:t>From </a:t>
            </a:r>
            <a:r>
              <a:rPr lang="en-US" sz="1500" i="0" dirty="0">
                <a:solidFill>
                  <a:schemeClr val="bg1"/>
                </a:solidFill>
                <a:effectLst/>
                <a:latin typeface="Montserrat" panose="00000500000000000000" pitchFamily="2" charset="0"/>
              </a:rPr>
              <a:t>the above data analysis we can say that</a:t>
            </a:r>
          </a:p>
          <a:p>
            <a:pPr algn="l">
              <a:buFont typeface="Arial" panose="020B0604020202020204" pitchFamily="34" charset="0"/>
              <a:buChar char="•"/>
            </a:pPr>
            <a:r>
              <a:rPr lang="en-US" sz="1500" i="0" dirty="0">
                <a:solidFill>
                  <a:schemeClr val="bg1"/>
                </a:solidFill>
                <a:effectLst/>
                <a:latin typeface="Montserrat" panose="00000500000000000000" pitchFamily="2" charset="0"/>
              </a:rPr>
              <a:t>0 - Not Default</a:t>
            </a:r>
          </a:p>
          <a:p>
            <a:pPr algn="l">
              <a:buFont typeface="Arial" panose="020B0604020202020204" pitchFamily="34" charset="0"/>
              <a:buChar char="•"/>
            </a:pPr>
            <a:r>
              <a:rPr lang="en-US" sz="1500" i="0" dirty="0">
                <a:solidFill>
                  <a:schemeClr val="bg1"/>
                </a:solidFill>
                <a:effectLst/>
                <a:latin typeface="Montserrat" panose="00000500000000000000" pitchFamily="2" charset="0"/>
              </a:rPr>
              <a:t>1 - Default</a:t>
            </a:r>
          </a:p>
          <a:p>
            <a:pPr algn="l">
              <a:buFont typeface="Arial" panose="020B0604020202020204" pitchFamily="34" charset="0"/>
              <a:buChar char="•"/>
            </a:pPr>
            <a:r>
              <a:rPr lang="en-US" sz="1500" i="0" dirty="0">
                <a:solidFill>
                  <a:schemeClr val="bg1"/>
                </a:solidFill>
                <a:effectLst/>
                <a:latin typeface="Montserrat" panose="00000500000000000000" pitchFamily="2" charset="0"/>
              </a:rPr>
              <a:t>Numbers of Defaulters are less than the Non Defaulters in the given dataset</a:t>
            </a:r>
          </a:p>
          <a:p>
            <a:pPr algn="l">
              <a:buClr>
                <a:schemeClr val="bg1"/>
              </a:buClr>
              <a:buFont typeface="Arial" panose="020B0604020202020204" pitchFamily="34" charset="0"/>
              <a:buChar char="•"/>
            </a:pPr>
            <a:r>
              <a:rPr lang="en-US" sz="1500" dirty="0">
                <a:solidFill>
                  <a:schemeClr val="bg1"/>
                </a:solidFill>
                <a:latin typeface="Montserrat" panose="00000500000000000000" pitchFamily="2" charset="0"/>
              </a:rPr>
              <a:t>From the graph we can see that both classes are not in proportion </a:t>
            </a:r>
            <a:r>
              <a:rPr lang="en-US" sz="1500" dirty="0" err="1">
                <a:solidFill>
                  <a:schemeClr val="bg1"/>
                </a:solidFill>
                <a:latin typeface="Montserrat" panose="00000500000000000000" pitchFamily="2" charset="0"/>
              </a:rPr>
              <a:t>i.e</a:t>
            </a:r>
            <a:r>
              <a:rPr lang="en-US" sz="1500" dirty="0">
                <a:solidFill>
                  <a:schemeClr val="bg1"/>
                </a:solidFill>
                <a:latin typeface="Montserrat" panose="00000500000000000000" pitchFamily="2" charset="0"/>
              </a:rPr>
              <a:t> imbalanced dataset so we normalize our dataset. </a:t>
            </a:r>
            <a:endParaRPr lang="en-IN" sz="1500" dirty="0">
              <a:solidFill>
                <a:schemeClr val="bg1"/>
              </a:solidFill>
              <a:latin typeface="Montserrat" panose="00000500000000000000" pitchFamily="2" charset="0"/>
            </a:endParaRPr>
          </a:p>
          <a:p>
            <a:pPr marL="114300" indent="0" algn="l">
              <a:buClr>
                <a:schemeClr val="bg1"/>
              </a:buClr>
              <a:buNone/>
            </a:pPr>
            <a:r>
              <a:rPr lang="en-IN" sz="1500" dirty="0">
                <a:solidFill>
                  <a:schemeClr val="bg1"/>
                </a:solidFill>
                <a:latin typeface="Montserrat" panose="00000500000000000000" pitchFamily="2" charset="0"/>
              </a:rPr>
              <a:t>       </a:t>
            </a: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02DCF879-67A6-BA8B-1579-13B14E300A38}"/>
              </a:ext>
            </a:extLst>
          </p:cNvPr>
          <p:cNvPicPr>
            <a:picLocks noChangeAspect="1"/>
          </p:cNvPicPr>
          <p:nvPr/>
        </p:nvPicPr>
        <p:blipFill>
          <a:blip r:embed="rId3"/>
          <a:stretch>
            <a:fillRect/>
          </a:stretch>
        </p:blipFill>
        <p:spPr>
          <a:xfrm>
            <a:off x="1777181" y="721519"/>
            <a:ext cx="4673255" cy="2312146"/>
          </a:xfrm>
          <a:prstGeom prst="rect">
            <a:avLst/>
          </a:prstGeom>
        </p:spPr>
      </p:pic>
    </p:spTree>
    <p:extLst>
      <p:ext uri="{BB962C8B-B14F-4D97-AF65-F5344CB8AC3E}">
        <p14:creationId xmlns:p14="http://schemas.microsoft.com/office/powerpoint/2010/main" val="428268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86DD-2B58-A47F-5F13-A2A7628E4467}"/>
              </a:ext>
            </a:extLst>
          </p:cNvPr>
          <p:cNvSpPr>
            <a:spLocks noGrp="1"/>
          </p:cNvSpPr>
          <p:nvPr>
            <p:ph type="title"/>
          </p:nvPr>
        </p:nvSpPr>
        <p:spPr>
          <a:xfrm>
            <a:off x="311700" y="324465"/>
            <a:ext cx="8520600" cy="567812"/>
          </a:xfrm>
        </p:spPr>
        <p:txBody>
          <a:bodyPr/>
          <a:lstStyle/>
          <a:p>
            <a:r>
              <a:rPr lang="en-IN" b="1" dirty="0">
                <a:solidFill>
                  <a:schemeClr val="tx1"/>
                </a:solidFill>
                <a:latin typeface="Montserrat" panose="00000500000000000000" pitchFamily="2" charset="0"/>
              </a:rPr>
              <a:t>SMOTE</a:t>
            </a:r>
            <a:br>
              <a:rPr lang="en-IN" b="1" dirty="0">
                <a:solidFill>
                  <a:schemeClr val="tx1"/>
                </a:solidFill>
                <a:latin typeface="Montserrat" panose="00000500000000000000" pitchFamily="2" charset="0"/>
              </a:rPr>
            </a:br>
            <a:endParaRPr lang="en-IN" dirty="0"/>
          </a:p>
        </p:txBody>
      </p:sp>
      <p:sp>
        <p:nvSpPr>
          <p:cNvPr id="3" name="Text Placeholder 2">
            <a:extLst>
              <a:ext uri="{FF2B5EF4-FFF2-40B4-BE49-F238E27FC236}">
                <a16:creationId xmlns:a16="http://schemas.microsoft.com/office/drawing/2014/main" id="{1DED2968-E40A-47AE-3450-1F68AF395B4C}"/>
              </a:ext>
            </a:extLst>
          </p:cNvPr>
          <p:cNvSpPr>
            <a:spLocks noGrp="1"/>
          </p:cNvSpPr>
          <p:nvPr>
            <p:ph type="body" idx="1"/>
          </p:nvPr>
        </p:nvSpPr>
        <p:spPr>
          <a:xfrm>
            <a:off x="311700" y="957263"/>
            <a:ext cx="8520600" cy="3979068"/>
          </a:xfrm>
        </p:spPr>
        <p:txBody>
          <a:bodyPr/>
          <a:lstStyle/>
          <a:p>
            <a:endParaRPr lang="en-IN" dirty="0"/>
          </a:p>
          <a:p>
            <a:pPr marL="114300" indent="0">
              <a:buClr>
                <a:schemeClr val="bg1"/>
              </a:buClr>
              <a:buNone/>
            </a:pPr>
            <a:endParaRPr lang="en-IN" sz="1500" dirty="0">
              <a:solidFill>
                <a:schemeClr val="bg1"/>
              </a:solidFill>
              <a:latin typeface="Montserrat" panose="00000500000000000000" pitchFamily="2" charset="0"/>
            </a:endParaRPr>
          </a:p>
          <a:p>
            <a:pPr marL="114300" indent="0">
              <a:buClr>
                <a:schemeClr val="bg1"/>
              </a:buClr>
              <a:buNone/>
            </a:pPr>
            <a:endParaRPr lang="en-IN" sz="1500" dirty="0">
              <a:solidFill>
                <a:schemeClr val="bg1"/>
              </a:solidFill>
              <a:latin typeface="Montserrat" panose="00000500000000000000" pitchFamily="2" charset="0"/>
            </a:endParaRPr>
          </a:p>
          <a:p>
            <a:pPr marL="114300" indent="0">
              <a:buClr>
                <a:schemeClr val="bg1"/>
              </a:buClr>
              <a:buNone/>
            </a:pPr>
            <a:endParaRPr lang="en-IN" sz="1500" dirty="0">
              <a:solidFill>
                <a:schemeClr val="bg1"/>
              </a:solidFill>
              <a:latin typeface="Montserrat" panose="00000500000000000000" pitchFamily="2" charset="0"/>
            </a:endParaRPr>
          </a:p>
          <a:p>
            <a:pPr marL="114300" indent="0">
              <a:buClr>
                <a:schemeClr val="bg1"/>
              </a:buClr>
              <a:buNone/>
            </a:pPr>
            <a:endParaRPr lang="en-IN" sz="1500" dirty="0">
              <a:solidFill>
                <a:schemeClr val="bg1"/>
              </a:solidFill>
              <a:latin typeface="Montserrat" panose="00000500000000000000" pitchFamily="2" charset="0"/>
            </a:endParaRPr>
          </a:p>
          <a:p>
            <a:pPr marL="114300" indent="0">
              <a:buClr>
                <a:schemeClr val="bg1"/>
              </a:buClr>
              <a:buNone/>
            </a:pPr>
            <a:endParaRPr lang="en-IN" sz="1500" dirty="0">
              <a:solidFill>
                <a:schemeClr val="bg1"/>
              </a:solidFill>
              <a:latin typeface="Montserrat" panose="00000500000000000000" pitchFamily="2" charset="0"/>
            </a:endParaRPr>
          </a:p>
          <a:p>
            <a:pPr marL="114300" indent="0">
              <a:buClr>
                <a:schemeClr val="bg1"/>
              </a:buClr>
              <a:buNone/>
            </a:pPr>
            <a:endParaRPr lang="en-IN" sz="1500" dirty="0">
              <a:solidFill>
                <a:schemeClr val="bg1"/>
              </a:solidFill>
              <a:latin typeface="Montserrat" panose="00000500000000000000" pitchFamily="2" charset="0"/>
            </a:endParaRPr>
          </a:p>
          <a:p>
            <a:pPr marL="114300" indent="0">
              <a:buClr>
                <a:schemeClr val="bg1"/>
              </a:buClr>
              <a:buNone/>
            </a:pPr>
            <a:endParaRPr lang="en-IN" sz="1500" dirty="0">
              <a:solidFill>
                <a:schemeClr val="bg1"/>
              </a:solidFill>
              <a:latin typeface="Montserrat" panose="00000500000000000000" pitchFamily="2" charset="0"/>
            </a:endParaRPr>
          </a:p>
          <a:p>
            <a:pPr algn="just">
              <a:buClr>
                <a:schemeClr val="bg1"/>
              </a:buClr>
              <a:buFont typeface="Arial" panose="020B0604020202020204" pitchFamily="34" charset="0"/>
              <a:buChar char="•"/>
            </a:pPr>
            <a:r>
              <a:rPr lang="en-IN" sz="1600" b="1" dirty="0">
                <a:solidFill>
                  <a:schemeClr val="bg1"/>
                </a:solidFill>
                <a:latin typeface="Montserrat" panose="00000500000000000000" pitchFamily="2" charset="0"/>
              </a:rPr>
              <a:t> SMOTE</a:t>
            </a:r>
            <a:r>
              <a:rPr lang="en-IN" sz="1500" dirty="0">
                <a:solidFill>
                  <a:schemeClr val="bg1"/>
                </a:solidFill>
                <a:latin typeface="Montserrat" panose="00000500000000000000" pitchFamily="2" charset="0"/>
              </a:rPr>
              <a:t> - </a:t>
            </a:r>
            <a:r>
              <a:rPr lang="en-US" sz="1600" dirty="0">
                <a:solidFill>
                  <a:schemeClr val="bg1"/>
                </a:solidFill>
                <a:effectLst/>
                <a:latin typeface="Montserrat" panose="00000500000000000000" pitchFamily="2" charset="0"/>
              </a:rPr>
              <a:t>Synthetic Minority Oversampling Technique </a:t>
            </a:r>
            <a:r>
              <a:rPr lang="en-US" sz="1600" dirty="0">
                <a:solidFill>
                  <a:schemeClr val="bg1"/>
                </a:solidFill>
                <a:latin typeface="Montserrat" panose="00000500000000000000" pitchFamily="2" charset="0"/>
              </a:rPr>
              <a:t>is </a:t>
            </a:r>
            <a:r>
              <a:rPr lang="en-US" sz="1600" dirty="0">
                <a:solidFill>
                  <a:schemeClr val="bg1"/>
                </a:solidFill>
                <a:effectLst/>
                <a:latin typeface="Montserrat" panose="00000500000000000000" pitchFamily="2" charset="0"/>
              </a:rPr>
              <a:t>Oversampling is one of the most commonly used oversampling methods to solve the imbalance problem. It aims to balance class distribution by randomly increasing minority class examples by replicating them.</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After performing SMOTE we get this balanced dataset.</a:t>
            </a:r>
          </a:p>
        </p:txBody>
      </p:sp>
      <p:pic>
        <p:nvPicPr>
          <p:cNvPr id="6" name="Picture 5">
            <a:extLst>
              <a:ext uri="{FF2B5EF4-FFF2-40B4-BE49-F238E27FC236}">
                <a16:creationId xmlns:a16="http://schemas.microsoft.com/office/drawing/2014/main" id="{0E6D2549-23CC-ECFB-2D5C-FEA6DA44EDB4}"/>
              </a:ext>
            </a:extLst>
          </p:cNvPr>
          <p:cNvPicPr>
            <a:picLocks noChangeAspect="1"/>
          </p:cNvPicPr>
          <p:nvPr/>
        </p:nvPicPr>
        <p:blipFill>
          <a:blip r:embed="rId2"/>
          <a:stretch>
            <a:fillRect/>
          </a:stretch>
        </p:blipFill>
        <p:spPr>
          <a:xfrm>
            <a:off x="2432565" y="828496"/>
            <a:ext cx="4160881" cy="2445645"/>
          </a:xfrm>
          <a:prstGeom prst="rect">
            <a:avLst/>
          </a:prstGeom>
        </p:spPr>
      </p:pic>
    </p:spTree>
    <p:extLst>
      <p:ext uri="{BB962C8B-B14F-4D97-AF65-F5344CB8AC3E}">
        <p14:creationId xmlns:p14="http://schemas.microsoft.com/office/powerpoint/2010/main" val="276148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792A-F24C-1859-C7B4-9C166B82DA1E}"/>
              </a:ext>
            </a:extLst>
          </p:cNvPr>
          <p:cNvSpPr>
            <a:spLocks noGrp="1"/>
          </p:cNvSpPr>
          <p:nvPr>
            <p:ph type="title"/>
          </p:nvPr>
        </p:nvSpPr>
        <p:spPr>
          <a:xfrm>
            <a:off x="311700" y="342901"/>
            <a:ext cx="8520600" cy="578644"/>
          </a:xfrm>
        </p:spPr>
        <p:txBody>
          <a:bodyPr/>
          <a:lstStyle/>
          <a:p>
            <a:r>
              <a:rPr lang="en-IN" b="1" dirty="0">
                <a:latin typeface="Montserrat" panose="00000500000000000000" pitchFamily="2" charset="0"/>
              </a:rPr>
              <a:t>Analysis of SEX</a:t>
            </a:r>
          </a:p>
        </p:txBody>
      </p:sp>
      <p:sp>
        <p:nvSpPr>
          <p:cNvPr id="3" name="Text Placeholder 2">
            <a:extLst>
              <a:ext uri="{FF2B5EF4-FFF2-40B4-BE49-F238E27FC236}">
                <a16:creationId xmlns:a16="http://schemas.microsoft.com/office/drawing/2014/main" id="{784D24B9-C471-B4E5-49C5-C892F588B538}"/>
              </a:ext>
            </a:extLst>
          </p:cNvPr>
          <p:cNvSpPr>
            <a:spLocks noGrp="1"/>
          </p:cNvSpPr>
          <p:nvPr>
            <p:ph type="body" idx="1"/>
          </p:nvPr>
        </p:nvSpPr>
        <p:spPr>
          <a:xfrm>
            <a:off x="311700" y="1007269"/>
            <a:ext cx="8520600" cy="3992434"/>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lgn="just">
              <a:buClr>
                <a:schemeClr val="bg1"/>
              </a:buClr>
              <a:buSzPct val="150000"/>
              <a:buFont typeface="Arial" panose="020B0604020202020204" pitchFamily="34" charset="0"/>
              <a:buChar char="•"/>
            </a:pPr>
            <a:r>
              <a:rPr lang="en-US" sz="1500" i="0" dirty="0">
                <a:solidFill>
                  <a:schemeClr val="bg1"/>
                </a:solidFill>
                <a:effectLst/>
                <a:latin typeface="Montserrat" panose="00000500000000000000" pitchFamily="2" charset="0"/>
              </a:rPr>
              <a:t>From the above data analysis we can say that</a:t>
            </a:r>
          </a:p>
          <a:p>
            <a:pPr algn="just">
              <a:buSzPct val="150000"/>
              <a:buFont typeface="Arial" panose="020B0604020202020204" pitchFamily="34" charset="0"/>
              <a:buChar char="•"/>
            </a:pPr>
            <a:r>
              <a:rPr lang="en-US" sz="1500" i="0" dirty="0">
                <a:solidFill>
                  <a:schemeClr val="bg1"/>
                </a:solidFill>
                <a:effectLst/>
                <a:latin typeface="Montserrat" panose="00000500000000000000" pitchFamily="2" charset="0"/>
              </a:rPr>
              <a:t>1 - Male</a:t>
            </a:r>
          </a:p>
          <a:p>
            <a:pPr algn="just">
              <a:buFont typeface="Arial" panose="020B0604020202020204" pitchFamily="34" charset="0"/>
              <a:buChar char="•"/>
            </a:pPr>
            <a:r>
              <a:rPr lang="en-US" sz="1500" i="0" dirty="0">
                <a:solidFill>
                  <a:schemeClr val="bg1"/>
                </a:solidFill>
                <a:effectLst/>
                <a:latin typeface="Montserrat" panose="00000500000000000000" pitchFamily="2" charset="0"/>
              </a:rPr>
              <a:t>2 - Female</a:t>
            </a:r>
          </a:p>
          <a:p>
            <a:pPr algn="just">
              <a:buFont typeface="Arial" panose="020B0604020202020204" pitchFamily="34" charset="0"/>
              <a:buChar char="•"/>
            </a:pPr>
            <a:r>
              <a:rPr lang="en-US" sz="1500" dirty="0">
                <a:solidFill>
                  <a:schemeClr val="bg1"/>
                </a:solidFill>
                <a:effectLst/>
                <a:latin typeface="Montserrat" panose="00000500000000000000" pitchFamily="2" charset="0"/>
              </a:rPr>
              <a:t>Number of Male credit holder is less than Female.</a:t>
            </a:r>
          </a:p>
          <a:p>
            <a:pPr algn="just">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the above graph we can say that number of defaulter have high</a:t>
            </a:r>
          </a:p>
          <a:p>
            <a:pPr marL="114300" indent="0" algn="just">
              <a:buNone/>
            </a:pPr>
            <a:r>
              <a:rPr lang="en-US" sz="1500" i="0" dirty="0">
                <a:solidFill>
                  <a:schemeClr val="bg1"/>
                </a:solidFill>
                <a:effectLst/>
                <a:latin typeface="Montserrat" panose="00000500000000000000" pitchFamily="2" charset="0"/>
              </a:rPr>
              <a:t>       proportion of Males.</a:t>
            </a:r>
            <a:endParaRPr lang="en-IN" sz="1500" dirty="0">
              <a:solidFill>
                <a:schemeClr val="bg1"/>
              </a:solidFill>
              <a:latin typeface="Montserrat" panose="00000500000000000000" pitchFamily="2" charset="0"/>
            </a:endParaRPr>
          </a:p>
          <a:p>
            <a:endParaRPr lang="en-IN" dirty="0"/>
          </a:p>
          <a:p>
            <a:endParaRPr lang="en-IN" dirty="0"/>
          </a:p>
          <a:p>
            <a:endParaRPr lang="en-IN" dirty="0"/>
          </a:p>
          <a:p>
            <a:pPr marL="114300" indent="0">
              <a:buClr>
                <a:schemeClr val="bg1"/>
              </a:buClr>
              <a:buNone/>
            </a:pPr>
            <a:endParaRPr lang="en-IN" dirty="0"/>
          </a:p>
        </p:txBody>
      </p:sp>
      <p:pic>
        <p:nvPicPr>
          <p:cNvPr id="8" name="Picture 7">
            <a:extLst>
              <a:ext uri="{FF2B5EF4-FFF2-40B4-BE49-F238E27FC236}">
                <a16:creationId xmlns:a16="http://schemas.microsoft.com/office/drawing/2014/main" id="{50BE7157-7E66-AF5A-3A18-F6BB818F2EA4}"/>
              </a:ext>
            </a:extLst>
          </p:cNvPr>
          <p:cNvPicPr>
            <a:picLocks noChangeAspect="1"/>
          </p:cNvPicPr>
          <p:nvPr/>
        </p:nvPicPr>
        <p:blipFill>
          <a:blip r:embed="rId2"/>
          <a:stretch>
            <a:fillRect/>
          </a:stretch>
        </p:blipFill>
        <p:spPr>
          <a:xfrm>
            <a:off x="1038311" y="962027"/>
            <a:ext cx="3533689" cy="2289253"/>
          </a:xfrm>
          <a:prstGeom prst="rect">
            <a:avLst/>
          </a:prstGeom>
        </p:spPr>
      </p:pic>
      <p:pic>
        <p:nvPicPr>
          <p:cNvPr id="10" name="Picture 9">
            <a:extLst>
              <a:ext uri="{FF2B5EF4-FFF2-40B4-BE49-F238E27FC236}">
                <a16:creationId xmlns:a16="http://schemas.microsoft.com/office/drawing/2014/main" id="{859B53BF-BC25-16D1-4A2D-5CE6076C3F46}"/>
              </a:ext>
            </a:extLst>
          </p:cNvPr>
          <p:cNvPicPr>
            <a:picLocks noChangeAspect="1"/>
          </p:cNvPicPr>
          <p:nvPr/>
        </p:nvPicPr>
        <p:blipFill>
          <a:blip r:embed="rId3"/>
          <a:stretch>
            <a:fillRect/>
          </a:stretch>
        </p:blipFill>
        <p:spPr>
          <a:xfrm>
            <a:off x="5179823" y="921545"/>
            <a:ext cx="3335863" cy="2370218"/>
          </a:xfrm>
          <a:prstGeom prst="rect">
            <a:avLst/>
          </a:prstGeom>
        </p:spPr>
      </p:pic>
    </p:spTree>
    <p:extLst>
      <p:ext uri="{BB962C8B-B14F-4D97-AF65-F5344CB8AC3E}">
        <p14:creationId xmlns:p14="http://schemas.microsoft.com/office/powerpoint/2010/main" val="358013840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3256</TotalTime>
  <Words>1365</Words>
  <Application>Microsoft Office PowerPoint</Application>
  <PresentationFormat>On-screen Show (16:9)</PresentationFormat>
  <Paragraphs>255</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Montserrat</vt:lpstr>
      <vt:lpstr>Arial</vt:lpstr>
      <vt:lpstr>Roboto</vt:lpstr>
      <vt:lpstr>Times New Roman</vt:lpstr>
      <vt:lpstr>Simple Light</vt:lpstr>
      <vt:lpstr>                                   Capstone Project 3 Credit Card Default Prediction    Kiran Ahire </vt:lpstr>
      <vt:lpstr>Points for Discussion</vt:lpstr>
      <vt:lpstr>Business Objective </vt:lpstr>
      <vt:lpstr>Data Summary</vt:lpstr>
      <vt:lpstr>Feature Summary</vt:lpstr>
      <vt:lpstr>Data Preprocessing</vt:lpstr>
      <vt:lpstr>Analysis of Dependent variable</vt:lpstr>
      <vt:lpstr>SMOTE </vt:lpstr>
      <vt:lpstr>Analysis of SEX</vt:lpstr>
      <vt:lpstr>Analysis of Education  </vt:lpstr>
      <vt:lpstr>Analysis of Marriage</vt:lpstr>
      <vt:lpstr>Analysis of Age</vt:lpstr>
      <vt:lpstr>Corelation between variables</vt:lpstr>
      <vt:lpstr>One Hot Encoding</vt:lpstr>
      <vt:lpstr>Models Implemented</vt:lpstr>
      <vt:lpstr>Logistic Regression</vt:lpstr>
      <vt:lpstr>Feature Importance</vt:lpstr>
      <vt:lpstr>Random Forest</vt:lpstr>
      <vt:lpstr>Feature Importance</vt:lpstr>
      <vt:lpstr>Evaluating the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Hotel Booking Analysis    Kiran Ahire</dc:title>
  <dc:creator>kiran ahire</dc:creator>
  <cp:lastModifiedBy>kiran ahire</cp:lastModifiedBy>
  <cp:revision>51</cp:revision>
  <dcterms:modified xsi:type="dcterms:W3CDTF">2022-09-08T08:41:31Z</dcterms:modified>
</cp:coreProperties>
</file>