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75" r:id="rId4"/>
    <p:sldId id="259" r:id="rId5"/>
    <p:sldId id="260" r:id="rId6"/>
    <p:sldId id="261" r:id="rId7"/>
    <p:sldId id="276" r:id="rId8"/>
    <p:sldId id="278" r:id="rId9"/>
    <p:sldId id="279" r:id="rId10"/>
    <p:sldId id="280" r:id="rId11"/>
    <p:sldId id="283" r:id="rId12"/>
    <p:sldId id="295" r:id="rId13"/>
    <p:sldId id="296" r:id="rId14"/>
    <p:sldId id="287" r:id="rId15"/>
    <p:sldId id="288" r:id="rId16"/>
    <p:sldId id="289" r:id="rId17"/>
    <p:sldId id="290" r:id="rId18"/>
    <p:sldId id="291" r:id="rId19"/>
    <p:sldId id="292" r:id="rId20"/>
    <p:sldId id="293" r:id="rId21"/>
    <p:sldId id="294" r:id="rId22"/>
    <p:sldId id="297" r:id="rId23"/>
    <p:sldId id="298" r:id="rId24"/>
    <p:sldId id="299" r:id="rId25"/>
    <p:sldId id="274"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668" autoAdjust="0"/>
  </p:normalViewPr>
  <p:slideViewPr>
    <p:cSldViewPr snapToGrid="0">
      <p:cViewPr varScale="1">
        <p:scale>
          <a:sx n="104" d="100"/>
          <a:sy n="104" d="100"/>
        </p:scale>
        <p:origin x="90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A dependent variable is a variable whose value will change depending on the value of another variable. In out dataset, Our dependent variable is "</a:t>
            </a:r>
            <a:r>
              <a:rPr lang="en-US" b="1" i="0" dirty="0" err="1">
                <a:solidFill>
                  <a:srgbClr val="212121"/>
                </a:solidFill>
                <a:effectLst/>
                <a:latin typeface="Roboto" panose="02000000000000000000" pitchFamily="2" charset="0"/>
              </a:rPr>
              <a:t>default_payment_next_month</a:t>
            </a:r>
            <a:r>
              <a:rPr lang="en-US" b="0" i="0" dirty="0">
                <a:solidFill>
                  <a:srgbClr val="212121"/>
                </a:solidFill>
                <a:effectLst/>
                <a:latin typeface="Roboto" panose="02000000000000000000" pitchFamily="2" charset="0"/>
              </a:rPr>
              <a:t>“</a:t>
            </a:r>
          </a:p>
          <a:p>
            <a:r>
              <a:rPr lang="en-US" b="0" i="0" dirty="0">
                <a:solidFill>
                  <a:srgbClr val="212121"/>
                </a:solidFill>
                <a:effectLst/>
                <a:latin typeface="Roboto" panose="02000000000000000000" pitchFamily="2" charset="0"/>
              </a:rPr>
              <a:t>In this if </a:t>
            </a:r>
            <a:r>
              <a:rPr lang="en-US" b="1" i="0" dirty="0">
                <a:solidFill>
                  <a:srgbClr val="212121"/>
                </a:solidFill>
                <a:effectLst/>
                <a:latin typeface="Roboto" panose="02000000000000000000" pitchFamily="2" charset="0"/>
              </a:rPr>
              <a:t>Y=0 then not default, Y=1 then default</a:t>
            </a:r>
            <a:r>
              <a:rPr lang="en-US" b="0" i="0" dirty="0">
                <a:solidFill>
                  <a:srgbClr val="212121"/>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243140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8226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 4</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Online Retail Customer Segmentation</a:t>
            </a:r>
            <a:br>
              <a:rPr lang="en-IN" sz="3600" b="1" dirty="0">
                <a:solidFill>
                  <a:schemeClr val="lt1"/>
                </a:solidFill>
                <a:latin typeface="Montserrat"/>
                <a:ea typeface="Montserrat"/>
                <a:cs typeface="Montserrat"/>
                <a:sym typeface="Montserrat"/>
              </a:rPr>
            </a:br>
            <a:br>
              <a:rPr lang="en-IN"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r" rtl="0">
              <a:spcBef>
                <a:spcPts val="0"/>
              </a:spcBef>
              <a:spcAft>
                <a:spcPts val="0"/>
              </a:spcAft>
              <a:buSzPts val="5200"/>
              <a:buNone/>
            </a:pPr>
            <a:r>
              <a:rPr lang="en-IN" sz="1600" b="1" dirty="0">
                <a:solidFill>
                  <a:schemeClr val="lt1"/>
                </a:solidFill>
                <a:latin typeface="Montserrat"/>
                <a:ea typeface="Montserrat"/>
                <a:cs typeface="Montserrat"/>
                <a:sym typeface="Montserrat"/>
              </a:rPr>
              <a:t>Kiran Ahire</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24E8-8226-F51D-26DD-6CAF30EF939E}"/>
              </a:ext>
            </a:extLst>
          </p:cNvPr>
          <p:cNvSpPr>
            <a:spLocks noGrp="1"/>
          </p:cNvSpPr>
          <p:nvPr>
            <p:ph type="title"/>
          </p:nvPr>
        </p:nvSpPr>
        <p:spPr>
          <a:xfrm>
            <a:off x="311700" y="235975"/>
            <a:ext cx="8520600" cy="597310"/>
          </a:xfrm>
        </p:spPr>
        <p:txBody>
          <a:bodyPr/>
          <a:lstStyle/>
          <a:p>
            <a:r>
              <a:rPr lang="en-IN" b="1" dirty="0">
                <a:latin typeface="Montserrat" panose="00000500000000000000" pitchFamily="2" charset="0"/>
              </a:rPr>
              <a:t>Analysis of </a:t>
            </a:r>
            <a:r>
              <a:rPr lang="en-IN" b="1" dirty="0" err="1">
                <a:latin typeface="Montserrat" panose="00000500000000000000" pitchFamily="2" charset="0"/>
              </a:rPr>
              <a:t>StockCode</a:t>
            </a:r>
            <a:endParaRPr lang="en-IN" dirty="0"/>
          </a:p>
        </p:txBody>
      </p:sp>
      <p:sp>
        <p:nvSpPr>
          <p:cNvPr id="3" name="Text Placeholder 2">
            <a:extLst>
              <a:ext uri="{FF2B5EF4-FFF2-40B4-BE49-F238E27FC236}">
                <a16:creationId xmlns:a16="http://schemas.microsoft.com/office/drawing/2014/main" id="{99444D11-281E-2CEA-A44C-21D9B86C1C8F}"/>
              </a:ext>
            </a:extLst>
          </p:cNvPr>
          <p:cNvSpPr>
            <a:spLocks noGrp="1"/>
          </p:cNvSpPr>
          <p:nvPr>
            <p:ph type="body" idx="1"/>
          </p:nvPr>
        </p:nvSpPr>
        <p:spPr>
          <a:xfrm>
            <a:off x="206477" y="833285"/>
            <a:ext cx="8625823" cy="4173792"/>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lgn="l">
              <a:buFont typeface="Arial" panose="020B0604020202020204" pitchFamily="34" charset="0"/>
              <a:buChar char="•"/>
            </a:pPr>
            <a:endParaRPr lang="en-US" sz="1500" dirty="0">
              <a:solidFill>
                <a:schemeClr val="bg1"/>
              </a:solidFill>
              <a:effectLst/>
              <a:latin typeface="Montserrat" panose="00000500000000000000" pitchFamily="2" charset="0"/>
            </a:endParaRPr>
          </a:p>
          <a:p>
            <a:pPr marL="114300" indent="0">
              <a:buNone/>
            </a:pPr>
            <a:endParaRPr lang="en-IN" dirty="0"/>
          </a:p>
          <a:p>
            <a:endParaRPr lang="en-IN" dirty="0"/>
          </a:p>
          <a:p>
            <a:endParaRPr lang="en-IN" dirty="0"/>
          </a:p>
          <a:p>
            <a:endParaRPr lang="en-IN" dirty="0"/>
          </a:p>
          <a:p>
            <a:endParaRPr lang="en-IN" dirty="0"/>
          </a:p>
          <a:p>
            <a:endParaRPr lang="en-IN" dirty="0"/>
          </a:p>
          <a:p>
            <a:pPr marL="114300" indent="0">
              <a:buClr>
                <a:schemeClr val="bg1"/>
              </a:buClr>
              <a:buNone/>
            </a:pPr>
            <a:endParaRPr lang="en-IN" dirty="0"/>
          </a:p>
        </p:txBody>
      </p:sp>
      <p:pic>
        <p:nvPicPr>
          <p:cNvPr id="5" name="Picture 4">
            <a:extLst>
              <a:ext uri="{FF2B5EF4-FFF2-40B4-BE49-F238E27FC236}">
                <a16:creationId xmlns:a16="http://schemas.microsoft.com/office/drawing/2014/main" id="{B64FF1D2-63C4-C4E5-595D-E94164B8F332}"/>
              </a:ext>
            </a:extLst>
          </p:cNvPr>
          <p:cNvPicPr>
            <a:picLocks noChangeAspect="1"/>
          </p:cNvPicPr>
          <p:nvPr/>
        </p:nvPicPr>
        <p:blipFill>
          <a:blip r:embed="rId2"/>
          <a:stretch>
            <a:fillRect/>
          </a:stretch>
        </p:blipFill>
        <p:spPr>
          <a:xfrm>
            <a:off x="560439" y="1023115"/>
            <a:ext cx="8023122" cy="3794132"/>
          </a:xfrm>
          <a:prstGeom prst="rect">
            <a:avLst/>
          </a:prstGeom>
        </p:spPr>
      </p:pic>
    </p:spTree>
    <p:extLst>
      <p:ext uri="{BB962C8B-B14F-4D97-AF65-F5344CB8AC3E}">
        <p14:creationId xmlns:p14="http://schemas.microsoft.com/office/powerpoint/2010/main" val="357884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F1CC-7B85-D1F4-DF81-CAE56DC78A66}"/>
              </a:ext>
            </a:extLst>
          </p:cNvPr>
          <p:cNvSpPr>
            <a:spLocks noGrp="1"/>
          </p:cNvSpPr>
          <p:nvPr>
            <p:ph type="title"/>
          </p:nvPr>
        </p:nvSpPr>
        <p:spPr>
          <a:xfrm>
            <a:off x="311700" y="302343"/>
            <a:ext cx="8520600" cy="553064"/>
          </a:xfrm>
        </p:spPr>
        <p:txBody>
          <a:bodyPr/>
          <a:lstStyle/>
          <a:p>
            <a:r>
              <a:rPr lang="en-IN" b="1" dirty="0">
                <a:solidFill>
                  <a:schemeClr val="tx1"/>
                </a:solidFill>
                <a:latin typeface="Montserrat" panose="00000500000000000000" pitchFamily="2" charset="0"/>
              </a:rPr>
              <a:t>Analysis of Month</a:t>
            </a:r>
            <a:endParaRPr lang="en-IN" dirty="0"/>
          </a:p>
        </p:txBody>
      </p:sp>
      <p:sp>
        <p:nvSpPr>
          <p:cNvPr id="3" name="Text Placeholder 2">
            <a:extLst>
              <a:ext uri="{FF2B5EF4-FFF2-40B4-BE49-F238E27FC236}">
                <a16:creationId xmlns:a16="http://schemas.microsoft.com/office/drawing/2014/main" id="{76A351AB-78EE-925B-B4DA-88CF95C3B27F}"/>
              </a:ext>
            </a:extLst>
          </p:cNvPr>
          <p:cNvSpPr>
            <a:spLocks noGrp="1"/>
          </p:cNvSpPr>
          <p:nvPr>
            <p:ph type="body" idx="1"/>
          </p:nvPr>
        </p:nvSpPr>
        <p:spPr>
          <a:xfrm>
            <a:off x="311700" y="1078706"/>
            <a:ext cx="8520600" cy="3490169"/>
          </a:xfrm>
        </p:spPr>
        <p:txBody>
          <a:bodyPr/>
          <a:lstStyle/>
          <a:p>
            <a:endParaRPr lang="en-IN" dirty="0"/>
          </a:p>
          <a:p>
            <a:endParaRPr lang="en-IN" dirty="0"/>
          </a:p>
          <a:p>
            <a:endParaRPr lang="en-IN" dirty="0"/>
          </a:p>
          <a:p>
            <a:endParaRPr lang="en-IN" dirty="0"/>
          </a:p>
          <a:p>
            <a:endParaRPr lang="en-IN" dirty="0"/>
          </a:p>
          <a:p>
            <a:pPr algn="l"/>
            <a:endParaRPr lang="en-US" sz="1500" b="1" i="0" dirty="0">
              <a:solidFill>
                <a:srgbClr val="212121"/>
              </a:solidFill>
              <a:effectLst/>
              <a:latin typeface="Roboto" panose="02000000000000000000" pitchFamily="2" charset="0"/>
            </a:endParaRPr>
          </a:p>
          <a:p>
            <a:pPr algn="l">
              <a:buFont typeface="Arial" panose="020B0604020202020204" pitchFamily="34" charset="0"/>
              <a:buChar char="•"/>
            </a:pPr>
            <a:endParaRPr lang="en-US" sz="1500" b="0" i="0" dirty="0">
              <a:solidFill>
                <a:srgbClr val="212121"/>
              </a:solidFill>
              <a:effectLst/>
              <a:latin typeface="Roboto" panose="02000000000000000000" pitchFamily="2" charset="0"/>
            </a:endParaRPr>
          </a:p>
          <a:p>
            <a:endParaRPr lang="en-IN" dirty="0"/>
          </a:p>
          <a:p>
            <a:endParaRPr lang="en-IN" dirty="0"/>
          </a:p>
          <a:p>
            <a:pPr marL="114300" indent="0">
              <a:buNone/>
            </a:pPr>
            <a:r>
              <a:rPr lang="en-IN" dirty="0">
                <a:solidFill>
                  <a:schemeClr val="bg1"/>
                </a:solidFill>
                <a:latin typeface="Montserrat" panose="00000500000000000000" pitchFamily="2" charset="0"/>
              </a:rPr>
              <a:t>November month has highest sales followed by October and   December.</a:t>
            </a:r>
          </a:p>
          <a:p>
            <a:endParaRPr lang="en-IN" dirty="0"/>
          </a:p>
          <a:p>
            <a:pPr marL="114300" indent="0">
              <a:buClr>
                <a:schemeClr val="bg1"/>
              </a:buClr>
              <a:buNone/>
            </a:pPr>
            <a:endParaRPr lang="en-IN" sz="15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AA99F740-0A6F-7E28-9B5E-2501AF73A1DF}"/>
              </a:ext>
            </a:extLst>
          </p:cNvPr>
          <p:cNvPicPr>
            <a:picLocks noChangeAspect="1"/>
          </p:cNvPicPr>
          <p:nvPr/>
        </p:nvPicPr>
        <p:blipFill>
          <a:blip r:embed="rId2"/>
          <a:stretch>
            <a:fillRect/>
          </a:stretch>
        </p:blipFill>
        <p:spPr>
          <a:xfrm>
            <a:off x="730601" y="855406"/>
            <a:ext cx="7682798" cy="3104535"/>
          </a:xfrm>
          <a:prstGeom prst="rect">
            <a:avLst/>
          </a:prstGeom>
        </p:spPr>
      </p:pic>
    </p:spTree>
    <p:extLst>
      <p:ext uri="{BB962C8B-B14F-4D97-AF65-F5344CB8AC3E}">
        <p14:creationId xmlns:p14="http://schemas.microsoft.com/office/powerpoint/2010/main" val="81806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6C4B-C8EA-CB75-0045-D33B17B74186}"/>
              </a:ext>
            </a:extLst>
          </p:cNvPr>
          <p:cNvSpPr>
            <a:spLocks noGrp="1"/>
          </p:cNvSpPr>
          <p:nvPr>
            <p:ph type="title"/>
          </p:nvPr>
        </p:nvSpPr>
        <p:spPr/>
        <p:txBody>
          <a:bodyPr/>
          <a:lstStyle/>
          <a:p>
            <a:r>
              <a:rPr lang="en-IN" b="1" dirty="0">
                <a:solidFill>
                  <a:schemeClr val="tx1"/>
                </a:solidFill>
                <a:latin typeface="Montserrat" panose="00000500000000000000" pitchFamily="2" charset="0"/>
              </a:rPr>
              <a:t>Analysis of Day</a:t>
            </a:r>
            <a:endParaRPr lang="en-IN" dirty="0"/>
          </a:p>
        </p:txBody>
      </p:sp>
      <p:sp>
        <p:nvSpPr>
          <p:cNvPr id="3" name="Text Placeholder 2">
            <a:extLst>
              <a:ext uri="{FF2B5EF4-FFF2-40B4-BE49-F238E27FC236}">
                <a16:creationId xmlns:a16="http://schemas.microsoft.com/office/drawing/2014/main" id="{0BF6B5B8-42FF-4F8A-92D0-9E1422341450}"/>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600" dirty="0">
              <a:solidFill>
                <a:schemeClr val="bg1"/>
              </a:solidFill>
              <a:latin typeface="Montserrat" panose="00000500000000000000" pitchFamily="2" charset="0"/>
            </a:endParaRPr>
          </a:p>
          <a:p>
            <a:r>
              <a:rPr lang="en-IN" sz="1600" dirty="0">
                <a:solidFill>
                  <a:schemeClr val="bg1"/>
                </a:solidFill>
                <a:latin typeface="Montserrat" panose="00000500000000000000" pitchFamily="2" charset="0"/>
              </a:rPr>
              <a:t>Most of the customers have purchased items on Thursday , Wednesday and</a:t>
            </a:r>
          </a:p>
          <a:p>
            <a:r>
              <a:rPr lang="en-IN" sz="1600" dirty="0">
                <a:solidFill>
                  <a:schemeClr val="bg1"/>
                </a:solidFill>
                <a:latin typeface="Montserrat" panose="00000500000000000000" pitchFamily="2" charset="0"/>
              </a:rPr>
              <a:t>Tuesday.</a:t>
            </a:r>
          </a:p>
        </p:txBody>
      </p:sp>
      <p:pic>
        <p:nvPicPr>
          <p:cNvPr id="5" name="Picture 4">
            <a:extLst>
              <a:ext uri="{FF2B5EF4-FFF2-40B4-BE49-F238E27FC236}">
                <a16:creationId xmlns:a16="http://schemas.microsoft.com/office/drawing/2014/main" id="{118C002C-C17B-FC96-D7BB-2867010BFD19}"/>
              </a:ext>
            </a:extLst>
          </p:cNvPr>
          <p:cNvPicPr>
            <a:picLocks noChangeAspect="1"/>
          </p:cNvPicPr>
          <p:nvPr/>
        </p:nvPicPr>
        <p:blipFill>
          <a:blip r:embed="rId2"/>
          <a:stretch>
            <a:fillRect/>
          </a:stretch>
        </p:blipFill>
        <p:spPr>
          <a:xfrm>
            <a:off x="663677" y="1152475"/>
            <a:ext cx="7816645" cy="2713617"/>
          </a:xfrm>
          <a:prstGeom prst="rect">
            <a:avLst/>
          </a:prstGeom>
        </p:spPr>
      </p:pic>
    </p:spTree>
    <p:extLst>
      <p:ext uri="{BB962C8B-B14F-4D97-AF65-F5344CB8AC3E}">
        <p14:creationId xmlns:p14="http://schemas.microsoft.com/office/powerpoint/2010/main" val="97178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F665-5CF9-F831-7795-9D4EEAF6EB7D}"/>
              </a:ext>
            </a:extLst>
          </p:cNvPr>
          <p:cNvSpPr>
            <a:spLocks noGrp="1"/>
          </p:cNvSpPr>
          <p:nvPr>
            <p:ph type="title"/>
          </p:nvPr>
        </p:nvSpPr>
        <p:spPr/>
        <p:txBody>
          <a:bodyPr/>
          <a:lstStyle/>
          <a:p>
            <a:r>
              <a:rPr lang="en-IN" b="1" dirty="0">
                <a:latin typeface="Montserrat" panose="00000500000000000000" pitchFamily="2" charset="0"/>
              </a:rPr>
              <a:t>Analysis of Numerical variable</a:t>
            </a:r>
            <a:endParaRPr lang="en-IN" dirty="0"/>
          </a:p>
        </p:txBody>
      </p:sp>
      <p:sp>
        <p:nvSpPr>
          <p:cNvPr id="3" name="Text Placeholder 2">
            <a:extLst>
              <a:ext uri="{FF2B5EF4-FFF2-40B4-BE49-F238E27FC236}">
                <a16:creationId xmlns:a16="http://schemas.microsoft.com/office/drawing/2014/main" id="{0D6AEB46-3B0A-6B15-D76C-59AB8919019C}"/>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600" dirty="0">
                <a:solidFill>
                  <a:schemeClr val="bg1"/>
                </a:solidFill>
                <a:latin typeface="Montserrat" panose="00000500000000000000" pitchFamily="2" charset="0"/>
              </a:rPr>
              <a:t>Highly positively skewed data we need to do log transformation.</a:t>
            </a:r>
          </a:p>
        </p:txBody>
      </p:sp>
      <p:pic>
        <p:nvPicPr>
          <p:cNvPr id="5" name="Picture 4">
            <a:extLst>
              <a:ext uri="{FF2B5EF4-FFF2-40B4-BE49-F238E27FC236}">
                <a16:creationId xmlns:a16="http://schemas.microsoft.com/office/drawing/2014/main" id="{EEE3C9F3-25C1-80F4-2567-42E2C03AB0C0}"/>
              </a:ext>
            </a:extLst>
          </p:cNvPr>
          <p:cNvPicPr>
            <a:picLocks noChangeAspect="1"/>
          </p:cNvPicPr>
          <p:nvPr/>
        </p:nvPicPr>
        <p:blipFill>
          <a:blip r:embed="rId2"/>
          <a:stretch>
            <a:fillRect/>
          </a:stretch>
        </p:blipFill>
        <p:spPr>
          <a:xfrm>
            <a:off x="663676" y="1094670"/>
            <a:ext cx="7300451" cy="2896355"/>
          </a:xfrm>
          <a:prstGeom prst="rect">
            <a:avLst/>
          </a:prstGeom>
        </p:spPr>
      </p:pic>
    </p:spTree>
    <p:extLst>
      <p:ext uri="{BB962C8B-B14F-4D97-AF65-F5344CB8AC3E}">
        <p14:creationId xmlns:p14="http://schemas.microsoft.com/office/powerpoint/2010/main" val="126651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5A62-8768-BB71-D151-0D659F094361}"/>
              </a:ext>
            </a:extLst>
          </p:cNvPr>
          <p:cNvSpPr>
            <a:spLocks noGrp="1"/>
          </p:cNvSpPr>
          <p:nvPr>
            <p:ph type="title"/>
          </p:nvPr>
        </p:nvSpPr>
        <p:spPr>
          <a:xfrm>
            <a:off x="311700" y="191729"/>
            <a:ext cx="8520600" cy="567813"/>
          </a:xfrm>
        </p:spPr>
        <p:txBody>
          <a:bodyPr/>
          <a:lstStyle/>
          <a:p>
            <a:r>
              <a:rPr lang="en-IN" b="1" dirty="0">
                <a:latin typeface="Montserrat" panose="00000500000000000000" pitchFamily="2" charset="0"/>
              </a:rPr>
              <a:t>RFM Model</a:t>
            </a:r>
          </a:p>
        </p:txBody>
      </p:sp>
      <p:sp>
        <p:nvSpPr>
          <p:cNvPr id="3" name="Text Placeholder 2">
            <a:extLst>
              <a:ext uri="{FF2B5EF4-FFF2-40B4-BE49-F238E27FC236}">
                <a16:creationId xmlns:a16="http://schemas.microsoft.com/office/drawing/2014/main" id="{4443C215-AD65-4335-E2AC-8E5EC780C475}"/>
              </a:ext>
            </a:extLst>
          </p:cNvPr>
          <p:cNvSpPr>
            <a:spLocks noGrp="1"/>
          </p:cNvSpPr>
          <p:nvPr>
            <p:ph type="body" idx="1"/>
          </p:nvPr>
        </p:nvSpPr>
        <p:spPr>
          <a:xfrm>
            <a:off x="561732" y="924855"/>
            <a:ext cx="8520600" cy="3853622"/>
          </a:xfrm>
        </p:spPr>
        <p:txBody>
          <a:bodyPr/>
          <a:lstStyle/>
          <a:p>
            <a:pPr algn="just">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RFM model which stands for Recency, Frequency, and Monetary is one of such steps in which we determine the recency - days to last visit, frequency - how actively the customer repurchases and monetary - total expenditure of the customer, for each customer</a:t>
            </a:r>
          </a:p>
          <a:p>
            <a:pPr algn="just">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RFM analysis allows marketers to target specific clusters of customers with communications that are much more relevant for their particular behavior – and thus generate much higher rates of response, plus increased loyalty and customer lifetime value.</a:t>
            </a:r>
          </a:p>
          <a:p>
            <a:pPr marL="114300" indent="0" algn="l">
              <a:buClr>
                <a:schemeClr val="bg1"/>
              </a:buClr>
              <a:buNone/>
            </a:pPr>
            <a:r>
              <a:rPr lang="en-US" sz="1600" dirty="0">
                <a:solidFill>
                  <a:schemeClr val="bg1"/>
                </a:solidFill>
                <a:latin typeface="Montserrat" panose="00000500000000000000" pitchFamily="2" charset="0"/>
              </a:rPr>
              <a:t>                  </a:t>
            </a:r>
            <a:r>
              <a:rPr lang="en-US" sz="1600" i="0" dirty="0">
                <a:solidFill>
                  <a:schemeClr val="bg1"/>
                </a:solidFill>
                <a:effectLst/>
                <a:latin typeface="Montserrat" panose="00000500000000000000" pitchFamily="2" charset="0"/>
              </a:rPr>
              <a:t>Recency = Latest Date - Last </a:t>
            </a:r>
            <a:r>
              <a:rPr lang="en-US" sz="1600" i="0" dirty="0" err="1">
                <a:solidFill>
                  <a:schemeClr val="bg1"/>
                </a:solidFill>
                <a:effectLst/>
                <a:latin typeface="Montserrat" panose="00000500000000000000" pitchFamily="2" charset="0"/>
              </a:rPr>
              <a:t>Inovice</a:t>
            </a:r>
            <a:r>
              <a:rPr lang="en-US" sz="1600" i="0" dirty="0">
                <a:solidFill>
                  <a:schemeClr val="bg1"/>
                </a:solidFill>
                <a:effectLst/>
                <a:latin typeface="Montserrat" panose="00000500000000000000" pitchFamily="2" charset="0"/>
              </a:rPr>
              <a:t> Data,</a:t>
            </a:r>
          </a:p>
          <a:p>
            <a:pPr algn="l">
              <a:buFont typeface="Arial" panose="020B0604020202020204" pitchFamily="34" charset="0"/>
              <a:buChar char="•"/>
            </a:pPr>
            <a:r>
              <a:rPr lang="en-US" sz="1600" i="0" dirty="0">
                <a:solidFill>
                  <a:schemeClr val="bg1"/>
                </a:solidFill>
                <a:effectLst/>
                <a:latin typeface="Montserrat" panose="00000500000000000000" pitchFamily="2" charset="0"/>
              </a:rPr>
              <a:t>            Frequency = count of invoice no. of transaction(s),</a:t>
            </a:r>
          </a:p>
          <a:p>
            <a:pPr algn="l">
              <a:buFont typeface="Arial" panose="020B0604020202020204" pitchFamily="34" charset="0"/>
              <a:buChar char="•"/>
            </a:pPr>
            <a:r>
              <a:rPr lang="en-US" sz="1600" i="0" dirty="0">
                <a:solidFill>
                  <a:schemeClr val="bg1"/>
                </a:solidFill>
                <a:effectLst/>
                <a:latin typeface="Montserrat" panose="00000500000000000000" pitchFamily="2" charset="0"/>
              </a:rPr>
              <a:t>            Monetary = Sum of Total Amount for each customer</a:t>
            </a:r>
          </a:p>
          <a:p>
            <a:pPr algn="l"/>
            <a:endParaRPr lang="en-US" b="0" i="0" dirty="0">
              <a:solidFill>
                <a:srgbClr val="212121"/>
              </a:solidFill>
              <a:effectLst/>
              <a:latin typeface="Roboto" panose="02000000000000000000" pitchFamily="2" charset="0"/>
            </a:endParaRPr>
          </a:p>
          <a:p>
            <a:pPr marL="114300" indent="0">
              <a:buNone/>
            </a:pPr>
            <a:endParaRPr lang="en-IN" dirty="0"/>
          </a:p>
          <a:p>
            <a:endParaRPr lang="en-IN" dirty="0"/>
          </a:p>
          <a:p>
            <a:endParaRPr lang="en-IN" dirty="0"/>
          </a:p>
          <a:p>
            <a:endParaRPr lang="en-IN" dirty="0"/>
          </a:p>
          <a:p>
            <a:endParaRPr lang="en-IN" dirty="0"/>
          </a:p>
          <a:p>
            <a:endParaRPr lang="en-IN" dirty="0"/>
          </a:p>
          <a:p>
            <a:endParaRPr lang="en-IN" dirty="0"/>
          </a:p>
          <a:p>
            <a:pPr marL="114300" indent="0">
              <a:buNone/>
            </a:pPr>
            <a:endParaRPr lang="en-US" sz="1500" i="0" dirty="0">
              <a:solidFill>
                <a:schemeClr val="bg1"/>
              </a:solidFill>
              <a:effectLst/>
              <a:latin typeface="Montserrat" panose="00000500000000000000" pitchFamily="2" charset="0"/>
            </a:endParaRPr>
          </a:p>
          <a:p>
            <a:pPr>
              <a:buFont typeface="Arial" panose="020B0604020202020204" pitchFamily="34" charset="0"/>
              <a:buChar char="•"/>
            </a:pPr>
            <a:endParaRPr lang="en-US" sz="1500" b="0" i="0" dirty="0">
              <a:solidFill>
                <a:schemeClr val="bg1"/>
              </a:solidFill>
              <a:effectLst/>
              <a:latin typeface="Montserrat" panose="00000500000000000000" pitchFamily="2" charset="0"/>
            </a:endParaRPr>
          </a:p>
          <a:p>
            <a:pPr>
              <a:buFont typeface="Arial" panose="020B0604020202020204" pitchFamily="34" charset="0"/>
              <a:buChar char="•"/>
            </a:pPr>
            <a:endParaRPr lang="en-US" sz="1500" b="0" i="0" dirty="0">
              <a:solidFill>
                <a:schemeClr val="bg1"/>
              </a:solidFill>
              <a:effectLst/>
              <a:latin typeface="Montserrat" panose="00000500000000000000" pitchFamily="2" charset="0"/>
            </a:endParaRPr>
          </a:p>
          <a:p>
            <a:pPr marL="114300" indent="0" algn="l">
              <a:buNone/>
            </a:pPr>
            <a:endParaRPr lang="en-US" sz="1500" b="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endParaRPr lang="en-IN" dirty="0"/>
          </a:p>
        </p:txBody>
      </p:sp>
    </p:spTree>
    <p:extLst>
      <p:ext uri="{BB962C8B-B14F-4D97-AF65-F5344CB8AC3E}">
        <p14:creationId xmlns:p14="http://schemas.microsoft.com/office/powerpoint/2010/main" val="235375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DFDC-E0BD-7162-6944-80828447F633}"/>
              </a:ext>
            </a:extLst>
          </p:cNvPr>
          <p:cNvSpPr>
            <a:spLocks noGrp="1"/>
          </p:cNvSpPr>
          <p:nvPr>
            <p:ph type="title"/>
          </p:nvPr>
        </p:nvSpPr>
        <p:spPr/>
        <p:txBody>
          <a:bodyPr/>
          <a:lstStyle/>
          <a:p>
            <a:r>
              <a:rPr lang="en-IN" b="1" dirty="0">
                <a:latin typeface="Montserrat" panose="00000500000000000000" pitchFamily="2" charset="0"/>
              </a:rPr>
              <a:t>Recency</a:t>
            </a:r>
          </a:p>
        </p:txBody>
      </p:sp>
      <p:sp>
        <p:nvSpPr>
          <p:cNvPr id="3" name="Text Placeholder 2">
            <a:extLst>
              <a:ext uri="{FF2B5EF4-FFF2-40B4-BE49-F238E27FC236}">
                <a16:creationId xmlns:a16="http://schemas.microsoft.com/office/drawing/2014/main" id="{599E0121-210A-2F43-D4C7-B855F094FD3F}"/>
              </a:ext>
            </a:extLst>
          </p:cNvPr>
          <p:cNvSpPr>
            <a:spLocks noGrp="1"/>
          </p:cNvSpPr>
          <p:nvPr>
            <p:ph type="body" idx="1"/>
          </p:nvPr>
        </p:nvSpPr>
        <p:spPr/>
        <p:txBody>
          <a:bodyPr/>
          <a:lstStyle/>
          <a:p>
            <a:pPr marL="114300" indent="0">
              <a:buClr>
                <a:schemeClr val="bg1"/>
              </a:buClr>
              <a:buNone/>
            </a:pPr>
            <a:endParaRPr lang="en-IN" sz="1500"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43BDB28D-0CBB-D4A6-E836-EFD610F0D221}"/>
              </a:ext>
            </a:extLst>
          </p:cNvPr>
          <p:cNvPicPr>
            <a:picLocks noChangeAspect="1"/>
          </p:cNvPicPr>
          <p:nvPr/>
        </p:nvPicPr>
        <p:blipFill>
          <a:blip r:embed="rId2"/>
          <a:stretch>
            <a:fillRect/>
          </a:stretch>
        </p:blipFill>
        <p:spPr>
          <a:xfrm>
            <a:off x="311700" y="1073311"/>
            <a:ext cx="8303342" cy="3625164"/>
          </a:xfrm>
          <a:prstGeom prst="rect">
            <a:avLst/>
          </a:prstGeom>
        </p:spPr>
      </p:pic>
    </p:spTree>
    <p:extLst>
      <p:ext uri="{BB962C8B-B14F-4D97-AF65-F5344CB8AC3E}">
        <p14:creationId xmlns:p14="http://schemas.microsoft.com/office/powerpoint/2010/main" val="295597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5F5B-1B1A-BD8F-3B5A-92512B3D12D7}"/>
              </a:ext>
            </a:extLst>
          </p:cNvPr>
          <p:cNvSpPr>
            <a:spLocks noGrp="1"/>
          </p:cNvSpPr>
          <p:nvPr>
            <p:ph type="title"/>
          </p:nvPr>
        </p:nvSpPr>
        <p:spPr>
          <a:xfrm>
            <a:off x="311700" y="272845"/>
            <a:ext cx="8520600" cy="641555"/>
          </a:xfrm>
        </p:spPr>
        <p:txBody>
          <a:bodyPr/>
          <a:lstStyle/>
          <a:p>
            <a:r>
              <a:rPr lang="en-IN" b="1" dirty="0">
                <a:latin typeface="Montserrat" panose="00000500000000000000" pitchFamily="2" charset="0"/>
              </a:rPr>
              <a:t>Frequency</a:t>
            </a:r>
          </a:p>
        </p:txBody>
      </p:sp>
      <p:sp>
        <p:nvSpPr>
          <p:cNvPr id="3" name="Text Placeholder 2">
            <a:extLst>
              <a:ext uri="{FF2B5EF4-FFF2-40B4-BE49-F238E27FC236}">
                <a16:creationId xmlns:a16="http://schemas.microsoft.com/office/drawing/2014/main" id="{715C5C9D-D48E-FCC1-EF03-0A5885B67329}"/>
              </a:ext>
            </a:extLst>
          </p:cNvPr>
          <p:cNvSpPr>
            <a:spLocks noGrp="1"/>
          </p:cNvSpPr>
          <p:nvPr>
            <p:ph type="body" idx="1"/>
          </p:nvPr>
        </p:nvSpPr>
        <p:spPr>
          <a:xfrm>
            <a:off x="311699" y="914400"/>
            <a:ext cx="8647945" cy="3956255"/>
          </a:xfrm>
        </p:spPr>
        <p:txBody>
          <a:bodyPr/>
          <a:lstStyle/>
          <a:p>
            <a:pPr marL="114300" indent="0">
              <a:buClr>
                <a:schemeClr val="bg1"/>
              </a:buClr>
              <a:buNone/>
            </a:pPr>
            <a:r>
              <a:rPr lang="en-IN" sz="1500" b="1" dirty="0">
                <a:solidFill>
                  <a:schemeClr val="bg1"/>
                </a:solidFill>
                <a:latin typeface="Montserrat" panose="00000500000000000000" pitchFamily="2" charset="0"/>
              </a:rPr>
              <a:t> </a:t>
            </a:r>
          </a:p>
        </p:txBody>
      </p:sp>
      <p:pic>
        <p:nvPicPr>
          <p:cNvPr id="5" name="Picture 4">
            <a:extLst>
              <a:ext uri="{FF2B5EF4-FFF2-40B4-BE49-F238E27FC236}">
                <a16:creationId xmlns:a16="http://schemas.microsoft.com/office/drawing/2014/main" id="{E490E362-9532-FB85-E58B-A3519999EB3C}"/>
              </a:ext>
            </a:extLst>
          </p:cNvPr>
          <p:cNvPicPr>
            <a:picLocks noChangeAspect="1"/>
          </p:cNvPicPr>
          <p:nvPr/>
        </p:nvPicPr>
        <p:blipFill>
          <a:blip r:embed="rId2"/>
          <a:stretch>
            <a:fillRect/>
          </a:stretch>
        </p:blipFill>
        <p:spPr>
          <a:xfrm>
            <a:off x="430316" y="1018868"/>
            <a:ext cx="8283368" cy="3604751"/>
          </a:xfrm>
          <a:prstGeom prst="rect">
            <a:avLst/>
          </a:prstGeom>
        </p:spPr>
      </p:pic>
    </p:spTree>
    <p:extLst>
      <p:ext uri="{BB962C8B-B14F-4D97-AF65-F5344CB8AC3E}">
        <p14:creationId xmlns:p14="http://schemas.microsoft.com/office/powerpoint/2010/main" val="257222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F4EC-3A3D-7405-D0BB-E3CFCF8207AB}"/>
              </a:ext>
            </a:extLst>
          </p:cNvPr>
          <p:cNvSpPr>
            <a:spLocks noGrp="1"/>
          </p:cNvSpPr>
          <p:nvPr>
            <p:ph type="title"/>
          </p:nvPr>
        </p:nvSpPr>
        <p:spPr>
          <a:xfrm>
            <a:off x="311700" y="217539"/>
            <a:ext cx="8520600" cy="549377"/>
          </a:xfrm>
        </p:spPr>
        <p:txBody>
          <a:bodyPr/>
          <a:lstStyle/>
          <a:p>
            <a:r>
              <a:rPr lang="en-IN" sz="2800" b="1" dirty="0">
                <a:solidFill>
                  <a:schemeClr val="tx1"/>
                </a:solidFill>
                <a:latin typeface="Montserrat" panose="00000500000000000000" pitchFamily="2" charset="0"/>
              </a:rPr>
              <a:t>Monetary</a:t>
            </a:r>
            <a:endParaRPr lang="en-IN" dirty="0">
              <a:solidFill>
                <a:schemeClr val="tx1"/>
              </a:solidFill>
            </a:endParaRPr>
          </a:p>
        </p:txBody>
      </p:sp>
      <p:sp>
        <p:nvSpPr>
          <p:cNvPr id="3" name="Text Placeholder 2">
            <a:extLst>
              <a:ext uri="{FF2B5EF4-FFF2-40B4-BE49-F238E27FC236}">
                <a16:creationId xmlns:a16="http://schemas.microsoft.com/office/drawing/2014/main" id="{F0F69DCE-B9A7-919D-5A4C-61771B4667B5}"/>
              </a:ext>
            </a:extLst>
          </p:cNvPr>
          <p:cNvSpPr>
            <a:spLocks noGrp="1"/>
          </p:cNvSpPr>
          <p:nvPr>
            <p:ph type="body" idx="1"/>
          </p:nvPr>
        </p:nvSpPr>
        <p:spPr>
          <a:xfrm>
            <a:off x="311700" y="766916"/>
            <a:ext cx="8520600" cy="4159045"/>
          </a:xfrm>
        </p:spPr>
        <p:txBody>
          <a:bodyPr/>
          <a:lstStyle/>
          <a:p>
            <a:pPr marL="114300" indent="0">
              <a:buClr>
                <a:schemeClr val="bg1"/>
              </a:buClr>
              <a:buNone/>
            </a:pPr>
            <a:r>
              <a:rPr lang="en-IN" sz="1600" dirty="0">
                <a:solidFill>
                  <a:schemeClr val="bg1"/>
                </a:solidFill>
                <a:latin typeface="Montserrat" panose="00000500000000000000" pitchFamily="2" charset="0"/>
              </a:rPr>
              <a:t> </a:t>
            </a:r>
          </a:p>
        </p:txBody>
      </p:sp>
      <p:pic>
        <p:nvPicPr>
          <p:cNvPr id="5" name="Picture 4">
            <a:extLst>
              <a:ext uri="{FF2B5EF4-FFF2-40B4-BE49-F238E27FC236}">
                <a16:creationId xmlns:a16="http://schemas.microsoft.com/office/drawing/2014/main" id="{805E509B-66CB-F6EA-A0AB-9E1739DE1A47}"/>
              </a:ext>
            </a:extLst>
          </p:cNvPr>
          <p:cNvPicPr>
            <a:picLocks noChangeAspect="1"/>
          </p:cNvPicPr>
          <p:nvPr/>
        </p:nvPicPr>
        <p:blipFill>
          <a:blip r:embed="rId2"/>
          <a:stretch>
            <a:fillRect/>
          </a:stretch>
        </p:blipFill>
        <p:spPr>
          <a:xfrm>
            <a:off x="479323" y="766916"/>
            <a:ext cx="8111612" cy="4286992"/>
          </a:xfrm>
          <a:prstGeom prst="rect">
            <a:avLst/>
          </a:prstGeom>
        </p:spPr>
      </p:pic>
    </p:spTree>
    <p:extLst>
      <p:ext uri="{BB962C8B-B14F-4D97-AF65-F5344CB8AC3E}">
        <p14:creationId xmlns:p14="http://schemas.microsoft.com/office/powerpoint/2010/main" val="235316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1C6A-E5BB-BC9E-4B3F-F0BD5E2F9EB9}"/>
              </a:ext>
            </a:extLst>
          </p:cNvPr>
          <p:cNvSpPr>
            <a:spLocks noGrp="1"/>
          </p:cNvSpPr>
          <p:nvPr>
            <p:ph type="title"/>
          </p:nvPr>
        </p:nvSpPr>
        <p:spPr/>
        <p:txBody>
          <a:bodyPr/>
          <a:lstStyle/>
          <a:p>
            <a:r>
              <a:rPr lang="en-IN" b="1" dirty="0" err="1">
                <a:latin typeface="Montserrat" panose="00000500000000000000" pitchFamily="2" charset="0"/>
              </a:rPr>
              <a:t>Silhoutte</a:t>
            </a:r>
            <a:r>
              <a:rPr lang="en-IN" b="1" dirty="0">
                <a:latin typeface="Montserrat" panose="00000500000000000000" pitchFamily="2" charset="0"/>
              </a:rPr>
              <a:t> score and Elbow method on R&amp;M</a:t>
            </a:r>
          </a:p>
        </p:txBody>
      </p:sp>
      <p:sp>
        <p:nvSpPr>
          <p:cNvPr id="3" name="Text Placeholder 2">
            <a:extLst>
              <a:ext uri="{FF2B5EF4-FFF2-40B4-BE49-F238E27FC236}">
                <a16:creationId xmlns:a16="http://schemas.microsoft.com/office/drawing/2014/main" id="{F3FC2D84-F4B0-25BB-D5CB-56068A035D44}"/>
              </a:ext>
            </a:extLst>
          </p:cNvPr>
          <p:cNvSpPr>
            <a:spLocks noGrp="1"/>
          </p:cNvSpPr>
          <p:nvPr>
            <p:ph type="body" idx="1"/>
          </p:nvPr>
        </p:nvSpPr>
        <p:spPr>
          <a:xfrm>
            <a:off x="311700" y="1152475"/>
            <a:ext cx="8520600" cy="3847228"/>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US" b="1" i="0" dirty="0">
              <a:solidFill>
                <a:srgbClr val="212121"/>
              </a:solidFill>
              <a:effectLst/>
              <a:latin typeface="Roboto" panose="02000000000000000000" pitchFamily="2" charset="0"/>
            </a:endParaRPr>
          </a:p>
          <a:p>
            <a:endParaRPr lang="en-IN" dirty="0"/>
          </a:p>
        </p:txBody>
      </p:sp>
      <p:pic>
        <p:nvPicPr>
          <p:cNvPr id="6" name="Picture 5">
            <a:extLst>
              <a:ext uri="{FF2B5EF4-FFF2-40B4-BE49-F238E27FC236}">
                <a16:creationId xmlns:a16="http://schemas.microsoft.com/office/drawing/2014/main" id="{6863857A-7ED3-DEDA-800F-52043FAE01BB}"/>
              </a:ext>
            </a:extLst>
          </p:cNvPr>
          <p:cNvPicPr>
            <a:picLocks noChangeAspect="1"/>
          </p:cNvPicPr>
          <p:nvPr/>
        </p:nvPicPr>
        <p:blipFill>
          <a:blip r:embed="rId2"/>
          <a:stretch>
            <a:fillRect/>
          </a:stretch>
        </p:blipFill>
        <p:spPr>
          <a:xfrm>
            <a:off x="1036168" y="1017725"/>
            <a:ext cx="7186057" cy="3496753"/>
          </a:xfrm>
          <a:prstGeom prst="rect">
            <a:avLst/>
          </a:prstGeom>
        </p:spPr>
      </p:pic>
    </p:spTree>
    <p:extLst>
      <p:ext uri="{BB962C8B-B14F-4D97-AF65-F5344CB8AC3E}">
        <p14:creationId xmlns:p14="http://schemas.microsoft.com/office/powerpoint/2010/main" val="1445824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797F-AE49-9C50-9564-34A1EECB0C43}"/>
              </a:ext>
            </a:extLst>
          </p:cNvPr>
          <p:cNvSpPr>
            <a:spLocks noGrp="1"/>
          </p:cNvSpPr>
          <p:nvPr>
            <p:ph type="title"/>
          </p:nvPr>
        </p:nvSpPr>
        <p:spPr/>
        <p:txBody>
          <a:bodyPr/>
          <a:lstStyle/>
          <a:p>
            <a:r>
              <a:rPr lang="en-IN" b="1" dirty="0" err="1">
                <a:latin typeface="Montserrat" panose="00000500000000000000" pitchFamily="2" charset="0"/>
              </a:rPr>
              <a:t>Silhoutte</a:t>
            </a:r>
            <a:r>
              <a:rPr lang="en-IN" b="1" dirty="0">
                <a:latin typeface="Montserrat" panose="00000500000000000000" pitchFamily="2" charset="0"/>
              </a:rPr>
              <a:t> score and Elbow method on F&amp;M</a:t>
            </a:r>
          </a:p>
        </p:txBody>
      </p:sp>
      <p:sp>
        <p:nvSpPr>
          <p:cNvPr id="3" name="Text Placeholder 2">
            <a:extLst>
              <a:ext uri="{FF2B5EF4-FFF2-40B4-BE49-F238E27FC236}">
                <a16:creationId xmlns:a16="http://schemas.microsoft.com/office/drawing/2014/main" id="{5D37E745-FEA7-9FD0-B552-7FC19EC05634}"/>
              </a:ext>
            </a:extLst>
          </p:cNvPr>
          <p:cNvSpPr>
            <a:spLocks noGrp="1"/>
          </p:cNvSpPr>
          <p:nvPr>
            <p:ph type="body" idx="1"/>
          </p:nvPr>
        </p:nvSpPr>
        <p:spPr>
          <a:xfrm>
            <a:off x="311700" y="1017725"/>
            <a:ext cx="8520600" cy="3878740"/>
          </a:xfrm>
        </p:spPr>
        <p:txBody>
          <a:bodyPr/>
          <a:lstStyle/>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DC7FA7A6-F8E0-318C-9685-C8DAFEC434CA}"/>
              </a:ext>
            </a:extLst>
          </p:cNvPr>
          <p:cNvPicPr>
            <a:picLocks noChangeAspect="1"/>
          </p:cNvPicPr>
          <p:nvPr/>
        </p:nvPicPr>
        <p:blipFill>
          <a:blip r:embed="rId2"/>
          <a:stretch>
            <a:fillRect/>
          </a:stretch>
        </p:blipFill>
        <p:spPr>
          <a:xfrm>
            <a:off x="921774" y="1099463"/>
            <a:ext cx="7477432" cy="3715264"/>
          </a:xfrm>
          <a:prstGeom prst="rect">
            <a:avLst/>
          </a:prstGeom>
        </p:spPr>
      </p:pic>
    </p:spTree>
    <p:extLst>
      <p:ext uri="{BB962C8B-B14F-4D97-AF65-F5344CB8AC3E}">
        <p14:creationId xmlns:p14="http://schemas.microsoft.com/office/powerpoint/2010/main" val="416841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F6BB-670F-4CC6-8A32-2076729177B2}"/>
              </a:ext>
            </a:extLst>
          </p:cNvPr>
          <p:cNvSpPr>
            <a:spLocks noGrp="1"/>
          </p:cNvSpPr>
          <p:nvPr>
            <p:ph type="title"/>
          </p:nvPr>
        </p:nvSpPr>
        <p:spPr/>
        <p:txBody>
          <a:bodyPr/>
          <a:lstStyle/>
          <a:p>
            <a:r>
              <a:rPr lang="en-IN" b="1" dirty="0">
                <a:latin typeface="Montserrat" panose="00000500000000000000" pitchFamily="2" charset="0"/>
              </a:rPr>
              <a:t>Points for Discussion</a:t>
            </a:r>
          </a:p>
        </p:txBody>
      </p:sp>
      <p:sp>
        <p:nvSpPr>
          <p:cNvPr id="3" name="Text Placeholder 2">
            <a:extLst>
              <a:ext uri="{FF2B5EF4-FFF2-40B4-BE49-F238E27FC236}">
                <a16:creationId xmlns:a16="http://schemas.microsoft.com/office/drawing/2014/main" id="{65E4506C-AA0A-474C-8663-17B97C316990}"/>
              </a:ext>
            </a:extLst>
          </p:cNvPr>
          <p:cNvSpPr>
            <a:spLocks noGrp="1"/>
          </p:cNvSpPr>
          <p:nvPr>
            <p:ph type="body" idx="1"/>
          </p:nvPr>
        </p:nvSpPr>
        <p:spPr/>
        <p:txBody>
          <a:bodyPr/>
          <a:lstStyle/>
          <a:p>
            <a:pPr>
              <a:lnSpc>
                <a:spcPct val="150000"/>
              </a:lnSpc>
              <a:buClr>
                <a:schemeClr val="bg1"/>
              </a:buClr>
            </a:pPr>
            <a:r>
              <a:rPr lang="en-IN" dirty="0"/>
              <a:t> </a:t>
            </a:r>
            <a:r>
              <a:rPr lang="en-IN" dirty="0">
                <a:solidFill>
                  <a:schemeClr val="bg1"/>
                </a:solidFill>
                <a:latin typeface="Montserrat" panose="00000500000000000000" pitchFamily="2" charset="0"/>
              </a:rPr>
              <a:t>Business Objective</a:t>
            </a:r>
            <a:endParaRPr lang="en-IN" dirty="0">
              <a:latin typeface="Montserrat" panose="00000500000000000000" pitchFamily="2" charset="0"/>
            </a:endParaRPr>
          </a:p>
          <a:p>
            <a:pPr>
              <a:lnSpc>
                <a:spcPct val="150000"/>
              </a:lnSpc>
              <a:buClr>
                <a:schemeClr val="bg1"/>
              </a:buClr>
            </a:pPr>
            <a:r>
              <a:rPr lang="en-IN" dirty="0"/>
              <a:t> </a:t>
            </a:r>
            <a:r>
              <a:rPr lang="en-IN" dirty="0">
                <a:solidFill>
                  <a:schemeClr val="bg1"/>
                </a:solidFill>
                <a:latin typeface="Montserrat" panose="00000500000000000000" pitchFamily="2" charset="0"/>
              </a:rPr>
              <a:t>Data Summary</a:t>
            </a:r>
          </a:p>
          <a:p>
            <a:pPr>
              <a:lnSpc>
                <a:spcPct val="150000"/>
              </a:lnSpc>
              <a:buClr>
                <a:schemeClr val="bg1"/>
              </a:buClr>
            </a:pPr>
            <a:r>
              <a:rPr lang="en-IN" dirty="0">
                <a:solidFill>
                  <a:schemeClr val="bg1"/>
                </a:solidFill>
                <a:latin typeface="Montserrat" panose="00000500000000000000" pitchFamily="2" charset="0"/>
              </a:rPr>
              <a:t> Feature Summary</a:t>
            </a:r>
          </a:p>
          <a:p>
            <a:pPr>
              <a:lnSpc>
                <a:spcPct val="150000"/>
              </a:lnSpc>
              <a:buClr>
                <a:schemeClr val="bg1"/>
              </a:buClr>
            </a:pPr>
            <a:r>
              <a:rPr lang="en-IN" dirty="0">
                <a:solidFill>
                  <a:schemeClr val="bg1"/>
                </a:solidFill>
                <a:latin typeface="Montserrat" panose="00000500000000000000" pitchFamily="2" charset="0"/>
              </a:rPr>
              <a:t> Data </a:t>
            </a:r>
            <a:r>
              <a:rPr lang="en-IN" dirty="0" err="1">
                <a:solidFill>
                  <a:schemeClr val="bg1"/>
                </a:solidFill>
                <a:latin typeface="Montserrat" panose="00000500000000000000" pitchFamily="2" charset="0"/>
              </a:rPr>
              <a:t>Preprocessing</a:t>
            </a:r>
            <a:endParaRPr lang="en-IN" dirty="0">
              <a:solidFill>
                <a:schemeClr val="bg1"/>
              </a:solidFill>
              <a:latin typeface="Montserrat" panose="00000500000000000000" pitchFamily="2" charset="0"/>
            </a:endParaRPr>
          </a:p>
          <a:p>
            <a:pPr>
              <a:lnSpc>
                <a:spcPct val="150000"/>
              </a:lnSpc>
              <a:buClr>
                <a:schemeClr val="bg1"/>
              </a:buClr>
            </a:pPr>
            <a:r>
              <a:rPr lang="en-IN" dirty="0">
                <a:solidFill>
                  <a:schemeClr val="bg1"/>
                </a:solidFill>
                <a:latin typeface="Montserrat" panose="00000500000000000000" pitchFamily="2" charset="0"/>
              </a:rPr>
              <a:t> Exploratory Data Analysis</a:t>
            </a:r>
          </a:p>
          <a:p>
            <a:pPr>
              <a:lnSpc>
                <a:spcPct val="150000"/>
              </a:lnSpc>
              <a:buClr>
                <a:schemeClr val="bg1"/>
              </a:buClr>
            </a:pPr>
            <a:r>
              <a:rPr lang="en-IN" dirty="0">
                <a:solidFill>
                  <a:schemeClr val="bg1"/>
                </a:solidFill>
                <a:latin typeface="Montserrat" panose="00000500000000000000" pitchFamily="2" charset="0"/>
              </a:rPr>
              <a:t> Corelation between data</a:t>
            </a:r>
          </a:p>
          <a:p>
            <a:pPr>
              <a:lnSpc>
                <a:spcPct val="150000"/>
              </a:lnSpc>
              <a:buClr>
                <a:schemeClr val="bg1"/>
              </a:buClr>
            </a:pPr>
            <a:r>
              <a:rPr lang="en-IN" dirty="0">
                <a:solidFill>
                  <a:schemeClr val="bg1"/>
                </a:solidFill>
                <a:latin typeface="Montserrat" panose="00000500000000000000" pitchFamily="2" charset="0"/>
              </a:rPr>
              <a:t> Algorithms implementation </a:t>
            </a:r>
          </a:p>
          <a:p>
            <a:pPr>
              <a:lnSpc>
                <a:spcPct val="150000"/>
              </a:lnSpc>
              <a:buClr>
                <a:schemeClr val="bg1"/>
              </a:buClr>
            </a:pPr>
            <a:r>
              <a:rPr lang="en-IN" dirty="0">
                <a:solidFill>
                  <a:schemeClr val="bg1"/>
                </a:solidFill>
                <a:latin typeface="Montserrat" panose="00000500000000000000" pitchFamily="2" charset="0"/>
              </a:rPr>
              <a:t> Conclusion</a:t>
            </a:r>
            <a:endParaRPr lang="en-IN" dirty="0">
              <a:latin typeface="Montserrat" panose="00000500000000000000" pitchFamily="2" charset="0"/>
            </a:endParaRPr>
          </a:p>
        </p:txBody>
      </p:sp>
    </p:spTree>
    <p:extLst>
      <p:ext uri="{BB962C8B-B14F-4D97-AF65-F5344CB8AC3E}">
        <p14:creationId xmlns:p14="http://schemas.microsoft.com/office/powerpoint/2010/main" val="127158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6662-659A-78F4-5DCE-FC6A55ED3983}"/>
              </a:ext>
            </a:extLst>
          </p:cNvPr>
          <p:cNvSpPr>
            <a:spLocks noGrp="1"/>
          </p:cNvSpPr>
          <p:nvPr>
            <p:ph type="title"/>
          </p:nvPr>
        </p:nvSpPr>
        <p:spPr>
          <a:xfrm>
            <a:off x="311700" y="361335"/>
            <a:ext cx="8520600" cy="575188"/>
          </a:xfrm>
        </p:spPr>
        <p:txBody>
          <a:bodyPr/>
          <a:lstStyle/>
          <a:p>
            <a:r>
              <a:rPr lang="en-IN" b="1" dirty="0" err="1">
                <a:latin typeface="Montserrat" panose="00000500000000000000" pitchFamily="2" charset="0"/>
              </a:rPr>
              <a:t>Silhoutte</a:t>
            </a:r>
            <a:r>
              <a:rPr lang="en-IN" b="1" dirty="0">
                <a:latin typeface="Montserrat" panose="00000500000000000000" pitchFamily="2" charset="0"/>
              </a:rPr>
              <a:t> score on R , F &amp; M</a:t>
            </a:r>
            <a:endParaRPr lang="en-IN" dirty="0"/>
          </a:p>
        </p:txBody>
      </p:sp>
      <p:sp>
        <p:nvSpPr>
          <p:cNvPr id="3" name="Text Placeholder 2">
            <a:extLst>
              <a:ext uri="{FF2B5EF4-FFF2-40B4-BE49-F238E27FC236}">
                <a16:creationId xmlns:a16="http://schemas.microsoft.com/office/drawing/2014/main" id="{D92BA82F-D2FA-000F-570A-449A860010D6}"/>
              </a:ext>
            </a:extLst>
          </p:cNvPr>
          <p:cNvSpPr>
            <a:spLocks noGrp="1"/>
          </p:cNvSpPr>
          <p:nvPr>
            <p:ph type="body" idx="1"/>
          </p:nvPr>
        </p:nvSpPr>
        <p:spPr>
          <a:xfrm>
            <a:off x="311700" y="936523"/>
            <a:ext cx="8520600" cy="3632352"/>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sz="1600" i="0" dirty="0">
              <a:solidFill>
                <a:schemeClr val="bg1"/>
              </a:solidFill>
              <a:effectLst/>
              <a:latin typeface="Montserrat" panose="00000500000000000000" pitchFamily="2" charset="0"/>
            </a:endParaRPr>
          </a:p>
          <a:p>
            <a:endParaRPr lang="en-IN" dirty="0"/>
          </a:p>
        </p:txBody>
      </p:sp>
      <p:pic>
        <p:nvPicPr>
          <p:cNvPr id="6" name="Picture 5">
            <a:extLst>
              <a:ext uri="{FF2B5EF4-FFF2-40B4-BE49-F238E27FC236}">
                <a16:creationId xmlns:a16="http://schemas.microsoft.com/office/drawing/2014/main" id="{1D0A6CF4-7D53-EF4B-70E8-96DD084F851F}"/>
              </a:ext>
            </a:extLst>
          </p:cNvPr>
          <p:cNvPicPr>
            <a:picLocks noChangeAspect="1"/>
          </p:cNvPicPr>
          <p:nvPr/>
        </p:nvPicPr>
        <p:blipFill>
          <a:blip r:embed="rId2"/>
          <a:stretch>
            <a:fillRect/>
          </a:stretch>
        </p:blipFill>
        <p:spPr>
          <a:xfrm>
            <a:off x="511814" y="1091773"/>
            <a:ext cx="8120371" cy="3477102"/>
          </a:xfrm>
          <a:prstGeom prst="rect">
            <a:avLst/>
          </a:prstGeom>
        </p:spPr>
      </p:pic>
    </p:spTree>
    <p:extLst>
      <p:ext uri="{BB962C8B-B14F-4D97-AF65-F5344CB8AC3E}">
        <p14:creationId xmlns:p14="http://schemas.microsoft.com/office/powerpoint/2010/main" val="3504943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7D5D-1309-ACFC-1741-8790F45180C4}"/>
              </a:ext>
            </a:extLst>
          </p:cNvPr>
          <p:cNvSpPr>
            <a:spLocks noGrp="1"/>
          </p:cNvSpPr>
          <p:nvPr>
            <p:ph type="title"/>
          </p:nvPr>
        </p:nvSpPr>
        <p:spPr/>
        <p:txBody>
          <a:bodyPr/>
          <a:lstStyle/>
          <a:p>
            <a:r>
              <a:rPr lang="en-IN" b="1" dirty="0" err="1">
                <a:latin typeface="Montserrat" panose="00000500000000000000" pitchFamily="2" charset="0"/>
              </a:rPr>
              <a:t>Silhoutte</a:t>
            </a:r>
            <a:r>
              <a:rPr lang="en-IN" b="1" dirty="0">
                <a:latin typeface="Montserrat" panose="00000500000000000000" pitchFamily="2" charset="0"/>
              </a:rPr>
              <a:t> Analysis on R , F &amp; M</a:t>
            </a:r>
          </a:p>
        </p:txBody>
      </p:sp>
      <p:sp>
        <p:nvSpPr>
          <p:cNvPr id="3" name="Text Placeholder 2">
            <a:extLst>
              <a:ext uri="{FF2B5EF4-FFF2-40B4-BE49-F238E27FC236}">
                <a16:creationId xmlns:a16="http://schemas.microsoft.com/office/drawing/2014/main" id="{C90277CD-B0C5-5D39-27BF-A8BF381C5C26}"/>
              </a:ext>
            </a:extLst>
          </p:cNvPr>
          <p:cNvSpPr>
            <a:spLocks noGrp="1"/>
          </p:cNvSpPr>
          <p:nvPr>
            <p:ph type="body" idx="1"/>
          </p:nvPr>
        </p:nvSpPr>
        <p:spPr/>
        <p:txBody>
          <a:bodyPr/>
          <a:lstStyle/>
          <a:p>
            <a:endParaRPr lang="en-US" i="0" dirty="0">
              <a:solidFill>
                <a:schemeClr val="bg1"/>
              </a:solidFill>
              <a:effectLst/>
              <a:latin typeface="Montserrat" panose="00000500000000000000" pitchFamily="2" charset="0"/>
            </a:endParaRPr>
          </a:p>
        </p:txBody>
      </p:sp>
      <p:pic>
        <p:nvPicPr>
          <p:cNvPr id="6" name="Picture 5">
            <a:extLst>
              <a:ext uri="{FF2B5EF4-FFF2-40B4-BE49-F238E27FC236}">
                <a16:creationId xmlns:a16="http://schemas.microsoft.com/office/drawing/2014/main" id="{66F39DE8-9ECF-30E0-CC5A-01078BA15664}"/>
              </a:ext>
            </a:extLst>
          </p:cNvPr>
          <p:cNvPicPr>
            <a:picLocks noChangeAspect="1"/>
          </p:cNvPicPr>
          <p:nvPr/>
        </p:nvPicPr>
        <p:blipFill>
          <a:blip r:embed="rId2"/>
          <a:stretch>
            <a:fillRect/>
          </a:stretch>
        </p:blipFill>
        <p:spPr>
          <a:xfrm>
            <a:off x="604684" y="1052416"/>
            <a:ext cx="7787148" cy="3616517"/>
          </a:xfrm>
          <a:prstGeom prst="rect">
            <a:avLst/>
          </a:prstGeom>
        </p:spPr>
      </p:pic>
    </p:spTree>
    <p:extLst>
      <p:ext uri="{BB962C8B-B14F-4D97-AF65-F5344CB8AC3E}">
        <p14:creationId xmlns:p14="http://schemas.microsoft.com/office/powerpoint/2010/main" val="239244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9A3E-6FB6-C162-95F5-F01797CC4787}"/>
              </a:ext>
            </a:extLst>
          </p:cNvPr>
          <p:cNvSpPr>
            <a:spLocks noGrp="1"/>
          </p:cNvSpPr>
          <p:nvPr>
            <p:ph type="title"/>
          </p:nvPr>
        </p:nvSpPr>
        <p:spPr/>
        <p:txBody>
          <a:bodyPr/>
          <a:lstStyle/>
          <a:p>
            <a:r>
              <a:rPr lang="en-IN" b="1" dirty="0">
                <a:latin typeface="Montserrat" panose="00000500000000000000" pitchFamily="2" charset="0"/>
              </a:rPr>
              <a:t>Elbow method and cluster chart on RFM</a:t>
            </a:r>
            <a:endParaRPr lang="en-IN" dirty="0"/>
          </a:p>
        </p:txBody>
      </p:sp>
      <p:sp>
        <p:nvSpPr>
          <p:cNvPr id="3" name="Text Placeholder 2">
            <a:extLst>
              <a:ext uri="{FF2B5EF4-FFF2-40B4-BE49-F238E27FC236}">
                <a16:creationId xmlns:a16="http://schemas.microsoft.com/office/drawing/2014/main" id="{BA970B5D-93FA-19CF-9E4E-87A3A134E8C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933E92A-0229-ECF4-8439-2F173913100E}"/>
              </a:ext>
            </a:extLst>
          </p:cNvPr>
          <p:cNvPicPr>
            <a:picLocks noChangeAspect="1"/>
          </p:cNvPicPr>
          <p:nvPr/>
        </p:nvPicPr>
        <p:blipFill>
          <a:blip r:embed="rId2"/>
          <a:stretch>
            <a:fillRect/>
          </a:stretch>
        </p:blipFill>
        <p:spPr>
          <a:xfrm>
            <a:off x="506556" y="1152475"/>
            <a:ext cx="8130887" cy="3676992"/>
          </a:xfrm>
          <a:prstGeom prst="rect">
            <a:avLst/>
          </a:prstGeom>
        </p:spPr>
      </p:pic>
    </p:spTree>
    <p:extLst>
      <p:ext uri="{BB962C8B-B14F-4D97-AF65-F5344CB8AC3E}">
        <p14:creationId xmlns:p14="http://schemas.microsoft.com/office/powerpoint/2010/main" val="1836963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9359-89F3-D580-D763-F84ED1116FD0}"/>
              </a:ext>
            </a:extLst>
          </p:cNvPr>
          <p:cNvSpPr>
            <a:spLocks noGrp="1"/>
          </p:cNvSpPr>
          <p:nvPr>
            <p:ph type="title"/>
          </p:nvPr>
        </p:nvSpPr>
        <p:spPr/>
        <p:txBody>
          <a:bodyPr/>
          <a:lstStyle/>
          <a:p>
            <a:r>
              <a:rPr lang="en-IN" b="1" dirty="0">
                <a:latin typeface="Montserrat" panose="00000500000000000000" pitchFamily="2" charset="0"/>
              </a:rPr>
              <a:t>RFM Analysis</a:t>
            </a:r>
          </a:p>
        </p:txBody>
      </p:sp>
      <p:sp>
        <p:nvSpPr>
          <p:cNvPr id="3" name="Text Placeholder 2">
            <a:extLst>
              <a:ext uri="{FF2B5EF4-FFF2-40B4-BE49-F238E27FC236}">
                <a16:creationId xmlns:a16="http://schemas.microsoft.com/office/drawing/2014/main" id="{E3F8614E-26C2-E4E5-A5E6-622ADCF36A5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8DC7CCC-A47A-44F5-826C-079DA3EF3ADD}"/>
              </a:ext>
            </a:extLst>
          </p:cNvPr>
          <p:cNvPicPr>
            <a:picLocks noChangeAspect="1"/>
          </p:cNvPicPr>
          <p:nvPr/>
        </p:nvPicPr>
        <p:blipFill>
          <a:blip r:embed="rId2"/>
          <a:stretch>
            <a:fillRect/>
          </a:stretch>
        </p:blipFill>
        <p:spPr>
          <a:xfrm>
            <a:off x="375577" y="1152475"/>
            <a:ext cx="8163739" cy="3264667"/>
          </a:xfrm>
          <a:prstGeom prst="rect">
            <a:avLst/>
          </a:prstGeom>
        </p:spPr>
      </p:pic>
    </p:spTree>
    <p:extLst>
      <p:ext uri="{BB962C8B-B14F-4D97-AF65-F5344CB8AC3E}">
        <p14:creationId xmlns:p14="http://schemas.microsoft.com/office/powerpoint/2010/main" val="324247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8A35-A9F9-AA5D-46E8-A72845FB80FA}"/>
              </a:ext>
            </a:extLst>
          </p:cNvPr>
          <p:cNvSpPr>
            <a:spLocks noGrp="1"/>
          </p:cNvSpPr>
          <p:nvPr>
            <p:ph type="title"/>
          </p:nvPr>
        </p:nvSpPr>
        <p:spPr>
          <a:xfrm>
            <a:off x="311700" y="169606"/>
            <a:ext cx="8520600" cy="545691"/>
          </a:xfrm>
        </p:spPr>
        <p:txBody>
          <a:bodyPr/>
          <a:lstStyle/>
          <a:p>
            <a:r>
              <a:rPr lang="en-IN" b="1" dirty="0">
                <a:latin typeface="Montserrat" panose="00000500000000000000" pitchFamily="2" charset="0"/>
              </a:rPr>
              <a:t>Hierarchical Clustering</a:t>
            </a:r>
            <a:endParaRPr lang="en-IN" dirty="0"/>
          </a:p>
        </p:txBody>
      </p:sp>
      <p:sp>
        <p:nvSpPr>
          <p:cNvPr id="3" name="Text Placeholder 2">
            <a:extLst>
              <a:ext uri="{FF2B5EF4-FFF2-40B4-BE49-F238E27FC236}">
                <a16:creationId xmlns:a16="http://schemas.microsoft.com/office/drawing/2014/main" id="{B8515893-5CB4-D67D-924E-478A84E118DE}"/>
              </a:ext>
            </a:extLst>
          </p:cNvPr>
          <p:cNvSpPr>
            <a:spLocks noGrp="1"/>
          </p:cNvSpPr>
          <p:nvPr>
            <p:ph type="body" idx="1"/>
          </p:nvPr>
        </p:nvSpPr>
        <p:spPr>
          <a:xfrm>
            <a:off x="311700" y="1108230"/>
            <a:ext cx="8520600" cy="3416400"/>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l">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The number of clusters will be the number of vertical lines which are being intersected by the line drawn using the threshold=90</a:t>
            </a:r>
          </a:p>
          <a:p>
            <a:pPr algn="l">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No. of Cluster = 2</a:t>
            </a:r>
          </a:p>
          <a:p>
            <a:endParaRPr lang="en-IN" dirty="0"/>
          </a:p>
        </p:txBody>
      </p:sp>
      <p:pic>
        <p:nvPicPr>
          <p:cNvPr id="5" name="Picture 4">
            <a:extLst>
              <a:ext uri="{FF2B5EF4-FFF2-40B4-BE49-F238E27FC236}">
                <a16:creationId xmlns:a16="http://schemas.microsoft.com/office/drawing/2014/main" id="{18DCAF67-F23C-E062-914B-F20328A209E9}"/>
              </a:ext>
            </a:extLst>
          </p:cNvPr>
          <p:cNvPicPr>
            <a:picLocks noChangeAspect="1"/>
          </p:cNvPicPr>
          <p:nvPr/>
        </p:nvPicPr>
        <p:blipFill>
          <a:blip r:embed="rId2"/>
          <a:stretch>
            <a:fillRect/>
          </a:stretch>
        </p:blipFill>
        <p:spPr>
          <a:xfrm>
            <a:off x="737419" y="796413"/>
            <a:ext cx="7230683" cy="2647335"/>
          </a:xfrm>
          <a:prstGeom prst="rect">
            <a:avLst/>
          </a:prstGeom>
        </p:spPr>
      </p:pic>
    </p:spTree>
    <p:extLst>
      <p:ext uri="{BB962C8B-B14F-4D97-AF65-F5344CB8AC3E}">
        <p14:creationId xmlns:p14="http://schemas.microsoft.com/office/powerpoint/2010/main" val="1531506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E0AC-6C31-4AD7-B124-D2A34FD57541}"/>
              </a:ext>
            </a:extLst>
          </p:cNvPr>
          <p:cNvSpPr>
            <a:spLocks noGrp="1"/>
          </p:cNvSpPr>
          <p:nvPr>
            <p:ph type="title"/>
          </p:nvPr>
        </p:nvSpPr>
        <p:spPr/>
        <p:txBody>
          <a:bodyPr/>
          <a:lstStyle/>
          <a:p>
            <a:r>
              <a:rPr lang="en-US" sz="2800"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DE18484B-F51E-4EE3-AD2A-EFF365F462D2}"/>
              </a:ext>
            </a:extLst>
          </p:cNvPr>
          <p:cNvSpPr>
            <a:spLocks noGrp="1"/>
          </p:cNvSpPr>
          <p:nvPr>
            <p:ph type="body" idx="1"/>
          </p:nvPr>
        </p:nvSpPr>
        <p:spPr>
          <a:xfrm>
            <a:off x="311700" y="1152475"/>
            <a:ext cx="8520600" cy="3546000"/>
          </a:xfrm>
        </p:spPr>
        <p:txBody>
          <a:bodyPr/>
          <a:lstStyle/>
          <a:p>
            <a:pPr algn="l">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Throughout the analysis we went through various steps to perform customer segmentation. We started with data wrangling in which we tried to handle null values, duplicates and performed feature modifications. Next, we did some exploratory data analysis and tried to draw observations from the features we had in the dataset.</a:t>
            </a:r>
          </a:p>
          <a:p>
            <a:pPr algn="l">
              <a:buClr>
                <a:schemeClr val="bg1"/>
              </a:buClr>
              <a:buFont typeface="Arial" panose="020B0604020202020204" pitchFamily="34" charset="0"/>
              <a:buChar char="•"/>
            </a:pPr>
            <a:r>
              <a:rPr lang="en-US" sz="1600" i="0" dirty="0">
                <a:solidFill>
                  <a:schemeClr val="bg1"/>
                </a:solidFill>
                <a:effectLst/>
                <a:latin typeface="Montserrat" panose="00000500000000000000" pitchFamily="2" charset="0"/>
              </a:rPr>
              <a:t>Then, we formulated some quantitative factors such as recency, frequency and monetary known as </a:t>
            </a:r>
            <a:r>
              <a:rPr lang="en-US" sz="1600" i="0" dirty="0" err="1">
                <a:solidFill>
                  <a:schemeClr val="bg1"/>
                </a:solidFill>
                <a:effectLst/>
                <a:latin typeface="Montserrat" panose="00000500000000000000" pitchFamily="2" charset="0"/>
              </a:rPr>
              <a:t>rfm</a:t>
            </a:r>
            <a:r>
              <a:rPr lang="en-US" sz="1600" i="0" dirty="0">
                <a:solidFill>
                  <a:schemeClr val="bg1"/>
                </a:solidFill>
                <a:effectLst/>
                <a:latin typeface="Montserrat" panose="00000500000000000000" pitchFamily="2" charset="0"/>
              </a:rPr>
              <a:t> model for each of the customers. We implemented </a:t>
            </a:r>
            <a:r>
              <a:rPr lang="en-US" sz="1600" i="0" dirty="0" err="1">
                <a:solidFill>
                  <a:schemeClr val="bg1"/>
                </a:solidFill>
                <a:effectLst/>
                <a:latin typeface="Montserrat" panose="00000500000000000000" pitchFamily="2" charset="0"/>
              </a:rPr>
              <a:t>KMeans</a:t>
            </a:r>
            <a:r>
              <a:rPr lang="en-US" sz="1600" i="0" dirty="0">
                <a:solidFill>
                  <a:schemeClr val="bg1"/>
                </a:solidFill>
                <a:effectLst/>
                <a:latin typeface="Montserrat" panose="00000500000000000000" pitchFamily="2" charset="0"/>
              </a:rPr>
              <a:t> clustering algorithm on these features. We also performed silhouette and elbow method analysis to determine the optimal no. of clusters which was 2. We saw customers having high recency and low frequency and monetary values were part of one cluster and customers having low recency and high frequency, monetary values were part of another cluster.</a:t>
            </a:r>
          </a:p>
          <a:p>
            <a:pPr>
              <a:buClr>
                <a:schemeClr val="bg1"/>
              </a:buClr>
              <a:buFont typeface="Arial" panose="020B0604020202020204" pitchFamily="34" charset="0"/>
              <a:buChar char="•"/>
            </a:pPr>
            <a:endParaRPr lang="en-IN" sz="15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419064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D381-42D1-8619-9A0C-68BE5FB303E5}"/>
              </a:ext>
            </a:extLst>
          </p:cNvPr>
          <p:cNvSpPr>
            <a:spLocks noGrp="1"/>
          </p:cNvSpPr>
          <p:nvPr>
            <p:ph type="title"/>
          </p:nvPr>
        </p:nvSpPr>
        <p:spPr/>
        <p:txBody>
          <a:bodyPr/>
          <a:lstStyle/>
          <a:p>
            <a:r>
              <a:rPr lang="en-IN" b="1" dirty="0">
                <a:solidFill>
                  <a:schemeClr val="tx1"/>
                </a:solidFill>
                <a:latin typeface="Montserrat" panose="00000500000000000000" pitchFamily="2" charset="0"/>
              </a:rPr>
              <a:t>Business Objective</a:t>
            </a:r>
            <a:br>
              <a:rPr lang="en-IN" dirty="0">
                <a:latin typeface="Montserrat" panose="00000500000000000000" pitchFamily="2" charset="0"/>
              </a:rPr>
            </a:br>
            <a:endParaRPr lang="en-IN" dirty="0"/>
          </a:p>
        </p:txBody>
      </p:sp>
      <p:sp>
        <p:nvSpPr>
          <p:cNvPr id="3" name="Text Placeholder 2">
            <a:extLst>
              <a:ext uri="{FF2B5EF4-FFF2-40B4-BE49-F238E27FC236}">
                <a16:creationId xmlns:a16="http://schemas.microsoft.com/office/drawing/2014/main" id="{462AE1F3-D10F-6E7C-C47C-DA21D9EA661B}"/>
              </a:ext>
            </a:extLst>
          </p:cNvPr>
          <p:cNvSpPr>
            <a:spLocks noGrp="1"/>
          </p:cNvSpPr>
          <p:nvPr>
            <p:ph type="body" idx="1"/>
          </p:nvPr>
        </p:nvSpPr>
        <p:spPr>
          <a:xfrm>
            <a:off x="311699" y="1098755"/>
            <a:ext cx="8574203" cy="3753464"/>
          </a:xfrm>
        </p:spPr>
        <p:txBody>
          <a:bodyPr/>
          <a:lstStyle/>
          <a:p>
            <a:pPr algn="just">
              <a:buClr>
                <a:schemeClr val="bg1"/>
              </a:buClr>
              <a:buFont typeface="Arial" panose="020B0604020202020204" pitchFamily="34" charset="0"/>
              <a:buChar char="•"/>
            </a:pPr>
            <a:r>
              <a:rPr lang="en-US" sz="1600" dirty="0">
                <a:solidFill>
                  <a:schemeClr val="bg1"/>
                </a:solidFill>
                <a:effectLst/>
                <a:latin typeface="Montserrat" panose="00000500000000000000" pitchFamily="2" charset="0"/>
              </a:rPr>
              <a:t>Customer segmentation is the practice of dividing a company’s customers into groups that reflect similarity among customers in each group. The goal of segmenting customers is to decide how to relate to customers in each segment in order to maximize the value of each customer to the business.</a:t>
            </a:r>
          </a:p>
          <a:p>
            <a:pPr algn="just">
              <a:buClr>
                <a:schemeClr val="bg1"/>
              </a:buClr>
              <a:buFont typeface="Arial" panose="020B0604020202020204" pitchFamily="34" charset="0"/>
              <a:buChar char="•"/>
            </a:pPr>
            <a:r>
              <a:rPr lang="en-US" sz="1600" dirty="0">
                <a:solidFill>
                  <a:schemeClr val="bg1"/>
                </a:solidFill>
                <a:effectLst/>
                <a:latin typeface="Montserrat" panose="00000500000000000000" pitchFamily="2" charset="0"/>
              </a:rPr>
              <a:t>Customer segmentation has the potential to allow marketers to address each customer in the most effective way. Using the large amount of data available on customers (and potential customers), a customer segmentation analysis allows marketers to identify discrete groups of customers with a high degree of accuracy based on demographic, behavioral and other indicators.</a:t>
            </a:r>
          </a:p>
          <a:p>
            <a:pPr algn="just">
              <a:buClr>
                <a:schemeClr val="bg1"/>
              </a:buClr>
              <a:buFont typeface="Arial" panose="020B0604020202020204" pitchFamily="34" charset="0"/>
              <a:buChar char="•"/>
            </a:pPr>
            <a:r>
              <a:rPr lang="en-US" sz="1600" dirty="0">
                <a:solidFill>
                  <a:schemeClr val="bg1"/>
                </a:solidFill>
                <a:latin typeface="Montserrat" panose="00000500000000000000" pitchFamily="2" charset="0"/>
              </a:rPr>
              <a:t>Given the dataset, our objective is to build clustering model that would perform Customer Segmentation.</a:t>
            </a:r>
            <a:endParaRPr lang="en-US" sz="1600" dirty="0">
              <a:solidFill>
                <a:schemeClr val="bg1"/>
              </a:solidFill>
              <a:effectLst/>
              <a:latin typeface="Montserrat" panose="00000500000000000000" pitchFamily="2"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effectLst/>
              <a:latin typeface="Montserrat" panose="00000500000000000000" pitchFamily="2" charset="0"/>
              <a:ea typeface="Arial" panose="020B0604020202020204" pitchFamily="34" charset="0"/>
            </a:endParaRPr>
          </a:p>
          <a:p>
            <a:pPr marL="114300" indent="0" algn="just">
              <a:buClr>
                <a:schemeClr val="bg1"/>
              </a:buClr>
              <a:buNone/>
            </a:pPr>
            <a:endParaRPr lang="en-IN" sz="1600" dirty="0">
              <a:solidFill>
                <a:schemeClr val="bg1"/>
              </a:solidFill>
              <a:latin typeface="Montserrat" panose="00000500000000000000" pitchFamily="2" charset="0"/>
              <a:ea typeface="Arial" panose="020B0604020202020204" pitchFamily="34" charset="0"/>
            </a:endParaRPr>
          </a:p>
          <a:p>
            <a:pPr marL="114300" indent="0" algn="just">
              <a:buClr>
                <a:schemeClr val="bg1"/>
              </a:buClr>
              <a:buNone/>
            </a:pPr>
            <a:r>
              <a:rPr lang="en-IN" sz="1600" dirty="0" err="1">
                <a:solidFill>
                  <a:schemeClr val="bg1"/>
                </a:solidFill>
                <a:effectLst/>
                <a:latin typeface="Montserrat" panose="00000500000000000000" pitchFamily="2" charset="0"/>
                <a:ea typeface="Arial" panose="020B0604020202020204" pitchFamily="34" charset="0"/>
              </a:rPr>
              <a:t>ly</a:t>
            </a:r>
            <a:r>
              <a:rPr lang="en-IN" sz="1600" dirty="0">
                <a:solidFill>
                  <a:schemeClr val="bg1"/>
                </a:solidFill>
                <a:effectLst/>
                <a:latin typeface="Montserrat" panose="00000500000000000000" pitchFamily="2" charset="0"/>
                <a:ea typeface="Arial" panose="020B0604020202020204" pitchFamily="34" charset="0"/>
              </a:rPr>
              <a:t> of rental bikes.</a:t>
            </a:r>
            <a:endParaRPr lang="en-IN" sz="16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11421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A85B-67D0-434F-9C9D-14394BC5D222}"/>
              </a:ext>
            </a:extLst>
          </p:cNvPr>
          <p:cNvSpPr>
            <a:spLocks noGrp="1"/>
          </p:cNvSpPr>
          <p:nvPr>
            <p:ph type="title"/>
          </p:nvPr>
        </p:nvSpPr>
        <p:spPr>
          <a:xfrm>
            <a:off x="311700" y="371475"/>
            <a:ext cx="8520600" cy="621506"/>
          </a:xfrm>
        </p:spPr>
        <p:txBody>
          <a:bodyPr/>
          <a:lstStyle/>
          <a:p>
            <a:r>
              <a:rPr lang="en-IN" b="1" dirty="0">
                <a:latin typeface="Montserrat" panose="00000500000000000000" pitchFamily="2" charset="0"/>
              </a:rPr>
              <a:t>Data Summary</a:t>
            </a:r>
          </a:p>
        </p:txBody>
      </p:sp>
      <p:sp>
        <p:nvSpPr>
          <p:cNvPr id="3" name="Text Placeholder 2">
            <a:extLst>
              <a:ext uri="{FF2B5EF4-FFF2-40B4-BE49-F238E27FC236}">
                <a16:creationId xmlns:a16="http://schemas.microsoft.com/office/drawing/2014/main" id="{B74B0A73-1C6E-4D92-AC2E-0E5C5AAE5D75}"/>
              </a:ext>
            </a:extLst>
          </p:cNvPr>
          <p:cNvSpPr>
            <a:spLocks noGrp="1"/>
          </p:cNvSpPr>
          <p:nvPr>
            <p:ph type="body" idx="1"/>
          </p:nvPr>
        </p:nvSpPr>
        <p:spPr/>
        <p:txBody>
          <a:bodyPr/>
          <a:lstStyle/>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There are total 541909 rows and 8 columns in our dataset.</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This is a transnational dataset with transactions occurring between 1</a:t>
            </a:r>
            <a:r>
              <a:rPr lang="en-IN" sz="1600" baseline="30000" dirty="0">
                <a:solidFill>
                  <a:schemeClr val="bg1"/>
                </a:solidFill>
                <a:latin typeface="Montserrat" panose="00000500000000000000" pitchFamily="2" charset="0"/>
              </a:rPr>
              <a:t>st</a:t>
            </a:r>
            <a:r>
              <a:rPr lang="en-IN" sz="1600" dirty="0">
                <a:solidFill>
                  <a:schemeClr val="bg1"/>
                </a:solidFill>
                <a:latin typeface="Montserrat" panose="00000500000000000000" pitchFamily="2" charset="0"/>
              </a:rPr>
              <a:t> December 2010 and 9</a:t>
            </a:r>
            <a:r>
              <a:rPr lang="en-IN" sz="1600" baseline="30000" dirty="0">
                <a:solidFill>
                  <a:schemeClr val="bg1"/>
                </a:solidFill>
                <a:latin typeface="Montserrat" panose="00000500000000000000" pitchFamily="2" charset="0"/>
              </a:rPr>
              <a:t>th</a:t>
            </a:r>
            <a:r>
              <a:rPr lang="en-IN" sz="1600" dirty="0">
                <a:solidFill>
                  <a:schemeClr val="bg1"/>
                </a:solidFill>
                <a:latin typeface="Montserrat" panose="00000500000000000000" pitchFamily="2" charset="0"/>
              </a:rPr>
              <a:t> December 2011 for UK based online retailer.</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Many customers of the company are wholesalers.</a:t>
            </a:r>
          </a:p>
        </p:txBody>
      </p:sp>
      <p:pic>
        <p:nvPicPr>
          <p:cNvPr id="6" name="Picture 5">
            <a:extLst>
              <a:ext uri="{FF2B5EF4-FFF2-40B4-BE49-F238E27FC236}">
                <a16:creationId xmlns:a16="http://schemas.microsoft.com/office/drawing/2014/main" id="{62C4FA4A-D034-C397-9119-E1B6703B5B02}"/>
              </a:ext>
            </a:extLst>
          </p:cNvPr>
          <p:cNvPicPr>
            <a:picLocks noChangeAspect="1"/>
          </p:cNvPicPr>
          <p:nvPr/>
        </p:nvPicPr>
        <p:blipFill>
          <a:blip r:embed="rId2"/>
          <a:stretch>
            <a:fillRect/>
          </a:stretch>
        </p:blipFill>
        <p:spPr>
          <a:xfrm>
            <a:off x="311700" y="1152475"/>
            <a:ext cx="8520600" cy="1660627"/>
          </a:xfrm>
          <a:prstGeom prst="rect">
            <a:avLst/>
          </a:prstGeom>
        </p:spPr>
      </p:pic>
    </p:spTree>
    <p:extLst>
      <p:ext uri="{BB962C8B-B14F-4D97-AF65-F5344CB8AC3E}">
        <p14:creationId xmlns:p14="http://schemas.microsoft.com/office/powerpoint/2010/main" val="219645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C3A7-9E52-4E74-B9B3-814299086247}"/>
              </a:ext>
            </a:extLst>
          </p:cNvPr>
          <p:cNvSpPr>
            <a:spLocks noGrp="1"/>
          </p:cNvSpPr>
          <p:nvPr>
            <p:ph type="title"/>
          </p:nvPr>
        </p:nvSpPr>
        <p:spPr>
          <a:xfrm>
            <a:off x="311700" y="164307"/>
            <a:ext cx="8520600" cy="635794"/>
          </a:xfrm>
        </p:spPr>
        <p:txBody>
          <a:bodyPr/>
          <a:lstStyle/>
          <a:p>
            <a:pPr>
              <a:lnSpc>
                <a:spcPct val="150000"/>
              </a:lnSpc>
              <a:buClr>
                <a:schemeClr val="bg1"/>
              </a:buClr>
            </a:pPr>
            <a:r>
              <a:rPr lang="en-IN" b="1" dirty="0">
                <a:solidFill>
                  <a:schemeClr val="tx1"/>
                </a:solidFill>
                <a:latin typeface="Montserrat" panose="00000500000000000000" pitchFamily="2" charset="0"/>
              </a:rPr>
              <a:t>Feature Summary</a:t>
            </a:r>
          </a:p>
        </p:txBody>
      </p:sp>
      <p:sp>
        <p:nvSpPr>
          <p:cNvPr id="3" name="Text Placeholder 2">
            <a:extLst>
              <a:ext uri="{FF2B5EF4-FFF2-40B4-BE49-F238E27FC236}">
                <a16:creationId xmlns:a16="http://schemas.microsoft.com/office/drawing/2014/main" id="{FCB1274A-FAA9-4559-B3CC-35ECB0213F37}"/>
              </a:ext>
            </a:extLst>
          </p:cNvPr>
          <p:cNvSpPr>
            <a:spLocks noGrp="1"/>
          </p:cNvSpPr>
          <p:nvPr>
            <p:ph type="body" idx="1"/>
          </p:nvPr>
        </p:nvSpPr>
        <p:spPr>
          <a:xfrm>
            <a:off x="311700" y="800101"/>
            <a:ext cx="8520600" cy="4021930"/>
          </a:xfrm>
        </p:spPr>
        <p:txBody>
          <a:bodyPr/>
          <a:lstStyle/>
          <a:p>
            <a:pPr marL="114300" indent="0" algn="just">
              <a:lnSpc>
                <a:spcPct val="115000"/>
              </a:lnSpc>
              <a:spcBef>
                <a:spcPts val="600"/>
              </a:spcBef>
              <a:spcAft>
                <a:spcPts val="500"/>
              </a:spcAft>
              <a:buNone/>
            </a:pPr>
            <a:r>
              <a:rPr lang="en-IN" sz="1600" dirty="0">
                <a:solidFill>
                  <a:schemeClr val="bg1"/>
                </a:solidFill>
                <a:effectLst/>
                <a:latin typeface="Montserrat" panose="00000500000000000000" pitchFamily="2" charset="0"/>
                <a:ea typeface="Times New Roman" panose="02020603050405020304" pitchFamily="18" charset="0"/>
              </a:rPr>
              <a:t>We have given the following information in our dataset:</a:t>
            </a:r>
            <a:endParaRPr lang="en-IN" sz="1600" dirty="0">
              <a:solidFill>
                <a:schemeClr val="bg1"/>
              </a:solidFill>
              <a:latin typeface="Montserrat" panose="00000500000000000000" pitchFamily="2" charset="0"/>
              <a:ea typeface="Times New Roman" panose="02020603050405020304" pitchFamily="18" charset="0"/>
            </a:endParaRPr>
          </a:p>
          <a:p>
            <a:pPr algn="just">
              <a:lnSpc>
                <a:spcPct val="100000"/>
              </a:lnSpc>
              <a:spcBef>
                <a:spcPts val="600"/>
              </a:spcBef>
              <a:spcAft>
                <a:spcPts val="500"/>
              </a:spcAft>
              <a:buClr>
                <a:schemeClr val="bg1"/>
              </a:buClr>
              <a:buFont typeface="Arial" panose="020B0604020202020204" pitchFamily="34" charset="0"/>
              <a:buChar char="•"/>
            </a:pPr>
            <a:r>
              <a:rPr lang="en-US" sz="1500" b="0" i="0" dirty="0" err="1">
                <a:solidFill>
                  <a:schemeClr val="bg1"/>
                </a:solidFill>
                <a:effectLst/>
                <a:latin typeface="Montserrat" panose="00000500000000000000" pitchFamily="2" charset="0"/>
              </a:rPr>
              <a:t>InvoiceNo</a:t>
            </a:r>
            <a:r>
              <a:rPr lang="en-US" sz="1500" b="0" i="0" dirty="0">
                <a:solidFill>
                  <a:schemeClr val="bg1"/>
                </a:solidFill>
                <a:effectLst/>
                <a:latin typeface="Montserrat" panose="00000500000000000000" pitchFamily="2" charset="0"/>
              </a:rPr>
              <a:t>: Invoice number. Nominal, a 6-digit integral number uniquely assigned to each transaction. If this code starts with letter 'c', it indicates a cancellation.</a:t>
            </a:r>
          </a:p>
          <a:p>
            <a:pPr algn="just">
              <a:lnSpc>
                <a:spcPct val="100000"/>
              </a:lnSpc>
              <a:spcBef>
                <a:spcPts val="600"/>
              </a:spcBef>
              <a:spcAft>
                <a:spcPts val="500"/>
              </a:spcAft>
              <a:buClr>
                <a:schemeClr val="bg1"/>
              </a:buClr>
              <a:buFont typeface="Arial" panose="020B0604020202020204" pitchFamily="34" charset="0"/>
              <a:buChar char="•"/>
            </a:pPr>
            <a:r>
              <a:rPr lang="en-US" sz="1500" b="0" i="0" dirty="0" err="1">
                <a:solidFill>
                  <a:schemeClr val="bg1"/>
                </a:solidFill>
                <a:effectLst/>
                <a:latin typeface="Montserrat" panose="00000500000000000000" pitchFamily="2" charset="0"/>
              </a:rPr>
              <a:t>StockCode</a:t>
            </a:r>
            <a:r>
              <a:rPr lang="en-US" sz="1500" b="0" i="0" dirty="0">
                <a:solidFill>
                  <a:schemeClr val="bg1"/>
                </a:solidFill>
                <a:effectLst/>
                <a:latin typeface="Montserrat" panose="00000500000000000000" pitchFamily="2" charset="0"/>
              </a:rPr>
              <a:t>: Product (item) code. Nominal, a 5-digit integral number uniquely assigned to each distinct product</a:t>
            </a:r>
          </a:p>
          <a:p>
            <a:pPr algn="l">
              <a:buClr>
                <a:schemeClr val="bg1"/>
              </a:buClr>
              <a:buFont typeface="Arial" panose="020B0604020202020204" pitchFamily="34" charset="0"/>
              <a:buChar char="•"/>
            </a:pPr>
            <a:r>
              <a:rPr lang="en-US" sz="1500" b="0" i="0" dirty="0">
                <a:solidFill>
                  <a:schemeClr val="bg1"/>
                </a:solidFill>
                <a:effectLst/>
                <a:latin typeface="Montserrat" panose="00000500000000000000" pitchFamily="2" charset="0"/>
              </a:rPr>
              <a:t>Description: Product (item) name. Nominal.</a:t>
            </a:r>
          </a:p>
          <a:p>
            <a:pPr algn="l">
              <a:buClr>
                <a:schemeClr val="bg1"/>
              </a:buClr>
              <a:buFont typeface="Arial" panose="020B0604020202020204" pitchFamily="34" charset="0"/>
              <a:buChar char="•"/>
            </a:pPr>
            <a:r>
              <a:rPr lang="en-US" sz="1500" b="0" i="0" dirty="0">
                <a:solidFill>
                  <a:schemeClr val="bg1"/>
                </a:solidFill>
                <a:effectLst/>
                <a:latin typeface="Montserrat" panose="00000500000000000000" pitchFamily="2" charset="0"/>
              </a:rPr>
              <a:t>Quantity: The quantities of each product (item) per transaction. Numeric.</a:t>
            </a:r>
          </a:p>
          <a:p>
            <a:pPr algn="l">
              <a:buClr>
                <a:schemeClr val="bg1"/>
              </a:buClr>
              <a:buFont typeface="Arial" panose="020B0604020202020204" pitchFamily="34" charset="0"/>
              <a:buChar char="•"/>
            </a:pPr>
            <a:r>
              <a:rPr lang="en-US" sz="1500" b="0" i="0" dirty="0" err="1">
                <a:solidFill>
                  <a:schemeClr val="bg1"/>
                </a:solidFill>
                <a:effectLst/>
                <a:latin typeface="Montserrat" panose="00000500000000000000" pitchFamily="2" charset="0"/>
              </a:rPr>
              <a:t>InvoiceDate</a:t>
            </a:r>
            <a:r>
              <a:rPr lang="en-US" sz="1500" b="0" i="0" dirty="0">
                <a:solidFill>
                  <a:schemeClr val="bg1"/>
                </a:solidFill>
                <a:effectLst/>
                <a:latin typeface="Montserrat" panose="00000500000000000000" pitchFamily="2" charset="0"/>
              </a:rPr>
              <a:t>: </a:t>
            </a:r>
            <a:r>
              <a:rPr lang="en-US" sz="1500" b="0" i="0" dirty="0" err="1">
                <a:solidFill>
                  <a:schemeClr val="bg1"/>
                </a:solidFill>
                <a:effectLst/>
                <a:latin typeface="Montserrat" panose="00000500000000000000" pitchFamily="2" charset="0"/>
              </a:rPr>
              <a:t>Invice</a:t>
            </a:r>
            <a:r>
              <a:rPr lang="en-US" sz="1500" b="0" i="0" dirty="0">
                <a:solidFill>
                  <a:schemeClr val="bg1"/>
                </a:solidFill>
                <a:effectLst/>
                <a:latin typeface="Montserrat" panose="00000500000000000000" pitchFamily="2" charset="0"/>
              </a:rPr>
              <a:t> Date and time. Numeric, the day and time when each transaction was generated.</a:t>
            </a:r>
          </a:p>
          <a:p>
            <a:pPr algn="l">
              <a:buClr>
                <a:schemeClr val="bg1"/>
              </a:buClr>
              <a:buFont typeface="Arial" panose="020B0604020202020204" pitchFamily="34" charset="0"/>
              <a:buChar char="•"/>
            </a:pPr>
            <a:r>
              <a:rPr lang="en-US" sz="1500" b="0" i="0" dirty="0" err="1">
                <a:solidFill>
                  <a:schemeClr val="bg1"/>
                </a:solidFill>
                <a:effectLst/>
                <a:latin typeface="Montserrat" panose="00000500000000000000" pitchFamily="2" charset="0"/>
              </a:rPr>
              <a:t>UnitPrice</a:t>
            </a:r>
            <a:r>
              <a:rPr lang="en-US" sz="1500" b="0" i="0" dirty="0">
                <a:solidFill>
                  <a:schemeClr val="bg1"/>
                </a:solidFill>
                <a:effectLst/>
                <a:latin typeface="Montserrat" panose="00000500000000000000" pitchFamily="2" charset="0"/>
              </a:rPr>
              <a:t>: Unit price. Numeric, Product price per unit in sterling.</a:t>
            </a:r>
          </a:p>
          <a:p>
            <a:pPr algn="l">
              <a:buClr>
                <a:schemeClr val="bg1"/>
              </a:buClr>
              <a:buFont typeface="Arial" panose="020B0604020202020204" pitchFamily="34" charset="0"/>
              <a:buChar char="•"/>
            </a:pPr>
            <a:r>
              <a:rPr lang="en-US" sz="1500" b="0" i="0" dirty="0" err="1">
                <a:solidFill>
                  <a:schemeClr val="bg1"/>
                </a:solidFill>
                <a:effectLst/>
                <a:latin typeface="Montserrat" panose="00000500000000000000" pitchFamily="2" charset="0"/>
              </a:rPr>
              <a:t>CustomerID</a:t>
            </a:r>
            <a:r>
              <a:rPr lang="en-US" sz="1500" b="0" i="0" dirty="0">
                <a:solidFill>
                  <a:schemeClr val="bg1"/>
                </a:solidFill>
                <a:effectLst/>
                <a:latin typeface="Montserrat" panose="00000500000000000000" pitchFamily="2" charset="0"/>
              </a:rPr>
              <a:t>: Customer number. Nominal, a 5-digit integral number uniquely assigned to each customer.</a:t>
            </a:r>
          </a:p>
          <a:p>
            <a:pPr algn="l">
              <a:buClr>
                <a:schemeClr val="bg1"/>
              </a:buClr>
              <a:buFont typeface="Arial" panose="020B0604020202020204" pitchFamily="34" charset="0"/>
              <a:buChar char="•"/>
            </a:pPr>
            <a:r>
              <a:rPr lang="en-US" sz="1500" b="0" i="0" dirty="0">
                <a:solidFill>
                  <a:schemeClr val="bg1"/>
                </a:solidFill>
                <a:effectLst/>
                <a:latin typeface="Montserrat" panose="00000500000000000000" pitchFamily="2" charset="0"/>
              </a:rPr>
              <a:t>Country: Country name. Nominal, the name of the country where each customer resides.</a:t>
            </a:r>
          </a:p>
          <a:p>
            <a:pPr marL="114300" indent="0" algn="just">
              <a:spcBef>
                <a:spcPts val="600"/>
              </a:spcBef>
              <a:spcAft>
                <a:spcPts val="500"/>
              </a:spcAft>
              <a:buClr>
                <a:schemeClr val="bg1"/>
              </a:buClr>
              <a:buNone/>
            </a:pPr>
            <a:endParaRPr lang="en-US" sz="1600" b="0" i="0" dirty="0">
              <a:solidFill>
                <a:srgbClr val="212121"/>
              </a:solidFill>
              <a:effectLst/>
              <a:latin typeface="Roboto" panose="02000000000000000000" pitchFamily="2" charset="0"/>
            </a:endParaRPr>
          </a:p>
          <a:p>
            <a:pPr algn="just">
              <a:spcBef>
                <a:spcPts val="600"/>
              </a:spcBef>
              <a:spcAft>
                <a:spcPts val="500"/>
              </a:spcAft>
              <a:buClr>
                <a:schemeClr val="bg1"/>
              </a:buClr>
              <a:buFont typeface="Arial" panose="020B0604020202020204" pitchFamily="34" charset="0"/>
              <a:buChar char="•"/>
            </a:pPr>
            <a:endParaRPr lang="en-US" sz="1500" b="0" i="0" dirty="0">
              <a:solidFill>
                <a:schemeClr val="bg1"/>
              </a:solidFill>
              <a:effectLst/>
              <a:latin typeface="Montserrat" panose="00000500000000000000" pitchFamily="2" charset="0"/>
            </a:endParaRPr>
          </a:p>
          <a:p>
            <a:pPr marL="114300" indent="0" algn="just">
              <a:lnSpc>
                <a:spcPct val="115000"/>
              </a:lnSpc>
              <a:spcBef>
                <a:spcPts val="600"/>
              </a:spcBef>
              <a:spcAft>
                <a:spcPts val="500"/>
              </a:spcAft>
              <a:buNone/>
            </a:pPr>
            <a:endParaRPr lang="en-IN" sz="1600" b="0" i="0" dirty="0">
              <a:solidFill>
                <a:schemeClr val="bg1"/>
              </a:solidFill>
              <a:effectLst/>
              <a:latin typeface="Montserrat" panose="00000500000000000000" pitchFamily="2" charset="0"/>
            </a:endParaRPr>
          </a:p>
          <a:p>
            <a:pPr>
              <a:buClr>
                <a:schemeClr val="bg1"/>
              </a:buClr>
              <a:buFont typeface="Arial" panose="020B0604020202020204" pitchFamily="34" charset="0"/>
              <a:buChar char="•"/>
            </a:pPr>
            <a:endParaRPr lang="en-US" sz="1600" b="0" i="0" dirty="0">
              <a:solidFill>
                <a:schemeClr val="bg1"/>
              </a:solidFill>
              <a:effectLst/>
              <a:latin typeface="Montserrat" panose="00000500000000000000" pitchFamily="2" charset="0"/>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343299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7629-E332-4721-95B2-239302121DC6}"/>
              </a:ext>
            </a:extLst>
          </p:cNvPr>
          <p:cNvSpPr>
            <a:spLocks noGrp="1"/>
          </p:cNvSpPr>
          <p:nvPr>
            <p:ph type="title"/>
          </p:nvPr>
        </p:nvSpPr>
        <p:spPr>
          <a:xfrm>
            <a:off x="311700" y="200026"/>
            <a:ext cx="8520600" cy="607218"/>
          </a:xfrm>
        </p:spPr>
        <p:txBody>
          <a:bodyPr/>
          <a:lstStyle/>
          <a:p>
            <a:pPr>
              <a:lnSpc>
                <a:spcPct val="150000"/>
              </a:lnSpc>
              <a:buClr>
                <a:schemeClr val="bg1"/>
              </a:buClr>
            </a:pPr>
            <a:r>
              <a:rPr lang="en-IN" b="1" dirty="0">
                <a:solidFill>
                  <a:schemeClr val="tx1"/>
                </a:solidFill>
                <a:latin typeface="Montserrat" panose="00000500000000000000" pitchFamily="2" charset="0"/>
              </a:rPr>
              <a:t>Data </a:t>
            </a:r>
            <a:r>
              <a:rPr lang="en-IN" b="1" dirty="0" err="1">
                <a:solidFill>
                  <a:schemeClr val="tx1"/>
                </a:solidFill>
                <a:latin typeface="Montserrat" panose="00000500000000000000" pitchFamily="2" charset="0"/>
              </a:rPr>
              <a:t>Preprocessing</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15BA3EB1-4C56-4BD0-8C65-0BDBF9D53A53}"/>
              </a:ext>
            </a:extLst>
          </p:cNvPr>
          <p:cNvSpPr>
            <a:spLocks noGrp="1"/>
          </p:cNvSpPr>
          <p:nvPr>
            <p:ph type="body" idx="1"/>
          </p:nvPr>
        </p:nvSpPr>
        <p:spPr>
          <a:xfrm>
            <a:off x="311700" y="1045099"/>
            <a:ext cx="8520600" cy="3705495"/>
          </a:xfrm>
        </p:spPr>
        <p:txBody>
          <a:bodyPr/>
          <a:lstStyle/>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 dataset contains  541909 rows and 8 columns</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There are 4 categorical features namely ‘</a:t>
            </a:r>
            <a:r>
              <a:rPr lang="en-US" sz="1600" dirty="0" err="1">
                <a:solidFill>
                  <a:schemeClr val="bg1"/>
                </a:solidFill>
                <a:latin typeface="Montserrat" panose="00000500000000000000" pitchFamily="2" charset="0"/>
              </a:rPr>
              <a:t>InvoiceNo</a:t>
            </a:r>
            <a:r>
              <a:rPr lang="en-US" sz="1600" dirty="0">
                <a:solidFill>
                  <a:schemeClr val="bg1"/>
                </a:solidFill>
                <a:latin typeface="Montserrat" panose="00000500000000000000" pitchFamily="2" charset="0"/>
              </a:rPr>
              <a:t>’ , ‘</a:t>
            </a:r>
            <a:r>
              <a:rPr lang="en-US" sz="1600" dirty="0" err="1">
                <a:solidFill>
                  <a:schemeClr val="bg1"/>
                </a:solidFill>
                <a:latin typeface="Montserrat" panose="00000500000000000000" pitchFamily="2" charset="0"/>
              </a:rPr>
              <a:t>StochCode</a:t>
            </a:r>
            <a:r>
              <a:rPr lang="en-US" sz="1600" dirty="0">
                <a:solidFill>
                  <a:schemeClr val="bg1"/>
                </a:solidFill>
                <a:latin typeface="Montserrat" panose="00000500000000000000" pitchFamily="2" charset="0"/>
              </a:rPr>
              <a:t>’,’Country’ and ‘Description’</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There are missing values present in ‘Description’ and ‘</a:t>
            </a:r>
            <a:r>
              <a:rPr lang="en-US" sz="1600" dirty="0" err="1">
                <a:solidFill>
                  <a:schemeClr val="bg1"/>
                </a:solidFill>
                <a:latin typeface="Montserrat" panose="00000500000000000000" pitchFamily="2" charset="0"/>
              </a:rPr>
              <a:t>CustomerID</a:t>
            </a:r>
            <a:r>
              <a:rPr lang="en-US" sz="1600" dirty="0">
                <a:solidFill>
                  <a:schemeClr val="bg1"/>
                </a:solidFill>
                <a:latin typeface="Montserrat" panose="00000500000000000000" pitchFamily="2" charset="0"/>
              </a:rPr>
              <a:t>’ columns and removed null values.</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There are duplicate values present so removed them.</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One Datetime feature ‘</a:t>
            </a:r>
            <a:r>
              <a:rPr lang="en-US" sz="1600" dirty="0" err="1">
                <a:solidFill>
                  <a:schemeClr val="bg1"/>
                </a:solidFill>
                <a:latin typeface="Montserrat" panose="00000500000000000000" pitchFamily="2" charset="0"/>
              </a:rPr>
              <a:t>InvoiceDate</a:t>
            </a:r>
            <a:r>
              <a:rPr lang="en-US" sz="1600" dirty="0">
                <a:solidFill>
                  <a:schemeClr val="bg1"/>
                </a:solidFill>
                <a:latin typeface="Montserrat" panose="00000500000000000000" pitchFamily="2" charset="0"/>
              </a:rPr>
              <a:t>’</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Outliers present in ‘Quantity’ and ‘</a:t>
            </a:r>
            <a:r>
              <a:rPr lang="en-US" sz="1600" dirty="0" err="1">
                <a:solidFill>
                  <a:schemeClr val="bg1"/>
                </a:solidFill>
                <a:latin typeface="Montserrat" panose="00000500000000000000" pitchFamily="2" charset="0"/>
              </a:rPr>
              <a:t>UnitPrice</a:t>
            </a:r>
            <a:r>
              <a:rPr lang="en-US" sz="1600" dirty="0">
                <a:solidFill>
                  <a:schemeClr val="bg1"/>
                </a:solidFill>
                <a:latin typeface="Montserrat" panose="00000500000000000000" pitchFamily="2" charset="0"/>
              </a:rPr>
              <a:t>’ column.</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Removed cancelled orders</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Added new features from Datetime columns such as ‘Day’, ’Month’ and ’Hour’ </a:t>
            </a:r>
          </a:p>
          <a:p>
            <a:pPr>
              <a:buClr>
                <a:schemeClr val="bg1"/>
              </a:buClr>
              <a:buFont typeface="Arial" panose="020B0604020202020204" pitchFamily="34" charset="0"/>
              <a:buChar char="•"/>
            </a:pPr>
            <a:r>
              <a:rPr lang="en-US" sz="1600" dirty="0">
                <a:solidFill>
                  <a:schemeClr val="bg1"/>
                </a:solidFill>
                <a:latin typeface="Montserrat" panose="00000500000000000000" pitchFamily="2" charset="0"/>
              </a:rPr>
              <a:t>Added new feature ‘Total Amount’</a:t>
            </a:r>
          </a:p>
          <a:p>
            <a:pPr marL="114300" indent="0">
              <a:buClr>
                <a:schemeClr val="bg1"/>
              </a:buClr>
              <a:buNone/>
            </a:pPr>
            <a:endParaRPr lang="en-IN"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242514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EE73-B951-40EB-5E8A-EB2C9EEC718F}"/>
              </a:ext>
            </a:extLst>
          </p:cNvPr>
          <p:cNvSpPr>
            <a:spLocks noGrp="1"/>
          </p:cNvSpPr>
          <p:nvPr>
            <p:ph type="title"/>
          </p:nvPr>
        </p:nvSpPr>
        <p:spPr>
          <a:xfrm>
            <a:off x="311700" y="0"/>
            <a:ext cx="8520600" cy="721519"/>
          </a:xfrm>
        </p:spPr>
        <p:txBody>
          <a:bodyPr/>
          <a:lstStyle/>
          <a:p>
            <a:pPr>
              <a:lnSpc>
                <a:spcPct val="150000"/>
              </a:lnSpc>
            </a:pPr>
            <a:r>
              <a:rPr lang="en-IN" b="1" dirty="0">
                <a:solidFill>
                  <a:schemeClr val="tx1"/>
                </a:solidFill>
                <a:latin typeface="Montserrat" panose="00000500000000000000" pitchFamily="2" charset="0"/>
              </a:rPr>
              <a:t>Analysis of </a:t>
            </a:r>
            <a:r>
              <a:rPr lang="en-IN" b="1" dirty="0" err="1">
                <a:solidFill>
                  <a:schemeClr val="tx1"/>
                </a:solidFill>
                <a:latin typeface="Montserrat" panose="00000500000000000000" pitchFamily="2" charset="0"/>
              </a:rPr>
              <a:t>CustomerID</a:t>
            </a:r>
            <a:endParaRPr lang="en-IN"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16FE6F86-0A77-0FB9-9848-BB7962C931B3}"/>
              </a:ext>
            </a:extLst>
          </p:cNvPr>
          <p:cNvSpPr>
            <a:spLocks noGrp="1"/>
          </p:cNvSpPr>
          <p:nvPr>
            <p:ph type="body" idx="1"/>
          </p:nvPr>
        </p:nvSpPr>
        <p:spPr>
          <a:xfrm>
            <a:off x="215834" y="803788"/>
            <a:ext cx="8699565" cy="4210664"/>
          </a:xfrm>
        </p:spPr>
        <p:txBody>
          <a:bodyPr/>
          <a:lstStyle/>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There are 4339 unique Customers id.</a:t>
            </a:r>
          </a:p>
          <a:p>
            <a:pPr>
              <a:buClr>
                <a:schemeClr val="bg1"/>
              </a:buClr>
              <a:buFont typeface="Arial" panose="020B0604020202020204" pitchFamily="34" charset="0"/>
              <a:buChar char="•"/>
            </a:pPr>
            <a:r>
              <a:rPr lang="en-IN" sz="1600" dirty="0">
                <a:solidFill>
                  <a:schemeClr val="bg1"/>
                </a:solidFill>
                <a:latin typeface="Montserrat" panose="00000500000000000000" pitchFamily="2" charset="0"/>
              </a:rPr>
              <a:t>Customer with id 17841 is the most </a:t>
            </a:r>
          </a:p>
          <a:p>
            <a:pPr marL="114300" indent="0">
              <a:buClr>
                <a:schemeClr val="bg1"/>
              </a:buClr>
              <a:buNone/>
            </a:pPr>
            <a:r>
              <a:rPr lang="en-IN" sz="1600" dirty="0">
                <a:solidFill>
                  <a:schemeClr val="bg1"/>
                </a:solidFill>
                <a:latin typeface="Montserrat" panose="00000500000000000000" pitchFamily="2" charset="0"/>
              </a:rPr>
              <a:t>       Active customer.</a:t>
            </a: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a:p>
            <a:pPr marL="114300" indent="0">
              <a:buClr>
                <a:schemeClr val="bg1"/>
              </a:buClr>
              <a:buNone/>
            </a:pPr>
            <a:endParaRPr lang="en-IN" sz="1600" dirty="0">
              <a:solidFill>
                <a:schemeClr val="bg1"/>
              </a:solidFill>
              <a:latin typeface="Montserrat" panose="00000500000000000000" pitchFamily="2" charset="0"/>
            </a:endParaRPr>
          </a:p>
        </p:txBody>
      </p:sp>
      <p:pic>
        <p:nvPicPr>
          <p:cNvPr id="6" name="Picture 5">
            <a:extLst>
              <a:ext uri="{FF2B5EF4-FFF2-40B4-BE49-F238E27FC236}">
                <a16:creationId xmlns:a16="http://schemas.microsoft.com/office/drawing/2014/main" id="{A58B8CE9-E7A4-DBCF-7F8A-F610B2772822}"/>
              </a:ext>
            </a:extLst>
          </p:cNvPr>
          <p:cNvPicPr>
            <a:picLocks noChangeAspect="1"/>
          </p:cNvPicPr>
          <p:nvPr/>
        </p:nvPicPr>
        <p:blipFill>
          <a:blip r:embed="rId3"/>
          <a:stretch>
            <a:fillRect/>
          </a:stretch>
        </p:blipFill>
        <p:spPr>
          <a:xfrm>
            <a:off x="4439265" y="1009114"/>
            <a:ext cx="4304833" cy="3618192"/>
          </a:xfrm>
          <a:prstGeom prst="rect">
            <a:avLst/>
          </a:prstGeom>
        </p:spPr>
      </p:pic>
    </p:spTree>
    <p:extLst>
      <p:ext uri="{BB962C8B-B14F-4D97-AF65-F5344CB8AC3E}">
        <p14:creationId xmlns:p14="http://schemas.microsoft.com/office/powerpoint/2010/main" val="428268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792A-F24C-1859-C7B4-9C166B82DA1E}"/>
              </a:ext>
            </a:extLst>
          </p:cNvPr>
          <p:cNvSpPr>
            <a:spLocks noGrp="1"/>
          </p:cNvSpPr>
          <p:nvPr>
            <p:ph type="title"/>
          </p:nvPr>
        </p:nvSpPr>
        <p:spPr>
          <a:xfrm>
            <a:off x="311700" y="342901"/>
            <a:ext cx="8520600" cy="578644"/>
          </a:xfrm>
        </p:spPr>
        <p:txBody>
          <a:bodyPr/>
          <a:lstStyle/>
          <a:p>
            <a:r>
              <a:rPr lang="en-IN" b="1" dirty="0">
                <a:latin typeface="Montserrat" panose="00000500000000000000" pitchFamily="2" charset="0"/>
              </a:rPr>
              <a:t>Analysis of Country</a:t>
            </a:r>
          </a:p>
        </p:txBody>
      </p:sp>
      <p:sp>
        <p:nvSpPr>
          <p:cNvPr id="3" name="Text Placeholder 2">
            <a:extLst>
              <a:ext uri="{FF2B5EF4-FFF2-40B4-BE49-F238E27FC236}">
                <a16:creationId xmlns:a16="http://schemas.microsoft.com/office/drawing/2014/main" id="{784D24B9-C471-B4E5-49C5-C892F588B538}"/>
              </a:ext>
            </a:extLst>
          </p:cNvPr>
          <p:cNvSpPr>
            <a:spLocks noGrp="1"/>
          </p:cNvSpPr>
          <p:nvPr>
            <p:ph type="body" idx="1"/>
          </p:nvPr>
        </p:nvSpPr>
        <p:spPr>
          <a:xfrm>
            <a:off x="311700" y="1007269"/>
            <a:ext cx="8520600" cy="3992434"/>
          </a:xfrm>
        </p:spPr>
        <p:txBody>
          <a:bodyPr/>
          <a:lstStyle/>
          <a:p>
            <a:endParaRPr lang="en-IN" dirty="0"/>
          </a:p>
          <a:p>
            <a:pPr>
              <a:buClr>
                <a:schemeClr val="bg1"/>
              </a:buClr>
              <a:buFont typeface="Arial" panose="020B0604020202020204" pitchFamily="34" charset="0"/>
              <a:buChar char="•"/>
            </a:pPr>
            <a:r>
              <a:rPr lang="en-IN" dirty="0">
                <a:solidFill>
                  <a:schemeClr val="bg1"/>
                </a:solidFill>
                <a:latin typeface="Montserrat" panose="00000500000000000000" pitchFamily="2" charset="0"/>
              </a:rPr>
              <a:t>Since the Data belonged to UK </a:t>
            </a:r>
          </a:p>
          <a:p>
            <a:pPr marL="114300" indent="0">
              <a:buClr>
                <a:schemeClr val="bg1"/>
              </a:buClr>
              <a:buNone/>
            </a:pPr>
            <a:r>
              <a:rPr lang="en-IN" dirty="0">
                <a:solidFill>
                  <a:schemeClr val="bg1"/>
                </a:solidFill>
                <a:latin typeface="Montserrat" panose="00000500000000000000" pitchFamily="2" charset="0"/>
              </a:rPr>
              <a:t>      company, UK had majority </a:t>
            </a:r>
          </a:p>
          <a:p>
            <a:pPr marL="114300" indent="0">
              <a:buClr>
                <a:schemeClr val="bg1"/>
              </a:buClr>
              <a:buNone/>
            </a:pPr>
            <a:r>
              <a:rPr lang="en-IN" dirty="0">
                <a:solidFill>
                  <a:schemeClr val="bg1"/>
                </a:solidFill>
                <a:latin typeface="Montserrat" panose="00000500000000000000" pitchFamily="2" charset="0"/>
              </a:rPr>
              <a:t>      of the customers.</a:t>
            </a:r>
          </a:p>
          <a:p>
            <a:pPr>
              <a:buClr>
                <a:schemeClr val="bg1"/>
              </a:buClr>
              <a:buFont typeface="Arial" panose="020B0604020202020204" pitchFamily="34" charset="0"/>
              <a:buChar char="•"/>
            </a:pPr>
            <a:r>
              <a:rPr lang="en-IN" dirty="0">
                <a:solidFill>
                  <a:schemeClr val="bg1"/>
                </a:solidFill>
                <a:latin typeface="Montserrat" panose="00000500000000000000" pitchFamily="2" charset="0"/>
              </a:rPr>
              <a:t> UK , Germany and France were</a:t>
            </a:r>
          </a:p>
          <a:p>
            <a:pPr marL="114300" indent="0">
              <a:buClr>
                <a:schemeClr val="bg1"/>
              </a:buClr>
              <a:buNone/>
            </a:pPr>
            <a:r>
              <a:rPr lang="en-IN" dirty="0">
                <a:solidFill>
                  <a:schemeClr val="bg1"/>
                </a:solidFill>
                <a:latin typeface="Montserrat" panose="00000500000000000000" pitchFamily="2" charset="0"/>
              </a:rPr>
              <a:t>      top countries having most no.</a:t>
            </a:r>
          </a:p>
          <a:p>
            <a:pPr marL="114300" indent="0">
              <a:buClr>
                <a:schemeClr val="bg1"/>
              </a:buClr>
              <a:buNone/>
            </a:pPr>
            <a:r>
              <a:rPr lang="en-IN" dirty="0">
                <a:solidFill>
                  <a:schemeClr val="bg1"/>
                </a:solidFill>
                <a:latin typeface="Montserrat" panose="00000500000000000000" pitchFamily="2" charset="0"/>
              </a:rPr>
              <a:t>      of customers.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114300" indent="0">
              <a:buClr>
                <a:schemeClr val="bg1"/>
              </a:buClr>
              <a:buNone/>
            </a:pPr>
            <a:endParaRPr lang="en-IN" dirty="0"/>
          </a:p>
        </p:txBody>
      </p:sp>
      <p:pic>
        <p:nvPicPr>
          <p:cNvPr id="5" name="Picture 4">
            <a:extLst>
              <a:ext uri="{FF2B5EF4-FFF2-40B4-BE49-F238E27FC236}">
                <a16:creationId xmlns:a16="http://schemas.microsoft.com/office/drawing/2014/main" id="{0598E485-7CAD-9DF7-6DA4-4D6ED17BFE6C}"/>
              </a:ext>
            </a:extLst>
          </p:cNvPr>
          <p:cNvPicPr>
            <a:picLocks noChangeAspect="1"/>
          </p:cNvPicPr>
          <p:nvPr/>
        </p:nvPicPr>
        <p:blipFill>
          <a:blip r:embed="rId2"/>
          <a:stretch>
            <a:fillRect/>
          </a:stretch>
        </p:blipFill>
        <p:spPr>
          <a:xfrm>
            <a:off x="4572000" y="1073636"/>
            <a:ext cx="4260300" cy="3506509"/>
          </a:xfrm>
          <a:prstGeom prst="rect">
            <a:avLst/>
          </a:prstGeom>
        </p:spPr>
      </p:pic>
    </p:spTree>
    <p:extLst>
      <p:ext uri="{BB962C8B-B14F-4D97-AF65-F5344CB8AC3E}">
        <p14:creationId xmlns:p14="http://schemas.microsoft.com/office/powerpoint/2010/main" val="358013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8C48-6946-0CFF-AE82-AE814BE1A129}"/>
              </a:ext>
            </a:extLst>
          </p:cNvPr>
          <p:cNvSpPr>
            <a:spLocks noGrp="1"/>
          </p:cNvSpPr>
          <p:nvPr>
            <p:ph type="title"/>
          </p:nvPr>
        </p:nvSpPr>
        <p:spPr>
          <a:xfrm>
            <a:off x="311700" y="285751"/>
            <a:ext cx="8520600" cy="642938"/>
          </a:xfrm>
        </p:spPr>
        <p:txBody>
          <a:bodyPr/>
          <a:lstStyle/>
          <a:p>
            <a:r>
              <a:rPr lang="en-IN" b="1" dirty="0">
                <a:solidFill>
                  <a:schemeClr val="tx1"/>
                </a:solidFill>
                <a:latin typeface="Montserrat" panose="00000500000000000000" pitchFamily="2" charset="0"/>
              </a:rPr>
              <a:t>Analysis of Description</a:t>
            </a:r>
            <a:br>
              <a:rPr lang="en-IN" b="0" i="0" dirty="0">
                <a:solidFill>
                  <a:srgbClr val="212121"/>
                </a:solidFill>
                <a:effectLst/>
                <a:latin typeface="Roboto" panose="02000000000000000000" pitchFamily="2" charset="0"/>
              </a:rPr>
            </a:b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10D61D14-8EBF-8B58-97E2-6A6AC1855E8A}"/>
              </a:ext>
            </a:extLst>
          </p:cNvPr>
          <p:cNvSpPr>
            <a:spLocks noGrp="1"/>
          </p:cNvSpPr>
          <p:nvPr>
            <p:ph type="body" idx="1"/>
          </p:nvPr>
        </p:nvSpPr>
        <p:spPr>
          <a:xfrm>
            <a:off x="103239" y="928688"/>
            <a:ext cx="8729061" cy="4041517"/>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pPr algn="l">
              <a:buFont typeface="Arial" panose="020B0604020202020204" pitchFamily="34" charset="0"/>
              <a:buChar char="•"/>
            </a:pPr>
            <a:endParaRPr lang="en-US" b="0" i="0" dirty="0">
              <a:solidFill>
                <a:srgbClr val="212121"/>
              </a:solidFill>
              <a:effectLst/>
              <a:latin typeface="Roboto" panose="02000000000000000000" pitchFamily="2" charset="0"/>
            </a:endParaRPr>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38ADF2D6-9813-14FC-F944-95FE151A90BF}"/>
              </a:ext>
            </a:extLst>
          </p:cNvPr>
          <p:cNvPicPr>
            <a:picLocks noChangeAspect="1"/>
          </p:cNvPicPr>
          <p:nvPr/>
        </p:nvPicPr>
        <p:blipFill>
          <a:blip r:embed="rId2"/>
          <a:stretch>
            <a:fillRect/>
          </a:stretch>
        </p:blipFill>
        <p:spPr>
          <a:xfrm>
            <a:off x="381702" y="1040467"/>
            <a:ext cx="8380595" cy="3817282"/>
          </a:xfrm>
          <a:prstGeom prst="rect">
            <a:avLst/>
          </a:prstGeom>
        </p:spPr>
      </p:pic>
    </p:spTree>
    <p:extLst>
      <p:ext uri="{BB962C8B-B14F-4D97-AF65-F5344CB8AC3E}">
        <p14:creationId xmlns:p14="http://schemas.microsoft.com/office/powerpoint/2010/main" val="1087918906"/>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3484</TotalTime>
  <Words>985</Words>
  <Application>Microsoft Office PowerPoint</Application>
  <PresentationFormat>On-screen Show (16:9)</PresentationFormat>
  <Paragraphs>235</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Montserrat</vt:lpstr>
      <vt:lpstr>Roboto</vt:lpstr>
      <vt:lpstr>Arial</vt:lpstr>
      <vt:lpstr>Simple Light</vt:lpstr>
      <vt:lpstr>                                   Capstone Project 4 Online Retail Customer Segmentation    Kiran Ahire </vt:lpstr>
      <vt:lpstr>Points for Discussion</vt:lpstr>
      <vt:lpstr>Business Objective </vt:lpstr>
      <vt:lpstr>Data Summary</vt:lpstr>
      <vt:lpstr>Feature Summary</vt:lpstr>
      <vt:lpstr>Data Preprocessing</vt:lpstr>
      <vt:lpstr>Analysis of CustomerID</vt:lpstr>
      <vt:lpstr>Analysis of Country</vt:lpstr>
      <vt:lpstr>Analysis of Description  </vt:lpstr>
      <vt:lpstr>Analysis of StockCode</vt:lpstr>
      <vt:lpstr>Analysis of Month</vt:lpstr>
      <vt:lpstr>Analysis of Day</vt:lpstr>
      <vt:lpstr>Analysis of Numerical variable</vt:lpstr>
      <vt:lpstr>RFM Model</vt:lpstr>
      <vt:lpstr>Recency</vt:lpstr>
      <vt:lpstr>Frequency</vt:lpstr>
      <vt:lpstr>Monetary</vt:lpstr>
      <vt:lpstr>Silhoutte score and Elbow method on R&amp;M</vt:lpstr>
      <vt:lpstr>Silhoutte score and Elbow method on F&amp;M</vt:lpstr>
      <vt:lpstr>Silhoutte score on R , F &amp; M</vt:lpstr>
      <vt:lpstr>Silhoutte Analysis on R , F &amp; M</vt:lpstr>
      <vt:lpstr>Elbow method and cluster chart on RFM</vt:lpstr>
      <vt:lpstr>RFM Analysis</vt:lpstr>
      <vt:lpstr>Hierarchical Clustering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Hotel Booking Analysis    Kiran Ahire</dc:title>
  <dc:creator>kiran ahire</dc:creator>
  <cp:lastModifiedBy>kiran ahire</cp:lastModifiedBy>
  <cp:revision>60</cp:revision>
  <dcterms:modified xsi:type="dcterms:W3CDTF">2022-09-25T13:27:38Z</dcterms:modified>
</cp:coreProperties>
</file>