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6" r:id="rId7"/>
    <p:sldId id="256" r:id="rId8"/>
    <p:sldId id="260" r:id="rId9"/>
    <p:sldId id="265" r:id="rId10"/>
    <p:sldId id="261" r:id="rId11"/>
    <p:sldId id="263" r:id="rId12"/>
  </p:sldIdLst>
  <p:sldSz cx="9144000" cy="5143500" type="screen16x9"/>
  <p:notesSz cx="6858000" cy="9144000"/>
  <p:embeddedFontLst>
    <p:embeddedFont>
      <p:font typeface="Calibri" panose="020F0502020204030204"/>
      <p:regular r:id="rId16"/>
    </p:embeddedFont>
    <p:embeddedFont>
      <p:font typeface="Bookman Old Style" panose="02050604050505020204" pitchFamily="18"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34" userDrawn="1">
          <p15:clr>
            <a:srgbClr val="A4A3A4"/>
          </p15:clr>
        </p15:guide>
        <p15:guide id="2" pos="2880" userDrawn="1">
          <p15:clr>
            <a:srgbClr val="A4A3A4"/>
          </p15:clr>
        </p15:guide>
        <p15:guide id="3" orient="horz" pos="305"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820" y="40"/>
      </p:cViewPr>
      <p:guideLst>
        <p:guide orient="horz" pos="1134"/>
        <p:guide pos="2880"/>
        <p:guide orient="horz" pos="30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lang="en-US"/>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Department of Computer Science and Engineering</a:t>
            </a:r>
            <a:endParaRPr lang="en-US"/>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hyperlink" Target="https://ieeexplore.ieee.org/document/9777194" TargetMode="External"/><Relationship Id="rId4" Type="http://schemas.openxmlformats.org/officeDocument/2006/relationships/hyperlink" Target="https://ieeexplore.ieee.org/document/9707977" TargetMode="External"/><Relationship Id="rId3" Type="http://schemas.openxmlformats.org/officeDocument/2006/relationships/hyperlink" Target="https://ieeexplore.ieee.org/document/9325471" TargetMode="External"/><Relationship Id="rId2" Type="http://schemas.openxmlformats.org/officeDocument/2006/relationships/hyperlink" Target="https://ieeexplore.ieee.org/document/9276955" TargetMode="External"/><Relationship Id="rId1" Type="http://schemas.openxmlformats.org/officeDocument/2006/relationships/hyperlink" Target="https://ieeexplore.ieee.org/document/89458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
        <p:nvSpPr>
          <p:cNvPr id="2" name="Title 1"/>
          <p:cNvSpPr>
            <a:spLocks noGrp="1"/>
          </p:cNvSpPr>
          <p:nvPr>
            <p:ph type="title"/>
          </p:nvPr>
        </p:nvSpPr>
        <p:spPr>
          <a:xfrm>
            <a:off x="457200" y="694236"/>
            <a:ext cx="8229600" cy="1877514"/>
          </a:xfrm>
        </p:spPr>
        <p:txBody>
          <a:bodyPr/>
          <a:lstStyle/>
          <a:p>
            <a:r>
              <a:rPr lang="en-US" sz="3600" dirty="0">
                <a:latin typeface="Times New Roman" panose="02020603050405020304" pitchFamily="18" charset="0"/>
                <a:cs typeface="Times New Roman" panose="02020603050405020304" pitchFamily="18" charset="0"/>
              </a:rPr>
              <a:t>NexGen Resume Parser</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7767" y="3265616"/>
            <a:ext cx="3552565" cy="9531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a:t>
            </a:r>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sym typeface="+mn-ea"/>
              </a:rPr>
              <a:t>Ani Reddy Saikiran Reddy(21EG505802)</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sym typeface="+mn-ea"/>
              </a:rPr>
              <a:t>S.Venkatesh(21EG505863)</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sym typeface="+mn-ea"/>
              </a:rPr>
              <a:t>P.Nikhil(21EG505856)</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70632" y="3239550"/>
            <a:ext cx="3006941" cy="7372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sym typeface="+mn-ea"/>
              </a:rPr>
              <a:t>Project Supervisor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sym typeface="+mn-ea"/>
              </a:rPr>
              <a:t>Name: </a:t>
            </a:r>
            <a:r>
              <a:rPr lang="en-US" dirty="0">
                <a:latin typeface="Times New Roman" panose="02020603050405020304" pitchFamily="18" charset="0"/>
                <a:cs typeface="Times New Roman" panose="02020603050405020304" pitchFamily="18" charset="0"/>
                <a:sym typeface="+mn-ea"/>
              </a:rPr>
              <a:t>Ms. A.Durga Bhavani</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sym typeface="+mn-ea"/>
              </a:rPr>
              <a:t>Designation: </a:t>
            </a:r>
            <a:r>
              <a:rPr lang="en-US" dirty="0">
                <a:latin typeface="Times New Roman" panose="02020603050405020304" pitchFamily="18" charset="0"/>
                <a:cs typeface="Times New Roman" panose="02020603050405020304" pitchFamily="18" charset="0"/>
                <a:sym typeface="+mn-ea"/>
              </a:rPr>
              <a:t>Assistant Professor</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3124200" y="4672080"/>
            <a:ext cx="2895600" cy="369084"/>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295924" y="48044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92294" y="1256005"/>
            <a:ext cx="7559412" cy="3107690"/>
          </a:xfrm>
          <a:prstGeom prst="rect">
            <a:avLst/>
          </a:prstGeom>
          <a:noFill/>
        </p:spPr>
        <p:txBody>
          <a:bodyPr wrap="square" rtlCol="0">
            <a:spAutoFit/>
          </a:bodyPr>
          <a:lstStyle/>
          <a:p>
            <a:pPr indent="457200" algn="just"/>
            <a:r>
              <a:rPr lang="en-US" dirty="0">
                <a:latin typeface="Times New Roman" panose="02020603050405020304" pitchFamily="18" charset="0"/>
                <a:cs typeface="Times New Roman" panose="02020603050405020304" pitchFamily="18" charset="0"/>
              </a:rPr>
              <a:t>Introducing "NexGen Resume Parser": a revolutionary platform reshaping recruitment through advanced NLP techniques. This system utilizes sophisticated algorithms to thoroughly analyze resumes, evaluating educational backgrounds, professional experiences, and additional qualifications. Notably, it provides candidates with an ATS (Applicant Tracking System) score, a comprehensive assessment of their profile's compatibility with job prerequisites, delivering invaluable insights.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indent="457200" algn="just"/>
            <a:r>
              <a:rPr lang="en-US" dirty="0">
                <a:latin typeface="Times New Roman" panose="02020603050405020304" pitchFamily="18" charset="0"/>
                <a:cs typeface="Times New Roman" panose="02020603050405020304" pitchFamily="18" charset="0"/>
              </a:rPr>
              <a:t>Beyond assessment, the platform actively supports candidates by offering direct links to recent job openings aligned with their skills and experience. Tailored job recommendations, based on individual resumes, ensure a personalized job search. What sets "NexGen Resume Parser" apart is its proactive approach is once the ATS score is obtained, it's seamlessly sent to the candidate's email. This feature enhances the candidate experience by providing instant feedback and empowering them with insights for continuous improvement. With intelligent algorithms and comprehensive analysis, this platform optimizes the matching process, fostering meaningful connections between talent and employment opportunities.</a:t>
            </a:r>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171650"/>
            <a:ext cx="6117431" cy="627321"/>
          </a:xfrm>
        </p:spPr>
        <p:txBody>
          <a:bodyPr/>
          <a:lstStyle/>
          <a:p>
            <a:r>
              <a:rPr lang="en-US" sz="3600" dirty="0">
                <a:latin typeface="Times New Roman" panose="02020603050405020304" pitchFamily="18" charset="0"/>
                <a:cs typeface="Times New Roman" panose="02020603050405020304" pitchFamily="18" charset="0"/>
              </a:rPr>
              <a:t>Literature</a:t>
            </a:r>
            <a:r>
              <a:rPr lang="en-US" sz="3600" dirty="0"/>
              <a:t> </a:t>
            </a:r>
            <a:endParaRPr lang="en-US" sz="3600" dirty="0"/>
          </a:p>
        </p:txBody>
      </p:sp>
      <p:graphicFrame>
        <p:nvGraphicFramePr>
          <p:cNvPr id="3" name="Table 2"/>
          <p:cNvGraphicFramePr>
            <a:graphicFrameLocks noGrp="1"/>
          </p:cNvGraphicFramePr>
          <p:nvPr/>
        </p:nvGraphicFramePr>
        <p:xfrm>
          <a:off x="480447" y="758419"/>
          <a:ext cx="8229600" cy="3993185"/>
        </p:xfrm>
        <a:graphic>
          <a:graphicData uri="http://schemas.openxmlformats.org/drawingml/2006/table">
            <a:tbl>
              <a:tblPr firstRow="1" bandRow="1">
                <a:tableStyleId>{1D3205E1-8B83-452B-8570-0B3C4014EAE2}</a:tableStyleId>
              </a:tblPr>
              <a:tblGrid>
                <a:gridCol w="2057400"/>
                <a:gridCol w="2057400"/>
                <a:gridCol w="2057400"/>
                <a:gridCol w="2057400"/>
              </a:tblGrid>
              <a:tr h="518465">
                <a:tc>
                  <a:txBody>
                    <a:bodyPr/>
                    <a:lstStyle/>
                    <a:p>
                      <a:r>
                        <a:rPr lang="en-US" sz="1400" b="1" dirty="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Method</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Advantages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Disadvantages</a:t>
                      </a:r>
                      <a:endParaRPr lang="en-US" sz="1400" b="1" dirty="0">
                        <a:latin typeface="Times New Roman" panose="02020603050405020304" pitchFamily="18" charset="0"/>
                        <a:cs typeface="Times New Roman" panose="02020603050405020304" pitchFamily="18" charset="0"/>
                      </a:endParaRPr>
                    </a:p>
                  </a:txBody>
                  <a:tcPr/>
                </a:tc>
              </a:tr>
              <a:tr h="518465">
                <a:tc>
                  <a:txBody>
                    <a:bodyPr/>
                    <a:lstStyle/>
                    <a:p>
                      <a:r>
                        <a:rPr lang="en-IN" sz="1400" b="0" i="0" u="none" strike="noStrike" cap="none" dirty="0">
                          <a:solidFill>
                            <a:schemeClr val="tx1"/>
                          </a:solidFill>
                          <a:effectLst/>
                          <a:latin typeface="Times New Roman" panose="02020603050405020304" pitchFamily="18" charset="0"/>
                          <a:cs typeface="Times New Roman" panose="02020603050405020304" pitchFamily="18" charset="0"/>
                          <a:sym typeface="Arial" panose="020B0604020202020204"/>
                        </a:rPr>
                        <a:t>Sujit Amin,</a:t>
                      </a:r>
                      <a:endParaRPr lang="en-IN" sz="1400" b="0" i="0" u="none" strike="noStrike" cap="none" dirty="0">
                        <a:solidFill>
                          <a:schemeClr val="tx1"/>
                        </a:solidFill>
                        <a:effectLst/>
                        <a:latin typeface="Times New Roman" panose="02020603050405020304" pitchFamily="18" charset="0"/>
                        <a:cs typeface="Times New Roman" panose="02020603050405020304" pitchFamily="18" charset="0"/>
                        <a:sym typeface="Arial" panose="020B0604020202020204"/>
                      </a:endParaRPr>
                    </a:p>
                    <a:p>
                      <a:r>
                        <a:rPr lang="en-US" sz="1400" u="none" dirty="0">
                          <a:solidFill>
                            <a:schemeClr val="tx1"/>
                          </a:solidFill>
                          <a:latin typeface="Times New Roman" panose="02020603050405020304" pitchFamily="18" charset="0"/>
                          <a:cs typeface="Times New Roman" panose="02020603050405020304" pitchFamily="18" charset="0"/>
                        </a:rPr>
                        <a:t>Nikita </a:t>
                      </a:r>
                      <a:r>
                        <a:rPr lang="en-US" sz="1400" u="none" dirty="0" err="1">
                          <a:solidFill>
                            <a:schemeClr val="tx1"/>
                          </a:solidFill>
                          <a:latin typeface="Times New Roman" panose="02020603050405020304" pitchFamily="18" charset="0"/>
                          <a:cs typeface="Times New Roman" panose="02020603050405020304" pitchFamily="18" charset="0"/>
                        </a:rPr>
                        <a:t>Jayakar</a:t>
                      </a:r>
                      <a:r>
                        <a:rPr lang="en-US" sz="1400" u="none" dirty="0">
                          <a:solidFill>
                            <a:schemeClr val="tx1"/>
                          </a:solidFill>
                          <a:latin typeface="Times New Roman" panose="02020603050405020304" pitchFamily="18" charset="0"/>
                          <a:cs typeface="Times New Roman" panose="02020603050405020304" pitchFamily="18" charset="0"/>
                        </a:rPr>
                        <a:t>,</a:t>
                      </a:r>
                      <a:endParaRPr lang="en-US" sz="1400" u="none" dirty="0">
                        <a:solidFill>
                          <a:schemeClr val="tx1"/>
                        </a:solidFill>
                        <a:latin typeface="Times New Roman" panose="02020603050405020304" pitchFamily="18" charset="0"/>
                        <a:cs typeface="Times New Roman" panose="02020603050405020304" pitchFamily="18" charset="0"/>
                      </a:endParaRPr>
                    </a:p>
                    <a:p>
                      <a:r>
                        <a:rPr lang="en-US" sz="1400" u="none" dirty="0" err="1">
                          <a:solidFill>
                            <a:schemeClr val="tx1"/>
                          </a:solidFill>
                          <a:latin typeface="Times New Roman" panose="02020603050405020304" pitchFamily="18" charset="0"/>
                          <a:cs typeface="Times New Roman" panose="02020603050405020304" pitchFamily="18" charset="0"/>
                        </a:rPr>
                        <a:t>Pheba</a:t>
                      </a:r>
                      <a:r>
                        <a:rPr lang="en-US" sz="1400" u="none" dirty="0">
                          <a:solidFill>
                            <a:schemeClr val="tx1"/>
                          </a:solidFill>
                          <a:latin typeface="Times New Roman" panose="02020603050405020304" pitchFamily="18" charset="0"/>
                          <a:cs typeface="Times New Roman" panose="02020603050405020304" pitchFamily="18" charset="0"/>
                        </a:rPr>
                        <a:t> Babu and</a:t>
                      </a:r>
                      <a:endParaRPr lang="en-US" sz="1400" u="none" dirty="0">
                        <a:solidFill>
                          <a:schemeClr val="tx1"/>
                        </a:solidFill>
                        <a:latin typeface="Times New Roman" panose="02020603050405020304" pitchFamily="18" charset="0"/>
                        <a:cs typeface="Times New Roman" panose="02020603050405020304" pitchFamily="18" charset="0"/>
                      </a:endParaRPr>
                    </a:p>
                    <a:p>
                      <a:r>
                        <a:rPr lang="en-US" sz="1400" u="none" dirty="0">
                          <a:solidFill>
                            <a:schemeClr val="tx1"/>
                          </a:solidFill>
                          <a:latin typeface="Times New Roman" panose="02020603050405020304" pitchFamily="18" charset="0"/>
                          <a:cs typeface="Times New Roman" panose="02020603050405020304" pitchFamily="18" charset="0"/>
                        </a:rPr>
                        <a:t>M. </a:t>
                      </a:r>
                      <a:r>
                        <a:rPr lang="en-US" sz="1400" u="none" dirty="0" err="1">
                          <a:solidFill>
                            <a:schemeClr val="tx1"/>
                          </a:solidFill>
                          <a:latin typeface="Times New Roman" panose="02020603050405020304" pitchFamily="18" charset="0"/>
                          <a:cs typeface="Times New Roman" panose="02020603050405020304" pitchFamily="18" charset="0"/>
                        </a:rPr>
                        <a:t>Kiruthika</a:t>
                      </a:r>
                      <a:endParaRPr lang="en-US" sz="14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Machine Learning-</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Classification algorithms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Enhances efficiency, offers objective evaluation, improves candidate experience, and allows customization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Relies on data quality and may face challenges if overly dependent on algorithms.</a:t>
                      </a:r>
                      <a:endParaRPr lang="en-US" sz="1400" dirty="0">
                        <a:latin typeface="Times New Roman" panose="02020603050405020304" pitchFamily="18" charset="0"/>
                        <a:cs typeface="Times New Roman" panose="02020603050405020304" pitchFamily="18" charset="0"/>
                      </a:endParaRPr>
                    </a:p>
                  </a:txBody>
                  <a:tcPr/>
                </a:tc>
              </a:tr>
              <a:tr h="518465">
                <a:tc>
                  <a:txBody>
                    <a:bodyPr/>
                    <a:lstStyle/>
                    <a:p>
                      <a:r>
                        <a:rPr lang="en-US" sz="1400" dirty="0">
                          <a:latin typeface="Times New Roman" panose="02020603050405020304" pitchFamily="18" charset="0"/>
                          <a:cs typeface="Times New Roman" panose="02020603050405020304" pitchFamily="18" charset="0"/>
                        </a:rPr>
                        <a:t>D Jagan Mohan Reddy,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Sirisha </a:t>
                      </a:r>
                      <a:r>
                        <a:rPr lang="en-US" sz="1400" dirty="0" err="1">
                          <a:latin typeface="Times New Roman" panose="02020603050405020304" pitchFamily="18" charset="0"/>
                          <a:cs typeface="Times New Roman" panose="02020603050405020304" pitchFamily="18" charset="0"/>
                        </a:rPr>
                        <a:t>Regella</a:t>
                      </a:r>
                      <a:r>
                        <a:rPr lang="en-US" sz="1400" dirty="0">
                          <a:latin typeface="Times New Roman" panose="02020603050405020304" pitchFamily="18" charset="0"/>
                          <a:cs typeface="Times New Roman" panose="02020603050405020304" pitchFamily="18" charset="0"/>
                        </a:rPr>
                        <a:t>, and </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Srinivasa Reddy </a:t>
                      </a:r>
                      <a:r>
                        <a:rPr lang="en-US" sz="1400" dirty="0" err="1">
                          <a:latin typeface="Times New Roman" panose="02020603050405020304" pitchFamily="18" charset="0"/>
                          <a:cs typeface="Times New Roman" panose="02020603050405020304" pitchFamily="18" charset="0"/>
                        </a:rPr>
                        <a:t>Seelam</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Statistical measures and feature selection machine learning algorithms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Enhances recruitment efficiency, minimizes costs, and predicts candidate commitment.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Relies on historical data, potential bias in algorithms, and may not consider qualitative nuances.</a:t>
                      </a:r>
                      <a:endParaRPr lang="en-US" sz="1400" dirty="0">
                        <a:latin typeface="Times New Roman" panose="02020603050405020304" pitchFamily="18" charset="0"/>
                        <a:cs typeface="Times New Roman" panose="02020603050405020304" pitchFamily="18" charset="0"/>
                      </a:endParaRPr>
                    </a:p>
                  </a:txBody>
                  <a:tcPr/>
                </a:tc>
              </a:tr>
              <a:tr h="518465">
                <a:tc>
                  <a:txBody>
                    <a:bodyPr/>
                    <a:lstStyle/>
                    <a:p>
                      <a:r>
                        <a:rPr lang="en-US" sz="1400" dirty="0">
                          <a:latin typeface="Times New Roman" panose="02020603050405020304" pitchFamily="18" charset="0"/>
                          <a:cs typeface="Times New Roman" panose="02020603050405020304" pitchFamily="18" charset="0"/>
                        </a:rPr>
                        <a:t>Subhajit Maity, Sujan Sarkar, A vinaba Tapadar, Ayan Dutta, Sanket Biswas, Sayon Nayek, and Pritam Saha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Structured Resume Analysis and </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Business Intelligence Processing.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Enhances efficiency and effectiveness in HR processes, optimizing resource allocation within IT companies.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Potential dependency on technology might overlook nuanced human aspects of HR management.</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171650"/>
            <a:ext cx="6117431" cy="627321"/>
          </a:xfrm>
        </p:spPr>
        <p:txBody>
          <a:bodyPr/>
          <a:lstStyle/>
          <a:p>
            <a:r>
              <a:rPr lang="en-US" sz="3600" dirty="0">
                <a:latin typeface="Times New Roman" panose="02020603050405020304" pitchFamily="18" charset="0"/>
                <a:cs typeface="Times New Roman" panose="02020603050405020304" pitchFamily="18" charset="0"/>
              </a:rPr>
              <a:t>Literature</a:t>
            </a:r>
            <a:r>
              <a:rPr lang="en-US" sz="3600" dirty="0"/>
              <a:t> </a:t>
            </a:r>
            <a:endParaRPr lang="en-US" sz="3600" dirty="0"/>
          </a:p>
        </p:txBody>
      </p:sp>
      <p:graphicFrame>
        <p:nvGraphicFramePr>
          <p:cNvPr id="3" name="Table 2"/>
          <p:cNvGraphicFramePr>
            <a:graphicFrameLocks noGrp="1"/>
          </p:cNvGraphicFramePr>
          <p:nvPr/>
        </p:nvGraphicFramePr>
        <p:xfrm>
          <a:off x="457200" y="991891"/>
          <a:ext cx="8229600" cy="2834945"/>
        </p:xfrm>
        <a:graphic>
          <a:graphicData uri="http://schemas.openxmlformats.org/drawingml/2006/table">
            <a:tbl>
              <a:tblPr firstRow="1" bandRow="1">
                <a:tableStyleId>{1D3205E1-8B83-452B-8570-0B3C4014EAE2}</a:tableStyleId>
              </a:tblPr>
              <a:tblGrid>
                <a:gridCol w="2347993"/>
                <a:gridCol w="1766807"/>
                <a:gridCol w="2057400"/>
                <a:gridCol w="2057400"/>
              </a:tblGrid>
              <a:tr h="518465">
                <a:tc>
                  <a:txBody>
                    <a:bodyPr/>
                    <a:lstStyle/>
                    <a:p>
                      <a:r>
                        <a:rPr lang="en-US" sz="1400" b="1" dirty="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Method</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Advantages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Disadvantages</a:t>
                      </a:r>
                      <a:endParaRPr lang="en-US" sz="1400" b="1" dirty="0">
                        <a:latin typeface="Times New Roman" panose="02020603050405020304" pitchFamily="18" charset="0"/>
                        <a:cs typeface="Times New Roman" panose="02020603050405020304" pitchFamily="18" charset="0"/>
                      </a:endParaRPr>
                    </a:p>
                  </a:txBody>
                  <a:tcPr/>
                </a:tc>
              </a:tr>
              <a:tr h="518465">
                <a:tc>
                  <a:txBody>
                    <a:bodyPr/>
                    <a:lstStyle/>
                    <a:p>
                      <a:r>
                        <a:rPr lang="en-US" sz="1400" dirty="0">
                          <a:latin typeface="Times New Roman" panose="02020603050405020304" pitchFamily="18" charset="0"/>
                          <a:cs typeface="Times New Roman" panose="02020603050405020304" pitchFamily="18" charset="0"/>
                        </a:rPr>
                        <a:t>Rasika </a:t>
                      </a:r>
                      <a:r>
                        <a:rPr lang="en-US" sz="1400" dirty="0" err="1">
                          <a:latin typeface="Times New Roman" panose="02020603050405020304" pitchFamily="18" charset="0"/>
                          <a:cs typeface="Times New Roman" panose="02020603050405020304" pitchFamily="18" charset="0"/>
                        </a:rPr>
                        <a:t>RansingAkshaya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MohanNikita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Bhrugumaharshi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EmberiKailas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Mahavarkar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KNN, Linear SVC, and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algorithms for automated resume screening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Automated resume screening with machine learning enhances efficiency and accuracy in talent acquisition.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Potential bias and limitations in algorithmic decision-making may impact fairness and inclusivity in the hiring process.</a:t>
                      </a:r>
                      <a:endParaRPr lang="en-US" sz="1400" dirty="0">
                        <a:latin typeface="Times New Roman" panose="02020603050405020304" pitchFamily="18" charset="0"/>
                        <a:cs typeface="Times New Roman" panose="02020603050405020304" pitchFamily="18" charset="0"/>
                      </a:endParaRPr>
                    </a:p>
                  </a:txBody>
                  <a:tcPr/>
                </a:tc>
              </a:tr>
              <a:tr h="518465">
                <a:tc>
                  <a:txBody>
                    <a:bodyPr/>
                    <a:lstStyle/>
                    <a:p>
                      <a:r>
                        <a:rPr lang="en-US" sz="1400" dirty="0" err="1">
                          <a:latin typeface="Times New Roman" panose="02020603050405020304" pitchFamily="18" charset="0"/>
                          <a:cs typeface="Times New Roman" panose="02020603050405020304" pitchFamily="18" charset="0"/>
                        </a:rPr>
                        <a:t>Tumula</a:t>
                      </a:r>
                      <a:r>
                        <a:rPr lang="en-US" sz="1400" dirty="0">
                          <a:latin typeface="Times New Roman" panose="02020603050405020304" pitchFamily="18" charset="0"/>
                          <a:cs typeface="Times New Roman" panose="02020603050405020304" pitchFamily="18" charset="0"/>
                        </a:rPr>
                        <a:t> Mani Harsha,</a:t>
                      </a:r>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Gangaraju</a:t>
                      </a:r>
                      <a:r>
                        <a:rPr lang="en-US" sz="1400" dirty="0">
                          <a:latin typeface="Times New Roman" panose="02020603050405020304" pitchFamily="18" charset="0"/>
                          <a:cs typeface="Times New Roman" panose="02020603050405020304" pitchFamily="18" charset="0"/>
                        </a:rPr>
                        <a:t> Sai </a:t>
                      </a:r>
                      <a:r>
                        <a:rPr lang="en-US" sz="1400" dirty="0" err="1">
                          <a:latin typeface="Times New Roman" panose="02020603050405020304" pitchFamily="18" charset="0"/>
                          <a:cs typeface="Times New Roman" panose="02020603050405020304" pitchFamily="18" charset="0"/>
                        </a:rPr>
                        <a:t>Moukthika</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Dudipalli</a:t>
                      </a:r>
                      <a:r>
                        <a:rPr lang="en-US" sz="1400" dirty="0">
                          <a:latin typeface="Times New Roman" panose="02020603050405020304" pitchFamily="18" charset="0"/>
                          <a:cs typeface="Times New Roman" panose="02020603050405020304" pitchFamily="18" charset="0"/>
                        </a:rPr>
                        <a:t> Siva Sai, and</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Satish </a:t>
                      </a:r>
                      <a:r>
                        <a:rPr lang="en-US" sz="1400" dirty="0" err="1">
                          <a:latin typeface="Times New Roman" panose="02020603050405020304" pitchFamily="18" charset="0"/>
                          <a:cs typeface="Times New Roman" panose="02020603050405020304" pitchFamily="18" charset="0"/>
                        </a:rPr>
                        <a:t>Anamalamudi</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Machine Learning algorithms and NLP</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Efficiently matches candidate qualifications with job requirements, saving time and effort.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Potential biases in algorithmic decision-making and limited contextual understanding.</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290083" y="372471"/>
            <a:ext cx="4546169" cy="627321"/>
          </a:xfrm>
        </p:spPr>
        <p:txBody>
          <a:bodyPr/>
          <a:lstStyle/>
          <a:p>
            <a:pPr algn="l"/>
            <a:r>
              <a:rPr lang="en-US" sz="3600" dirty="0">
                <a:latin typeface="Times New Roman" panose="02020603050405020304" pitchFamily="18" charset="0"/>
                <a:cs typeface="Times New Roman" panose="02020603050405020304" pitchFamily="18" charset="0"/>
              </a:rPr>
              <a:t>Problem</a:t>
            </a:r>
            <a:r>
              <a:rPr lang="en-US" sz="3600" dirty="0">
                <a:latin typeface="Bookman Old Style" panose="02050604050505020204" pitchFamily="18" charset="0"/>
              </a:rPr>
              <a:t> Statement</a:t>
            </a:r>
            <a:endParaRPr lang="en-US" sz="3600" dirty="0">
              <a:latin typeface="Bookman Old Style" panose="02050604050505020204" pitchFamily="18" charset="0"/>
            </a:endParaRPr>
          </a:p>
        </p:txBody>
      </p:sp>
      <p:sp>
        <p:nvSpPr>
          <p:cNvPr id="5" name="TextBox 4"/>
          <p:cNvSpPr txBox="1"/>
          <p:nvPr/>
        </p:nvSpPr>
        <p:spPr>
          <a:xfrm>
            <a:off x="1290320" y="3205480"/>
            <a:ext cx="6656070" cy="1498600"/>
          </a:xfrm>
          <a:prstGeom prst="rect">
            <a:avLst/>
          </a:prstGeom>
          <a:noFill/>
        </p:spPr>
        <p:txBody>
          <a:bodyPr wrap="square" rtlCol="0">
            <a:no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"NexGen Resume Parser" aims to revolutionize recruitment through advanced NLP, streamlining candidate identification and enhancing efficiency. The platform empowers job seekers with personalized guidance and instant feedback, optimizing the Applicant Tracking System for immediate insights. Its objective is to proactively deliver valuable information, fostering meaningful connections between talent and job opportunities. Ultimately, it transforms the recruitment landscape into a more efficient and insightful process.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13" name="Title 1"/>
          <p:cNvSpPr txBox="1"/>
          <p:nvPr/>
        </p:nvSpPr>
        <p:spPr>
          <a:xfrm>
            <a:off x="1290083" y="2670892"/>
            <a:ext cx="1989729"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600" dirty="0">
                <a:latin typeface="Times New Roman" panose="02020603050405020304" pitchFamily="18" charset="0"/>
                <a:cs typeface="Times New Roman" panose="02020603050405020304" pitchFamily="18" charset="0"/>
              </a:rPr>
              <a:t>Objective</a:t>
            </a:r>
            <a:endParaRPr lang="en-US" sz="36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290083" y="999792"/>
            <a:ext cx="6655982" cy="1599565"/>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Traditional recruitment processes are sluggish, struggling to quickly identify ideal candidates. Job seekers lack personalized guidance and real-time feedback on applications. Existing Applicant Tracking Systems (ATS) fall short in providing immediate insights into compatibility. "NexGen Resume Parser" revolutionizes this landscape, leveraging advanced NLP for comprehensive resume analysis and offering a seamless, proactive job search experience. It bridges the gap between talent and opportunities, transforming recruitment into a more efficient and empowering process.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 name="Title 1"/>
          <p:cNvSpPr>
            <a:spLocks noGrp="1"/>
          </p:cNvSpPr>
          <p:nvPr>
            <p:ph type="title"/>
          </p:nvPr>
        </p:nvSpPr>
        <p:spPr>
          <a:xfrm>
            <a:off x="2316355" y="187626"/>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10" name="TextBox 9"/>
          <p:cNvSpPr txBox="1"/>
          <p:nvPr/>
        </p:nvSpPr>
        <p:spPr>
          <a:xfrm>
            <a:off x="886460" y="1022350"/>
            <a:ext cx="7199630" cy="3698875"/>
          </a:xfrm>
          <a:prstGeom prst="rect">
            <a:avLst/>
          </a:prstGeom>
          <a:noFill/>
        </p:spPr>
        <p:txBody>
          <a:bodyPr wrap="square">
            <a:no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Efficient Resume Analysis:</a:t>
            </a:r>
            <a:r>
              <a:rPr lang="en-US" i="0" dirty="0">
                <a:effectLst/>
                <a:latin typeface="Times New Roman" panose="02020603050405020304" pitchFamily="18" charset="0"/>
                <a:cs typeface="Times New Roman" panose="02020603050405020304" pitchFamily="18" charset="0"/>
              </a:rPr>
              <a:t> Utilize advanced NLP techniques and sophisticated algorithms to ensure a thorough and efficient analysis of resumes, encompassing educational backgrounds, professional experiences, and additional qualifications.</a:t>
            </a:r>
            <a:endParaRPr lang="en-US" i="0" dirty="0">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b="1"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Offering proactive candidate support: T</a:t>
            </a:r>
            <a:r>
              <a:rPr lang="en-US" b="0" i="0" dirty="0">
                <a:solidFill>
                  <a:srgbClr val="374151"/>
                </a:solidFill>
                <a:effectLst/>
                <a:latin typeface="Times New Roman" panose="02020603050405020304" pitchFamily="18" charset="0"/>
                <a:cs typeface="Times New Roman" panose="02020603050405020304" pitchFamily="18" charset="0"/>
              </a:rPr>
              <a:t>he platform provides direct links to relevant job openings and implements a tailored job recommendation system based on individual resumes, ensuring a personalized and efficient job search experience."</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Instant Feedback and Empowerment:</a:t>
            </a:r>
            <a:r>
              <a:rPr lang="en-US" b="0" i="0" dirty="0">
                <a:solidFill>
                  <a:srgbClr val="374151"/>
                </a:solidFill>
                <a:effectLst/>
                <a:latin typeface="Times New Roman" panose="02020603050405020304" pitchFamily="18" charset="0"/>
                <a:cs typeface="Times New Roman" panose="02020603050405020304" pitchFamily="18" charset="0"/>
              </a:rPr>
              <a:t> Differentiate "NexGen Resume Parser" by seamlessly sending the ATS score to candidates' emails, providing instant feedback and empowering them with actionable insights for continuous improvement in their job search strategies.</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374151"/>
                </a:solidFill>
                <a:latin typeface="Times New Roman" panose="02020603050405020304" pitchFamily="18" charset="0"/>
                <a:cs typeface="Times New Roman" panose="02020603050405020304" pitchFamily="18" charset="0"/>
                <a:sym typeface="+mn-ea"/>
              </a:rPr>
              <a:t>ATS Score Generation:</a:t>
            </a:r>
            <a:r>
              <a:rPr lang="en-US" dirty="0">
                <a:solidFill>
                  <a:srgbClr val="374151"/>
                </a:solidFill>
                <a:latin typeface="Times New Roman" panose="02020603050405020304" pitchFamily="18" charset="0"/>
                <a:cs typeface="Times New Roman" panose="02020603050405020304" pitchFamily="18" charset="0"/>
                <a:sym typeface="+mn-ea"/>
              </a:rPr>
              <a:t> Implement an Applicant Tracking System (ATS) score mechanism to provide candidates with a comprehensive assessment of their profile's compatibility with job prerequisites, offering valuable insights for both employers and job seekers.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 name="Title 1"/>
          <p:cNvSpPr>
            <a:spLocks noGrp="1"/>
          </p:cNvSpPr>
          <p:nvPr>
            <p:ph type="title"/>
          </p:nvPr>
        </p:nvSpPr>
        <p:spPr>
          <a:xfrm>
            <a:off x="2453515" y="201477"/>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5" name="AutoShape 2" descr="leaf disease detection using image processing"/>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latin typeface="Times New Roman" panose="02020603050405020304" pitchFamily="18" charset="0"/>
              <a:cs typeface="Times New Roman" panose="02020603050405020304" pitchFamily="18" charset="0"/>
            </a:endParaRPr>
          </a:p>
        </p:txBody>
      </p:sp>
      <p:sp>
        <p:nvSpPr>
          <p:cNvPr id="7" name="Rectangle: Rounded Corners 6"/>
          <p:cNvSpPr/>
          <p:nvPr/>
        </p:nvSpPr>
        <p:spPr>
          <a:xfrm>
            <a:off x="503558" y="1534332"/>
            <a:ext cx="1480088"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User uploads </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resume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p:cNvSpPr/>
          <p:nvPr/>
        </p:nvSpPr>
        <p:spPr>
          <a:xfrm>
            <a:off x="4029848" y="1534331"/>
            <a:ext cx="1996315"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Job Title Match</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p:cNvSpPr/>
          <p:nvPr/>
        </p:nvSpPr>
        <p:spPr>
          <a:xfrm>
            <a:off x="2381587" y="1534331"/>
            <a:ext cx="1239864" cy="7516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Resume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analysis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p:cNvSpPr/>
          <p:nvPr/>
        </p:nvSpPr>
        <p:spPr>
          <a:xfrm>
            <a:off x="6442736" y="1534331"/>
            <a:ext cx="1996315" cy="7516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Recent Job Links for Job Title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p:cNvSpPr/>
          <p:nvPr/>
        </p:nvSpPr>
        <p:spPr>
          <a:xfrm>
            <a:off x="6019800" y="3077135"/>
            <a:ext cx="1996315"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Resume Report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p:cNvSpPr/>
          <p:nvPr/>
        </p:nvSpPr>
        <p:spPr>
          <a:xfrm>
            <a:off x="841166" y="3077135"/>
            <a:ext cx="1996315" cy="75166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View ATS Score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p:cNvSpPr/>
          <p:nvPr/>
        </p:nvSpPr>
        <p:spPr>
          <a:xfrm>
            <a:off x="3430483" y="3077135"/>
            <a:ext cx="1996315" cy="75166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ATS Report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4" name="Arrow: Right 13"/>
          <p:cNvSpPr/>
          <p:nvPr/>
        </p:nvSpPr>
        <p:spPr>
          <a:xfrm>
            <a:off x="1983646" y="1813299"/>
            <a:ext cx="366793" cy="147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7" name="Arrow: Right 16"/>
          <p:cNvSpPr/>
          <p:nvPr/>
        </p:nvSpPr>
        <p:spPr>
          <a:xfrm>
            <a:off x="3639381" y="1813299"/>
            <a:ext cx="366793" cy="147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Arrow: Right 17"/>
          <p:cNvSpPr/>
          <p:nvPr/>
        </p:nvSpPr>
        <p:spPr>
          <a:xfrm>
            <a:off x="6051053" y="1813299"/>
            <a:ext cx="366793" cy="147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 name="Arrow: Down 18"/>
          <p:cNvSpPr/>
          <p:nvPr/>
        </p:nvSpPr>
        <p:spPr>
          <a:xfrm>
            <a:off x="7330698" y="2301497"/>
            <a:ext cx="77492" cy="7516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1" name="Arrow: Left 20"/>
          <p:cNvSpPr/>
          <p:nvPr/>
        </p:nvSpPr>
        <p:spPr>
          <a:xfrm>
            <a:off x="5426798" y="3363132"/>
            <a:ext cx="593002" cy="13948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3" name="Arrow: Left 22"/>
          <p:cNvSpPr/>
          <p:nvPr/>
        </p:nvSpPr>
        <p:spPr>
          <a:xfrm>
            <a:off x="2818658" y="3363131"/>
            <a:ext cx="593002" cy="13948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366021" y="251874"/>
            <a:ext cx="6117431" cy="627321"/>
          </a:xfrm>
        </p:spPr>
        <p:txBody>
          <a:bodyPr/>
          <a:lstStyle/>
          <a:p>
            <a:r>
              <a:rPr lang="en-US" sz="3600" dirty="0">
                <a:latin typeface="Times New Roman" panose="02020603050405020304" pitchFamily="18" charset="0"/>
                <a:cs typeface="Times New Roman" panose="02020603050405020304" pitchFamily="18" charset="0"/>
              </a:rPr>
              <a:t>Project</a:t>
            </a:r>
            <a:r>
              <a:rPr lang="en-US" sz="3600" dirty="0">
                <a:latin typeface="Bookman Old Style" panose="02050604050505020204" pitchFamily="18" charset="0"/>
              </a:rPr>
              <a:t> status</a:t>
            </a:r>
            <a:endParaRPr lang="en-US" sz="3600" dirty="0">
              <a:latin typeface="Bookman Old Style" panose="02050604050505020204" pitchFamily="18" charset="0"/>
            </a:endParaRPr>
          </a:p>
        </p:txBody>
      </p:sp>
      <p:graphicFrame>
        <p:nvGraphicFramePr>
          <p:cNvPr id="4" name="Table 3"/>
          <p:cNvGraphicFramePr>
            <a:graphicFrameLocks noGrp="1"/>
          </p:cNvGraphicFramePr>
          <p:nvPr/>
        </p:nvGraphicFramePr>
        <p:xfrm>
          <a:off x="1123308" y="1279490"/>
          <a:ext cx="6602859" cy="2214880"/>
        </p:xfrm>
        <a:graphic>
          <a:graphicData uri="http://schemas.openxmlformats.org/drawingml/2006/table">
            <a:tbl>
              <a:tblPr firstRow="1" bandRow="1">
                <a:tableStyleId>{1D3205E1-8B83-452B-8570-0B3C4014EAE2}</a:tableStyleId>
              </a:tblPr>
              <a:tblGrid>
                <a:gridCol w="602750"/>
                <a:gridCol w="4099389"/>
                <a:gridCol w="1900720"/>
              </a:tblGrid>
              <a:tr h="370840">
                <a:tc>
                  <a:txBody>
                    <a:bodyPr/>
                    <a:lstStyle/>
                    <a:p>
                      <a:r>
                        <a:rPr lang="en-US" sz="1400" b="1" dirty="0" err="1">
                          <a:latin typeface="Times New Roman" panose="02020603050405020304" pitchFamily="18" charset="0"/>
                          <a:cs typeface="Times New Roman" panose="02020603050405020304" pitchFamily="18" charset="0"/>
                        </a:rPr>
                        <a:t>S.No</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Functionality</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Status</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(Completed /in-progress/Not</a:t>
                      </a:r>
                      <a:r>
                        <a:rPr lang="en-US" sz="1400" b="1" baseline="0" dirty="0">
                          <a:latin typeface="Times New Roman" panose="02020603050405020304" pitchFamily="18" charset="0"/>
                          <a:cs typeface="Times New Roman" panose="02020603050405020304" pitchFamily="18" charset="0"/>
                        </a:rPr>
                        <a:t> started)</a:t>
                      </a:r>
                      <a:endParaRPr lang="en-US" sz="1400" b="1" dirty="0">
                        <a:latin typeface="Times New Roman" panose="02020603050405020304" pitchFamily="18" charset="0"/>
                        <a:cs typeface="Times New Roman" panose="02020603050405020304" pitchFamily="18" charset="0"/>
                      </a:endParaRPr>
                    </a:p>
                  </a:txBody>
                  <a:tcPr/>
                </a:tc>
              </a:tr>
              <a:tr h="370840">
                <a:tc>
                  <a:txBody>
                    <a:bodyPr/>
                    <a:lstStyle/>
                    <a:p>
                      <a:r>
                        <a:rPr lang="en-US"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txBody>
                  <a:tcPr/>
                </a:tc>
                <a:tc>
                  <a:txBody>
                    <a:bodyPr/>
                    <a:lstStyle/>
                    <a:p>
                      <a:r>
                        <a:rPr lang="en-US" sz="1400" b="0" dirty="0">
                          <a:effectLst/>
                          <a:latin typeface="Times New Roman" panose="02020603050405020304" pitchFamily="18" charset="0"/>
                          <a:cs typeface="Times New Roman" panose="02020603050405020304" pitchFamily="18" charset="0"/>
                          <a:sym typeface="+mn-ea"/>
                        </a:rPr>
                        <a:t>Efficient Resume Analysis</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Completed</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b="0" dirty="0">
                          <a:solidFill>
                            <a:srgbClr val="374151"/>
                          </a:solidFill>
                          <a:latin typeface="Times New Roman" panose="02020603050405020304" pitchFamily="18" charset="0"/>
                          <a:cs typeface="Times New Roman" panose="02020603050405020304" pitchFamily="18" charset="0"/>
                        </a:rPr>
                        <a:t>Natural Language Processing (NLP)</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In progress</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dirty="0">
                          <a:solidFill>
                            <a:srgbClr val="374151"/>
                          </a:solidFill>
                          <a:latin typeface="Times New Roman" panose="02020603050405020304" pitchFamily="18" charset="0"/>
                          <a:cs typeface="Times New Roman" panose="02020603050405020304" pitchFamily="18" charset="0"/>
                          <a:sym typeface="+mn-ea"/>
                        </a:rPr>
                        <a:t>ATS Score Generation</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In progress</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a:latin typeface="Times New Roman" panose="02020603050405020304" pitchFamily="18" charset="0"/>
                          <a:cs typeface="Times New Roman" panose="02020603050405020304" pitchFamily="18" charset="0"/>
                        </a:rPr>
                        <a:t>4</a:t>
                      </a:r>
                      <a:endParaRPr lang="en-US" b="1" dirty="0">
                        <a:latin typeface="Times New Roman" panose="02020603050405020304" pitchFamily="18" charset="0"/>
                        <a:cs typeface="Times New Roman" panose="02020603050405020304" pitchFamily="18" charset="0"/>
                      </a:endParaRPr>
                    </a:p>
                  </a:txBody>
                  <a:tcPr/>
                </a:tc>
                <a:tc>
                  <a:txBody>
                    <a:bodyPr/>
                    <a:lstStyle/>
                    <a:p>
                      <a:r>
                        <a:rPr lang="en-US" sz="1400" b="0" dirty="0">
                          <a:solidFill>
                            <a:srgbClr val="374151"/>
                          </a:solidFill>
                          <a:effectLst/>
                          <a:latin typeface="Times New Roman" panose="02020603050405020304" pitchFamily="18" charset="0"/>
                          <a:cs typeface="Times New Roman" panose="02020603050405020304" pitchFamily="18" charset="0"/>
                          <a:sym typeface="+mn-ea"/>
                        </a:rPr>
                        <a:t>Instant Feedback and Empowerment</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In progress</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3" name="TextBox 12"/>
          <p:cNvSpPr txBox="1"/>
          <p:nvPr/>
        </p:nvSpPr>
        <p:spPr>
          <a:xfrm>
            <a:off x="838200" y="1190589"/>
            <a:ext cx="7476641" cy="3108543"/>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Web Application for Screening Resume-                                              </a:t>
            </a:r>
            <a:r>
              <a:rPr lang="en-US" b="1" i="0" dirty="0">
                <a:solidFill>
                  <a:srgbClr val="333333"/>
                </a:solidFill>
                <a:effectLst/>
                <a:latin typeface="Times New Roman" panose="02020603050405020304" pitchFamily="18" charset="0"/>
                <a:cs typeface="Times New Roman" panose="02020603050405020304" pitchFamily="18" charset="0"/>
                <a:hlinkClick r:id="rId1"/>
              </a:rPr>
              <a:t>https://ieeexplore.ieee.org/document/8945869</a:t>
            </a:r>
            <a:endParaRPr lang="en-US"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Recruitment Prediction using Machine Learning-</a:t>
            </a:r>
            <a:br>
              <a:rPr lang="en-US" b="1" i="0" dirty="0">
                <a:solidFill>
                  <a:srgbClr val="333333"/>
                </a:solidFill>
                <a:effectLst/>
                <a:latin typeface="Times New Roman" panose="02020603050405020304" pitchFamily="18" charset="0"/>
                <a:cs typeface="Times New Roman" panose="02020603050405020304" pitchFamily="18" charset="0"/>
              </a:rPr>
            </a:br>
            <a:r>
              <a:rPr lang="en-US" b="1" i="0" dirty="0">
                <a:solidFill>
                  <a:srgbClr val="333333"/>
                </a:solidFill>
                <a:effectLst/>
                <a:latin typeface="Times New Roman" panose="02020603050405020304" pitchFamily="18" charset="0"/>
                <a:cs typeface="Times New Roman" panose="02020603050405020304" pitchFamily="18" charset="0"/>
                <a:hlinkClick r:id="rId2"/>
              </a:rPr>
              <a:t>https://ieeexplore.ieee.org/document/9276955</a:t>
            </a:r>
            <a:endParaRPr lang="en-US" b="1"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Business Intelligence Assistant for Human Resource Management for IT Companies-</a:t>
            </a:r>
            <a:r>
              <a:rPr lang="en-US" b="1" dirty="0">
                <a:solidFill>
                  <a:srgbClr val="333333"/>
                </a:solidFill>
                <a:latin typeface="Times New Roman" panose="02020603050405020304" pitchFamily="18" charset="0"/>
                <a:cs typeface="Times New Roman" panose="02020603050405020304" pitchFamily="18" charset="0"/>
                <a:hlinkClick r:id="rId3"/>
              </a:rPr>
              <a:t>https://ieeexplore.ieee.org/document/9325471</a:t>
            </a:r>
            <a:endParaRPr lang="en-US" b="1" dirty="0">
              <a:solidFill>
                <a:srgbClr val="333333"/>
              </a:solidFill>
              <a:latin typeface="Times New Roman" panose="02020603050405020304" pitchFamily="18" charset="0"/>
              <a:cs typeface="Times New Roman" panose="02020603050405020304" pitchFamily="18" charset="0"/>
            </a:endParaRPr>
          </a:p>
          <a:p>
            <a:endParaRPr lang="en-US"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Screening and Ranking Resumes using Stacked Model</a:t>
            </a:r>
            <a:r>
              <a:rPr lang="en-US" b="1" dirty="0">
                <a:solidFill>
                  <a:srgbClr val="333333"/>
                </a:solidFill>
                <a:latin typeface="Times New Roman" panose="02020603050405020304" pitchFamily="18" charset="0"/>
                <a:cs typeface="Times New Roman" panose="02020603050405020304" pitchFamily="18" charset="0"/>
              </a:rPr>
              <a:t>-</a:t>
            </a:r>
            <a:br>
              <a:rPr lang="en-US" b="1" dirty="0">
                <a:solidFill>
                  <a:srgbClr val="333333"/>
                </a:solidFill>
                <a:latin typeface="Times New Roman" panose="02020603050405020304" pitchFamily="18" charset="0"/>
                <a:cs typeface="Times New Roman" panose="02020603050405020304" pitchFamily="18" charset="0"/>
              </a:rPr>
            </a:br>
            <a:r>
              <a:rPr lang="en-US" b="1" dirty="0">
                <a:solidFill>
                  <a:srgbClr val="333333"/>
                </a:solidFill>
                <a:latin typeface="Times New Roman" panose="02020603050405020304" pitchFamily="18" charset="0"/>
                <a:cs typeface="Times New Roman" panose="02020603050405020304" pitchFamily="18" charset="0"/>
                <a:hlinkClick r:id="rId4"/>
              </a:rPr>
              <a:t>https://ieeexplore.ieee.org/document/9707977</a:t>
            </a:r>
            <a:endParaRPr lang="en-US"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Automated Resume Screener using Natural Language Processing(NLP)-</a:t>
            </a:r>
            <a:br>
              <a:rPr lang="en-US" b="1" dirty="0">
                <a:solidFill>
                  <a:srgbClr val="333333"/>
                </a:solidFill>
                <a:latin typeface="Times New Roman" panose="02020603050405020304" pitchFamily="18" charset="0"/>
                <a:cs typeface="Times New Roman" panose="02020603050405020304" pitchFamily="18" charset="0"/>
              </a:rPr>
            </a:br>
            <a:r>
              <a:rPr lang="en-US" b="1" dirty="0">
                <a:solidFill>
                  <a:srgbClr val="333333"/>
                </a:solidFill>
                <a:latin typeface="Times New Roman" panose="02020603050405020304" pitchFamily="18" charset="0"/>
                <a:cs typeface="Times New Roman" panose="02020603050405020304" pitchFamily="18" charset="0"/>
                <a:hlinkClick r:id="rId5"/>
              </a:rPr>
              <a:t>https://ieeexplore.ieee.org/document/9777194</a:t>
            </a:r>
            <a:endParaRPr lang="en-US" b="1" dirty="0">
              <a:solidFill>
                <a:srgbClr val="333333"/>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6575</Words>
  <Application>WPS Presentation</Application>
  <PresentationFormat>On-screen Show (16:9)</PresentationFormat>
  <Paragraphs>202</Paragraphs>
  <Slides>9</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Arial</vt:lpstr>
      <vt:lpstr>Calibri</vt:lpstr>
      <vt:lpstr>Times New Roman</vt:lpstr>
      <vt:lpstr>Noto Sans Symbols</vt:lpstr>
      <vt:lpstr>Trebuchet MS</vt:lpstr>
      <vt:lpstr>Bookman Old Style</vt:lpstr>
      <vt:lpstr>Söhne</vt:lpstr>
      <vt:lpstr>Segoe Print</vt:lpstr>
      <vt:lpstr>Microsoft YaHei</vt:lpstr>
      <vt:lpstr>Arial Unicode MS</vt:lpstr>
      <vt:lpstr>1_Office Theme</vt:lpstr>
      <vt:lpstr>Intelligent Job Match</vt:lpstr>
      <vt:lpstr>Introduction</vt:lpstr>
      <vt:lpstr>Literature </vt:lpstr>
      <vt:lpstr>Literature </vt:lpstr>
      <vt:lpstr>Problem Statement</vt:lpstr>
      <vt:lpstr>Proposed Method</vt:lpstr>
      <vt:lpstr>Proposed Method</vt:lpstr>
      <vt:lpstr>Project status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ANI REDDY SAI KIRAN REDDY</cp:lastModifiedBy>
  <cp:revision>13</cp:revision>
  <dcterms:created xsi:type="dcterms:W3CDTF">2023-12-14T00:39:18Z</dcterms:created>
  <dcterms:modified xsi:type="dcterms:W3CDTF">2023-12-14T01:18:45Z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77A8E9BA427445269FF26091517E4564_13</vt:lpwstr>
  </property>
  <property fmtid="{D5CDD505-2E9C-101B-9397-08002B2CF9AE}" pid="3" name="KSOProductBuildVer">
    <vt:lpwstr>1033-12.2.0.13359</vt:lpwstr>
  </property>
</Properties>
</file>