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5" r:id="rId4"/>
    <p:sldId id="264" r:id="rId5"/>
    <p:sldId id="256" r:id="rId6"/>
    <p:sldId id="260" r:id="rId7"/>
    <p:sldId id="261" r:id="rId8"/>
    <p:sldId id="262" r:id="rId9"/>
    <p:sldId id="263" r:id="rId10"/>
    <p:sldId id="257" r:id="rId11"/>
    <p:sldId id="258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44468-4B1C-4186-8A5E-4A45AB1856A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11B4-7DF4-4638-A87A-B6974781A7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TRANSFER SCHEMES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Signal Description of 8257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0"/>
            <a:ext cx="5791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Programmable DMA Controller (DMAC) 8257 5-55-08 PM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0"/>
            <a:ext cx="5998825" cy="6912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Pictures\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514600"/>
            <a:ext cx="559689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set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050" name="Picture 2" descr="C:\Users\user\Pictures\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7603870" cy="236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register</a:t>
            </a:r>
            <a:endParaRPr lang="en-US" dirty="0"/>
          </a:p>
        </p:txBody>
      </p:sp>
      <p:pic>
        <p:nvPicPr>
          <p:cNvPr id="4" name="Content Placeholder 3" descr="C:\Users\user\Pictures\as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359134" cy="2590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Pictures\scS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Idle state</a:t>
            </a:r>
          </a:p>
          <a:p>
            <a:r>
              <a:rPr lang="en-US" dirty="0" smtClean="0"/>
              <a:t>DMAC samples the DRQ lines of the 4 channels</a:t>
            </a:r>
          </a:p>
          <a:p>
            <a:pPr lvl="1"/>
            <a:r>
              <a:rPr lang="en-US" dirty="0" smtClean="0"/>
              <a:t>If a valid request is detected</a:t>
            </a:r>
          </a:p>
          <a:p>
            <a:pPr lvl="2"/>
            <a:r>
              <a:rPr lang="en-US" dirty="0" smtClean="0">
                <a:solidFill>
                  <a:srgbClr val="3333CC"/>
                </a:solidFill>
              </a:rPr>
              <a:t>Sets HRQ output</a:t>
            </a:r>
          </a:p>
          <a:p>
            <a:pPr lvl="2"/>
            <a:r>
              <a:rPr lang="en-US" dirty="0" smtClean="0">
                <a:solidFill>
                  <a:srgbClr val="3333CC"/>
                </a:solidFill>
              </a:rPr>
              <a:t>Enters S</a:t>
            </a:r>
            <a:r>
              <a:rPr lang="en-US" baseline="-25000" dirty="0" smtClean="0">
                <a:solidFill>
                  <a:srgbClr val="3333CC"/>
                </a:solidFill>
              </a:rPr>
              <a:t>0</a:t>
            </a:r>
            <a:r>
              <a:rPr lang="en-US" dirty="0" smtClean="0">
                <a:solidFill>
                  <a:srgbClr val="3333CC"/>
                </a:solidFill>
              </a:rPr>
              <a:t> State</a:t>
            </a:r>
            <a:endParaRPr lang="en-US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Resolves the priorities of the DMA requests</a:t>
            </a:r>
          </a:p>
          <a:p>
            <a:r>
              <a:rPr lang="en-US" dirty="0" smtClean="0"/>
              <a:t>Waits for a valid HLDA signal from CPU</a:t>
            </a:r>
          </a:p>
          <a:p>
            <a:pPr lvl="1"/>
            <a:r>
              <a:rPr lang="en-US" dirty="0" smtClean="0">
                <a:solidFill>
                  <a:srgbClr val="3333CC"/>
                </a:solidFill>
              </a:rPr>
              <a:t>On valid HLDA enters S</a:t>
            </a:r>
            <a:r>
              <a:rPr lang="en-US" baseline="-25000" dirty="0" smtClean="0">
                <a:solidFill>
                  <a:srgbClr val="3333CC"/>
                </a:solidFill>
              </a:rPr>
              <a:t>1</a:t>
            </a:r>
            <a:r>
              <a:rPr lang="en-US" dirty="0" smtClean="0">
                <a:solidFill>
                  <a:srgbClr val="3333CC"/>
                </a:solidFill>
              </a:rPr>
              <a:t> state</a:t>
            </a:r>
            <a:endParaRPr lang="en-US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 puts the MSB of the DMA address register of the highest priority channel on its D</a:t>
            </a:r>
            <a:r>
              <a:rPr lang="en-US" baseline="-25000" dirty="0" smtClean="0"/>
              <a:t>0</a:t>
            </a:r>
            <a:r>
              <a:rPr lang="en-US" dirty="0" smtClean="0"/>
              <a:t> – D</a:t>
            </a:r>
            <a:r>
              <a:rPr lang="en-US" baseline="-25000" dirty="0" smtClean="0"/>
              <a:t>7</a:t>
            </a:r>
            <a:r>
              <a:rPr lang="en-US" dirty="0" smtClean="0"/>
              <a:t> pins – 8212 latches the MSB</a:t>
            </a:r>
          </a:p>
          <a:p>
            <a:r>
              <a:rPr lang="en-US" dirty="0" smtClean="0"/>
              <a:t>LSB is put on the A</a:t>
            </a:r>
            <a:r>
              <a:rPr lang="en-US" baseline="-25000" dirty="0" smtClean="0"/>
              <a:t>0</a:t>
            </a:r>
            <a:r>
              <a:rPr lang="en-US" dirty="0" smtClean="0"/>
              <a:t> – A</a:t>
            </a:r>
            <a:r>
              <a:rPr lang="en-US" baseline="-25000" dirty="0" smtClean="0"/>
              <a:t>7</a:t>
            </a:r>
            <a:r>
              <a:rPr lang="en-US" dirty="0" smtClean="0"/>
              <a:t> pins</a:t>
            </a:r>
          </a:p>
          <a:p>
            <a:r>
              <a:rPr lang="en-US" dirty="0" smtClean="0"/>
              <a:t>Enters S</a:t>
            </a:r>
            <a:r>
              <a:rPr lang="en-US" baseline="-25000" dirty="0" smtClean="0"/>
              <a:t>2</a:t>
            </a:r>
            <a:r>
              <a:rPr lang="en-US" dirty="0" smtClean="0"/>
              <a:t>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command is activated</a:t>
            </a:r>
          </a:p>
          <a:p>
            <a:pPr lvl="1"/>
            <a:r>
              <a:rPr lang="en-US" dirty="0" smtClean="0">
                <a:solidFill>
                  <a:srgbClr val="3333CC"/>
                </a:solidFill>
              </a:rPr>
              <a:t>           for DMA write and                 for DMA read</a:t>
            </a:r>
          </a:p>
          <a:p>
            <a:r>
              <a:rPr lang="en-US" dirty="0" smtClean="0"/>
              <a:t>Issues            signal to the I/O device being serviced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Activates write command if in extended write mode</a:t>
            </a:r>
          </a:p>
          <a:p>
            <a:r>
              <a:rPr lang="en-US" dirty="0" smtClean="0"/>
              <a:t>Enters state S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1976718" y="2743200"/>
          <a:ext cx="995082" cy="483326"/>
        </p:xfrm>
        <a:graphic>
          <a:graphicData uri="http://schemas.openxmlformats.org/presentationml/2006/ole">
            <p:oleObj spid="_x0000_s1026" name="Equation" r:id="rId3" imgW="444240" imgH="2156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295400" y="2184400"/>
          <a:ext cx="796925" cy="482600"/>
        </p:xfrm>
        <a:graphic>
          <a:graphicData uri="http://schemas.openxmlformats.org/presentationml/2006/ole">
            <p:oleObj spid="_x0000_s1027" name="Equation" r:id="rId4" imgW="355320" imgH="21564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5005387" y="2133600"/>
          <a:ext cx="1166813" cy="455613"/>
        </p:xfrm>
        <a:graphic>
          <a:graphicData uri="http://schemas.openxmlformats.org/presentationml/2006/ole">
            <p:oleObj spid="_x0000_s1028" name="Equation" r:id="rId5" imgW="520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Parallel and Serial</a:t>
            </a:r>
          </a:p>
          <a:p>
            <a:pPr lvl="1"/>
            <a:r>
              <a:rPr lang="en-US" dirty="0" smtClean="0"/>
              <a:t>Parallel classified as:</a:t>
            </a:r>
          </a:p>
          <a:p>
            <a:pPr lvl="2"/>
            <a:r>
              <a:rPr lang="en-US" dirty="0" smtClean="0"/>
              <a:t>Programmed I/O</a:t>
            </a:r>
          </a:p>
          <a:p>
            <a:pPr lvl="4"/>
            <a:r>
              <a:rPr lang="en-US" dirty="0" smtClean="0"/>
              <a:t>Synchronous</a:t>
            </a:r>
          </a:p>
          <a:p>
            <a:pPr lvl="4"/>
            <a:r>
              <a:rPr lang="en-US" dirty="0" smtClean="0"/>
              <a:t>Asynchronous</a:t>
            </a:r>
          </a:p>
          <a:p>
            <a:pPr lvl="4"/>
            <a:r>
              <a:rPr lang="en-US" dirty="0" smtClean="0"/>
              <a:t>Interrupt driven</a:t>
            </a:r>
          </a:p>
          <a:p>
            <a:pPr lvl="2"/>
            <a:r>
              <a:rPr lang="en-US" dirty="0" smtClean="0"/>
              <a:t>Direct Memory Access</a:t>
            </a:r>
          </a:p>
          <a:p>
            <a:pPr lvl="4"/>
            <a:r>
              <a:rPr lang="en-US" dirty="0" smtClean="0"/>
              <a:t>Burst mode</a:t>
            </a:r>
          </a:p>
          <a:p>
            <a:pPr lvl="4"/>
            <a:r>
              <a:rPr lang="en-US" dirty="0" smtClean="0"/>
              <a:t>Cycle stealing mode</a:t>
            </a:r>
          </a:p>
          <a:p>
            <a:pPr lvl="2">
              <a:buNone/>
            </a:pPr>
            <a:endParaRPr lang="en-US" dirty="0" smtClean="0"/>
          </a:p>
          <a:p>
            <a:pPr lvl="1"/>
            <a:r>
              <a:rPr lang="en-US" dirty="0" smtClean="0"/>
              <a:t>Serial classified as:</a:t>
            </a:r>
          </a:p>
          <a:p>
            <a:pPr lvl="2"/>
            <a:r>
              <a:rPr lang="en-US" dirty="0" smtClean="0"/>
              <a:t>Using hardware</a:t>
            </a:r>
          </a:p>
          <a:p>
            <a:pPr lvl="2"/>
            <a:r>
              <a:rPr lang="en-US" dirty="0" smtClean="0"/>
              <a:t>Using software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command is activated</a:t>
            </a:r>
          </a:p>
          <a:p>
            <a:pPr lvl="1"/>
            <a:r>
              <a:rPr lang="en-US" dirty="0" smtClean="0"/>
              <a:t>           </a:t>
            </a:r>
            <a:r>
              <a:rPr lang="en-US" dirty="0" smtClean="0">
                <a:solidFill>
                  <a:srgbClr val="3333CC"/>
                </a:solidFill>
              </a:rPr>
              <a:t>for DMA read and		 for DMA write</a:t>
            </a:r>
          </a:p>
          <a:p>
            <a:r>
              <a:rPr lang="en-US" dirty="0" smtClean="0"/>
              <a:t>Sets the TC and MARK o/p if appropriate conditions are met</a:t>
            </a:r>
          </a:p>
          <a:p>
            <a:r>
              <a:rPr lang="en-US" dirty="0" smtClean="0"/>
              <a:t>Samples the READY </a:t>
            </a:r>
            <a:r>
              <a:rPr lang="en-US" dirty="0" err="1" smtClean="0"/>
              <a:t>i</a:t>
            </a:r>
            <a:r>
              <a:rPr lang="en-US" dirty="0" smtClean="0"/>
              <a:t>/p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not READY </a:t>
            </a:r>
            <a:r>
              <a:rPr lang="en-US" dirty="0" smtClean="0"/>
              <a:t>enters a </a:t>
            </a:r>
            <a:r>
              <a:rPr lang="en-US" dirty="0" smtClean="0">
                <a:solidFill>
                  <a:srgbClr val="FF0000"/>
                </a:solidFill>
              </a:rPr>
              <a:t>wait state</a:t>
            </a:r>
          </a:p>
          <a:p>
            <a:pPr lvl="1"/>
            <a:r>
              <a:rPr lang="en-US" dirty="0" smtClean="0"/>
              <a:t>On </a:t>
            </a:r>
            <a:r>
              <a:rPr lang="en-US" dirty="0" smtClean="0">
                <a:solidFill>
                  <a:srgbClr val="33CC33"/>
                </a:solidFill>
              </a:rPr>
              <a:t>READY</a:t>
            </a:r>
            <a:r>
              <a:rPr lang="en-US" dirty="0" smtClean="0"/>
              <a:t>, enters </a:t>
            </a:r>
            <a:r>
              <a:rPr lang="en-US" dirty="0" smtClean="0">
                <a:solidFill>
                  <a:srgbClr val="33CC33"/>
                </a:solidFill>
              </a:rPr>
              <a:t>state S</a:t>
            </a:r>
            <a:r>
              <a:rPr lang="en-US" baseline="-25000" dirty="0" smtClean="0">
                <a:solidFill>
                  <a:srgbClr val="33CC33"/>
                </a:solidFill>
              </a:rPr>
              <a:t>4 </a:t>
            </a:r>
            <a:r>
              <a:rPr lang="en-US" dirty="0" smtClean="0">
                <a:solidFill>
                  <a:srgbClr val="33CC33"/>
                </a:solidFill>
              </a:rPr>
              <a:t> </a:t>
            </a:r>
            <a:endParaRPr lang="en-US" dirty="0">
              <a:solidFill>
                <a:srgbClr val="33CC33"/>
              </a:solidFill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52538" y="2182813"/>
          <a:ext cx="881062" cy="484187"/>
        </p:xfrm>
        <a:graphic>
          <a:graphicData uri="http://schemas.openxmlformats.org/presentationml/2006/ole">
            <p:oleObj spid="_x0000_s2050" name="Equation" r:id="rId3" imgW="393480" imgH="215640" progId="Equation.3">
              <p:embed/>
            </p:oleObj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4800600" y="2182813"/>
          <a:ext cx="1250950" cy="484187"/>
        </p:xfrm>
        <a:graphic>
          <a:graphicData uri="http://schemas.openxmlformats.org/presentationml/2006/ole">
            <p:oleObj spid="_x0000_s2051" name="Equation" r:id="rId4" imgW="5587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Disables the channel</a:t>
            </a:r>
          </a:p>
          <a:p>
            <a:pPr lvl="1"/>
            <a:r>
              <a:rPr lang="en-US" dirty="0" smtClean="0">
                <a:solidFill>
                  <a:srgbClr val="3333CC"/>
                </a:solidFill>
              </a:rPr>
              <a:t>If TC stop is set in mode set register</a:t>
            </a:r>
          </a:p>
          <a:p>
            <a:pPr lvl="1"/>
            <a:r>
              <a:rPr lang="en-US" dirty="0" smtClean="0">
                <a:solidFill>
                  <a:srgbClr val="3333CC"/>
                </a:solidFill>
              </a:rPr>
              <a:t>If TC o/p is high</a:t>
            </a:r>
          </a:p>
          <a:p>
            <a:r>
              <a:rPr lang="en-US" dirty="0" smtClean="0"/>
              <a:t>Deactivates TC, MARK and</a:t>
            </a:r>
          </a:p>
          <a:p>
            <a:r>
              <a:rPr lang="en-US" dirty="0" smtClean="0"/>
              <a:t>Samples DRQ lines 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33CC33"/>
                </a:solidFill>
              </a:rPr>
              <a:t>any line is high</a:t>
            </a:r>
            <a:r>
              <a:rPr lang="en-US" dirty="0" smtClean="0"/>
              <a:t>, resolves priority an enters </a:t>
            </a:r>
            <a:r>
              <a:rPr lang="en-US" dirty="0" smtClean="0">
                <a:solidFill>
                  <a:srgbClr val="33CC33"/>
                </a:solidFill>
              </a:rPr>
              <a:t>state S</a:t>
            </a:r>
            <a:r>
              <a:rPr lang="en-US" baseline="-25000" dirty="0" smtClean="0">
                <a:solidFill>
                  <a:srgbClr val="33CC33"/>
                </a:solidFill>
              </a:rPr>
              <a:t>1</a:t>
            </a:r>
            <a:r>
              <a:rPr lang="en-US" dirty="0" smtClean="0"/>
              <a:t> – if </a:t>
            </a:r>
            <a:r>
              <a:rPr lang="en-US" dirty="0" smtClean="0">
                <a:solidFill>
                  <a:srgbClr val="CC00CC"/>
                </a:solidFill>
              </a:rPr>
              <a:t>HLDA is still active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HLDA is not active</a:t>
            </a:r>
            <a:r>
              <a:rPr lang="en-US" dirty="0" smtClean="0"/>
              <a:t>, enters </a:t>
            </a:r>
            <a:r>
              <a:rPr lang="en-US" dirty="0" smtClean="0">
                <a:solidFill>
                  <a:srgbClr val="FF0000"/>
                </a:solidFill>
              </a:rPr>
              <a:t>state S</a:t>
            </a:r>
            <a:r>
              <a:rPr lang="en-US" baseline="-25000" dirty="0" smtClean="0">
                <a:solidFill>
                  <a:srgbClr val="FF0000"/>
                </a:solidFill>
              </a:rPr>
              <a:t>I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 requests</a:t>
            </a:r>
            <a:r>
              <a:rPr lang="en-US" dirty="0" smtClean="0"/>
              <a:t>, resets HRQ o/p and </a:t>
            </a:r>
            <a:r>
              <a:rPr lang="en-US" dirty="0" smtClean="0">
                <a:solidFill>
                  <a:srgbClr val="FF0000"/>
                </a:solidFill>
              </a:rPr>
              <a:t>enters state S</a:t>
            </a:r>
            <a:r>
              <a:rPr lang="en-US" baseline="-25000" dirty="0" smtClean="0">
                <a:solidFill>
                  <a:srgbClr val="FF0000"/>
                </a:solidFill>
              </a:rPr>
              <a:t>I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257800" y="2971800"/>
          <a:ext cx="1097431" cy="533037"/>
        </p:xfrm>
        <a:graphic>
          <a:graphicData uri="http://schemas.openxmlformats.org/presentationml/2006/ole">
            <p:oleObj spid="_x0000_s3074" name="Equation" r:id="rId3" imgW="44424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DMA Operation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316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8257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DMA CONTROLLER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4-channel DMA.</a:t>
            </a:r>
          </a:p>
          <a:p>
            <a:r>
              <a:rPr lang="en-US" dirty="0" smtClean="0"/>
              <a:t>So 4  I/O devices can be interfaced to DMA</a:t>
            </a:r>
          </a:p>
          <a:p>
            <a:r>
              <a:rPr lang="en-US" dirty="0" smtClean="0"/>
              <a:t>It is designed by Intel</a:t>
            </a:r>
          </a:p>
          <a:p>
            <a:r>
              <a:rPr lang="en-US" dirty="0" smtClean="0"/>
              <a:t>Each channel have a 16-bit address and a counter register.</a:t>
            </a:r>
          </a:p>
          <a:p>
            <a:r>
              <a:rPr lang="en-US" dirty="0" smtClean="0"/>
              <a:t>It provides chip priority resolver that resolves priority of channels in fixed or rotating mode.</a:t>
            </a:r>
          </a:p>
          <a:p>
            <a:r>
              <a:rPr lang="en-US" dirty="0" smtClean="0"/>
              <a:t>It provide on-chip channel inhibit logic.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requires single phase clock.</a:t>
            </a:r>
          </a:p>
          <a:p>
            <a:r>
              <a:rPr lang="en-US" dirty="0" smtClean="0"/>
              <a:t>The maximum frequency is 3Mhz and minimum frequency is 250 Hz.</a:t>
            </a:r>
          </a:p>
          <a:p>
            <a:r>
              <a:rPr lang="en-US" dirty="0" smtClean="0"/>
              <a:t>40 pin DIP.</a:t>
            </a:r>
          </a:p>
          <a:p>
            <a:endParaRPr lang="en-US" dirty="0"/>
          </a:p>
          <a:p>
            <a:r>
              <a:rPr lang="en-US" dirty="0" smtClean="0"/>
              <a:t>Primary function is generate a sequential memory address which allows the peripheral to read or write data directly to or from the memory.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execute 3 types of DMA cycles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 1.DMA read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2.DMA write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3.DMA verify.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is operate in two modes.</a:t>
            </a:r>
          </a:p>
          <a:p>
            <a:pPr>
              <a:buNone/>
            </a:pPr>
            <a:r>
              <a:rPr lang="en-US" dirty="0" smtClean="0"/>
              <a:t>	   1.Master Mode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  2.Slave Mode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Modes of operation: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Fixed Priority Rotating Mode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Rotating priority Mode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358</Words>
  <Application>Microsoft Office PowerPoint</Application>
  <PresentationFormat>On-screen Show (4:3)</PresentationFormat>
  <Paragraphs>78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DATA TRANSFER SCHEMES</vt:lpstr>
      <vt:lpstr>Slide 2</vt:lpstr>
      <vt:lpstr>DMA Operation</vt:lpstr>
      <vt:lpstr>Slide 4</vt:lpstr>
      <vt:lpstr>8257</vt:lpstr>
      <vt:lpstr>Slide 6</vt:lpstr>
      <vt:lpstr>Slide 7</vt:lpstr>
      <vt:lpstr>Slide 8</vt:lpstr>
      <vt:lpstr>Slide 9</vt:lpstr>
      <vt:lpstr>Slide 10</vt:lpstr>
      <vt:lpstr>Slide 11</vt:lpstr>
      <vt:lpstr>Slide 12</vt:lpstr>
      <vt:lpstr>Mode set register</vt:lpstr>
      <vt:lpstr>Status register</vt:lpstr>
      <vt:lpstr>State diagram</vt:lpstr>
      <vt:lpstr>SI State</vt:lpstr>
      <vt:lpstr>S0 State</vt:lpstr>
      <vt:lpstr>S1 State</vt:lpstr>
      <vt:lpstr>S2 State</vt:lpstr>
      <vt:lpstr>S3 State</vt:lpstr>
      <vt:lpstr>S4 State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8257</dc:title>
  <dc:creator>JMJ</dc:creator>
  <cp:lastModifiedBy>JMJ</cp:lastModifiedBy>
  <cp:revision>14</cp:revision>
  <dcterms:created xsi:type="dcterms:W3CDTF">2016-04-12T08:30:03Z</dcterms:created>
  <dcterms:modified xsi:type="dcterms:W3CDTF">2016-04-25T04:34:01Z</dcterms:modified>
</cp:coreProperties>
</file>