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70" r:id="rId5"/>
    <p:sldId id="269" r:id="rId6"/>
    <p:sldId id="258" r:id="rId7"/>
    <p:sldId id="259" r:id="rId8"/>
    <p:sldId id="260" r:id="rId9"/>
    <p:sldId id="262" r:id="rId10"/>
    <p:sldId id="261" r:id="rId11"/>
    <p:sldId id="264" r:id="rId12"/>
    <p:sldId id="265" r:id="rId13"/>
    <p:sldId id="266" r:id="rId14"/>
    <p:sldId id="267" r:id="rId15"/>
    <p:sldId id="268" r:id="rId16"/>
    <p:sldId id="271" r:id="rId17"/>
    <p:sldId id="272" r:id="rId18"/>
    <p:sldId id="273" r:id="rId19"/>
    <p:sldId id="274" r:id="rId20"/>
    <p:sldId id="276" r:id="rId21"/>
    <p:sldId id="275" r:id="rId22"/>
    <p:sldId id="277" r:id="rId23"/>
    <p:sldId id="286" r:id="rId24"/>
    <p:sldId id="279" r:id="rId25"/>
    <p:sldId id="280" r:id="rId26"/>
    <p:sldId id="281" r:id="rId27"/>
    <p:sldId id="282" r:id="rId28"/>
    <p:sldId id="283" r:id="rId29"/>
    <p:sldId id="288" r:id="rId30"/>
    <p:sldId id="293" r:id="rId31"/>
    <p:sldId id="289" r:id="rId32"/>
    <p:sldId id="291" r:id="rId33"/>
    <p:sldId id="290" r:id="rId34"/>
    <p:sldId id="284" r:id="rId35"/>
    <p:sldId id="292" r:id="rId36"/>
    <p:sldId id="294" r:id="rId37"/>
    <p:sldId id="287" r:id="rId38"/>
    <p:sldId id="295" r:id="rId39"/>
    <p:sldId id="296" r:id="rId40"/>
    <p:sldId id="297" r:id="rId41"/>
    <p:sldId id="298" r:id="rId42"/>
    <p:sldId id="305" r:id="rId43"/>
    <p:sldId id="299" r:id="rId44"/>
    <p:sldId id="300" r:id="rId45"/>
    <p:sldId id="301" r:id="rId46"/>
    <p:sldId id="311" r:id="rId47"/>
    <p:sldId id="312" r:id="rId48"/>
    <p:sldId id="302" r:id="rId49"/>
    <p:sldId id="306" r:id="rId50"/>
    <p:sldId id="307" r:id="rId51"/>
    <p:sldId id="309" r:id="rId52"/>
    <p:sldId id="310" r:id="rId53"/>
    <p:sldId id="303" r:id="rId54"/>
    <p:sldId id="313" r:id="rId55"/>
    <p:sldId id="314" r:id="rId56"/>
    <p:sldId id="316" r:id="rId57"/>
    <p:sldId id="317" r:id="rId58"/>
    <p:sldId id="322" r:id="rId59"/>
    <p:sldId id="324" r:id="rId60"/>
    <p:sldId id="323" r:id="rId61"/>
    <p:sldId id="332" r:id="rId62"/>
    <p:sldId id="325" r:id="rId63"/>
    <p:sldId id="333" r:id="rId64"/>
    <p:sldId id="326" r:id="rId65"/>
    <p:sldId id="320" r:id="rId66"/>
    <p:sldId id="318" r:id="rId67"/>
    <p:sldId id="327" r:id="rId68"/>
    <p:sldId id="319" r:id="rId69"/>
    <p:sldId id="321" r:id="rId70"/>
    <p:sldId id="315" r:id="rId71"/>
    <p:sldId id="304" r:id="rId72"/>
    <p:sldId id="331" r:id="rId73"/>
    <p:sldId id="334" r:id="rId74"/>
    <p:sldId id="329" r:id="rId75"/>
    <p:sldId id="328" r:id="rId76"/>
    <p:sldId id="330" r:id="rId77"/>
    <p:sldId id="335" r:id="rId78"/>
    <p:sldId id="285"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576" autoAdjust="0"/>
  </p:normalViewPr>
  <p:slideViewPr>
    <p:cSldViewPr>
      <p:cViewPr varScale="1">
        <p:scale>
          <a:sx n="73" d="100"/>
          <a:sy n="73" d="100"/>
        </p:scale>
        <p:origin x="-1068" y="-102"/>
      </p:cViewPr>
      <p:guideLst>
        <p:guide orient="horz" pos="2160"/>
        <p:guide pos="2880"/>
      </p:guideLst>
    </p:cSldViewPr>
  </p:slideViewPr>
  <p:outlineViewPr>
    <p:cViewPr>
      <p:scale>
        <a:sx n="33" d="100"/>
        <a:sy n="33" d="100"/>
      </p:scale>
      <p:origin x="0" y="86532"/>
    </p:cViewPr>
  </p:outlineViewPr>
  <p:notesTextViewPr>
    <p:cViewPr>
      <p:scale>
        <a:sx n="100" d="100"/>
        <a:sy n="100" d="100"/>
      </p:scale>
      <p:origin x="0" y="0"/>
    </p:cViewPr>
  </p:notesTextViewPr>
  <p:sorterViewPr>
    <p:cViewPr>
      <p:scale>
        <a:sx n="66" d="100"/>
        <a:sy n="66" d="100"/>
      </p:scale>
      <p:origin x="0" y="503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archsoa.techtarget.com/definition/objec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Oriented Programming</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Gopika</a:t>
            </a:r>
            <a:r>
              <a:rPr lang="en-US" dirty="0" smtClean="0"/>
              <a:t> 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OOP methodology</a:t>
            </a:r>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457200" y="2068478"/>
            <a:ext cx="8229600" cy="35894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Object Oriented Paradigm</a:t>
            </a:r>
            <a:endParaRPr lang="en-IN" dirty="0"/>
          </a:p>
        </p:txBody>
      </p:sp>
      <p:sp>
        <p:nvSpPr>
          <p:cNvPr id="3" name="Content Placeholder 2"/>
          <p:cNvSpPr>
            <a:spLocks noGrp="1"/>
          </p:cNvSpPr>
          <p:nvPr>
            <p:ph idx="1"/>
          </p:nvPr>
        </p:nvSpPr>
        <p:spPr>
          <a:xfrm>
            <a:off x="457200" y="1417638"/>
            <a:ext cx="8229600" cy="4708525"/>
          </a:xfrm>
        </p:spPr>
        <p:txBody>
          <a:bodyPr>
            <a:normAutofit fontScale="70000" lnSpcReduction="20000"/>
          </a:bodyPr>
          <a:lstStyle/>
          <a:p>
            <a:r>
              <a:rPr lang="en-IN" dirty="0" smtClean="0"/>
              <a:t>OOP </a:t>
            </a:r>
            <a:r>
              <a:rPr lang="en-IN" dirty="0"/>
              <a:t>treats data as a critical element in the program development and does not allow it to flow freely around the system. </a:t>
            </a:r>
            <a:endParaRPr lang="en-IN" dirty="0" smtClean="0"/>
          </a:p>
          <a:p>
            <a:endParaRPr lang="en-IN" dirty="0" smtClean="0"/>
          </a:p>
          <a:p>
            <a:r>
              <a:rPr lang="en-IN" dirty="0" smtClean="0"/>
              <a:t>It </a:t>
            </a:r>
            <a:r>
              <a:rPr lang="en-IN" dirty="0"/>
              <a:t>ties data more closely to the function that operate on it, and protects it from accidental modification from outside function. </a:t>
            </a:r>
            <a:endParaRPr lang="en-IN" dirty="0" smtClean="0"/>
          </a:p>
          <a:p>
            <a:pPr marL="0" indent="0">
              <a:buNone/>
            </a:pPr>
            <a:endParaRPr lang="en-IN" dirty="0" smtClean="0"/>
          </a:p>
          <a:p>
            <a:r>
              <a:rPr lang="en-IN" dirty="0" smtClean="0"/>
              <a:t>OOP </a:t>
            </a:r>
            <a:r>
              <a:rPr lang="en-IN" dirty="0"/>
              <a:t>allows decomposition of a problem into a number of entities called objects and then builds data and function around these </a:t>
            </a:r>
            <a:r>
              <a:rPr lang="en-IN" dirty="0" smtClean="0"/>
              <a:t>objects.</a:t>
            </a:r>
          </a:p>
          <a:p>
            <a:endParaRPr lang="en-IN" dirty="0" smtClean="0"/>
          </a:p>
          <a:p>
            <a:r>
              <a:rPr lang="en-IN" dirty="0" smtClean="0"/>
              <a:t>The </a:t>
            </a:r>
            <a:r>
              <a:rPr lang="en-IN" dirty="0"/>
              <a:t>data of an object can be accessed only by the function associated with that object. </a:t>
            </a:r>
            <a:endParaRPr lang="en-IN" dirty="0" smtClean="0"/>
          </a:p>
          <a:p>
            <a:endParaRPr lang="en-IN" dirty="0" smtClean="0"/>
          </a:p>
          <a:p>
            <a:r>
              <a:rPr lang="en-IN" dirty="0" smtClean="0"/>
              <a:t>However</a:t>
            </a:r>
            <a:r>
              <a:rPr lang="en-IN" dirty="0"/>
              <a:t>, function of one object can access the function of other objects.</a:t>
            </a:r>
          </a:p>
        </p:txBody>
      </p:sp>
    </p:spTree>
    <p:extLst>
      <p:ext uri="{BB962C8B-B14F-4D97-AF65-F5344CB8AC3E}">
        <p14:creationId xmlns:p14="http://schemas.microsoft.com/office/powerpoint/2010/main" xmlns="" val="26192358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of OOP</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a:t>Some of the features of object oriented programming are: </a:t>
            </a:r>
            <a:endParaRPr lang="en-IN" dirty="0" smtClean="0"/>
          </a:p>
          <a:p>
            <a:pPr marL="0" indent="0">
              <a:buNone/>
            </a:pPr>
            <a:endParaRPr lang="en-IN" dirty="0"/>
          </a:p>
          <a:p>
            <a:pPr marL="0" indent="0">
              <a:buNone/>
            </a:pPr>
            <a:r>
              <a:rPr lang="en-IN" dirty="0"/>
              <a:t>• Emphasis is on data rather than procedure. </a:t>
            </a:r>
          </a:p>
          <a:p>
            <a:pPr marL="0" indent="0">
              <a:buNone/>
            </a:pPr>
            <a:r>
              <a:rPr lang="en-IN" dirty="0"/>
              <a:t>• Programs are divided into what are known as objects. </a:t>
            </a:r>
          </a:p>
          <a:p>
            <a:pPr marL="0" indent="0">
              <a:buNone/>
            </a:pPr>
            <a:r>
              <a:rPr lang="en-IN" dirty="0"/>
              <a:t>• Data structures are designed such that they characterize the objects. </a:t>
            </a:r>
          </a:p>
          <a:p>
            <a:pPr marL="0" indent="0">
              <a:buNone/>
            </a:pPr>
            <a:r>
              <a:rPr lang="en-IN" dirty="0"/>
              <a:t>• Functions that operate on the data of an object are </a:t>
            </a:r>
            <a:r>
              <a:rPr lang="en-IN" dirty="0" smtClean="0"/>
              <a:t>tied </a:t>
            </a:r>
            <a:r>
              <a:rPr lang="en-IN" dirty="0"/>
              <a:t>together in the data structure. </a:t>
            </a:r>
          </a:p>
          <a:p>
            <a:pPr marL="0" indent="0">
              <a:buNone/>
            </a:pPr>
            <a:r>
              <a:rPr lang="en-IN" dirty="0"/>
              <a:t>• Data is hidden and cannot be accessed by external function. </a:t>
            </a:r>
          </a:p>
          <a:p>
            <a:pPr marL="0" indent="0">
              <a:buNone/>
            </a:pPr>
            <a:r>
              <a:rPr lang="en-IN" dirty="0"/>
              <a:t>• Objects may communicate with each other through function. </a:t>
            </a:r>
          </a:p>
          <a:p>
            <a:pPr marL="0" indent="0">
              <a:buNone/>
            </a:pPr>
            <a:r>
              <a:rPr lang="en-IN" dirty="0"/>
              <a:t>• New data and functions can be easily added whenever necessary. </a:t>
            </a:r>
          </a:p>
          <a:p>
            <a:pPr marL="0" indent="0">
              <a:buNone/>
            </a:pPr>
            <a:r>
              <a:rPr lang="en-IN" dirty="0"/>
              <a:t>• Follows bottom up approach in program design. </a:t>
            </a:r>
          </a:p>
          <a:p>
            <a:pPr marL="0" indent="0">
              <a:buNone/>
            </a:pPr>
            <a:endParaRPr lang="en-IN" dirty="0"/>
          </a:p>
        </p:txBody>
      </p:sp>
    </p:spTree>
    <p:extLst>
      <p:ext uri="{BB962C8B-B14F-4D97-AF65-F5344CB8AC3E}">
        <p14:creationId xmlns:p14="http://schemas.microsoft.com/office/powerpoint/2010/main" xmlns="" val="20400547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 of OOP</a:t>
            </a:r>
            <a:endParaRPr lang="en-IN" dirty="0"/>
          </a:p>
        </p:txBody>
      </p:sp>
      <p:sp>
        <p:nvSpPr>
          <p:cNvPr id="3" name="Content Placeholder 2"/>
          <p:cNvSpPr>
            <a:spLocks noGrp="1"/>
          </p:cNvSpPr>
          <p:nvPr>
            <p:ph idx="1"/>
          </p:nvPr>
        </p:nvSpPr>
        <p:spPr/>
        <p:txBody>
          <a:bodyPr>
            <a:normAutofit fontScale="92500"/>
          </a:bodyPr>
          <a:lstStyle/>
          <a:p>
            <a:r>
              <a:rPr lang="en-IN" dirty="0" smtClean="0"/>
              <a:t>“Object Oriented Programming is an approach that provides a way of modularizing programs by creating partitioned memory area for both data and functions that can be used as templates for creating copies of such modules on demand”.</a:t>
            </a:r>
          </a:p>
          <a:p>
            <a:endParaRPr lang="en-IN" dirty="0"/>
          </a:p>
          <a:p>
            <a:r>
              <a:rPr lang="en-IN" dirty="0" smtClean="0"/>
              <a:t>-- Since memory partitions are independent, the objects can be used in a variety of different programs without modifications.</a:t>
            </a:r>
            <a:endParaRPr lang="en-IN" dirty="0"/>
          </a:p>
        </p:txBody>
      </p:sp>
    </p:spTree>
    <p:extLst>
      <p:ext uri="{BB962C8B-B14F-4D97-AF65-F5344CB8AC3E}">
        <p14:creationId xmlns:p14="http://schemas.microsoft.com/office/powerpoint/2010/main" xmlns="" val="3821692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t>Basic Concepts of Object Oriented Programming </a:t>
            </a:r>
            <a:r>
              <a:rPr lang="en-IN" sz="3200" dirty="0"/>
              <a:t/>
            </a:r>
            <a:br>
              <a:rPr lang="en-IN" sz="3200" dirty="0"/>
            </a:br>
            <a:endParaRPr lang="en-IN" sz="3200" dirty="0"/>
          </a:p>
        </p:txBody>
      </p:sp>
      <p:sp>
        <p:nvSpPr>
          <p:cNvPr id="3" name="Content Placeholder 2"/>
          <p:cNvSpPr>
            <a:spLocks noGrp="1"/>
          </p:cNvSpPr>
          <p:nvPr>
            <p:ph idx="1"/>
          </p:nvPr>
        </p:nvSpPr>
        <p:spPr/>
        <p:txBody>
          <a:bodyPr>
            <a:normAutofit fontScale="92500" lnSpcReduction="10000"/>
          </a:bodyPr>
          <a:lstStyle/>
          <a:p>
            <a:r>
              <a:rPr lang="en-IN" dirty="0" smtClean="0"/>
              <a:t>It </a:t>
            </a:r>
            <a:r>
              <a:rPr lang="en-IN" dirty="0"/>
              <a:t>is necessary to understand some of the concepts used extensively in object-oriented programming. These include: </a:t>
            </a:r>
          </a:p>
          <a:p>
            <a:pPr marL="457200" lvl="1" indent="0">
              <a:buNone/>
            </a:pPr>
            <a:r>
              <a:rPr lang="en-IN" dirty="0"/>
              <a:t>• Objects </a:t>
            </a:r>
          </a:p>
          <a:p>
            <a:pPr marL="457200" lvl="1" indent="0">
              <a:buNone/>
            </a:pPr>
            <a:r>
              <a:rPr lang="en-IN" dirty="0"/>
              <a:t>• Classes </a:t>
            </a:r>
          </a:p>
          <a:p>
            <a:pPr marL="457200" lvl="1" indent="0">
              <a:buNone/>
            </a:pPr>
            <a:r>
              <a:rPr lang="en-IN" dirty="0"/>
              <a:t>• Data abstraction and encapsulation </a:t>
            </a:r>
          </a:p>
          <a:p>
            <a:pPr marL="457200" lvl="1" indent="0">
              <a:buNone/>
            </a:pPr>
            <a:r>
              <a:rPr lang="en-IN" dirty="0"/>
              <a:t>• Inheritance </a:t>
            </a:r>
          </a:p>
          <a:p>
            <a:pPr marL="457200" lvl="1" indent="0">
              <a:buNone/>
            </a:pPr>
            <a:r>
              <a:rPr lang="en-IN" dirty="0"/>
              <a:t>• Polymorphism </a:t>
            </a:r>
          </a:p>
          <a:p>
            <a:pPr marL="457200" lvl="1" indent="0">
              <a:buNone/>
            </a:pPr>
            <a:r>
              <a:rPr lang="en-IN" dirty="0"/>
              <a:t>• Dynamic binding </a:t>
            </a:r>
          </a:p>
          <a:p>
            <a:pPr marL="457200" lvl="1" indent="0">
              <a:buNone/>
            </a:pPr>
            <a:r>
              <a:rPr lang="en-IN" dirty="0"/>
              <a:t>• Message passing </a:t>
            </a:r>
          </a:p>
          <a:p>
            <a:pPr lvl="3"/>
            <a:endParaRPr lang="en-IN" dirty="0"/>
          </a:p>
        </p:txBody>
      </p:sp>
    </p:spTree>
    <p:extLst>
      <p:ext uri="{BB962C8B-B14F-4D97-AF65-F5344CB8AC3E}">
        <p14:creationId xmlns:p14="http://schemas.microsoft.com/office/powerpoint/2010/main" xmlns="" val="2176847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Objects</a:t>
            </a:r>
            <a:r>
              <a:rPr lang="en-IN" dirty="0" smtClean="0"/>
              <a:t/>
            </a:r>
            <a:br>
              <a:rPr lang="en-IN" dirty="0" smtClean="0"/>
            </a:b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3810000" y="1981200"/>
            <a:ext cx="2683502" cy="2895000"/>
          </a:xfrm>
          <a:prstGeom prst="rect">
            <a:avLst/>
          </a:prstGeom>
        </p:spPr>
      </p:pic>
      <p:sp>
        <p:nvSpPr>
          <p:cNvPr id="5" name="Rectangle 4"/>
          <p:cNvSpPr/>
          <p:nvPr/>
        </p:nvSpPr>
        <p:spPr>
          <a:xfrm>
            <a:off x="944248" y="5108396"/>
            <a:ext cx="7437751" cy="923330"/>
          </a:xfrm>
          <a:prstGeom prst="rect">
            <a:avLst/>
          </a:prstGeom>
        </p:spPr>
        <p:txBody>
          <a:bodyPr wrap="square">
            <a:spAutoFit/>
          </a:bodyPr>
          <a:lstStyle/>
          <a:p>
            <a:r>
              <a:rPr lang="en-IN" dirty="0">
                <a:solidFill>
                  <a:srgbClr val="000000"/>
                </a:solidFill>
                <a:latin typeface="Times New Roman" panose="02020603050405020304" pitchFamily="18" charset="0"/>
              </a:rPr>
              <a:t>Objects are the basic run time entities in an object-oriented system. They may represent a person, a place, a bank account, a table of data or any item that the program has to handle. </a:t>
            </a:r>
            <a:endParaRPr lang="en-IN" dirty="0"/>
          </a:p>
        </p:txBody>
      </p:sp>
    </p:spTree>
    <p:extLst>
      <p:ext uri="{BB962C8B-B14F-4D97-AF65-F5344CB8AC3E}">
        <p14:creationId xmlns:p14="http://schemas.microsoft.com/office/powerpoint/2010/main" xmlns="" val="1729221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For example, if “customer” and “account” are two objects in a program, then the customer object may send a message to the account object requesting for the bank balance. </a:t>
            </a:r>
          </a:p>
          <a:p>
            <a:endParaRPr lang="en-US" dirty="0" smtClean="0"/>
          </a:p>
          <a:p>
            <a:r>
              <a:rPr lang="en-US" dirty="0" smtClean="0"/>
              <a:t>Each object contain data, and code to manipulate data. </a:t>
            </a:r>
          </a:p>
          <a:p>
            <a:endParaRPr lang="en-US" dirty="0" smtClean="0"/>
          </a:p>
          <a:p>
            <a:r>
              <a:rPr lang="en-US" dirty="0" smtClean="0"/>
              <a:t>Objects can interact without having to know details of each other’s data or code. It is a sufficient to know the type of message accepted, and the type of response returned by the objects.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The entire set of data and code of an object can be made a user-defined data type with the help of class. </a:t>
            </a:r>
          </a:p>
          <a:p>
            <a:pPr>
              <a:buNone/>
            </a:pPr>
            <a:r>
              <a:rPr lang="en-US" dirty="0" smtClean="0"/>
              <a:t>      </a:t>
            </a:r>
          </a:p>
          <a:p>
            <a:pPr>
              <a:buNone/>
            </a:pPr>
            <a:r>
              <a:rPr lang="en-US" dirty="0" smtClean="0"/>
              <a:t>     Objects are variables of the type class. Once a class has been defined, we can create any number of objects belonging to that class. </a:t>
            </a:r>
          </a:p>
          <a:p>
            <a:pPr>
              <a:buNone/>
            </a:pPr>
            <a:r>
              <a:rPr lang="en-US" dirty="0" smtClean="0"/>
              <a:t>     For examples, Mango, Apple and orange are members of class fruit. </a:t>
            </a:r>
          </a:p>
          <a:p>
            <a:pPr>
              <a:buNone/>
            </a:pPr>
            <a:r>
              <a:rPr lang="en-US" dirty="0" smtClean="0"/>
              <a:t>     Classes are user-defined that types and behave like the built-in types of a programming language </a:t>
            </a:r>
          </a:p>
          <a:p>
            <a:pPr>
              <a:buNone/>
            </a:pPr>
            <a:r>
              <a:rPr lang="en-US" dirty="0" smtClean="0"/>
              <a:t>     </a:t>
            </a:r>
          </a:p>
          <a:p>
            <a:pPr>
              <a:buNone/>
            </a:pPr>
            <a:r>
              <a:rPr lang="en-US" dirty="0" smtClean="0"/>
              <a:t>      Fruit Mango; </a:t>
            </a:r>
          </a:p>
          <a:p>
            <a:pPr>
              <a:buNone/>
            </a:pPr>
            <a:r>
              <a:rPr lang="en-US" dirty="0" smtClean="0"/>
              <a:t>     </a:t>
            </a:r>
          </a:p>
          <a:p>
            <a:pPr>
              <a:buNone/>
            </a:pPr>
            <a:r>
              <a:rPr lang="en-US" dirty="0" smtClean="0"/>
              <a:t>       Will create an object M</a:t>
            </a:r>
            <a:r>
              <a:rPr lang="en-US" b="1" dirty="0" smtClean="0"/>
              <a:t>ango belonging to the class fruit.</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Abstraction and Encapsulation </a:t>
            </a:r>
            <a:br>
              <a:rPr lang="en-US" b="1"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wrapping up of data and function into a single unit (called class) is known as </a:t>
            </a:r>
            <a:r>
              <a:rPr lang="en-US" i="1" dirty="0" smtClean="0"/>
              <a:t>encapsulation. </a:t>
            </a:r>
          </a:p>
          <a:p>
            <a:r>
              <a:rPr lang="en-US" i="1" dirty="0" smtClean="0"/>
              <a:t>The data is not accessible to the outside world, and only those functions which are wrapped in the class can access it. </a:t>
            </a:r>
          </a:p>
          <a:p>
            <a:pPr>
              <a:buNone/>
            </a:pPr>
            <a:endParaRPr lang="en-US" i="1" dirty="0" smtClean="0"/>
          </a:p>
          <a:p>
            <a:r>
              <a:rPr lang="en-US" i="1" dirty="0" smtClean="0"/>
              <a:t>These functions provide the interface between the object’s data and the program. This insulation of the data from direct access by the program is called data hiding or information hiding. </a:t>
            </a:r>
          </a:p>
          <a:p>
            <a:endParaRPr lang="en-US" i="1" dirty="0" smtClean="0"/>
          </a:p>
          <a:p>
            <a:r>
              <a:rPr lang="en-US" dirty="0" smtClean="0"/>
              <a:t>Abstraction refers to the act of representing essential features without including the background details or explanation. </a:t>
            </a:r>
          </a:p>
          <a:p>
            <a:endParaRPr lang="en-US" dirty="0" smtClean="0"/>
          </a:p>
          <a:p>
            <a:r>
              <a:rPr lang="en-US" dirty="0" smtClean="0"/>
              <a:t>Through the process of abstraction, a programmer hides all but the relevant data about an </a:t>
            </a:r>
            <a:r>
              <a:rPr lang="en-US" dirty="0" smtClean="0">
                <a:hlinkClick r:id="rId2"/>
              </a:rPr>
              <a:t>object</a:t>
            </a:r>
            <a:r>
              <a:rPr lang="en-US" dirty="0" smtClean="0"/>
              <a:t> in order to reduce complexity and increase efficiency</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Inheritance </a:t>
            </a:r>
            <a:endParaRPr lang="en-US" dirty="0"/>
          </a:p>
        </p:txBody>
      </p:sp>
      <p:sp>
        <p:nvSpPr>
          <p:cNvPr id="3" name="Content Placeholder 2"/>
          <p:cNvSpPr>
            <a:spLocks noGrp="1"/>
          </p:cNvSpPr>
          <p:nvPr>
            <p:ph idx="1"/>
          </p:nvPr>
        </p:nvSpPr>
        <p:spPr/>
        <p:txBody>
          <a:bodyPr>
            <a:normAutofit fontScale="85000" lnSpcReduction="20000"/>
          </a:bodyPr>
          <a:lstStyle/>
          <a:p>
            <a:r>
              <a:rPr lang="en-US" i="1" dirty="0" smtClean="0"/>
              <a:t>Inheritance is the process by which objects of one class acquired the properties of objects of another classes. </a:t>
            </a:r>
          </a:p>
          <a:p>
            <a:endParaRPr lang="en-US" i="1" dirty="0" smtClean="0"/>
          </a:p>
          <a:p>
            <a:pPr>
              <a:buNone/>
            </a:pPr>
            <a:endParaRPr lang="en-US" i="1" dirty="0" smtClean="0"/>
          </a:p>
          <a:p>
            <a:r>
              <a:rPr lang="en-US" dirty="0" smtClean="0"/>
              <a:t>In OOP, the concept of inheritance provides the idea of </a:t>
            </a:r>
            <a:r>
              <a:rPr lang="en-US" i="1" dirty="0" smtClean="0"/>
              <a:t>reusability. </a:t>
            </a:r>
          </a:p>
          <a:p>
            <a:pPr>
              <a:buNone/>
            </a:pPr>
            <a:endParaRPr lang="en-US" i="1" dirty="0" smtClean="0"/>
          </a:p>
          <a:p>
            <a:r>
              <a:rPr lang="en-US" i="1" dirty="0" smtClean="0"/>
              <a:t>This means that we can add additional features to an existing class without modifying it. This is possible by deriving a new class from the existing one. The new class will have the combined feature of both the classes. </a:t>
            </a:r>
          </a:p>
          <a:p>
            <a:endParaRPr lang="en-US" i="1"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Software Crisis </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After the introduction of the language C , the developments in software technology was dynamic. This has forced the software engineers and industry to continuously look for new approaches to software design and development</a:t>
            </a:r>
          </a:p>
          <a:p>
            <a:pPr>
              <a:buNone/>
            </a:pPr>
            <a:endParaRPr lang="en-US" dirty="0" smtClean="0"/>
          </a:p>
          <a:p>
            <a:pPr>
              <a:buNone/>
            </a:pPr>
            <a:r>
              <a:rPr lang="en-US" dirty="0" smtClean="0"/>
              <a:t> The following issued need to be addressed to face the crisis: </a:t>
            </a:r>
          </a:p>
          <a:p>
            <a:pPr>
              <a:buNone/>
            </a:pPr>
            <a:endParaRPr lang="en-US" dirty="0" smtClean="0"/>
          </a:p>
          <a:p>
            <a:pPr>
              <a:buNone/>
            </a:pPr>
            <a:r>
              <a:rPr lang="en-US" dirty="0" smtClean="0"/>
              <a:t>• How to represent real-life entities of problems in system design? </a:t>
            </a:r>
          </a:p>
          <a:p>
            <a:pPr>
              <a:buNone/>
            </a:pPr>
            <a:r>
              <a:rPr lang="en-US" dirty="0" smtClean="0"/>
              <a:t>• How to design system with open interfaces? </a:t>
            </a:r>
          </a:p>
          <a:p>
            <a:pPr>
              <a:buNone/>
            </a:pPr>
            <a:r>
              <a:rPr lang="en-US" dirty="0" smtClean="0"/>
              <a:t>• How to ensure reusability and extensibility of modules? </a:t>
            </a:r>
          </a:p>
          <a:p>
            <a:pPr>
              <a:buNone/>
            </a:pPr>
            <a:r>
              <a:rPr lang="en-US" dirty="0" smtClean="0"/>
              <a:t>• How to develop modules that are tolerant of any changes in future? </a:t>
            </a:r>
          </a:p>
          <a:p>
            <a:pPr>
              <a:buNone/>
            </a:pPr>
            <a:r>
              <a:rPr lang="en-US" dirty="0" smtClean="0"/>
              <a:t>• How to improve software productivity and decrease software cost? </a:t>
            </a:r>
          </a:p>
          <a:p>
            <a:pPr>
              <a:buNone/>
            </a:pPr>
            <a:r>
              <a:rPr lang="en-US" dirty="0" smtClean="0"/>
              <a:t>• How to improve the quality of software? </a:t>
            </a:r>
          </a:p>
          <a:p>
            <a:pPr>
              <a:buNone/>
            </a:pPr>
            <a:r>
              <a:rPr lang="en-US" dirty="0" smtClean="0"/>
              <a:t>• How to manage time schedules?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3794" name="Picture 2"/>
          <p:cNvPicPr>
            <a:picLocks noGrp="1" noChangeAspect="1" noChangeArrowheads="1"/>
          </p:cNvPicPr>
          <p:nvPr>
            <p:ph idx="1"/>
          </p:nvPr>
        </p:nvPicPr>
        <p:blipFill>
          <a:blip r:embed="rId2"/>
          <a:srcRect/>
          <a:stretch>
            <a:fillRect/>
          </a:stretch>
        </p:blipFill>
        <p:spPr bwMode="auto">
          <a:xfrm>
            <a:off x="1430606" y="1600200"/>
            <a:ext cx="5784096"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028" name="Picture 4" descr="http://www3.ntu.edu.sg/home/ehchua/programming/java/images/OOP_PersonStudnetTeacher.png"/>
          <p:cNvPicPr>
            <a:picLocks noGrp="1" noChangeAspect="1" noChangeArrowheads="1"/>
          </p:cNvPicPr>
          <p:nvPr>
            <p:ph idx="1"/>
          </p:nvPr>
        </p:nvPicPr>
        <p:blipFill>
          <a:blip r:embed="rId2"/>
          <a:srcRect/>
          <a:stretch>
            <a:fillRect/>
          </a:stretch>
        </p:blipFill>
        <p:spPr bwMode="auto">
          <a:xfrm>
            <a:off x="1600200" y="1524000"/>
            <a:ext cx="5558991" cy="4673569"/>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Polymorphism </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i="1" dirty="0" smtClean="0"/>
              <a:t>Polymorphism is another important OOP concept. Polymorphism, a Greek term, means the ability to take more than one form. </a:t>
            </a:r>
          </a:p>
          <a:p>
            <a:endParaRPr lang="en-US" i="1" dirty="0" smtClean="0"/>
          </a:p>
          <a:p>
            <a:r>
              <a:rPr lang="en-US" i="1" dirty="0" smtClean="0"/>
              <a:t>An operation may exhibit different behavior is different instances. The behavior depends upon the types of data used in the operation. </a:t>
            </a:r>
          </a:p>
          <a:p>
            <a:endParaRPr lang="en-US" i="1" dirty="0" smtClean="0"/>
          </a:p>
          <a:p>
            <a:r>
              <a:rPr lang="en-US" dirty="0" smtClean="0"/>
              <a:t>The process of making an operator to exhibit different behaviors in different instances is known as </a:t>
            </a:r>
            <a:r>
              <a:rPr lang="en-US" i="1" dirty="0" smtClean="0"/>
              <a:t>operator overloading. </a:t>
            </a:r>
          </a:p>
          <a:p>
            <a:endParaRPr lang="en-US" i="1" dirty="0" smtClean="0"/>
          </a:p>
          <a:p>
            <a:r>
              <a:rPr lang="en-US" dirty="0" smtClean="0"/>
              <a:t>Using a single function name to perform different type of task is known as </a:t>
            </a:r>
            <a:r>
              <a:rPr lang="en-US" i="1" dirty="0" smtClean="0"/>
              <a:t>function overloading.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Eg</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Function overloading </a:t>
            </a:r>
          </a:p>
          <a:p>
            <a:pPr>
              <a:buNone/>
            </a:pPr>
            <a:r>
              <a:rPr lang="en-US" sz="2400" dirty="0" smtClean="0"/>
              <a:t>         Void add(</a:t>
            </a:r>
            <a:r>
              <a:rPr lang="en-US" sz="2400" dirty="0" err="1" smtClean="0"/>
              <a:t>int</a:t>
            </a:r>
            <a:r>
              <a:rPr lang="en-US" sz="2400" dirty="0" smtClean="0"/>
              <a:t> a ,</a:t>
            </a:r>
            <a:r>
              <a:rPr lang="en-US" sz="2400" dirty="0" err="1" smtClean="0"/>
              <a:t>int</a:t>
            </a:r>
            <a:r>
              <a:rPr lang="en-US" sz="2400" dirty="0" smtClean="0"/>
              <a:t> b);</a:t>
            </a:r>
          </a:p>
          <a:p>
            <a:pPr>
              <a:buNone/>
            </a:pPr>
            <a:r>
              <a:rPr lang="en-US" sz="2400" dirty="0" smtClean="0"/>
              <a:t>         </a:t>
            </a:r>
            <a:r>
              <a:rPr lang="en-US" sz="2400" dirty="0" err="1" smtClean="0"/>
              <a:t>Int</a:t>
            </a:r>
            <a:r>
              <a:rPr lang="en-US" sz="2400" dirty="0" smtClean="0"/>
              <a:t> add(</a:t>
            </a:r>
            <a:r>
              <a:rPr lang="en-US" sz="2400" dirty="0" err="1" smtClean="0"/>
              <a:t>int</a:t>
            </a:r>
            <a:r>
              <a:rPr lang="en-US" sz="2400" dirty="0" smtClean="0"/>
              <a:t> </a:t>
            </a:r>
            <a:r>
              <a:rPr lang="en-US" sz="2400" dirty="0" err="1" smtClean="0"/>
              <a:t>a,int</a:t>
            </a:r>
            <a:r>
              <a:rPr lang="en-US" sz="2400" dirty="0" smtClean="0"/>
              <a:t> b);</a:t>
            </a:r>
          </a:p>
          <a:p>
            <a:pPr>
              <a:buNone/>
            </a:pPr>
            <a:r>
              <a:rPr lang="en-US" sz="2400" dirty="0" smtClean="0"/>
              <a:t>         </a:t>
            </a:r>
            <a:r>
              <a:rPr lang="en-US" sz="2400" dirty="0" err="1" smtClean="0"/>
              <a:t>Int</a:t>
            </a:r>
            <a:r>
              <a:rPr lang="en-US" sz="2400" dirty="0" smtClean="0"/>
              <a:t> add(</a:t>
            </a:r>
            <a:r>
              <a:rPr lang="en-US" sz="2400" dirty="0" err="1" smtClean="0"/>
              <a:t>inta,int</a:t>
            </a:r>
            <a:r>
              <a:rPr lang="en-US" sz="2400" dirty="0" smtClean="0"/>
              <a:t> </a:t>
            </a:r>
            <a:r>
              <a:rPr lang="en-US" sz="2400" dirty="0" err="1" smtClean="0"/>
              <a:t>b,int</a:t>
            </a:r>
            <a:r>
              <a:rPr lang="en-US" sz="2400" dirty="0" smtClean="0"/>
              <a:t> c);</a:t>
            </a:r>
          </a:p>
          <a:p>
            <a:pPr>
              <a:buNone/>
            </a:pPr>
            <a:r>
              <a:rPr lang="en-US" sz="2400" dirty="0" smtClean="0"/>
              <a:t>         </a:t>
            </a:r>
            <a:r>
              <a:rPr lang="en-US" sz="2400" dirty="0" err="1" smtClean="0"/>
              <a:t>Int</a:t>
            </a:r>
            <a:r>
              <a:rPr lang="en-US" sz="2400" dirty="0" smtClean="0"/>
              <a:t> add(</a:t>
            </a:r>
            <a:r>
              <a:rPr lang="en-US" sz="2400" dirty="0" err="1" smtClean="0"/>
              <a:t>int</a:t>
            </a:r>
            <a:r>
              <a:rPr lang="en-US" sz="2400" dirty="0" smtClean="0"/>
              <a:t> a , float b); etc     </a:t>
            </a:r>
          </a:p>
          <a:p>
            <a:pPr>
              <a:buNone/>
            </a:pPr>
            <a:endParaRPr lang="en-US" sz="2400" dirty="0" smtClean="0"/>
          </a:p>
          <a:p>
            <a:r>
              <a:rPr lang="en-US" sz="2600" dirty="0" smtClean="0"/>
              <a:t>Operator overloading </a:t>
            </a:r>
          </a:p>
          <a:p>
            <a:pPr>
              <a:buNone/>
            </a:pPr>
            <a:r>
              <a:rPr lang="en-US" sz="2400" dirty="0" smtClean="0"/>
              <a:t>  3+ 7</a:t>
            </a:r>
          </a:p>
          <a:p>
            <a:pPr>
              <a:buNone/>
            </a:pPr>
            <a:r>
              <a:rPr lang="en-US" sz="2400" dirty="0" smtClean="0"/>
              <a:t> 4.5 + 7.5</a:t>
            </a:r>
          </a:p>
          <a:p>
            <a:pPr>
              <a:buNone/>
            </a:pPr>
            <a:r>
              <a:rPr lang="en-US" sz="2400" dirty="0" smtClean="0"/>
              <a:t>“Hello “ + “ Morning”</a:t>
            </a:r>
          </a:p>
          <a:p>
            <a:pPr>
              <a:buNone/>
            </a:pPr>
            <a:endParaRPr lang="en-US" sz="2400" dirty="0" smtClean="0"/>
          </a:p>
          <a:p>
            <a:pPr>
              <a:buNone/>
            </a:pPr>
            <a:r>
              <a:rPr lang="en-US" sz="2400" dirty="0" smtClean="0"/>
              <a:t> -   All functions are different , even though their name is same.</a:t>
            </a:r>
          </a:p>
          <a:p>
            <a:pPr>
              <a:buNone/>
            </a:pP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Dynamic Binding </a:t>
            </a:r>
            <a:br>
              <a:rPr lang="en-US" b="1" dirty="0" smtClean="0"/>
            </a:br>
            <a:endParaRPr lang="en-US" dirty="0"/>
          </a:p>
        </p:txBody>
      </p:sp>
      <p:sp>
        <p:nvSpPr>
          <p:cNvPr id="3" name="Content Placeholder 2"/>
          <p:cNvSpPr>
            <a:spLocks noGrp="1"/>
          </p:cNvSpPr>
          <p:nvPr>
            <p:ph idx="1"/>
          </p:nvPr>
        </p:nvSpPr>
        <p:spPr/>
        <p:txBody>
          <a:bodyPr/>
          <a:lstStyle/>
          <a:p>
            <a:r>
              <a:rPr lang="en-US" dirty="0" smtClean="0"/>
              <a:t>Binding refers to the linking of a procedure call to the code to be executed in response to the call. </a:t>
            </a:r>
          </a:p>
          <a:p>
            <a:r>
              <a:rPr lang="en-US" dirty="0" smtClean="0"/>
              <a:t>Dynamic binding means that the code associated with a given procedure call is not known until the time of the call at run time. </a:t>
            </a:r>
          </a:p>
          <a:p>
            <a:r>
              <a:rPr lang="en-US" dirty="0" smtClean="0"/>
              <a:t>It is associated with polymorphism and inheritance.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Message Passing </a:t>
            </a:r>
            <a:br>
              <a:rPr lang="en-US" b="1"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55000" lnSpcReduction="20000"/>
          </a:bodyPr>
          <a:lstStyle/>
          <a:p>
            <a:pPr>
              <a:buNone/>
            </a:pPr>
            <a:r>
              <a:rPr lang="en-US" dirty="0" smtClean="0"/>
              <a:t>An object-oriented program consists of a set of objects that communicate with each other. The process of programming in an object-oriented language, involves the following basic steps: </a:t>
            </a:r>
          </a:p>
          <a:p>
            <a:pPr>
              <a:buNone/>
            </a:pPr>
            <a:endParaRPr lang="en-US" dirty="0" smtClean="0"/>
          </a:p>
          <a:p>
            <a:pPr>
              <a:buNone/>
            </a:pPr>
            <a:r>
              <a:rPr lang="en-US" dirty="0" smtClean="0"/>
              <a:t>1. Creating classes that define object and their behavior, </a:t>
            </a:r>
          </a:p>
          <a:p>
            <a:pPr>
              <a:buNone/>
            </a:pPr>
            <a:r>
              <a:rPr lang="en-US" dirty="0" smtClean="0"/>
              <a:t>2. Creating objects from class definitions, and </a:t>
            </a:r>
          </a:p>
          <a:p>
            <a:pPr>
              <a:buNone/>
            </a:pPr>
            <a:r>
              <a:rPr lang="en-US" dirty="0" smtClean="0"/>
              <a:t>3. Establishing communication among objects. </a:t>
            </a:r>
          </a:p>
          <a:p>
            <a:pPr>
              <a:buNone/>
            </a:pPr>
            <a:endParaRPr lang="en-US" dirty="0" smtClean="0"/>
          </a:p>
          <a:p>
            <a:pPr>
              <a:buNone/>
            </a:pPr>
            <a:r>
              <a:rPr lang="en-US" dirty="0" smtClean="0"/>
              <a:t>A Message for an object is a request for execution of a procedure, and therefore will invoke a function (procedure) in the receiving object that generates the desired results. </a:t>
            </a:r>
            <a:r>
              <a:rPr lang="en-US" i="1" dirty="0" smtClean="0"/>
              <a:t>Message passing involves specifying the name of object, the name of the function (message) and the information to be sent. </a:t>
            </a:r>
          </a:p>
          <a:p>
            <a:pPr>
              <a:buNone/>
            </a:pPr>
            <a:r>
              <a:rPr lang="en-US" i="1" dirty="0" smtClean="0"/>
              <a:t>Example: </a:t>
            </a:r>
          </a:p>
          <a:p>
            <a:pPr>
              <a:buNone/>
            </a:pPr>
            <a:r>
              <a:rPr lang="en-US" i="1" dirty="0" smtClean="0"/>
              <a:t>               		            </a:t>
            </a:r>
            <a:r>
              <a:rPr lang="en-US" dirty="0" smtClean="0"/>
              <a:t>Employee. Salary (name); </a:t>
            </a:r>
          </a:p>
          <a:p>
            <a:pPr>
              <a:buNone/>
            </a:pPr>
            <a:endParaRPr lang="en-US" i="1" dirty="0" smtClean="0"/>
          </a:p>
          <a:p>
            <a:pPr>
              <a:buNone/>
            </a:pPr>
            <a:endParaRPr lang="en-US" i="1" dirty="0" smtClean="0"/>
          </a:p>
          <a:p>
            <a:pPr>
              <a:buNone/>
            </a:pPr>
            <a:endParaRPr lang="en-US" i="1" dirty="0" smtClean="0"/>
          </a:p>
          <a:p>
            <a:pPr>
              <a:buNone/>
            </a:pPr>
            <a:endParaRPr lang="en-US" i="1" dirty="0" smtClean="0"/>
          </a:p>
          <a:p>
            <a:pPr>
              <a:buNone/>
            </a:pPr>
            <a:r>
              <a:rPr lang="en-US" dirty="0" smtClean="0"/>
              <a:t>                                    </a:t>
            </a:r>
            <a:endParaRPr lang="en-US" dirty="0"/>
          </a:p>
        </p:txBody>
      </p:sp>
      <p:pic>
        <p:nvPicPr>
          <p:cNvPr id="1027" name="Picture 3"/>
          <p:cNvPicPr>
            <a:picLocks noChangeAspect="1" noChangeArrowheads="1"/>
          </p:cNvPicPr>
          <p:nvPr/>
        </p:nvPicPr>
        <p:blipFill>
          <a:blip r:embed="rId2"/>
          <a:srcRect/>
          <a:stretch>
            <a:fillRect/>
          </a:stretch>
        </p:blipFill>
        <p:spPr bwMode="auto">
          <a:xfrm>
            <a:off x="1676400" y="4686300"/>
            <a:ext cx="5686425" cy="2171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Benefits of OOP </a:t>
            </a:r>
            <a:br>
              <a:rPr lang="en-US" b="1" dirty="0" smtClean="0"/>
            </a:br>
            <a:endParaRPr lang="en-US" dirty="0"/>
          </a:p>
        </p:txBody>
      </p:sp>
      <p:sp>
        <p:nvSpPr>
          <p:cNvPr id="3" name="Content Placeholder 2"/>
          <p:cNvSpPr>
            <a:spLocks noGrp="1"/>
          </p:cNvSpPr>
          <p:nvPr>
            <p:ph idx="1"/>
          </p:nvPr>
        </p:nvSpPr>
        <p:spPr>
          <a:xfrm>
            <a:off x="457200" y="762000"/>
            <a:ext cx="8229600" cy="5364163"/>
          </a:xfrm>
        </p:spPr>
        <p:txBody>
          <a:bodyPr>
            <a:normAutofit fontScale="55000" lnSpcReduction="20000"/>
          </a:bodyPr>
          <a:lstStyle/>
          <a:p>
            <a:pPr>
              <a:buNone/>
            </a:pPr>
            <a:endParaRPr lang="en-US" dirty="0" smtClean="0"/>
          </a:p>
          <a:p>
            <a:pPr>
              <a:buNone/>
            </a:pPr>
            <a:r>
              <a:rPr lang="en-US" sz="3500" dirty="0" smtClean="0"/>
              <a:t>1. Through inheritance, we can eliminate redundant code extend the use of existing Classes. </a:t>
            </a:r>
          </a:p>
          <a:p>
            <a:pPr>
              <a:buNone/>
            </a:pPr>
            <a:r>
              <a:rPr lang="en-US" sz="3500" dirty="0" smtClean="0"/>
              <a:t>2. We can build programs from the standard working modules that communicate with one another, rather than having to start writing the code from scratch. This leads to saving of development time and higher productivity. </a:t>
            </a:r>
          </a:p>
          <a:p>
            <a:pPr>
              <a:buNone/>
            </a:pPr>
            <a:endParaRPr lang="en-US" sz="3500" dirty="0" smtClean="0"/>
          </a:p>
          <a:p>
            <a:pPr>
              <a:buNone/>
            </a:pPr>
            <a:r>
              <a:rPr lang="en-US" sz="3500" dirty="0" smtClean="0"/>
              <a:t> 3.The principle of data hiding helps the programmer to build secure programs that can not be invaded by code in other parts of the programs. </a:t>
            </a:r>
          </a:p>
          <a:p>
            <a:pPr>
              <a:buNone/>
            </a:pPr>
            <a:r>
              <a:rPr lang="en-US" sz="3500" dirty="0" smtClean="0"/>
              <a:t>4. It is possible to have multiple instances of an object to co-exist without any interference. </a:t>
            </a:r>
          </a:p>
          <a:p>
            <a:pPr>
              <a:buNone/>
            </a:pPr>
            <a:r>
              <a:rPr lang="en-US" sz="3500" dirty="0" smtClean="0"/>
              <a:t> 5.It is possible to map object in the problem domain to those in the program. </a:t>
            </a:r>
          </a:p>
          <a:p>
            <a:pPr>
              <a:buNone/>
            </a:pPr>
            <a:r>
              <a:rPr lang="en-US" sz="3500" dirty="0" smtClean="0"/>
              <a:t>6. It is easy to partition the work in a project based on objects. </a:t>
            </a:r>
          </a:p>
          <a:p>
            <a:pPr>
              <a:buNone/>
            </a:pPr>
            <a:r>
              <a:rPr lang="en-US" sz="3500" dirty="0" smtClean="0"/>
              <a:t> </a:t>
            </a:r>
          </a:p>
          <a:p>
            <a:pPr>
              <a:buNone/>
            </a:pPr>
            <a:r>
              <a:rPr lang="en-US" sz="3500" dirty="0" smtClean="0"/>
              <a:t>7. Object-oriented system can be easily upgraded from small to large system. </a:t>
            </a:r>
          </a:p>
          <a:p>
            <a:pPr>
              <a:buNone/>
            </a:pPr>
            <a:endParaRPr lang="en-US" sz="3500" dirty="0" smtClean="0"/>
          </a:p>
          <a:p>
            <a:pPr>
              <a:buNone/>
            </a:pPr>
            <a:r>
              <a:rPr lang="en-US" sz="3500" dirty="0" smtClean="0"/>
              <a:t> </a:t>
            </a:r>
          </a:p>
          <a:p>
            <a:pPr>
              <a:buNone/>
            </a:pPr>
            <a:r>
              <a:rPr lang="en-US" sz="3500" dirty="0" smtClean="0"/>
              <a:t> 8. Software complexity can be easily managed.</a:t>
            </a:r>
            <a:endParaRPr lang="en-US" sz="35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chor="ctr"/>
          <a:lstStyle/>
          <a:p>
            <a:pPr algn="ctr">
              <a:buNone/>
            </a:pPr>
            <a:r>
              <a:rPr lang="en-US" dirty="0" smtClean="0"/>
              <a:t>CHAPTER  II (MODULE I)</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Classes and Objects</a:t>
            </a:r>
            <a:endParaRPr lang="en-US" dirty="0"/>
          </a:p>
        </p:txBody>
      </p:sp>
      <p:sp>
        <p:nvSpPr>
          <p:cNvPr id="3" name="Content Placeholder 2"/>
          <p:cNvSpPr>
            <a:spLocks noGrp="1"/>
          </p:cNvSpPr>
          <p:nvPr>
            <p:ph idx="1"/>
          </p:nvPr>
        </p:nvSpPr>
        <p:spPr>
          <a:xfrm>
            <a:off x="457200" y="1143000"/>
            <a:ext cx="8229600" cy="4983163"/>
          </a:xfrm>
        </p:spPr>
        <p:txBody>
          <a:bodyPr>
            <a:normAutofit fontScale="55000" lnSpcReduction="20000"/>
          </a:bodyPr>
          <a:lstStyle/>
          <a:p>
            <a:pPr>
              <a:buNone/>
            </a:pPr>
            <a:r>
              <a:rPr lang="en-US" dirty="0" smtClean="0"/>
              <a:t>The classes are the most important feature of C++ that leads to Object Oriented programming. </a:t>
            </a:r>
          </a:p>
          <a:p>
            <a:pPr>
              <a:buNone/>
            </a:pPr>
            <a:endParaRPr lang="en-US" dirty="0" smtClean="0"/>
          </a:p>
          <a:p>
            <a:pPr>
              <a:buNone/>
            </a:pPr>
            <a:r>
              <a:rPr lang="en-US" dirty="0" smtClean="0"/>
              <a:t>A class in C++ combines related data and functions together. It makes a data type which is used for creating objects of this type. </a:t>
            </a:r>
          </a:p>
          <a:p>
            <a:pPr>
              <a:buNone/>
            </a:pPr>
            <a:r>
              <a:rPr lang="en-US" dirty="0" smtClean="0"/>
              <a:t>Classes represent real world entities that have both data type properties (characteristics) and associated operations (behavior). </a:t>
            </a:r>
          </a:p>
          <a:p>
            <a:pPr>
              <a:buNone/>
            </a:pPr>
            <a:r>
              <a:rPr lang="en-US" dirty="0" smtClean="0"/>
              <a:t>The syntax of a class definition is shown below : </a:t>
            </a:r>
          </a:p>
          <a:p>
            <a:endParaRPr lang="en-US" dirty="0" smtClean="0"/>
          </a:p>
          <a:p>
            <a:pPr>
              <a:buNone/>
            </a:pPr>
            <a:r>
              <a:rPr lang="en-US" dirty="0" smtClean="0"/>
              <a:t>Class </a:t>
            </a:r>
            <a:r>
              <a:rPr lang="en-US" dirty="0" err="1" smtClean="0"/>
              <a:t>name_of</a:t>
            </a:r>
            <a:r>
              <a:rPr lang="en-US" dirty="0" smtClean="0"/>
              <a:t> _class </a:t>
            </a:r>
          </a:p>
          <a:p>
            <a:pPr>
              <a:buNone/>
            </a:pPr>
            <a:r>
              <a:rPr lang="en-US" dirty="0" smtClean="0"/>
              <a:t>{ </a:t>
            </a:r>
          </a:p>
          <a:p>
            <a:pPr>
              <a:buNone/>
            </a:pPr>
            <a:r>
              <a:rPr lang="en-US" dirty="0" smtClean="0"/>
              <a:t>private :       variable declaration; // data member </a:t>
            </a:r>
          </a:p>
          <a:p>
            <a:pPr>
              <a:buNone/>
            </a:pPr>
            <a:r>
              <a:rPr lang="en-US" dirty="0" smtClean="0"/>
              <a:t>                      Function declaration; // Member Function (Method) </a:t>
            </a:r>
          </a:p>
          <a:p>
            <a:pPr>
              <a:buNone/>
            </a:pPr>
            <a:r>
              <a:rPr lang="en-US" dirty="0" smtClean="0"/>
              <a:t>protected:   Variable declaration; </a:t>
            </a:r>
          </a:p>
          <a:p>
            <a:pPr>
              <a:buNone/>
            </a:pPr>
            <a:r>
              <a:rPr lang="en-US" dirty="0" smtClean="0"/>
              <a:t>                       Function declaration; </a:t>
            </a:r>
          </a:p>
          <a:p>
            <a:pPr>
              <a:buNone/>
            </a:pPr>
            <a:r>
              <a:rPr lang="en-US" dirty="0" smtClean="0"/>
              <a:t>public :          variable declaration; </a:t>
            </a:r>
          </a:p>
          <a:p>
            <a:pPr>
              <a:buNone/>
            </a:pPr>
            <a:r>
              <a:rPr lang="en-US" dirty="0" smtClean="0"/>
              <a:t>                       Function declaration; </a:t>
            </a:r>
          </a:p>
          <a:p>
            <a:pPr>
              <a:buNone/>
            </a:pPr>
            <a:r>
              <a:rPr lang="en-US" dirty="0" smtClean="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  contd..</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For example :</a:t>
            </a:r>
            <a:r>
              <a:rPr lang="en-US" dirty="0" smtClean="0"/>
              <a:t> Class of birds, all birds can fly and they all have wings and beaks. So here flying is a behavior and wings and beaks are part of their characteristics. And there are many different birds in this class with different names but they all posses this behavior and characteristics.</a:t>
            </a:r>
          </a:p>
          <a:p>
            <a:r>
              <a:rPr lang="en-US" dirty="0" smtClean="0"/>
              <a:t>i.e.  class is just a blue print or template. </a:t>
            </a:r>
          </a:p>
          <a:p>
            <a:pPr>
              <a:buNone/>
            </a:pPr>
            <a:r>
              <a:rPr lang="en-US" b="1" dirty="0" smtClean="0"/>
              <a:t>  </a:t>
            </a:r>
          </a:p>
          <a:p>
            <a:pPr>
              <a:buNone/>
            </a:pPr>
            <a:r>
              <a:rPr lang="en-US" dirty="0" err="1" smtClean="0"/>
              <a:t>Eg</a:t>
            </a:r>
            <a:r>
              <a:rPr lang="en-US" dirty="0" smtClean="0"/>
              <a:t>: -</a:t>
            </a:r>
          </a:p>
          <a:p>
            <a:pPr>
              <a:buNone/>
            </a:pPr>
            <a:r>
              <a:rPr lang="en-US" dirty="0" smtClean="0"/>
              <a:t>   class </a:t>
            </a:r>
            <a:r>
              <a:rPr lang="en-US" dirty="0" err="1" smtClean="0"/>
              <a:t>Abc</a:t>
            </a:r>
            <a:r>
              <a:rPr lang="en-US" dirty="0" smtClean="0"/>
              <a:t> { </a:t>
            </a:r>
          </a:p>
          <a:p>
            <a:pPr>
              <a:buNone/>
            </a:pPr>
            <a:r>
              <a:rPr lang="en-US" dirty="0" smtClean="0"/>
              <a:t>          </a:t>
            </a:r>
            <a:r>
              <a:rPr lang="en-US" dirty="0" err="1" smtClean="0"/>
              <a:t>int</a:t>
            </a:r>
            <a:r>
              <a:rPr lang="en-US" dirty="0" smtClean="0"/>
              <a:t> x;</a:t>
            </a:r>
          </a:p>
          <a:p>
            <a:pPr>
              <a:buNone/>
            </a:pPr>
            <a:r>
              <a:rPr lang="en-US" dirty="0" smtClean="0"/>
              <a:t>          void display(){} //empty function</a:t>
            </a:r>
          </a:p>
          <a:p>
            <a:pPr>
              <a:buNone/>
            </a:pPr>
            <a:r>
              <a:rPr lang="en-US" dirty="0" smtClean="0"/>
              <a:t>               };</a:t>
            </a:r>
          </a:p>
          <a:p>
            <a:pPr>
              <a:buNone/>
            </a:pPr>
            <a:r>
              <a:rPr lang="en-US" dirty="0" smtClean="0"/>
              <a:t> </a:t>
            </a:r>
            <a:r>
              <a:rPr lang="en-US" dirty="0" err="1" smtClean="0"/>
              <a:t>int</a:t>
            </a:r>
            <a:r>
              <a:rPr lang="en-US" dirty="0" smtClean="0"/>
              <a:t> main() </a:t>
            </a:r>
          </a:p>
          <a:p>
            <a:pPr>
              <a:buNone/>
            </a:pPr>
            <a:r>
              <a:rPr lang="en-US" dirty="0" smtClean="0"/>
              <a:t>{ </a:t>
            </a:r>
          </a:p>
          <a:p>
            <a:pPr>
              <a:buNone/>
            </a:pPr>
            <a:r>
              <a:rPr lang="en-US" dirty="0" err="1" smtClean="0"/>
              <a:t>Abc</a:t>
            </a:r>
            <a:r>
              <a:rPr lang="en-US" dirty="0" smtClean="0"/>
              <a:t> </a:t>
            </a:r>
            <a:r>
              <a:rPr lang="en-US" dirty="0" err="1" smtClean="0"/>
              <a:t>obj</a:t>
            </a:r>
            <a:r>
              <a:rPr lang="en-US" dirty="0" smtClean="0"/>
              <a:t>; // Object of class </a:t>
            </a:r>
            <a:r>
              <a:rPr lang="en-US" dirty="0" err="1" smtClean="0"/>
              <a:t>Abc</a:t>
            </a:r>
            <a:r>
              <a:rPr lang="en-US" dirty="0" smtClean="0"/>
              <a:t> created </a:t>
            </a:r>
          </a:p>
          <a:p>
            <a:pPr>
              <a:buNone/>
            </a:pPr>
            <a:r>
              <a:rPr lang="en-US" dirty="0" smtClean="0"/>
              <a:t>} </a:t>
            </a:r>
          </a:p>
          <a:p>
            <a:endParaRPr lang="en-US" dirty="0" smtClean="0"/>
          </a:p>
          <a:p>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57200" y="1417638"/>
            <a:ext cx="8229600" cy="4708525"/>
          </a:xfrm>
        </p:spPr>
        <p:txBody>
          <a:bodyPr>
            <a:normAutofit/>
          </a:bodyPr>
          <a:lstStyle/>
          <a:p>
            <a:r>
              <a:rPr lang="en-IN" dirty="0" smtClean="0"/>
              <a:t>Many software projects are either not finished , or not used , or else are delivered with major change. Only 2% are used as delivered.</a:t>
            </a:r>
            <a:endParaRPr lang="en-IN" dirty="0"/>
          </a:p>
          <a:p>
            <a:r>
              <a:rPr lang="en-IN" dirty="0" smtClean="0"/>
              <a:t>Requests for changes are unavoidable and hence systems must be adaptable and tolerant to changes.</a:t>
            </a:r>
          </a:p>
          <a:p>
            <a:endParaRPr lang="en-IN" dirty="0"/>
          </a:p>
          <a:p>
            <a:endParaRPr lang="en-IN" dirty="0" smtClean="0"/>
          </a:p>
          <a:p>
            <a:endParaRPr lang="en-IN" dirty="0"/>
          </a:p>
        </p:txBody>
      </p:sp>
    </p:spTree>
    <p:extLst>
      <p:ext uri="{BB962C8B-B14F-4D97-AF65-F5344CB8AC3E}">
        <p14:creationId xmlns:p14="http://schemas.microsoft.com/office/powerpoint/2010/main" xmlns="" val="36452904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hiding in class</a:t>
            </a:r>
            <a:endParaRPr lang="en-US" dirty="0"/>
          </a:p>
        </p:txBody>
      </p:sp>
      <p:pic>
        <p:nvPicPr>
          <p:cNvPr id="1026" name="Picture 2" descr="C:\Users\gopikas.RASETCENTRAL\Desktop\image01.png"/>
          <p:cNvPicPr>
            <a:picLocks noGrp="1" noChangeAspect="1" noChangeArrowheads="1"/>
          </p:cNvPicPr>
          <p:nvPr>
            <p:ph idx="1"/>
          </p:nvPr>
        </p:nvPicPr>
        <p:blipFill>
          <a:blip r:embed="rId2"/>
          <a:srcRect/>
          <a:stretch>
            <a:fillRect/>
          </a:stretch>
        </p:blipFill>
        <p:spPr bwMode="auto">
          <a:xfrm>
            <a:off x="1961405" y="1828800"/>
            <a:ext cx="5582395" cy="42672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229600" cy="838200"/>
          </a:xfrm>
        </p:spPr>
        <p:txBody>
          <a:bodyPr>
            <a:normAutofit fontScale="90000"/>
          </a:bodyPr>
          <a:lstStyle/>
          <a:p>
            <a:r>
              <a:rPr lang="en-US" sz="3100" b="1" dirty="0" smtClean="0"/>
              <a:t>Access Control in Classes :Public</a:t>
            </a:r>
            <a:r>
              <a:rPr lang="en-US" b="1" dirty="0" smtClean="0"/>
              <a:t/>
            </a:r>
            <a:br>
              <a:rPr lang="en-US" b="1" dirty="0" smtClean="0"/>
            </a:br>
            <a:endParaRPr lang="en-US" dirty="0"/>
          </a:p>
        </p:txBody>
      </p:sp>
      <p:sp>
        <p:nvSpPr>
          <p:cNvPr id="3" name="Content Placeholder 2"/>
          <p:cNvSpPr>
            <a:spLocks noGrp="1"/>
          </p:cNvSpPr>
          <p:nvPr>
            <p:ph idx="1"/>
          </p:nvPr>
        </p:nvSpPr>
        <p:spPr>
          <a:xfrm>
            <a:off x="457200" y="914400"/>
            <a:ext cx="8229600" cy="5211763"/>
          </a:xfrm>
        </p:spPr>
        <p:txBody>
          <a:bodyPr>
            <a:normAutofit fontScale="62500" lnSpcReduction="20000"/>
          </a:bodyPr>
          <a:lstStyle/>
          <a:p>
            <a:pPr>
              <a:buNone/>
            </a:pPr>
            <a:endParaRPr lang="en-US" b="1" dirty="0" smtClean="0"/>
          </a:p>
          <a:p>
            <a:pPr>
              <a:buNone/>
            </a:pPr>
            <a:r>
              <a:rPr lang="en-US" dirty="0" smtClean="0"/>
              <a:t>Access </a:t>
            </a:r>
            <a:r>
              <a:rPr lang="en-US" dirty="0" err="1" smtClean="0"/>
              <a:t>specifiers</a:t>
            </a:r>
            <a:r>
              <a:rPr lang="en-US" dirty="0" smtClean="0"/>
              <a:t> in C++ class defines the access control rules. C++ has 3 new keywords introduced, namely, public , private  and protected.</a:t>
            </a:r>
          </a:p>
          <a:p>
            <a:pPr>
              <a:buNone/>
            </a:pPr>
            <a:endParaRPr lang="en-US" dirty="0" smtClean="0"/>
          </a:p>
          <a:p>
            <a:pPr>
              <a:buNone/>
            </a:pPr>
            <a:r>
              <a:rPr lang="en-US" dirty="0" smtClean="0"/>
              <a:t>These access </a:t>
            </a:r>
            <a:r>
              <a:rPr lang="en-US" dirty="0" err="1" smtClean="0"/>
              <a:t>specifiers</a:t>
            </a:r>
            <a:r>
              <a:rPr lang="en-US" dirty="0" smtClean="0"/>
              <a:t> are used to set boundaries for availability of members of class be it data members or member functions</a:t>
            </a:r>
          </a:p>
          <a:p>
            <a:pPr>
              <a:buNone/>
            </a:pPr>
            <a:r>
              <a:rPr lang="en-US" dirty="0" smtClean="0"/>
              <a:t>Public, means all the class members declared under public will be available outside the class. The data members and member functions declared public can be accessed by other classes too. Hence there are chances that they might change them. So the key members must not be declared public. </a:t>
            </a:r>
          </a:p>
          <a:p>
            <a:pPr>
              <a:buNone/>
            </a:pPr>
            <a:r>
              <a:rPr lang="en-US" dirty="0" smtClean="0"/>
              <a:t>class </a:t>
            </a:r>
            <a:r>
              <a:rPr lang="en-US" dirty="0" err="1" smtClean="0"/>
              <a:t>PublicAccess</a:t>
            </a:r>
            <a:endParaRPr lang="en-US" dirty="0" smtClean="0"/>
          </a:p>
          <a:p>
            <a:pPr>
              <a:buNone/>
            </a:pPr>
            <a:r>
              <a:rPr lang="en-US" dirty="0" smtClean="0"/>
              <a:t> {</a:t>
            </a:r>
          </a:p>
          <a:p>
            <a:pPr>
              <a:buNone/>
            </a:pPr>
            <a:r>
              <a:rPr lang="en-US" dirty="0" smtClean="0"/>
              <a:t> public: // public access </a:t>
            </a:r>
            <a:r>
              <a:rPr lang="en-US" dirty="0" err="1" smtClean="0"/>
              <a:t>specifier</a:t>
            </a:r>
            <a:endParaRPr lang="en-US" dirty="0" smtClean="0"/>
          </a:p>
          <a:p>
            <a:pPr>
              <a:buNone/>
            </a:pPr>
            <a:r>
              <a:rPr lang="en-US" dirty="0" smtClean="0"/>
              <a:t> </a:t>
            </a:r>
            <a:r>
              <a:rPr lang="en-US" dirty="0" err="1" smtClean="0"/>
              <a:t>int</a:t>
            </a:r>
            <a:r>
              <a:rPr lang="en-US" dirty="0" smtClean="0"/>
              <a:t> x; // Data Member Declaration </a:t>
            </a:r>
          </a:p>
          <a:p>
            <a:pPr>
              <a:buNone/>
            </a:pPr>
            <a:r>
              <a:rPr lang="en-US" dirty="0" smtClean="0"/>
              <a:t>void display(); // Member Function declaration</a:t>
            </a:r>
          </a:p>
          <a:p>
            <a:pPr>
              <a:buNone/>
            </a:pPr>
            <a:r>
              <a:rPr lang="en-US" dirty="0" smtClean="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Private</a:t>
            </a:r>
            <a:endParaRPr lang="en-US" dirty="0"/>
          </a:p>
        </p:txBody>
      </p:sp>
      <p:sp>
        <p:nvSpPr>
          <p:cNvPr id="3" name="Content Placeholder 2"/>
          <p:cNvSpPr>
            <a:spLocks noGrp="1"/>
          </p:cNvSpPr>
          <p:nvPr>
            <p:ph idx="1"/>
          </p:nvPr>
        </p:nvSpPr>
        <p:spPr/>
        <p:txBody>
          <a:bodyPr>
            <a:normAutofit fontScale="77500" lnSpcReduction="20000"/>
          </a:bodyPr>
          <a:lstStyle/>
          <a:p>
            <a:pPr>
              <a:buNone/>
            </a:pPr>
            <a:endParaRPr lang="en-US" dirty="0" smtClean="0"/>
          </a:p>
          <a:p>
            <a:pPr>
              <a:buNone/>
            </a:pPr>
            <a:r>
              <a:rPr lang="en-US" dirty="0" smtClean="0"/>
              <a:t>Private keyword, means that it is not possible to access the class members declared as  private outside that class. </a:t>
            </a:r>
          </a:p>
          <a:p>
            <a:pPr>
              <a:buNone/>
            </a:pPr>
            <a:endParaRPr lang="en-US" dirty="0" smtClean="0"/>
          </a:p>
          <a:p>
            <a:pPr>
              <a:buNone/>
            </a:pPr>
            <a:r>
              <a:rPr lang="en-US" dirty="0" smtClean="0"/>
              <a:t>By default class variables and member functions are private. </a:t>
            </a:r>
          </a:p>
          <a:p>
            <a:pPr>
              <a:buNone/>
            </a:pPr>
            <a:endParaRPr lang="en-US" dirty="0" smtClean="0"/>
          </a:p>
          <a:p>
            <a:pPr>
              <a:buNone/>
            </a:pPr>
            <a:r>
              <a:rPr lang="en-US" dirty="0" smtClean="0"/>
              <a:t>class </a:t>
            </a:r>
            <a:r>
              <a:rPr lang="en-US" dirty="0" err="1" smtClean="0"/>
              <a:t>PrivateAccess</a:t>
            </a:r>
            <a:endParaRPr lang="en-US" dirty="0" smtClean="0"/>
          </a:p>
          <a:p>
            <a:pPr>
              <a:buNone/>
            </a:pPr>
            <a:r>
              <a:rPr lang="en-US" dirty="0" smtClean="0"/>
              <a:t> { </a:t>
            </a:r>
          </a:p>
          <a:p>
            <a:pPr>
              <a:buNone/>
            </a:pPr>
            <a:r>
              <a:rPr lang="en-US" dirty="0" smtClean="0"/>
              <a:t>private: // private access </a:t>
            </a:r>
            <a:r>
              <a:rPr lang="en-US" dirty="0" err="1" smtClean="0"/>
              <a:t>specifier</a:t>
            </a:r>
            <a:endParaRPr lang="en-US" dirty="0" smtClean="0"/>
          </a:p>
          <a:p>
            <a:pPr>
              <a:buNone/>
            </a:pPr>
            <a:r>
              <a:rPr lang="en-US" dirty="0" smtClean="0"/>
              <a:t> </a:t>
            </a:r>
            <a:r>
              <a:rPr lang="en-US" dirty="0" err="1" smtClean="0"/>
              <a:t>int</a:t>
            </a:r>
            <a:r>
              <a:rPr lang="en-US" dirty="0" smtClean="0"/>
              <a:t> x; // Data Member Declaration </a:t>
            </a:r>
          </a:p>
          <a:p>
            <a:pPr>
              <a:buNone/>
            </a:pPr>
            <a:r>
              <a:rPr lang="en-US" dirty="0" smtClean="0"/>
              <a:t>void display(); // Member Function declaration </a:t>
            </a:r>
          </a:p>
          <a:p>
            <a:pPr>
              <a:buNone/>
            </a:pPr>
            <a:r>
              <a:rPr lang="en-US" dirty="0" smtClean="0"/>
              <a:t>}</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dirty="0" smtClean="0"/>
              <a:t>Protected</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Protected, is the last access </a:t>
            </a:r>
            <a:r>
              <a:rPr lang="en-US" dirty="0" err="1" smtClean="0"/>
              <a:t>specifier</a:t>
            </a:r>
            <a:r>
              <a:rPr lang="en-US" dirty="0" smtClean="0"/>
              <a:t>, and it is similar to private, it makes class member inaccessible outside the class. But they can be accessed by any subclass of that class. </a:t>
            </a:r>
          </a:p>
          <a:p>
            <a:pPr>
              <a:buNone/>
            </a:pPr>
            <a:r>
              <a:rPr lang="en-US" dirty="0" smtClean="0"/>
              <a:t>(If class A is inherited by class B, then class B is subclass of class A, and B can access protected members of A.) </a:t>
            </a:r>
          </a:p>
          <a:p>
            <a:pPr>
              <a:buNone/>
            </a:pPr>
            <a:endParaRPr lang="en-US" dirty="0" smtClean="0"/>
          </a:p>
          <a:p>
            <a:pPr>
              <a:buNone/>
            </a:pPr>
            <a:r>
              <a:rPr lang="en-US" dirty="0" smtClean="0"/>
              <a:t>class </a:t>
            </a:r>
            <a:r>
              <a:rPr lang="en-US" dirty="0" err="1" smtClean="0"/>
              <a:t>ProtectedAccess</a:t>
            </a:r>
            <a:r>
              <a:rPr lang="en-US" dirty="0" smtClean="0"/>
              <a:t> </a:t>
            </a:r>
          </a:p>
          <a:p>
            <a:pPr>
              <a:buNone/>
            </a:pPr>
            <a:r>
              <a:rPr lang="en-US" dirty="0" smtClean="0"/>
              <a:t>{ </a:t>
            </a:r>
          </a:p>
          <a:p>
            <a:pPr>
              <a:buNone/>
            </a:pPr>
            <a:r>
              <a:rPr lang="en-US" dirty="0" smtClean="0"/>
              <a:t>protected: // protected access </a:t>
            </a:r>
            <a:r>
              <a:rPr lang="en-US" dirty="0" err="1" smtClean="0"/>
              <a:t>specifier</a:t>
            </a:r>
            <a:r>
              <a:rPr lang="en-US" dirty="0" smtClean="0"/>
              <a:t> </a:t>
            </a:r>
          </a:p>
          <a:p>
            <a:pPr>
              <a:buNone/>
            </a:pPr>
            <a:r>
              <a:rPr lang="en-US" dirty="0" err="1" smtClean="0"/>
              <a:t>int</a:t>
            </a:r>
            <a:r>
              <a:rPr lang="en-US" dirty="0" smtClean="0"/>
              <a:t> x; // Data Member Declaration </a:t>
            </a:r>
          </a:p>
          <a:p>
            <a:pPr>
              <a:buNone/>
            </a:pPr>
            <a:r>
              <a:rPr lang="en-US" dirty="0" smtClean="0"/>
              <a:t>void display(); // Member Function declaration</a:t>
            </a:r>
          </a:p>
          <a:p>
            <a:pPr>
              <a:buNone/>
            </a:pPr>
            <a:r>
              <a:rPr lang="en-US" dirty="0" smtClean="0"/>
              <a:t> }; </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Objects</a:t>
            </a:r>
            <a:br>
              <a:rPr lang="en-US" b="1"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Objects of class holds separate copies of data members. We can create as many objects of a class as we need. </a:t>
            </a:r>
          </a:p>
          <a:p>
            <a:r>
              <a:rPr lang="en-US" dirty="0" smtClean="0"/>
              <a:t>Class is mere a blueprint or a template. </a:t>
            </a:r>
          </a:p>
          <a:p>
            <a:endParaRPr lang="en-US" dirty="0" smtClean="0"/>
          </a:p>
          <a:p>
            <a:r>
              <a:rPr lang="en-US" dirty="0" smtClean="0"/>
              <a:t>No storage is assigned when we define a class. Objects are instances of class, which holds the data variables declared in class and the member functions work on these class objects. </a:t>
            </a:r>
          </a:p>
          <a:p>
            <a:pPr>
              <a:buNone/>
            </a:pPr>
            <a:endParaRPr lang="en-US" dirty="0" smtClean="0"/>
          </a:p>
          <a:p>
            <a:r>
              <a:rPr lang="en-US" dirty="0" smtClean="0"/>
              <a:t>Each object has different data variables. Objects are initialized using special class functions called </a:t>
            </a:r>
            <a:r>
              <a:rPr lang="en-US" b="1" dirty="0" smtClean="0"/>
              <a:t>Constructors</a:t>
            </a:r>
            <a:r>
              <a:rPr lang="en-US" dirty="0" smtClean="0"/>
              <a:t>. </a:t>
            </a:r>
          </a:p>
          <a:p>
            <a:endParaRPr lang="en-US" dirty="0" smtClean="0"/>
          </a:p>
          <a:p>
            <a:r>
              <a:rPr lang="en-US" dirty="0" smtClean="0"/>
              <a:t>And whenever the object is out of its scope, another special class member function called </a:t>
            </a:r>
            <a:r>
              <a:rPr lang="en-US" b="1" dirty="0" smtClean="0"/>
              <a:t>Destructor</a:t>
            </a:r>
            <a:r>
              <a:rPr lang="en-US" dirty="0" smtClean="0"/>
              <a:t> is called, to release the memory reserved by the object. C++ doesn't have Automatic Garbage Collector like in JAVA, in C++ Destructor performs this task.</a:t>
            </a:r>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object creation :-</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class Student </a:t>
            </a:r>
          </a:p>
          <a:p>
            <a:pPr>
              <a:buNone/>
            </a:pPr>
            <a:r>
              <a:rPr lang="en-US" dirty="0" smtClean="0"/>
              <a:t>{ </a:t>
            </a:r>
          </a:p>
          <a:p>
            <a:pPr>
              <a:buNone/>
            </a:pPr>
            <a:r>
              <a:rPr lang="en-US" dirty="0" smtClean="0"/>
              <a:t>public: </a:t>
            </a:r>
            <a:r>
              <a:rPr lang="en-US" dirty="0" err="1" smtClean="0"/>
              <a:t>int</a:t>
            </a:r>
            <a:r>
              <a:rPr lang="en-US" dirty="0" smtClean="0"/>
              <a:t> </a:t>
            </a:r>
            <a:r>
              <a:rPr lang="en-US" dirty="0" err="1" smtClean="0"/>
              <a:t>rollno</a:t>
            </a:r>
            <a:r>
              <a:rPr lang="en-US" dirty="0" smtClean="0"/>
              <a:t>; </a:t>
            </a:r>
          </a:p>
          <a:p>
            <a:pPr>
              <a:buNone/>
            </a:pPr>
            <a:r>
              <a:rPr lang="en-US" dirty="0" smtClean="0"/>
              <a:t>string name;</a:t>
            </a:r>
          </a:p>
          <a:p>
            <a:pPr>
              <a:buNone/>
            </a:pPr>
            <a:r>
              <a:rPr lang="en-US" dirty="0" smtClean="0"/>
              <a:t> }A,B;   // this practice is seldom followed.</a:t>
            </a:r>
          </a:p>
          <a:p>
            <a:pPr>
              <a:buNone/>
            </a:pPr>
            <a:r>
              <a:rPr lang="en-US" dirty="0" smtClean="0"/>
              <a:t/>
            </a:r>
            <a:br>
              <a:rPr lang="en-US" dirty="0" smtClean="0"/>
            </a:br>
            <a:r>
              <a:rPr lang="en-US" dirty="0" smtClean="0"/>
              <a:t>Here A and B are the objects of class Student, declared with the class definition. We can also declare objects separately, like we declare variable of primitive data types. In this case the data type is the class name, and variable is the object.</a:t>
            </a:r>
          </a:p>
          <a:p>
            <a:pPr>
              <a:buNone/>
            </a:pPr>
            <a:r>
              <a:rPr lang="en-US" dirty="0" err="1" smtClean="0"/>
              <a:t>int</a:t>
            </a:r>
            <a:r>
              <a:rPr lang="en-US" dirty="0" smtClean="0"/>
              <a:t> main() </a:t>
            </a:r>
          </a:p>
          <a:p>
            <a:pPr>
              <a:buNone/>
            </a:pPr>
            <a:r>
              <a:rPr lang="en-US" dirty="0" smtClean="0"/>
              <a:t>{ </a:t>
            </a:r>
          </a:p>
          <a:p>
            <a:pPr>
              <a:buNone/>
            </a:pPr>
            <a:r>
              <a:rPr lang="en-US" dirty="0" smtClean="0"/>
              <a:t>Student A; </a:t>
            </a:r>
          </a:p>
          <a:p>
            <a:pPr>
              <a:buNone/>
            </a:pPr>
            <a:r>
              <a:rPr lang="en-US" dirty="0" smtClean="0"/>
              <a:t>Student B; </a:t>
            </a:r>
          </a:p>
          <a:p>
            <a:pPr>
              <a:buNone/>
            </a:pPr>
            <a:r>
              <a:rPr lang="en-US" dirty="0" smtClean="0"/>
              <a:t>} Both A and B will have their own copies of data members.</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Accessing Data Members of Class</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Accessing a data member depends solely on the access control of that data member. </a:t>
            </a:r>
          </a:p>
          <a:p>
            <a:endParaRPr lang="en-US" dirty="0" smtClean="0"/>
          </a:p>
          <a:p>
            <a:r>
              <a:rPr lang="en-US" dirty="0" smtClean="0"/>
              <a:t>If its public, then the data member can be easily accessed using the direct member access (.) operator with the object of that class. </a:t>
            </a:r>
          </a:p>
          <a:p>
            <a:pPr>
              <a:buNone/>
            </a:pPr>
            <a:endParaRPr lang="en-US" dirty="0" smtClean="0"/>
          </a:p>
          <a:p>
            <a:r>
              <a:rPr lang="en-US" dirty="0" smtClean="0"/>
              <a:t>Private and Protected members can be accessed through public member functions.</a:t>
            </a:r>
          </a:p>
          <a:p>
            <a:endParaRPr lang="en-US" dirty="0" smtClean="0"/>
          </a:p>
          <a:p>
            <a:r>
              <a:rPr lang="en-US" dirty="0" smtClean="0"/>
              <a:t>Following is an example to show you how to initialize and use the public data members using the dot (.) operator and the respective object of class. </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33400"/>
            <a:ext cx="8229600" cy="5592763"/>
          </a:xfrm>
        </p:spPr>
        <p:txBody>
          <a:bodyPr>
            <a:normAutofit fontScale="55000" lnSpcReduction="20000"/>
          </a:bodyPr>
          <a:lstStyle/>
          <a:p>
            <a:pPr>
              <a:buNone/>
            </a:pPr>
            <a:r>
              <a:rPr lang="en-US" dirty="0" smtClean="0"/>
              <a:t>    class Student</a:t>
            </a:r>
          </a:p>
          <a:p>
            <a:pPr>
              <a:buNone/>
            </a:pPr>
            <a:r>
              <a:rPr lang="en-US" dirty="0" smtClean="0"/>
              <a:t>{</a:t>
            </a:r>
          </a:p>
          <a:p>
            <a:pPr>
              <a:buNone/>
            </a:pPr>
            <a:r>
              <a:rPr lang="en-US" dirty="0" smtClean="0"/>
              <a:t> public:</a:t>
            </a:r>
          </a:p>
          <a:p>
            <a:pPr>
              <a:buNone/>
            </a:pPr>
            <a:r>
              <a:rPr lang="en-US" dirty="0" smtClean="0"/>
              <a:t>          </a:t>
            </a:r>
            <a:r>
              <a:rPr lang="en-US" dirty="0" err="1" smtClean="0"/>
              <a:t>int</a:t>
            </a:r>
            <a:r>
              <a:rPr lang="en-US" dirty="0" smtClean="0"/>
              <a:t> </a:t>
            </a:r>
            <a:r>
              <a:rPr lang="en-US" dirty="0" err="1" smtClean="0"/>
              <a:t>rollno</a:t>
            </a:r>
            <a:r>
              <a:rPr lang="en-US" dirty="0" smtClean="0"/>
              <a:t>;</a:t>
            </a:r>
          </a:p>
          <a:p>
            <a:pPr>
              <a:buNone/>
            </a:pPr>
            <a:r>
              <a:rPr lang="en-US" dirty="0" smtClean="0"/>
              <a:t>           string name;</a:t>
            </a:r>
          </a:p>
          <a:p>
            <a:pPr>
              <a:buNone/>
            </a:pPr>
            <a:r>
              <a:rPr lang="en-US" dirty="0" smtClean="0"/>
              <a:t>};</a:t>
            </a:r>
          </a:p>
          <a:p>
            <a:pPr>
              <a:buNone/>
            </a:pPr>
            <a:endParaRPr lang="en-US" dirty="0" smtClean="0"/>
          </a:p>
          <a:p>
            <a:pPr>
              <a:buNone/>
            </a:pPr>
            <a:r>
              <a:rPr lang="en-US" dirty="0" err="1" smtClean="0"/>
              <a:t>int</a:t>
            </a:r>
            <a:r>
              <a:rPr lang="en-US" dirty="0" smtClean="0"/>
              <a:t> main()</a:t>
            </a:r>
          </a:p>
          <a:p>
            <a:pPr>
              <a:buNone/>
            </a:pPr>
            <a:r>
              <a:rPr lang="en-US" dirty="0" smtClean="0"/>
              <a:t>{</a:t>
            </a:r>
          </a:p>
          <a:p>
            <a:pPr>
              <a:buNone/>
            </a:pPr>
            <a:r>
              <a:rPr lang="en-US" dirty="0" smtClean="0"/>
              <a:t> Student A;</a:t>
            </a:r>
          </a:p>
          <a:p>
            <a:pPr>
              <a:buNone/>
            </a:pPr>
            <a:r>
              <a:rPr lang="en-US" dirty="0" smtClean="0"/>
              <a:t> Student B;</a:t>
            </a:r>
          </a:p>
          <a:p>
            <a:pPr>
              <a:buNone/>
            </a:pPr>
            <a:r>
              <a:rPr lang="en-US" dirty="0" smtClean="0"/>
              <a:t> </a:t>
            </a:r>
            <a:r>
              <a:rPr lang="en-US" dirty="0" err="1" smtClean="0"/>
              <a:t>A.rollno</a:t>
            </a:r>
            <a:r>
              <a:rPr lang="en-US" dirty="0" smtClean="0"/>
              <a:t>=1;</a:t>
            </a:r>
          </a:p>
          <a:p>
            <a:pPr>
              <a:buNone/>
            </a:pPr>
            <a:r>
              <a:rPr lang="en-US" dirty="0" smtClean="0"/>
              <a:t> A.name="Adam";</a:t>
            </a:r>
          </a:p>
          <a:p>
            <a:pPr>
              <a:buNone/>
            </a:pPr>
            <a:endParaRPr lang="en-US" dirty="0" smtClean="0"/>
          </a:p>
          <a:p>
            <a:pPr>
              <a:buNone/>
            </a:pPr>
            <a:r>
              <a:rPr lang="en-US" dirty="0" smtClean="0"/>
              <a:t> </a:t>
            </a:r>
            <a:r>
              <a:rPr lang="en-US" dirty="0" err="1" smtClean="0"/>
              <a:t>B.rollno</a:t>
            </a:r>
            <a:r>
              <a:rPr lang="en-US" dirty="0" smtClean="0"/>
              <a:t>=2;</a:t>
            </a:r>
          </a:p>
          <a:p>
            <a:pPr>
              <a:buNone/>
            </a:pPr>
            <a:r>
              <a:rPr lang="en-US" dirty="0" smtClean="0"/>
              <a:t> B.name="Bella";</a:t>
            </a:r>
          </a:p>
          <a:p>
            <a:pPr>
              <a:buNone/>
            </a:pPr>
            <a:endParaRPr lang="en-US" dirty="0" smtClean="0"/>
          </a:p>
          <a:p>
            <a:pPr>
              <a:buNone/>
            </a:pPr>
            <a:r>
              <a:rPr lang="en-US" dirty="0" smtClean="0"/>
              <a:t> </a:t>
            </a:r>
            <a:r>
              <a:rPr lang="en-US" dirty="0" err="1" smtClean="0"/>
              <a:t>cout</a:t>
            </a:r>
            <a:r>
              <a:rPr lang="en-US" dirty="0" smtClean="0"/>
              <a:t> &lt;&lt;"Name and Roll no of A is :"&lt;&lt; A.name &lt;&lt; </a:t>
            </a:r>
            <a:r>
              <a:rPr lang="en-US" dirty="0" err="1" smtClean="0"/>
              <a:t>A.rollno</a:t>
            </a:r>
            <a:r>
              <a:rPr lang="en-US" dirty="0" smtClean="0"/>
              <a:t>;</a:t>
            </a:r>
          </a:p>
          <a:p>
            <a:pPr>
              <a:buNone/>
            </a:pPr>
            <a:r>
              <a:rPr lang="en-US" dirty="0" smtClean="0"/>
              <a:t> </a:t>
            </a:r>
            <a:r>
              <a:rPr lang="en-US" dirty="0" err="1" smtClean="0"/>
              <a:t>cout</a:t>
            </a:r>
            <a:r>
              <a:rPr lang="en-US" dirty="0" smtClean="0"/>
              <a:t> &lt;&lt;"\n Name and Roll no of B is :"&lt;&lt; B.name &lt;&lt; </a:t>
            </a:r>
            <a:r>
              <a:rPr lang="en-US" dirty="0" err="1" smtClean="0"/>
              <a:t>B.rollno</a:t>
            </a: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Accessing Private Data Members</a:t>
            </a:r>
            <a:br>
              <a:rPr lang="en-US" b="1" dirty="0" smtClean="0"/>
            </a:br>
            <a:endParaRPr lang="en-US" dirty="0"/>
          </a:p>
        </p:txBody>
      </p:sp>
      <p:sp>
        <p:nvSpPr>
          <p:cNvPr id="3" name="Content Placeholder 2"/>
          <p:cNvSpPr>
            <a:spLocks noGrp="1"/>
          </p:cNvSpPr>
          <p:nvPr>
            <p:ph idx="1"/>
          </p:nvPr>
        </p:nvSpPr>
        <p:spPr/>
        <p:txBody>
          <a:bodyPr>
            <a:normAutofit/>
          </a:bodyPr>
          <a:lstStyle/>
          <a:p>
            <a:r>
              <a:rPr lang="en-US" sz="2600" dirty="0" smtClean="0"/>
              <a:t>To access, use and initialize the private data member you need to create getter and setter functions, to get and set the value of the data member. </a:t>
            </a:r>
          </a:p>
          <a:p>
            <a:endParaRPr lang="en-US" sz="2600" dirty="0" smtClean="0"/>
          </a:p>
          <a:p>
            <a:pPr>
              <a:buNone/>
            </a:pPr>
            <a:endParaRPr lang="en-US" sz="2600" dirty="0" smtClean="0"/>
          </a:p>
          <a:p>
            <a:r>
              <a:rPr lang="en-US" sz="2600" dirty="0" smtClean="0"/>
              <a:t>The setter function will set the value passed as argument to the private data member, and the getter function will return the value of the private data member to be used. Both getter and setter function must be defined public. </a:t>
            </a:r>
          </a:p>
          <a:p>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Example</a:t>
            </a:r>
            <a:r>
              <a:rPr lang="en-US" dirty="0" smtClean="0"/>
              <a:t> :</a:t>
            </a:r>
            <a:br>
              <a:rPr lang="en-US" dirty="0" smtClean="0"/>
            </a:br>
            <a:endParaRPr lang="en-US" dirty="0"/>
          </a:p>
        </p:txBody>
      </p:sp>
      <p:sp>
        <p:nvSpPr>
          <p:cNvPr id="3" name="Content Placeholder 2"/>
          <p:cNvSpPr>
            <a:spLocks noGrp="1"/>
          </p:cNvSpPr>
          <p:nvPr>
            <p:ph idx="1"/>
          </p:nvPr>
        </p:nvSpPr>
        <p:spPr>
          <a:xfrm>
            <a:off x="457200" y="685800"/>
            <a:ext cx="8229600" cy="5440363"/>
          </a:xfrm>
        </p:spPr>
        <p:txBody>
          <a:bodyPr>
            <a:normAutofit fontScale="47500" lnSpcReduction="20000"/>
          </a:bodyPr>
          <a:lstStyle/>
          <a:p>
            <a:pPr>
              <a:buNone/>
            </a:pPr>
            <a:r>
              <a:rPr lang="en-US" dirty="0" smtClean="0"/>
              <a:t>class Student </a:t>
            </a:r>
          </a:p>
          <a:p>
            <a:pPr>
              <a:buNone/>
            </a:pPr>
            <a:r>
              <a:rPr lang="en-US" dirty="0" smtClean="0"/>
              <a:t>{</a:t>
            </a:r>
          </a:p>
          <a:p>
            <a:pPr>
              <a:buNone/>
            </a:pPr>
            <a:r>
              <a:rPr lang="en-US" dirty="0" smtClean="0"/>
              <a:t> private: // private data member </a:t>
            </a:r>
          </a:p>
          <a:p>
            <a:pPr>
              <a:buNone/>
            </a:pPr>
            <a:r>
              <a:rPr lang="en-US" dirty="0" smtClean="0"/>
              <a:t>                   </a:t>
            </a:r>
            <a:r>
              <a:rPr lang="en-US" dirty="0" err="1" smtClean="0"/>
              <a:t>int</a:t>
            </a:r>
            <a:r>
              <a:rPr lang="en-US" dirty="0" smtClean="0"/>
              <a:t> </a:t>
            </a:r>
            <a:r>
              <a:rPr lang="en-US" dirty="0" err="1" smtClean="0"/>
              <a:t>rollno</a:t>
            </a:r>
            <a:r>
              <a:rPr lang="en-US" dirty="0" smtClean="0"/>
              <a:t>; </a:t>
            </a:r>
          </a:p>
          <a:p>
            <a:pPr>
              <a:buNone/>
            </a:pPr>
            <a:r>
              <a:rPr lang="en-US" dirty="0" smtClean="0"/>
              <a:t>public:        </a:t>
            </a:r>
            <a:r>
              <a:rPr lang="en-US" dirty="0" err="1" smtClean="0"/>
              <a:t>int</a:t>
            </a:r>
            <a:r>
              <a:rPr lang="en-US" dirty="0" smtClean="0"/>
              <a:t> </a:t>
            </a:r>
            <a:r>
              <a:rPr lang="en-US" dirty="0" err="1" smtClean="0"/>
              <a:t>getRollno</a:t>
            </a:r>
            <a:r>
              <a:rPr lang="en-US" dirty="0" smtClean="0"/>
              <a:t>() </a:t>
            </a:r>
          </a:p>
          <a:p>
            <a:pPr>
              <a:buNone/>
            </a:pPr>
            <a:r>
              <a:rPr lang="en-US" dirty="0" smtClean="0"/>
              <a:t>                       {</a:t>
            </a:r>
          </a:p>
          <a:p>
            <a:pPr>
              <a:buNone/>
            </a:pPr>
            <a:r>
              <a:rPr lang="en-US" dirty="0" smtClean="0"/>
              <a:t>                     return </a:t>
            </a:r>
            <a:r>
              <a:rPr lang="en-US" dirty="0" err="1" smtClean="0"/>
              <a:t>rollno</a:t>
            </a:r>
            <a:r>
              <a:rPr lang="en-US" dirty="0" smtClean="0"/>
              <a:t>; </a:t>
            </a:r>
          </a:p>
          <a:p>
            <a:pPr>
              <a:buNone/>
            </a:pPr>
            <a:r>
              <a:rPr lang="en-US" dirty="0" smtClean="0"/>
              <a:t>                       }</a:t>
            </a:r>
          </a:p>
          <a:p>
            <a:pPr>
              <a:buNone/>
            </a:pPr>
            <a:r>
              <a:rPr lang="en-US" dirty="0" smtClean="0"/>
              <a:t> void </a:t>
            </a:r>
            <a:r>
              <a:rPr lang="en-US" dirty="0" err="1" smtClean="0"/>
              <a:t>setRollno</a:t>
            </a:r>
            <a:r>
              <a:rPr lang="en-US" dirty="0" smtClean="0"/>
              <a:t>(</a:t>
            </a:r>
            <a:r>
              <a:rPr lang="en-US" dirty="0" err="1" smtClean="0"/>
              <a:t>int</a:t>
            </a:r>
            <a:r>
              <a:rPr lang="en-US" dirty="0" smtClean="0"/>
              <a:t> </a:t>
            </a:r>
            <a:r>
              <a:rPr lang="en-US" dirty="0" err="1" smtClean="0"/>
              <a:t>i</a:t>
            </a:r>
            <a:r>
              <a:rPr lang="en-US" dirty="0" smtClean="0"/>
              <a:t>)</a:t>
            </a:r>
          </a:p>
          <a:p>
            <a:pPr>
              <a:buNone/>
            </a:pPr>
            <a:r>
              <a:rPr lang="en-US" dirty="0" smtClean="0"/>
              <a:t>             {</a:t>
            </a:r>
          </a:p>
          <a:p>
            <a:pPr>
              <a:buNone/>
            </a:pPr>
            <a:r>
              <a:rPr lang="en-US" dirty="0" smtClean="0"/>
              <a:t>              </a:t>
            </a:r>
            <a:r>
              <a:rPr lang="en-US" dirty="0" err="1" smtClean="0"/>
              <a:t>rollno</a:t>
            </a:r>
            <a:r>
              <a:rPr lang="en-US" dirty="0" smtClean="0"/>
              <a:t>=</a:t>
            </a:r>
            <a:r>
              <a:rPr lang="en-US" dirty="0" err="1" smtClean="0"/>
              <a:t>i</a:t>
            </a:r>
            <a:r>
              <a:rPr lang="en-US" dirty="0" smtClean="0"/>
              <a:t>;</a:t>
            </a:r>
          </a:p>
          <a:p>
            <a:pPr>
              <a:buNone/>
            </a:pPr>
            <a:r>
              <a:rPr lang="en-US" dirty="0" smtClean="0"/>
              <a:t>               }</a:t>
            </a:r>
          </a:p>
          <a:p>
            <a:pPr>
              <a:buNone/>
            </a:pPr>
            <a:r>
              <a:rPr lang="en-US" dirty="0" smtClean="0"/>
              <a:t>   }; </a:t>
            </a:r>
          </a:p>
          <a:p>
            <a:pPr>
              <a:buNone/>
            </a:pPr>
            <a:endParaRPr lang="en-US" dirty="0" smtClean="0"/>
          </a:p>
          <a:p>
            <a:pPr>
              <a:buNone/>
            </a:pPr>
            <a:r>
              <a:rPr lang="en-US" dirty="0" err="1" smtClean="0"/>
              <a:t>int</a:t>
            </a:r>
            <a:r>
              <a:rPr lang="en-US" dirty="0" smtClean="0"/>
              <a:t> main() </a:t>
            </a:r>
          </a:p>
          <a:p>
            <a:pPr>
              <a:buNone/>
            </a:pPr>
            <a:r>
              <a:rPr lang="en-US" dirty="0" smtClean="0"/>
              <a:t>{ </a:t>
            </a:r>
          </a:p>
          <a:p>
            <a:pPr>
              <a:buNone/>
            </a:pPr>
            <a:r>
              <a:rPr lang="en-US" dirty="0" smtClean="0"/>
              <a:t>Student A; </a:t>
            </a:r>
          </a:p>
          <a:p>
            <a:pPr>
              <a:buNone/>
            </a:pPr>
            <a:r>
              <a:rPr lang="en-US" dirty="0" err="1" smtClean="0"/>
              <a:t>A.rollno</a:t>
            </a:r>
            <a:r>
              <a:rPr lang="en-US" dirty="0" smtClean="0"/>
              <a:t>=1; //Compile time error </a:t>
            </a:r>
          </a:p>
          <a:p>
            <a:pPr>
              <a:buNone/>
            </a:pPr>
            <a:r>
              <a:rPr lang="en-US" dirty="0" err="1" smtClean="0"/>
              <a:t>cout</a:t>
            </a:r>
            <a:r>
              <a:rPr lang="en-US" dirty="0" smtClean="0"/>
              <a:t>&lt;&lt; </a:t>
            </a:r>
            <a:r>
              <a:rPr lang="en-US" dirty="0" err="1" smtClean="0"/>
              <a:t>A.rollno</a:t>
            </a:r>
            <a:r>
              <a:rPr lang="en-US" dirty="0" smtClean="0"/>
              <a:t>; //Compile time error </a:t>
            </a:r>
          </a:p>
          <a:p>
            <a:pPr>
              <a:buNone/>
            </a:pPr>
            <a:endParaRPr lang="en-US" dirty="0" smtClean="0"/>
          </a:p>
          <a:p>
            <a:pPr>
              <a:buNone/>
            </a:pPr>
            <a:r>
              <a:rPr lang="en-US" dirty="0" err="1" smtClean="0"/>
              <a:t>A.setRollno</a:t>
            </a:r>
            <a:r>
              <a:rPr lang="en-US" dirty="0" smtClean="0"/>
              <a:t>(1); //</a:t>
            </a:r>
            <a:r>
              <a:rPr lang="en-US" dirty="0" err="1" smtClean="0"/>
              <a:t>Rollno</a:t>
            </a:r>
            <a:r>
              <a:rPr lang="en-US" dirty="0" smtClean="0"/>
              <a:t> initialized to 1 </a:t>
            </a:r>
          </a:p>
          <a:p>
            <a:pPr>
              <a:buNone/>
            </a:pPr>
            <a:r>
              <a:rPr lang="en-US" dirty="0" err="1" smtClean="0"/>
              <a:t>cout</a:t>
            </a:r>
            <a:r>
              <a:rPr lang="en-US" dirty="0" smtClean="0"/>
              <a:t>&lt;&lt; </a:t>
            </a:r>
            <a:r>
              <a:rPr lang="en-US" dirty="0" err="1" smtClean="0"/>
              <a:t>A.getRollno</a:t>
            </a:r>
            <a:r>
              <a:rPr lang="en-US" dirty="0" smtClean="0"/>
              <a:t>(); //Output will be 1</a:t>
            </a:r>
          </a:p>
          <a:p>
            <a:pPr>
              <a:buNone/>
            </a:pPr>
            <a:r>
              <a:rPr lang="en-US" dirty="0" smtClean="0"/>
              <a:t> }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http://2.bp.blogspot.com/-3brk033qb_w/UEwvqbaNpuI/AAAAAAAAACg/0ibWms5-XpY/s640/Screen+Shot+2012-09-05+at+1.45.33+AM.pn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04800" y="274638"/>
            <a:ext cx="8839199" cy="640531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917654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Member Functions in Classes</a:t>
            </a:r>
            <a:br>
              <a:rPr lang="en-US" b="1" dirty="0" smtClean="0"/>
            </a:br>
            <a:endParaRPr lang="en-US" dirty="0"/>
          </a:p>
        </p:txBody>
      </p:sp>
      <p:sp>
        <p:nvSpPr>
          <p:cNvPr id="3" name="Content Placeholder 2"/>
          <p:cNvSpPr>
            <a:spLocks noGrp="1"/>
          </p:cNvSpPr>
          <p:nvPr>
            <p:ph idx="1"/>
          </p:nvPr>
        </p:nvSpPr>
        <p:spPr>
          <a:xfrm>
            <a:off x="457200" y="990600"/>
            <a:ext cx="8534400" cy="5135563"/>
          </a:xfrm>
        </p:spPr>
        <p:txBody>
          <a:bodyPr>
            <a:normAutofit fontScale="62500" lnSpcReduction="20000"/>
          </a:bodyPr>
          <a:lstStyle/>
          <a:p>
            <a:pPr>
              <a:buNone/>
            </a:pPr>
            <a:r>
              <a:rPr lang="en-US" dirty="0" smtClean="0"/>
              <a:t>Member functions are the functions, which have their declaration inside the class definition and works on the data members of the class. </a:t>
            </a:r>
          </a:p>
          <a:p>
            <a:pPr>
              <a:buNone/>
            </a:pPr>
            <a:r>
              <a:rPr lang="en-US" dirty="0" smtClean="0"/>
              <a:t>The definition of member functions can be inside or outside the definition of class. </a:t>
            </a:r>
          </a:p>
          <a:p>
            <a:pPr>
              <a:buNone/>
            </a:pPr>
            <a:endParaRPr lang="en-US" dirty="0" smtClean="0"/>
          </a:p>
          <a:p>
            <a:pPr>
              <a:buNone/>
            </a:pPr>
            <a:r>
              <a:rPr lang="en-US" dirty="0" smtClean="0"/>
              <a:t>If the member function is defined inside the class definition, it can be defined directly, but if its defined outside the class, then we have to use the scope resolution operator ( ::  )along with the class name and function name.</a:t>
            </a:r>
          </a:p>
          <a:p>
            <a:pPr>
              <a:buNone/>
            </a:pPr>
            <a:endParaRPr lang="en-US" i="1" dirty="0" smtClean="0"/>
          </a:p>
          <a:p>
            <a:pPr>
              <a:buNone/>
            </a:pPr>
            <a:r>
              <a:rPr lang="en-US" i="1" dirty="0" smtClean="0"/>
              <a:t>Example</a:t>
            </a:r>
            <a:r>
              <a:rPr lang="en-US" dirty="0" smtClean="0"/>
              <a:t> :</a:t>
            </a:r>
          </a:p>
          <a:p>
            <a:pPr>
              <a:buNone/>
            </a:pPr>
            <a:r>
              <a:rPr lang="en-US" dirty="0" smtClean="0"/>
              <a:t>class Cube  </a:t>
            </a:r>
          </a:p>
          <a:p>
            <a:pPr>
              <a:buNone/>
            </a:pPr>
            <a:r>
              <a:rPr lang="en-US" dirty="0" smtClean="0"/>
              <a:t>{ </a:t>
            </a:r>
          </a:p>
          <a:p>
            <a:pPr>
              <a:buNone/>
            </a:pPr>
            <a:r>
              <a:rPr lang="en-US" dirty="0" smtClean="0"/>
              <a:t>public: </a:t>
            </a:r>
            <a:r>
              <a:rPr lang="en-US" dirty="0" err="1" smtClean="0"/>
              <a:t>int</a:t>
            </a:r>
            <a:r>
              <a:rPr lang="en-US" dirty="0" smtClean="0"/>
              <a:t> side; </a:t>
            </a:r>
          </a:p>
          <a:p>
            <a:pPr>
              <a:buNone/>
            </a:pPr>
            <a:r>
              <a:rPr lang="en-US" dirty="0" smtClean="0"/>
              <a:t>        </a:t>
            </a:r>
            <a:r>
              <a:rPr lang="en-US" dirty="0" err="1" smtClean="0"/>
              <a:t>int</a:t>
            </a:r>
            <a:r>
              <a:rPr lang="en-US" dirty="0" smtClean="0"/>
              <a:t> </a:t>
            </a:r>
            <a:r>
              <a:rPr lang="en-US" dirty="0" err="1" smtClean="0"/>
              <a:t>getVolume</a:t>
            </a:r>
            <a:r>
              <a:rPr lang="en-US" dirty="0" smtClean="0"/>
              <a:t>();      //</a:t>
            </a:r>
            <a:r>
              <a:rPr lang="en-US" sz="2500" dirty="0" smtClean="0"/>
              <a:t>Declaring function </a:t>
            </a:r>
            <a:r>
              <a:rPr lang="en-US" sz="2500" dirty="0" err="1" smtClean="0"/>
              <a:t>getVolume</a:t>
            </a:r>
            <a:r>
              <a:rPr lang="en-US" sz="2500" dirty="0" smtClean="0"/>
              <a:t> with no argument and return type int.</a:t>
            </a:r>
            <a:endParaRPr lang="en-US" dirty="0" smtClean="0"/>
          </a:p>
          <a:p>
            <a:pPr>
              <a:buNone/>
            </a:pPr>
            <a:r>
              <a:rPr lang="en-US" dirty="0" smtClean="0"/>
              <a:t> }; </a:t>
            </a:r>
            <a:br>
              <a:rPr lang="en-US" dirty="0" smtClean="0"/>
            </a:br>
            <a:r>
              <a:rPr lang="en-US" dirty="0" smtClean="0"/>
              <a:t>If we define the function inside class then we don't not need to declare it first, we can directly define the function.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762000"/>
            <a:ext cx="8229600" cy="5364163"/>
          </a:xfrm>
        </p:spPr>
        <p:txBody>
          <a:bodyPr>
            <a:normAutofit fontScale="70000" lnSpcReduction="20000"/>
          </a:bodyPr>
          <a:lstStyle/>
          <a:p>
            <a:pPr>
              <a:buNone/>
            </a:pPr>
            <a:r>
              <a:rPr lang="en-US" dirty="0" smtClean="0"/>
              <a:t>class Cube </a:t>
            </a:r>
          </a:p>
          <a:p>
            <a:pPr>
              <a:buNone/>
            </a:pPr>
            <a:r>
              <a:rPr lang="en-US" dirty="0" smtClean="0"/>
              <a:t>{ </a:t>
            </a:r>
          </a:p>
          <a:p>
            <a:pPr>
              <a:buNone/>
            </a:pPr>
            <a:r>
              <a:rPr lang="en-US" dirty="0" smtClean="0"/>
              <a:t>public: </a:t>
            </a:r>
            <a:r>
              <a:rPr lang="en-US" dirty="0" err="1" smtClean="0"/>
              <a:t>int</a:t>
            </a:r>
            <a:r>
              <a:rPr lang="en-US" dirty="0" smtClean="0"/>
              <a:t> side;</a:t>
            </a:r>
          </a:p>
          <a:p>
            <a:pPr>
              <a:buNone/>
            </a:pPr>
            <a:r>
              <a:rPr lang="en-US" dirty="0" smtClean="0"/>
              <a:t> </a:t>
            </a:r>
            <a:r>
              <a:rPr lang="en-US" dirty="0" err="1" smtClean="0"/>
              <a:t>int</a:t>
            </a:r>
            <a:r>
              <a:rPr lang="en-US" dirty="0" smtClean="0"/>
              <a:t> </a:t>
            </a:r>
            <a:r>
              <a:rPr lang="en-US" dirty="0" err="1" smtClean="0"/>
              <a:t>getVolume</a:t>
            </a:r>
            <a:r>
              <a:rPr lang="en-US" dirty="0" smtClean="0"/>
              <a:t>() </a:t>
            </a:r>
          </a:p>
          <a:p>
            <a:pPr>
              <a:buNone/>
            </a:pPr>
            <a:r>
              <a:rPr lang="en-US" dirty="0" smtClean="0"/>
              <a:t>{ </a:t>
            </a:r>
          </a:p>
          <a:p>
            <a:pPr>
              <a:buNone/>
            </a:pPr>
            <a:r>
              <a:rPr lang="en-US" dirty="0" smtClean="0"/>
              <a:t>return side*side*side; //returns volume of cube</a:t>
            </a:r>
          </a:p>
          <a:p>
            <a:pPr>
              <a:buNone/>
            </a:pPr>
            <a:r>
              <a:rPr lang="en-US" dirty="0" smtClean="0"/>
              <a:t> } }; </a:t>
            </a:r>
          </a:p>
          <a:p>
            <a:pPr>
              <a:buNone/>
            </a:pPr>
            <a:r>
              <a:rPr lang="en-US" dirty="0" smtClean="0"/>
              <a:t/>
            </a:r>
            <a:br>
              <a:rPr lang="en-US" dirty="0" smtClean="0"/>
            </a:br>
            <a:endParaRPr lang="en-US" dirty="0" smtClean="0"/>
          </a:p>
          <a:p>
            <a:pPr>
              <a:buNone/>
            </a:pPr>
            <a:r>
              <a:rPr lang="en-US" dirty="0" smtClean="0"/>
              <a:t>       One of the objective of OOP is to separate the details of implementation from the class definition.  </a:t>
            </a:r>
          </a:p>
          <a:p>
            <a:pPr>
              <a:buNone/>
            </a:pPr>
            <a:r>
              <a:rPr lang="en-US" dirty="0" smtClean="0"/>
              <a:t>    </a:t>
            </a:r>
          </a:p>
          <a:p>
            <a:pPr>
              <a:buNone/>
            </a:pPr>
            <a:r>
              <a:rPr lang="en-US" dirty="0" smtClean="0"/>
              <a:t>     So, its better to define the member function outside the class definition .</a:t>
            </a:r>
          </a:p>
          <a:p>
            <a:pPr>
              <a:buNone/>
            </a:pPr>
            <a:r>
              <a:rPr lang="en-US" dirty="0" smtClean="0"/>
              <a:t>   We must declare the function inside class definition and then define it outside. </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754563"/>
          </a:xfrm>
        </p:spPr>
        <p:txBody>
          <a:bodyPr>
            <a:normAutofit/>
          </a:bodyPr>
          <a:lstStyle/>
          <a:p>
            <a:pPr>
              <a:buNone/>
            </a:pPr>
            <a:r>
              <a:rPr lang="en-US" sz="2200" dirty="0" smtClean="0"/>
              <a:t>class Cube </a:t>
            </a:r>
          </a:p>
          <a:p>
            <a:pPr>
              <a:buNone/>
            </a:pPr>
            <a:r>
              <a:rPr lang="en-US" sz="2200" dirty="0" smtClean="0"/>
              <a:t>{ </a:t>
            </a:r>
          </a:p>
          <a:p>
            <a:pPr>
              <a:buNone/>
            </a:pPr>
            <a:r>
              <a:rPr lang="en-US" sz="2200" dirty="0" smtClean="0"/>
              <a:t>public: </a:t>
            </a:r>
            <a:r>
              <a:rPr lang="en-US" sz="2200" dirty="0" err="1" smtClean="0"/>
              <a:t>int</a:t>
            </a:r>
            <a:r>
              <a:rPr lang="en-US" sz="2200" dirty="0" smtClean="0"/>
              <a:t> side; </a:t>
            </a:r>
          </a:p>
          <a:p>
            <a:pPr>
              <a:buNone/>
            </a:pPr>
            <a:r>
              <a:rPr lang="en-US" sz="2200" dirty="0" err="1" smtClean="0"/>
              <a:t>int</a:t>
            </a:r>
            <a:r>
              <a:rPr lang="en-US" sz="2200" dirty="0" smtClean="0"/>
              <a:t> </a:t>
            </a:r>
            <a:r>
              <a:rPr lang="en-US" sz="2200" dirty="0" err="1" smtClean="0"/>
              <a:t>getVolume</a:t>
            </a:r>
            <a:r>
              <a:rPr lang="en-US" sz="2200" dirty="0" smtClean="0"/>
              <a:t>(); </a:t>
            </a:r>
          </a:p>
          <a:p>
            <a:pPr>
              <a:buNone/>
            </a:pPr>
            <a:r>
              <a:rPr lang="en-US" sz="2200" dirty="0" smtClean="0"/>
              <a:t>};</a:t>
            </a:r>
          </a:p>
          <a:p>
            <a:pPr>
              <a:buNone/>
            </a:pPr>
            <a:r>
              <a:rPr lang="en-US" sz="2200" dirty="0" smtClean="0"/>
              <a:t> </a:t>
            </a:r>
            <a:r>
              <a:rPr lang="en-US" sz="2200" dirty="0" err="1" smtClean="0"/>
              <a:t>int</a:t>
            </a:r>
            <a:r>
              <a:rPr lang="en-US" sz="2200" dirty="0" smtClean="0"/>
              <a:t> Cube :: </a:t>
            </a:r>
            <a:r>
              <a:rPr lang="en-US" sz="2200" dirty="0" err="1" smtClean="0"/>
              <a:t>getVolume</a:t>
            </a:r>
            <a:r>
              <a:rPr lang="en-US" sz="2200" dirty="0" smtClean="0"/>
              <a:t>() // defined outside class definition</a:t>
            </a:r>
          </a:p>
          <a:p>
            <a:pPr>
              <a:buNone/>
            </a:pPr>
            <a:r>
              <a:rPr lang="en-US" sz="2200" dirty="0" smtClean="0"/>
              <a:t> { </a:t>
            </a:r>
          </a:p>
          <a:p>
            <a:pPr>
              <a:buNone/>
            </a:pPr>
            <a:r>
              <a:rPr lang="en-US" sz="2200" dirty="0" smtClean="0"/>
              <a:t>return side*side*side;</a:t>
            </a:r>
          </a:p>
          <a:p>
            <a:pPr>
              <a:buNone/>
            </a:pPr>
            <a:r>
              <a:rPr lang="en-US" sz="2200" dirty="0" smtClean="0"/>
              <a:t> } </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400" dirty="0" err="1" smtClean="0"/>
              <a:t>int</a:t>
            </a:r>
            <a:r>
              <a:rPr lang="en-US" sz="2400" dirty="0" smtClean="0"/>
              <a:t> main() </a:t>
            </a:r>
          </a:p>
          <a:p>
            <a:pPr>
              <a:buNone/>
            </a:pPr>
            <a:r>
              <a:rPr lang="en-US" sz="2400" dirty="0" smtClean="0"/>
              <a:t>{</a:t>
            </a:r>
          </a:p>
          <a:p>
            <a:pPr>
              <a:buNone/>
            </a:pPr>
            <a:r>
              <a:rPr lang="en-US" sz="2400" dirty="0" smtClean="0"/>
              <a:t> Cube C1; </a:t>
            </a:r>
          </a:p>
          <a:p>
            <a:pPr>
              <a:buNone/>
            </a:pPr>
            <a:r>
              <a:rPr lang="en-US" sz="2400" dirty="0" smtClean="0"/>
              <a:t>C1.side=4; // setting side value </a:t>
            </a:r>
          </a:p>
          <a:p>
            <a:pPr>
              <a:buNone/>
            </a:pPr>
            <a:r>
              <a:rPr lang="en-US" sz="2400" dirty="0" err="1" smtClean="0"/>
              <a:t>cout</a:t>
            </a:r>
            <a:r>
              <a:rPr lang="en-US" sz="2400" dirty="0" smtClean="0"/>
              <a:t>&lt;&lt; "Volume of cube C1 ="&lt;&lt; C1.getVolume();</a:t>
            </a:r>
          </a:p>
          <a:p>
            <a:pPr>
              <a:buNone/>
            </a:pP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Types of Member Functions</a:t>
            </a:r>
            <a:br>
              <a:rPr lang="en-US" b="1" dirty="0" smtClean="0"/>
            </a:br>
            <a:endParaRPr lang="en-US" dirty="0"/>
          </a:p>
        </p:txBody>
      </p:sp>
      <p:sp>
        <p:nvSpPr>
          <p:cNvPr id="3" name="Content Placeholder 2"/>
          <p:cNvSpPr>
            <a:spLocks noGrp="1"/>
          </p:cNvSpPr>
          <p:nvPr>
            <p:ph idx="1"/>
          </p:nvPr>
        </p:nvSpPr>
        <p:spPr/>
        <p:txBody>
          <a:bodyPr>
            <a:normAutofit/>
          </a:bodyPr>
          <a:lstStyle/>
          <a:p>
            <a:pPr>
              <a:buNone/>
            </a:pPr>
            <a:r>
              <a:rPr lang="en-US" dirty="0" smtClean="0"/>
              <a:t>Following are different types of Member functions, </a:t>
            </a:r>
          </a:p>
          <a:p>
            <a:r>
              <a:rPr lang="en-US" dirty="0" smtClean="0"/>
              <a:t>Simple functions</a:t>
            </a:r>
          </a:p>
          <a:p>
            <a:r>
              <a:rPr lang="en-US" dirty="0" smtClean="0"/>
              <a:t>Inline functions</a:t>
            </a:r>
          </a:p>
          <a:p>
            <a:r>
              <a:rPr lang="en-US" dirty="0" smtClean="0"/>
              <a:t>Static functions</a:t>
            </a:r>
          </a:p>
          <a:p>
            <a:r>
              <a:rPr lang="en-US" dirty="0" smtClean="0"/>
              <a:t>Friend function</a:t>
            </a:r>
          </a:p>
          <a:p>
            <a:r>
              <a:rPr lang="en-US" dirty="0" smtClean="0"/>
              <a:t>Const functions</a:t>
            </a:r>
          </a:p>
          <a:p>
            <a:endParaRPr lang="en-US" dirty="0" smtClean="0"/>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Simple Member functions</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These are the basic member function, which </a:t>
            </a:r>
            <a:r>
              <a:rPr lang="en-US" dirty="0" err="1" smtClean="0"/>
              <a:t>dont</a:t>
            </a:r>
            <a:r>
              <a:rPr lang="en-US" dirty="0" smtClean="0"/>
              <a:t> have any special keyword like static etc as prefix.</a:t>
            </a:r>
          </a:p>
          <a:p>
            <a:pPr>
              <a:buNone/>
            </a:pPr>
            <a:r>
              <a:rPr lang="en-US" dirty="0" smtClean="0"/>
              <a:t> </a:t>
            </a:r>
          </a:p>
          <a:p>
            <a:pPr>
              <a:buNone/>
            </a:pPr>
            <a:r>
              <a:rPr lang="en-US" dirty="0" smtClean="0"/>
              <a:t>All the general member functions, which are seen so far in this subject , are termed as simple and basic member functions. </a:t>
            </a:r>
          </a:p>
          <a:p>
            <a:pPr>
              <a:buNone/>
            </a:pPr>
            <a:endParaRPr lang="en-US" dirty="0" smtClean="0"/>
          </a:p>
          <a:p>
            <a:pPr>
              <a:buNone/>
            </a:pPr>
            <a:r>
              <a:rPr lang="en-US" dirty="0" err="1" smtClean="0"/>
              <a:t>return_type</a:t>
            </a:r>
            <a:r>
              <a:rPr lang="en-US" dirty="0" smtClean="0"/>
              <a:t> </a:t>
            </a:r>
            <a:r>
              <a:rPr lang="en-US" dirty="0" err="1" smtClean="0"/>
              <a:t>functionName</a:t>
            </a:r>
            <a:r>
              <a:rPr lang="en-US" dirty="0" smtClean="0"/>
              <a:t>(</a:t>
            </a:r>
            <a:r>
              <a:rPr lang="en-US" dirty="0" err="1" smtClean="0"/>
              <a:t>parameter_list</a:t>
            </a:r>
            <a:r>
              <a:rPr lang="en-US" dirty="0" smtClean="0"/>
              <a:t>)</a:t>
            </a:r>
          </a:p>
          <a:p>
            <a:pPr>
              <a:buNone/>
            </a:pPr>
            <a:r>
              <a:rPr lang="en-US" dirty="0" smtClean="0"/>
              <a:t> {</a:t>
            </a:r>
          </a:p>
          <a:p>
            <a:pPr>
              <a:buNone/>
            </a:pPr>
            <a:r>
              <a:rPr lang="en-US" dirty="0" smtClean="0"/>
              <a:t> function body;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functions</a:t>
            </a:r>
            <a:endParaRPr lang="en-US" dirty="0"/>
          </a:p>
        </p:txBody>
      </p:sp>
      <p:sp>
        <p:nvSpPr>
          <p:cNvPr id="3" name="Content Placeholder 2"/>
          <p:cNvSpPr>
            <a:spLocks noGrp="1"/>
          </p:cNvSpPr>
          <p:nvPr>
            <p:ph idx="1"/>
          </p:nvPr>
        </p:nvSpPr>
        <p:spPr>
          <a:xfrm>
            <a:off x="457200" y="1143000"/>
            <a:ext cx="8229600" cy="4983163"/>
          </a:xfrm>
        </p:spPr>
        <p:txBody>
          <a:bodyPr>
            <a:normAutofit fontScale="55000" lnSpcReduction="20000"/>
          </a:bodyPr>
          <a:lstStyle/>
          <a:p>
            <a:pPr>
              <a:buNone/>
            </a:pPr>
            <a:r>
              <a:rPr lang="en-US" dirty="0" smtClean="0"/>
              <a:t>These are the functions designed to speed up program execution. An inline function is expanded (i.e. the function code is replaced when a call to the inline function is made) in the line where it is invoked. </a:t>
            </a:r>
          </a:p>
          <a:p>
            <a:pPr>
              <a:buNone/>
            </a:pPr>
            <a:r>
              <a:rPr lang="en-US" dirty="0" smtClean="0"/>
              <a:t>So execution time taken is more in case of normal functions. There is a memory penalty in the case of an inline function. </a:t>
            </a:r>
          </a:p>
          <a:p>
            <a:pPr>
              <a:buNone/>
            </a:pPr>
            <a:r>
              <a:rPr lang="en-US" dirty="0" smtClean="0"/>
              <a:t>The system of inline function is as follows : </a:t>
            </a:r>
          </a:p>
          <a:p>
            <a:pPr>
              <a:buNone/>
            </a:pPr>
            <a:r>
              <a:rPr lang="en-US" dirty="0" smtClean="0"/>
              <a:t>     </a:t>
            </a:r>
          </a:p>
          <a:p>
            <a:pPr>
              <a:buNone/>
            </a:pPr>
            <a:r>
              <a:rPr lang="en-US" dirty="0" smtClean="0"/>
              <a:t>         inline </a:t>
            </a:r>
            <a:r>
              <a:rPr lang="en-US" dirty="0" err="1" smtClean="0"/>
              <a:t>function_header</a:t>
            </a:r>
            <a:r>
              <a:rPr lang="en-US" dirty="0" smtClean="0"/>
              <a:t> </a:t>
            </a:r>
          </a:p>
          <a:p>
            <a:pPr>
              <a:buNone/>
            </a:pPr>
            <a:r>
              <a:rPr lang="en-US" dirty="0" smtClean="0"/>
              <a:t>              { </a:t>
            </a:r>
          </a:p>
          <a:p>
            <a:pPr>
              <a:buNone/>
            </a:pPr>
            <a:r>
              <a:rPr lang="en-US" dirty="0" smtClean="0"/>
              <a:t>               body of the function </a:t>
            </a:r>
          </a:p>
          <a:p>
            <a:pPr>
              <a:buNone/>
            </a:pPr>
            <a:r>
              <a:rPr lang="en-US" dirty="0" smtClean="0"/>
              <a:t>              } </a:t>
            </a:r>
          </a:p>
          <a:p>
            <a:pPr>
              <a:buNone/>
            </a:pPr>
            <a:r>
              <a:rPr lang="en-US" dirty="0" smtClean="0"/>
              <a:t>For example, </a:t>
            </a:r>
          </a:p>
          <a:p>
            <a:pPr>
              <a:buNone/>
            </a:pPr>
            <a:r>
              <a:rPr lang="en-US" dirty="0" smtClean="0"/>
              <a:t>//function definition min() </a:t>
            </a:r>
          </a:p>
          <a:p>
            <a:pPr>
              <a:buNone/>
            </a:pPr>
            <a:r>
              <a:rPr lang="en-US" dirty="0" smtClean="0"/>
              <a:t>              inline void min (</a:t>
            </a:r>
            <a:r>
              <a:rPr lang="en-US" dirty="0" err="1" smtClean="0"/>
              <a:t>int</a:t>
            </a:r>
            <a:r>
              <a:rPr lang="en-US" dirty="0" smtClean="0"/>
              <a:t> x, </a:t>
            </a:r>
            <a:r>
              <a:rPr lang="en-US" dirty="0" err="1" smtClean="0"/>
              <a:t>int</a:t>
            </a:r>
            <a:r>
              <a:rPr lang="en-US" dirty="0" smtClean="0"/>
              <a:t> y) </a:t>
            </a:r>
          </a:p>
          <a:p>
            <a:pPr>
              <a:buNone/>
            </a:pPr>
            <a:r>
              <a:rPr lang="en-US" dirty="0" smtClean="0"/>
              <a:t>                 {</a:t>
            </a:r>
          </a:p>
          <a:p>
            <a:pPr>
              <a:buNone/>
            </a:pPr>
            <a:r>
              <a:rPr lang="es-ES" dirty="0" smtClean="0"/>
              <a:t>                 </a:t>
            </a:r>
            <a:r>
              <a:rPr lang="es-ES" dirty="0" err="1" smtClean="0"/>
              <a:t>cout</a:t>
            </a:r>
            <a:r>
              <a:rPr lang="es-ES" dirty="0" smtClean="0"/>
              <a:t>&lt;&lt; (x &lt; Y? x : y); </a:t>
            </a:r>
          </a:p>
          <a:p>
            <a:pPr>
              <a:buNone/>
            </a:pPr>
            <a:r>
              <a:rPr lang="en-US" dirty="0" smtClean="0"/>
              <a:t>                  }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buNone/>
            </a:pPr>
            <a:r>
              <a:rPr lang="en-US" dirty="0" smtClean="0"/>
              <a:t>Void main() </a:t>
            </a:r>
          </a:p>
          <a:p>
            <a:pPr>
              <a:buNone/>
            </a:pPr>
            <a:r>
              <a:rPr lang="en-US" dirty="0" smtClean="0"/>
              <a:t>{ </a:t>
            </a:r>
          </a:p>
          <a:p>
            <a:pPr>
              <a:buNone/>
            </a:pPr>
            <a:r>
              <a:rPr lang="en-US" dirty="0" err="1" smtClean="0"/>
              <a:t>int</a:t>
            </a:r>
            <a:r>
              <a:rPr lang="en-US" dirty="0" smtClean="0"/>
              <a:t> num1, num2; </a:t>
            </a:r>
          </a:p>
          <a:p>
            <a:pPr>
              <a:buNone/>
            </a:pPr>
            <a:r>
              <a:rPr lang="en-US" dirty="0" err="1" smtClean="0"/>
              <a:t>cout</a:t>
            </a:r>
            <a:r>
              <a:rPr lang="en-US" dirty="0" smtClean="0"/>
              <a:t>&lt;&lt;”\Enter the two </a:t>
            </a:r>
            <a:r>
              <a:rPr lang="en-US" dirty="0" err="1" smtClean="0"/>
              <a:t>intergers</a:t>
            </a:r>
            <a:r>
              <a:rPr lang="en-US" dirty="0" smtClean="0"/>
              <a:t>\n”; </a:t>
            </a:r>
          </a:p>
          <a:p>
            <a:pPr>
              <a:buNone/>
            </a:pPr>
            <a:r>
              <a:rPr lang="en-US" dirty="0" err="1" smtClean="0"/>
              <a:t>cin</a:t>
            </a:r>
            <a:r>
              <a:rPr lang="en-US" dirty="0" smtClean="0"/>
              <a:t>&gt;&gt;num1&gt;&gt;num2; </a:t>
            </a:r>
          </a:p>
          <a:p>
            <a:pPr>
              <a:buNone/>
            </a:pPr>
            <a:r>
              <a:rPr lang="en-US" dirty="0" smtClean="0"/>
              <a:t>min (num1,num2; //function code inserted here </a:t>
            </a:r>
          </a:p>
          <a:p>
            <a:pPr>
              <a:buNone/>
            </a:pPr>
            <a:r>
              <a:rPr lang="en-US" dirty="0" smtClean="0"/>
              <a:t>------------------ </a:t>
            </a:r>
          </a:p>
          <a:p>
            <a:pPr>
              <a:buNone/>
            </a:pPr>
            <a:r>
              <a:rPr lang="en-US" dirty="0" smtClean="0"/>
              <a:t>------------------ </a:t>
            </a:r>
          </a:p>
          <a:p>
            <a:pPr>
              <a:buNone/>
            </a:pPr>
            <a:r>
              <a:rPr lang="en-US" dirty="0" smtClean="0"/>
              <a:t>} </a:t>
            </a:r>
          </a:p>
          <a:p>
            <a:pPr>
              <a:buNone/>
            </a:pPr>
            <a:r>
              <a:rPr lang="en-US" dirty="0" smtClean="0"/>
              <a:t>An inline function definition must be defined before being invoked as shown in the above example. Here min ( ) being inline will not be called during execution, but its code would be inserted into main ( ) as shown and then it would be compiled. </a:t>
            </a:r>
          </a:p>
          <a:p>
            <a:pPr>
              <a:buNone/>
            </a:pPr>
            <a:r>
              <a:rPr lang="en-US" dirty="0" smtClean="0"/>
              <a:t>If the size of the inline function is large then heavy memory penalty makes it not so useful and in that case normal function use is better. </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Static Member functions</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Static is something that holds its position. </a:t>
            </a:r>
          </a:p>
          <a:p>
            <a:r>
              <a:rPr lang="en-US" dirty="0" smtClean="0"/>
              <a:t>Static is a keyword which can be used with data members , member functions as well as with objects. </a:t>
            </a:r>
          </a:p>
          <a:p>
            <a:endParaRPr lang="en-US" dirty="0" smtClean="0"/>
          </a:p>
          <a:p>
            <a:r>
              <a:rPr lang="en-US" dirty="0" smtClean="0"/>
              <a:t>A function is made static by using static keyword with function name. These functions work for the class as a whole rather than for a particular object of a class. </a:t>
            </a:r>
          </a:p>
          <a:p>
            <a:endParaRPr lang="en-US" dirty="0" smtClean="0"/>
          </a:p>
          <a:p>
            <a:r>
              <a:rPr lang="en-US" dirty="0" smtClean="0"/>
              <a:t>It can be called using class name and scope resolution :: operator. </a:t>
            </a:r>
          </a:p>
          <a:p>
            <a:endParaRPr 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Data Member</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Static Data Member: It is generally used to store value common to the whole class. The static data member differs from an ordinary data member in the following ways : </a:t>
            </a:r>
          </a:p>
          <a:p>
            <a:pPr>
              <a:buNone/>
            </a:pPr>
            <a:endParaRPr lang="en-US" dirty="0" smtClean="0"/>
          </a:p>
          <a:p>
            <a:pPr>
              <a:buNone/>
            </a:pPr>
            <a:r>
              <a:rPr lang="en-US" dirty="0" smtClean="0"/>
              <a:t>(</a:t>
            </a:r>
            <a:r>
              <a:rPr lang="en-US" dirty="0" err="1" smtClean="0"/>
              <a:t>i</a:t>
            </a:r>
            <a:r>
              <a:rPr lang="en-US" dirty="0" smtClean="0"/>
              <a:t>) Only a single copy of the static data member is used by all the objects. </a:t>
            </a:r>
          </a:p>
          <a:p>
            <a:pPr>
              <a:buNone/>
            </a:pPr>
            <a:r>
              <a:rPr lang="en-US" dirty="0" smtClean="0"/>
              <a:t>(ii) It can be used within the class but its lifetime is the whole program. </a:t>
            </a:r>
          </a:p>
          <a:p>
            <a:pPr>
              <a:buNone/>
            </a:pPr>
            <a:endParaRPr lang="en-US" dirty="0" smtClean="0"/>
          </a:p>
          <a:p>
            <a:pPr>
              <a:buNone/>
            </a:pPr>
            <a:r>
              <a:rPr lang="en-US" dirty="0" smtClean="0"/>
              <a:t>For making a data member static, we require : </a:t>
            </a:r>
          </a:p>
          <a:p>
            <a:pPr>
              <a:buNone/>
            </a:pPr>
            <a:r>
              <a:rPr lang="en-US" dirty="0" smtClean="0"/>
              <a:t>(a) Declare it within the class. </a:t>
            </a:r>
          </a:p>
          <a:p>
            <a:pPr>
              <a:buNone/>
            </a:pPr>
            <a:r>
              <a:rPr lang="en-US" dirty="0" smtClean="0"/>
              <a:t>(b) Define it outside the class. </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a:t>Software products must be evaluated for the following quality checks before they are delivered and implemented. </a:t>
            </a:r>
            <a:endParaRPr lang="en-IN" dirty="0" smtClean="0"/>
          </a:p>
          <a:p>
            <a:pPr marL="0" indent="0">
              <a:buNone/>
            </a:pPr>
            <a:endParaRPr lang="en-IN" dirty="0"/>
          </a:p>
          <a:p>
            <a:pPr marL="0" indent="0">
              <a:buNone/>
            </a:pPr>
            <a:r>
              <a:rPr lang="en-IN" dirty="0"/>
              <a:t> 1. correctness</a:t>
            </a:r>
          </a:p>
          <a:p>
            <a:pPr marL="0" indent="0">
              <a:buNone/>
            </a:pPr>
            <a:r>
              <a:rPr lang="en-IN" dirty="0"/>
              <a:t>2. Maintainability</a:t>
            </a:r>
          </a:p>
          <a:p>
            <a:pPr marL="0" indent="0">
              <a:buNone/>
            </a:pPr>
            <a:r>
              <a:rPr lang="en-IN" dirty="0"/>
              <a:t>3. Reusability</a:t>
            </a:r>
          </a:p>
          <a:p>
            <a:pPr marL="0" indent="0">
              <a:buNone/>
            </a:pPr>
            <a:r>
              <a:rPr lang="en-IN" dirty="0"/>
              <a:t>4. interoperability</a:t>
            </a:r>
          </a:p>
          <a:p>
            <a:pPr marL="0" indent="0">
              <a:buNone/>
            </a:pPr>
            <a:r>
              <a:rPr lang="en-IN" dirty="0"/>
              <a:t>5.Portability</a:t>
            </a:r>
          </a:p>
          <a:p>
            <a:pPr marL="0" indent="0">
              <a:buNone/>
            </a:pPr>
            <a:r>
              <a:rPr lang="en-IN" dirty="0"/>
              <a:t>6.Security</a:t>
            </a:r>
          </a:p>
          <a:p>
            <a:pPr marL="0" indent="0">
              <a:buNone/>
            </a:pPr>
            <a:r>
              <a:rPr lang="en-IN" dirty="0"/>
              <a:t>7.Integrity</a:t>
            </a:r>
          </a:p>
          <a:p>
            <a:pPr marL="0" indent="0">
              <a:buNone/>
            </a:pPr>
            <a:r>
              <a:rPr lang="en-IN" dirty="0"/>
              <a:t>8.User friendliness.</a:t>
            </a:r>
          </a:p>
          <a:p>
            <a:endParaRPr lang="en-IN" dirty="0"/>
          </a:p>
        </p:txBody>
      </p:sp>
    </p:spTree>
    <p:extLst>
      <p:ext uri="{BB962C8B-B14F-4D97-AF65-F5344CB8AC3E}">
        <p14:creationId xmlns:p14="http://schemas.microsoft.com/office/powerpoint/2010/main" xmlns="" val="27577816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Class student </a:t>
            </a:r>
          </a:p>
          <a:p>
            <a:pPr>
              <a:buNone/>
            </a:pPr>
            <a:r>
              <a:rPr lang="en-US" dirty="0" smtClean="0"/>
              <a:t>{ </a:t>
            </a:r>
          </a:p>
          <a:p>
            <a:pPr>
              <a:buNone/>
            </a:pPr>
            <a:r>
              <a:rPr lang="en-US" dirty="0" smtClean="0"/>
              <a:t>Static </a:t>
            </a:r>
            <a:r>
              <a:rPr lang="en-US" dirty="0" err="1" smtClean="0"/>
              <a:t>int</a:t>
            </a:r>
            <a:r>
              <a:rPr lang="en-US" dirty="0" smtClean="0"/>
              <a:t> count; //declaration within class </a:t>
            </a:r>
          </a:p>
          <a:p>
            <a:pPr>
              <a:buNone/>
            </a:pPr>
            <a:r>
              <a:rPr lang="en-US" dirty="0" smtClean="0"/>
              <a:t>----------------- </a:t>
            </a:r>
          </a:p>
          <a:p>
            <a:pPr>
              <a:buNone/>
            </a:pPr>
            <a:r>
              <a:rPr lang="en-US" dirty="0" smtClean="0"/>
              <a:t>----------------- </a:t>
            </a:r>
          </a:p>
          <a:p>
            <a:pPr>
              <a:buNone/>
            </a:pPr>
            <a:r>
              <a:rPr lang="en-US" dirty="0" smtClean="0"/>
              <a:t>----------------- </a:t>
            </a:r>
          </a:p>
          <a:p>
            <a:pPr>
              <a:buNone/>
            </a:pPr>
            <a:r>
              <a:rPr lang="en-US" dirty="0" smtClean="0"/>
              <a:t>}; </a:t>
            </a:r>
          </a:p>
          <a:p>
            <a:pPr>
              <a:buNone/>
            </a:pPr>
            <a:endParaRPr lang="en-US" dirty="0" smtClean="0"/>
          </a:p>
          <a:p>
            <a:pPr>
              <a:buNone/>
            </a:pPr>
            <a:r>
              <a:rPr lang="en-US" dirty="0" smtClean="0"/>
              <a:t>The static data member is defined outside the class as : </a:t>
            </a:r>
          </a:p>
          <a:p>
            <a:pPr>
              <a:buNone/>
            </a:pPr>
            <a:endParaRPr lang="en-US" dirty="0" smtClean="0"/>
          </a:p>
          <a:p>
            <a:pPr>
              <a:buNone/>
            </a:pPr>
            <a:r>
              <a:rPr lang="en-US" dirty="0" err="1" smtClean="0"/>
              <a:t>int</a:t>
            </a:r>
            <a:r>
              <a:rPr lang="en-US" dirty="0" smtClean="0"/>
              <a:t> student :: count; //definition outside class </a:t>
            </a:r>
          </a:p>
          <a:p>
            <a:pPr>
              <a:buNone/>
            </a:pPr>
            <a:endParaRPr lang="en-US" dirty="0" smtClean="0"/>
          </a:p>
          <a:p>
            <a:pPr>
              <a:buNone/>
            </a:pPr>
            <a:r>
              <a:rPr lang="en-US" b="1" dirty="0" smtClean="0"/>
              <a:t>The definition outside the class is a must.</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Static function</a:t>
            </a:r>
            <a:endParaRPr lang="en-US" dirty="0"/>
          </a:p>
        </p:txBody>
      </p:sp>
      <p:sp>
        <p:nvSpPr>
          <p:cNvPr id="3" name="Content Placeholder 2"/>
          <p:cNvSpPr>
            <a:spLocks noGrp="1"/>
          </p:cNvSpPr>
          <p:nvPr>
            <p:ph idx="1"/>
          </p:nvPr>
        </p:nvSpPr>
        <p:spPr>
          <a:xfrm>
            <a:off x="457200" y="838200"/>
            <a:ext cx="8229600" cy="5287963"/>
          </a:xfrm>
        </p:spPr>
        <p:txBody>
          <a:bodyPr>
            <a:normAutofit fontScale="62500" lnSpcReduction="20000"/>
          </a:bodyPr>
          <a:lstStyle/>
          <a:p>
            <a:pPr>
              <a:buNone/>
            </a:pPr>
            <a:r>
              <a:rPr lang="en-US" dirty="0" smtClean="0"/>
              <a:t>Static Member Function: A static member function can access only the static members of a class. We can do so by putting the keyword static before the name of the function while declaring it.</a:t>
            </a:r>
          </a:p>
          <a:p>
            <a:pPr>
              <a:buNone/>
            </a:pPr>
            <a:r>
              <a:rPr lang="en-US" dirty="0" smtClean="0"/>
              <a:t>for example, </a:t>
            </a:r>
          </a:p>
          <a:p>
            <a:pPr>
              <a:buNone/>
            </a:pPr>
            <a:r>
              <a:rPr lang="en-US" dirty="0" smtClean="0"/>
              <a:t>                   Class student </a:t>
            </a:r>
          </a:p>
          <a:p>
            <a:pPr>
              <a:buNone/>
            </a:pPr>
            <a:r>
              <a:rPr lang="en-US" dirty="0" smtClean="0"/>
              <a:t>                     { </a:t>
            </a:r>
          </a:p>
          <a:p>
            <a:pPr>
              <a:buNone/>
            </a:pPr>
            <a:r>
              <a:rPr lang="en-US" dirty="0" smtClean="0"/>
              <a:t>                      Static </a:t>
            </a:r>
            <a:r>
              <a:rPr lang="en-US" dirty="0" err="1" smtClean="0"/>
              <a:t>int</a:t>
            </a:r>
            <a:r>
              <a:rPr lang="en-US" dirty="0" smtClean="0"/>
              <a:t> count; </a:t>
            </a:r>
          </a:p>
          <a:p>
            <a:pPr>
              <a:buNone/>
            </a:pPr>
            <a:r>
              <a:rPr lang="en-US" dirty="0" smtClean="0"/>
              <a:t>                          ----------------- </a:t>
            </a:r>
          </a:p>
          <a:p>
            <a:pPr>
              <a:buNone/>
            </a:pPr>
            <a:r>
              <a:rPr lang="en-US" dirty="0" smtClean="0"/>
              <a:t>                           public : </a:t>
            </a:r>
          </a:p>
          <a:p>
            <a:pPr>
              <a:buNone/>
            </a:pPr>
            <a:r>
              <a:rPr lang="en-US" dirty="0" smtClean="0"/>
              <a:t>                             ----------------- </a:t>
            </a:r>
          </a:p>
          <a:p>
            <a:pPr>
              <a:buNone/>
            </a:pPr>
            <a:r>
              <a:rPr lang="en-US" dirty="0" smtClean="0"/>
              <a:t>                            ----------------- </a:t>
            </a:r>
          </a:p>
          <a:p>
            <a:pPr>
              <a:buNone/>
            </a:pPr>
            <a:r>
              <a:rPr lang="en-US" dirty="0" smtClean="0"/>
              <a:t>                           static void </a:t>
            </a:r>
            <a:r>
              <a:rPr lang="en-US" dirty="0" err="1" smtClean="0"/>
              <a:t>showcount</a:t>
            </a:r>
            <a:r>
              <a:rPr lang="en-US" dirty="0" smtClean="0"/>
              <a:t> (void) //static member function </a:t>
            </a:r>
          </a:p>
          <a:p>
            <a:pPr>
              <a:buNone/>
            </a:pPr>
            <a:r>
              <a:rPr lang="en-US" dirty="0" smtClean="0"/>
              <a:t>                              { </a:t>
            </a:r>
          </a:p>
          <a:p>
            <a:pPr>
              <a:buNone/>
            </a:pPr>
            <a:r>
              <a:rPr lang="en-US" dirty="0" smtClean="0"/>
              <a:t>                            </a:t>
            </a:r>
            <a:r>
              <a:rPr lang="en-US" dirty="0" err="1" smtClean="0"/>
              <a:t>Cout</a:t>
            </a:r>
            <a:r>
              <a:rPr lang="en-US" dirty="0" smtClean="0"/>
              <a:t>&lt;&lt;”count=”&lt;&lt;count&lt;&lt;”\n”;</a:t>
            </a:r>
          </a:p>
          <a:p>
            <a:pPr>
              <a:buNone/>
            </a:pPr>
            <a:r>
              <a:rPr lang="en-US" dirty="0" smtClean="0"/>
              <a:t>                                } </a:t>
            </a:r>
          </a:p>
          <a:p>
            <a:pPr>
              <a:buNone/>
            </a:pPr>
            <a:r>
              <a:rPr lang="en-US" dirty="0" smtClean="0"/>
              <a:t>                                   }; </a:t>
            </a:r>
          </a:p>
          <a:p>
            <a:pPr>
              <a:buNone/>
            </a:pPr>
            <a:r>
              <a:rPr lang="en-US" dirty="0" err="1" smtClean="0"/>
              <a:t>int</a:t>
            </a:r>
            <a:r>
              <a:rPr lang="en-US" dirty="0" smtClean="0"/>
              <a:t> student ::count=0;</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371600"/>
            <a:ext cx="8229600" cy="4754563"/>
          </a:xfrm>
        </p:spPr>
        <p:txBody>
          <a:bodyPr>
            <a:normAutofit fontScale="77500" lnSpcReduction="20000"/>
          </a:bodyPr>
          <a:lstStyle/>
          <a:p>
            <a:pPr>
              <a:buNone/>
            </a:pPr>
            <a:r>
              <a:rPr lang="en-US" dirty="0" smtClean="0"/>
              <a:t>In C++, a static member function differs from the other member functions in the following ways: </a:t>
            </a:r>
          </a:p>
          <a:p>
            <a:pPr>
              <a:buNone/>
            </a:pPr>
            <a:endParaRPr lang="en-US" dirty="0" smtClean="0"/>
          </a:p>
          <a:p>
            <a:pPr>
              <a:buNone/>
            </a:pPr>
            <a:r>
              <a:rPr lang="en-US" dirty="0" smtClean="0"/>
              <a:t>(</a:t>
            </a:r>
            <a:r>
              <a:rPr lang="en-US" dirty="0" err="1" smtClean="0"/>
              <a:t>i</a:t>
            </a:r>
            <a:r>
              <a:rPr lang="en-US" dirty="0" smtClean="0"/>
              <a:t>) Only static members (functions or variables) of the same class can be accessed by a static member function. </a:t>
            </a:r>
          </a:p>
          <a:p>
            <a:pPr>
              <a:buNone/>
            </a:pPr>
            <a:r>
              <a:rPr lang="en-US" dirty="0" smtClean="0"/>
              <a:t>(ii) It is called by using the name of the class rather than an object as given below: </a:t>
            </a:r>
          </a:p>
          <a:p>
            <a:pPr>
              <a:buNone/>
            </a:pPr>
            <a:endParaRPr lang="en-US" dirty="0" smtClean="0"/>
          </a:p>
          <a:p>
            <a:pPr>
              <a:buNone/>
            </a:pPr>
            <a:r>
              <a:rPr lang="en-US" dirty="0" err="1" smtClean="0"/>
              <a:t>Name_of_the_class</a:t>
            </a:r>
            <a:r>
              <a:rPr lang="en-US" dirty="0" smtClean="0"/>
              <a:t> :: </a:t>
            </a:r>
            <a:r>
              <a:rPr lang="en-US" dirty="0" err="1" smtClean="0"/>
              <a:t>function_name</a:t>
            </a:r>
            <a:r>
              <a:rPr lang="en-US" dirty="0" smtClean="0"/>
              <a:t> </a:t>
            </a:r>
          </a:p>
          <a:p>
            <a:pPr>
              <a:buNone/>
            </a:pPr>
            <a:r>
              <a:rPr lang="en-US" dirty="0" smtClean="0"/>
              <a:t>For example, </a:t>
            </a:r>
          </a:p>
          <a:p>
            <a:pPr>
              <a:buNone/>
            </a:pPr>
            <a:endParaRPr lang="en-US" dirty="0" smtClean="0"/>
          </a:p>
          <a:p>
            <a:pPr>
              <a:buNone/>
            </a:pPr>
            <a:r>
              <a:rPr lang="en-US" dirty="0" smtClean="0"/>
              <a:t>student::</a:t>
            </a:r>
            <a:r>
              <a:rPr lang="en-US" dirty="0" err="1" smtClean="0"/>
              <a:t>showcount</a:t>
            </a:r>
            <a:r>
              <a:rPr lang="en-US" dirty="0" smtClean="0"/>
              <a:t>();</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static</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class X </a:t>
            </a:r>
          </a:p>
          <a:p>
            <a:pPr>
              <a:buNone/>
            </a:pPr>
            <a:r>
              <a:rPr lang="en-US" dirty="0" smtClean="0"/>
              <a:t>{ </a:t>
            </a:r>
          </a:p>
          <a:p>
            <a:pPr>
              <a:buNone/>
            </a:pPr>
            <a:r>
              <a:rPr lang="en-US" dirty="0" smtClean="0"/>
              <a:t>public: static void f()</a:t>
            </a:r>
          </a:p>
          <a:p>
            <a:pPr>
              <a:buNone/>
            </a:pPr>
            <a:r>
              <a:rPr lang="en-US" dirty="0" smtClean="0"/>
              <a:t>{    </a:t>
            </a:r>
          </a:p>
          <a:p>
            <a:pPr>
              <a:buNone/>
            </a:pPr>
            <a:r>
              <a:rPr lang="en-US" dirty="0" smtClean="0"/>
              <a:t>          </a:t>
            </a:r>
          </a:p>
          <a:p>
            <a:pPr>
              <a:buNone/>
            </a:pPr>
            <a:r>
              <a:rPr lang="en-US" dirty="0" smtClean="0"/>
              <a:t>  }</a:t>
            </a:r>
          </a:p>
          <a:p>
            <a:pPr>
              <a:buNone/>
            </a:pPr>
            <a:r>
              <a:rPr lang="en-US" dirty="0" smtClean="0"/>
              <a:t>};</a:t>
            </a:r>
          </a:p>
          <a:p>
            <a:pPr>
              <a:buNone/>
            </a:pPr>
            <a:endParaRPr lang="en-US" dirty="0" smtClean="0"/>
          </a:p>
          <a:p>
            <a:pPr>
              <a:buNone/>
            </a:pPr>
            <a:r>
              <a:rPr lang="en-US" dirty="0" smtClean="0"/>
              <a:t> </a:t>
            </a:r>
            <a:r>
              <a:rPr lang="en-US" dirty="0" err="1" smtClean="0"/>
              <a:t>int</a:t>
            </a:r>
            <a:r>
              <a:rPr lang="en-US" dirty="0" smtClean="0"/>
              <a:t> main() </a:t>
            </a:r>
          </a:p>
          <a:p>
            <a:pPr>
              <a:buNone/>
            </a:pPr>
            <a:r>
              <a:rPr lang="en-US" dirty="0" smtClean="0"/>
              <a:t>{ </a:t>
            </a:r>
          </a:p>
          <a:p>
            <a:pPr>
              <a:buNone/>
            </a:pPr>
            <a:r>
              <a:rPr lang="en-US" dirty="0" smtClean="0"/>
              <a:t>X::f(); // calling member function directly with class name</a:t>
            </a:r>
          </a:p>
          <a:p>
            <a:pPr>
              <a:buNone/>
            </a:pPr>
            <a:r>
              <a:rPr lang="en-US" dirty="0" smtClean="0"/>
              <a:t> } </a:t>
            </a:r>
          </a:p>
          <a:p>
            <a:pPr>
              <a:buNone/>
            </a:pPr>
            <a:r>
              <a:rPr lang="en-US" dirty="0" smtClean="0"/>
              <a:t>These functions cannot access ordinary data members and member functions, but only static data members and static member functions. </a:t>
            </a:r>
          </a:p>
          <a:p>
            <a:endParaRPr lang="en-US" dirty="0" smtClean="0"/>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 Static variables inside Functions</a:t>
            </a:r>
            <a:br>
              <a:rPr lang="en-US" b="1" dirty="0" smtClean="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Static variables when used inside function are initialized only once, and then they hold their value even through function calls.</a:t>
            </a:r>
          </a:p>
          <a:p>
            <a:pPr>
              <a:buNone/>
            </a:pPr>
            <a:endParaRPr lang="en-US" dirty="0" smtClean="0"/>
          </a:p>
          <a:p>
            <a:pPr>
              <a:buNone/>
            </a:pPr>
            <a:r>
              <a:rPr lang="en-US" dirty="0" smtClean="0"/>
              <a:t>void counter() </a:t>
            </a:r>
          </a:p>
          <a:p>
            <a:pPr>
              <a:buNone/>
            </a:pPr>
            <a:r>
              <a:rPr lang="en-US" dirty="0" smtClean="0"/>
              <a:t>{ </a:t>
            </a:r>
          </a:p>
          <a:p>
            <a:pPr>
              <a:buNone/>
            </a:pPr>
            <a:r>
              <a:rPr lang="en-US" dirty="0" smtClean="0"/>
              <a:t>static </a:t>
            </a:r>
            <a:r>
              <a:rPr lang="en-US" dirty="0" err="1" smtClean="0"/>
              <a:t>int</a:t>
            </a:r>
            <a:r>
              <a:rPr lang="en-US" dirty="0" smtClean="0"/>
              <a:t> count=0;</a:t>
            </a:r>
          </a:p>
          <a:p>
            <a:pPr>
              <a:buNone/>
            </a:pPr>
            <a:r>
              <a:rPr lang="en-US" dirty="0" smtClean="0"/>
              <a:t> </a:t>
            </a:r>
            <a:r>
              <a:rPr lang="en-US" dirty="0" err="1" smtClean="0"/>
              <a:t>cout</a:t>
            </a:r>
            <a:r>
              <a:rPr lang="en-US" dirty="0" smtClean="0"/>
              <a:t> &lt;&lt; count++;</a:t>
            </a:r>
          </a:p>
          <a:p>
            <a:pPr>
              <a:buNone/>
            </a:pPr>
            <a:r>
              <a:rPr lang="en-US" dirty="0" smtClean="0"/>
              <a:t> } </a:t>
            </a:r>
          </a:p>
          <a:p>
            <a:pPr>
              <a:buNone/>
            </a:pPr>
            <a:r>
              <a:rPr lang="en-US" dirty="0" err="1" smtClean="0"/>
              <a:t>int</a:t>
            </a:r>
            <a:r>
              <a:rPr lang="en-US" dirty="0" smtClean="0"/>
              <a:t> main()</a:t>
            </a:r>
          </a:p>
          <a:p>
            <a:pPr>
              <a:buNone/>
            </a:pPr>
            <a:r>
              <a:rPr lang="en-US" dirty="0" smtClean="0"/>
              <a:t> { </a:t>
            </a:r>
          </a:p>
          <a:p>
            <a:pPr>
              <a:buNone/>
            </a:pPr>
            <a:r>
              <a:rPr lang="en-US" dirty="0" smtClean="0"/>
              <a:t>for(</a:t>
            </a:r>
            <a:r>
              <a:rPr lang="en-US" dirty="0" err="1" smtClean="0"/>
              <a:t>int</a:t>
            </a:r>
            <a:r>
              <a:rPr lang="en-US" dirty="0" smtClean="0"/>
              <a:t> </a:t>
            </a:r>
            <a:r>
              <a:rPr lang="en-US" dirty="0" err="1" smtClean="0"/>
              <a:t>i</a:t>
            </a:r>
            <a:r>
              <a:rPr lang="en-US" dirty="0" smtClean="0"/>
              <a:t>=0;i&lt;5;i++)</a:t>
            </a:r>
          </a:p>
          <a:p>
            <a:pPr>
              <a:buNone/>
            </a:pPr>
            <a:r>
              <a:rPr lang="en-US" dirty="0" smtClean="0"/>
              <a:t> { </a:t>
            </a:r>
          </a:p>
          <a:p>
            <a:pPr>
              <a:buNone/>
            </a:pPr>
            <a:r>
              <a:rPr lang="en-US" dirty="0" smtClean="0"/>
              <a:t>counter(); </a:t>
            </a:r>
          </a:p>
          <a:p>
            <a:pPr>
              <a:buNone/>
            </a:pPr>
            <a:r>
              <a:rPr lang="en-US" dirty="0" smtClean="0"/>
              <a:t>} } </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see the same program's output </a:t>
            </a:r>
            <a:r>
              <a:rPr lang="en-US" b="1" dirty="0" smtClean="0"/>
              <a:t>without using static</a:t>
            </a:r>
            <a:r>
              <a:rPr lang="en-US" dirty="0" smtClean="0"/>
              <a:t> variable. </a:t>
            </a:r>
            <a:br>
              <a:rPr lang="en-US" dirty="0" smtClean="0"/>
            </a:br>
            <a:endParaRPr lang="en-US" dirty="0"/>
          </a:p>
        </p:txBody>
      </p:sp>
      <p:sp>
        <p:nvSpPr>
          <p:cNvPr id="3" name="Content Placeholder 2"/>
          <p:cNvSpPr>
            <a:spLocks noGrp="1"/>
          </p:cNvSpPr>
          <p:nvPr>
            <p:ph idx="1"/>
          </p:nvPr>
        </p:nvSpPr>
        <p:spPr>
          <a:xfrm>
            <a:off x="457200" y="1066800"/>
            <a:ext cx="8229600" cy="5562600"/>
          </a:xfrm>
        </p:spPr>
        <p:txBody>
          <a:bodyPr>
            <a:normAutofit fontScale="62500" lnSpcReduction="20000"/>
          </a:bodyPr>
          <a:lstStyle/>
          <a:p>
            <a:pPr>
              <a:buNone/>
            </a:pPr>
            <a:r>
              <a:rPr lang="en-US" dirty="0" smtClean="0"/>
              <a:t>Output of previous program is </a:t>
            </a:r>
          </a:p>
          <a:p>
            <a:pPr>
              <a:buNone/>
            </a:pPr>
            <a:r>
              <a:rPr lang="en-US" dirty="0" smtClean="0"/>
              <a:t> 0 1 2 3 4</a:t>
            </a:r>
          </a:p>
          <a:p>
            <a:pPr>
              <a:buNone/>
            </a:pPr>
            <a:r>
              <a:rPr lang="en-US" dirty="0" smtClean="0"/>
              <a:t>___________________________________________________</a:t>
            </a:r>
          </a:p>
          <a:p>
            <a:pPr>
              <a:buNone/>
            </a:pPr>
            <a:endParaRPr lang="en-US" dirty="0" smtClean="0"/>
          </a:p>
          <a:p>
            <a:pPr>
              <a:buNone/>
            </a:pPr>
            <a:r>
              <a:rPr lang="en-US" dirty="0" smtClean="0"/>
              <a:t>void counter()</a:t>
            </a:r>
          </a:p>
          <a:p>
            <a:pPr>
              <a:buNone/>
            </a:pPr>
            <a:r>
              <a:rPr lang="en-US" dirty="0" smtClean="0"/>
              <a:t> { </a:t>
            </a:r>
          </a:p>
          <a:p>
            <a:pPr>
              <a:buNone/>
            </a:pPr>
            <a:r>
              <a:rPr lang="en-US" dirty="0" err="1" smtClean="0"/>
              <a:t>int</a:t>
            </a:r>
            <a:r>
              <a:rPr lang="en-US" dirty="0" smtClean="0"/>
              <a:t> count=0;</a:t>
            </a:r>
          </a:p>
          <a:p>
            <a:pPr>
              <a:buNone/>
            </a:pPr>
            <a:r>
              <a:rPr lang="en-US" dirty="0" smtClean="0"/>
              <a:t> </a:t>
            </a:r>
            <a:r>
              <a:rPr lang="en-US" dirty="0" err="1" smtClean="0"/>
              <a:t>cout</a:t>
            </a:r>
            <a:r>
              <a:rPr lang="en-US" dirty="0" smtClean="0"/>
              <a:t> &lt;&lt; count++; </a:t>
            </a:r>
          </a:p>
          <a:p>
            <a:pPr>
              <a:buNone/>
            </a:pPr>
            <a:r>
              <a:rPr lang="en-US" dirty="0" smtClean="0"/>
              <a:t>} </a:t>
            </a:r>
          </a:p>
          <a:p>
            <a:pPr>
              <a:buNone/>
            </a:pPr>
            <a:endParaRPr lang="en-US" dirty="0" smtClean="0"/>
          </a:p>
          <a:p>
            <a:pPr>
              <a:buNone/>
            </a:pPr>
            <a:r>
              <a:rPr lang="en-US" dirty="0" err="1" smtClean="0"/>
              <a:t>int</a:t>
            </a:r>
            <a:r>
              <a:rPr lang="en-US" dirty="0" smtClean="0"/>
              <a:t> main()</a:t>
            </a:r>
          </a:p>
          <a:p>
            <a:pPr>
              <a:buNone/>
            </a:pPr>
            <a:r>
              <a:rPr lang="en-US" dirty="0" smtClean="0"/>
              <a:t> { </a:t>
            </a:r>
          </a:p>
          <a:p>
            <a:pPr>
              <a:buNone/>
            </a:pPr>
            <a:r>
              <a:rPr lang="en-US" dirty="0" smtClean="0"/>
              <a:t>for(</a:t>
            </a:r>
            <a:r>
              <a:rPr lang="en-US" dirty="0" err="1" smtClean="0"/>
              <a:t>int</a:t>
            </a:r>
            <a:r>
              <a:rPr lang="en-US" dirty="0" smtClean="0"/>
              <a:t> </a:t>
            </a:r>
            <a:r>
              <a:rPr lang="en-US" dirty="0" err="1" smtClean="0"/>
              <a:t>i</a:t>
            </a:r>
            <a:r>
              <a:rPr lang="en-US" dirty="0" smtClean="0"/>
              <a:t>=0;i&lt;5;i++)</a:t>
            </a:r>
          </a:p>
          <a:p>
            <a:pPr>
              <a:buNone/>
            </a:pPr>
            <a:r>
              <a:rPr lang="en-US" dirty="0" smtClean="0"/>
              <a:t> { </a:t>
            </a:r>
          </a:p>
          <a:p>
            <a:pPr>
              <a:buNone/>
            </a:pPr>
            <a:r>
              <a:rPr lang="en-US" dirty="0" smtClean="0"/>
              <a:t>counter();</a:t>
            </a:r>
          </a:p>
          <a:p>
            <a:pPr>
              <a:buNone/>
            </a:pPr>
            <a:r>
              <a:rPr lang="en-US" dirty="0" smtClean="0"/>
              <a:t> } }</a:t>
            </a:r>
          </a:p>
          <a:p>
            <a:pPr>
              <a:buNone/>
            </a:pPr>
            <a:endParaRPr lang="en-US" dirty="0" smtClean="0"/>
          </a:p>
          <a:p>
            <a:pPr>
              <a:buNone/>
            </a:pPr>
            <a:r>
              <a:rPr lang="en-US" dirty="0" smtClean="0"/>
              <a:t> Output : 0 0 0 0</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639762"/>
          </a:xfrm>
        </p:spPr>
        <p:txBody>
          <a:bodyPr>
            <a:normAutofit fontScale="90000"/>
          </a:bodyPr>
          <a:lstStyle/>
          <a:p>
            <a:r>
              <a:rPr lang="en-US" dirty="0" err="1" smtClean="0"/>
              <a:t>Eg</a:t>
            </a:r>
            <a:r>
              <a:rPr lang="en-US" dirty="0" smtClean="0"/>
              <a:t>:- of static members and functions</a:t>
            </a:r>
            <a:endParaRPr lang="en-US" dirty="0"/>
          </a:p>
        </p:txBody>
      </p:sp>
      <p:sp>
        <p:nvSpPr>
          <p:cNvPr id="3" name="Content Placeholder 2"/>
          <p:cNvSpPr>
            <a:spLocks noGrp="1"/>
          </p:cNvSpPr>
          <p:nvPr>
            <p:ph idx="1"/>
          </p:nvPr>
        </p:nvSpPr>
        <p:spPr>
          <a:xfrm>
            <a:off x="457200" y="914400"/>
            <a:ext cx="3733800" cy="5211763"/>
          </a:xfrm>
        </p:spPr>
        <p:txBody>
          <a:bodyPr>
            <a:noAutofit/>
          </a:bodyPr>
          <a:lstStyle/>
          <a:p>
            <a:pPr>
              <a:buNone/>
            </a:pPr>
            <a:r>
              <a:rPr lang="en-US" sz="1800" dirty="0" smtClean="0"/>
              <a:t>class stat</a:t>
            </a:r>
          </a:p>
          <a:p>
            <a:pPr>
              <a:buNone/>
            </a:pPr>
            <a:r>
              <a:rPr lang="en-US" sz="1800" dirty="0" smtClean="0"/>
              <a:t>{</a:t>
            </a:r>
          </a:p>
          <a:p>
            <a:pPr>
              <a:buNone/>
            </a:pPr>
            <a:r>
              <a:rPr lang="en-US" sz="1800" dirty="0" smtClean="0"/>
              <a:t>    </a:t>
            </a:r>
            <a:r>
              <a:rPr lang="en-US" sz="1800" dirty="0" err="1" smtClean="0"/>
              <a:t>int</a:t>
            </a:r>
            <a:r>
              <a:rPr lang="en-US" sz="1800" dirty="0" smtClean="0"/>
              <a:t> code;</a:t>
            </a:r>
          </a:p>
          <a:p>
            <a:pPr>
              <a:buNone/>
            </a:pPr>
            <a:r>
              <a:rPr lang="en-US" sz="1800" dirty="0" smtClean="0"/>
              <a:t>    static </a:t>
            </a:r>
            <a:r>
              <a:rPr lang="en-US" sz="1800" dirty="0" err="1" smtClean="0"/>
              <a:t>int</a:t>
            </a:r>
            <a:r>
              <a:rPr lang="en-US" sz="1800" dirty="0" smtClean="0"/>
              <a:t> count;</a:t>
            </a:r>
          </a:p>
          <a:p>
            <a:pPr>
              <a:buNone/>
            </a:pPr>
            <a:r>
              <a:rPr lang="en-US" sz="1800" dirty="0" smtClean="0"/>
              <a:t>    public:</a:t>
            </a:r>
          </a:p>
          <a:p>
            <a:pPr>
              <a:buNone/>
            </a:pPr>
            <a:r>
              <a:rPr lang="en-US" sz="1800" dirty="0" smtClean="0"/>
              <a:t>    stat()</a:t>
            </a:r>
          </a:p>
          <a:p>
            <a:pPr>
              <a:buNone/>
            </a:pPr>
            <a:r>
              <a:rPr lang="en-US" sz="1800" dirty="0" smtClean="0"/>
              <a:t>    {</a:t>
            </a:r>
          </a:p>
          <a:p>
            <a:pPr>
              <a:buNone/>
            </a:pPr>
            <a:r>
              <a:rPr lang="en-US" sz="1800" dirty="0" smtClean="0"/>
              <a:t>      code=++count;</a:t>
            </a:r>
          </a:p>
          <a:p>
            <a:pPr>
              <a:buNone/>
            </a:pPr>
            <a:r>
              <a:rPr lang="en-US" sz="1800" dirty="0" smtClean="0"/>
              <a:t>    }</a:t>
            </a:r>
          </a:p>
          <a:p>
            <a:pPr>
              <a:buNone/>
            </a:pPr>
            <a:r>
              <a:rPr lang="en-US" sz="1800" dirty="0" smtClean="0"/>
              <a:t>    void </a:t>
            </a:r>
            <a:r>
              <a:rPr lang="en-US" sz="1800" dirty="0" err="1" smtClean="0"/>
              <a:t>showcode</a:t>
            </a:r>
            <a:r>
              <a:rPr lang="en-US" sz="1800" dirty="0" smtClean="0"/>
              <a:t>()</a:t>
            </a:r>
          </a:p>
          <a:p>
            <a:pPr>
              <a:buNone/>
            </a:pPr>
            <a:r>
              <a:rPr lang="en-US" sz="1800" dirty="0" smtClean="0"/>
              <a:t>    {</a:t>
            </a:r>
          </a:p>
          <a:p>
            <a:pPr>
              <a:buNone/>
            </a:pPr>
            <a:r>
              <a:rPr lang="en-US" sz="1800" dirty="0" smtClean="0"/>
              <a:t>      </a:t>
            </a:r>
            <a:r>
              <a:rPr lang="en-US" sz="1800" dirty="0" err="1" smtClean="0"/>
              <a:t>cout</a:t>
            </a:r>
            <a:r>
              <a:rPr lang="en-US" sz="1800" dirty="0" smtClean="0"/>
              <a:t>&lt;&lt;"\n\</a:t>
            </a:r>
            <a:r>
              <a:rPr lang="en-US" sz="1800" dirty="0" err="1" smtClean="0"/>
              <a:t>tObject</a:t>
            </a:r>
            <a:r>
              <a:rPr lang="en-US" sz="1800" dirty="0" smtClean="0"/>
              <a:t> number is :"&lt;&lt;code;</a:t>
            </a:r>
          </a:p>
          <a:p>
            <a:pPr>
              <a:buNone/>
            </a:pPr>
            <a:r>
              <a:rPr lang="en-US" sz="1800" dirty="0" smtClean="0"/>
              <a:t>    }</a:t>
            </a:r>
          </a:p>
          <a:p>
            <a:pPr>
              <a:buNone/>
            </a:pPr>
            <a:r>
              <a:rPr lang="en-US" sz="1800" dirty="0" smtClean="0"/>
              <a:t>    static void </a:t>
            </a:r>
            <a:r>
              <a:rPr lang="en-US" sz="1800" dirty="0" err="1" smtClean="0"/>
              <a:t>showcount</a:t>
            </a:r>
            <a:r>
              <a:rPr lang="en-US" sz="1800" dirty="0" smtClean="0"/>
              <a:t>()</a:t>
            </a:r>
          </a:p>
          <a:p>
            <a:pPr>
              <a:buNone/>
            </a:pPr>
            <a:r>
              <a:rPr lang="en-US" sz="1800" dirty="0" smtClean="0"/>
              <a:t>    {   </a:t>
            </a:r>
            <a:r>
              <a:rPr lang="en-US" sz="1800" dirty="0" err="1" smtClean="0"/>
              <a:t>cout</a:t>
            </a:r>
            <a:r>
              <a:rPr lang="en-US" sz="1800" dirty="0" smtClean="0"/>
              <a:t>&lt;&lt;"\n\</a:t>
            </a:r>
            <a:r>
              <a:rPr lang="en-US" sz="1800" dirty="0" err="1" smtClean="0"/>
              <a:t>tCount</a:t>
            </a:r>
            <a:r>
              <a:rPr lang="en-US" sz="1800" dirty="0" smtClean="0"/>
              <a:t> Objects :"&lt;&lt;count;</a:t>
            </a:r>
          </a:p>
          <a:p>
            <a:pPr>
              <a:buNone/>
            </a:pPr>
            <a:r>
              <a:rPr lang="en-US" sz="1800" dirty="0" smtClean="0"/>
              <a:t>    } };</a:t>
            </a:r>
          </a:p>
          <a:p>
            <a:pPr>
              <a:buNone/>
            </a:pPr>
            <a:endParaRPr lang="en-US" sz="1800" dirty="0" smtClean="0"/>
          </a:p>
          <a:p>
            <a:pPr>
              <a:buNone/>
            </a:pPr>
            <a:r>
              <a:rPr lang="en-US" sz="1800" dirty="0" smtClean="0"/>
              <a:t/>
            </a:r>
            <a:br>
              <a:rPr lang="en-US" sz="1800" dirty="0" smtClean="0"/>
            </a:br>
            <a:endParaRPr lang="en-US" sz="1800" dirty="0" smtClean="0"/>
          </a:p>
          <a:p>
            <a:endParaRPr lang="en-US" sz="1600" dirty="0"/>
          </a:p>
        </p:txBody>
      </p:sp>
      <p:sp>
        <p:nvSpPr>
          <p:cNvPr id="4" name="Rectangle 3"/>
          <p:cNvSpPr/>
          <p:nvPr/>
        </p:nvSpPr>
        <p:spPr>
          <a:xfrm>
            <a:off x="4191000" y="990600"/>
            <a:ext cx="4572000" cy="3693319"/>
          </a:xfrm>
          <a:prstGeom prst="rect">
            <a:avLst/>
          </a:prstGeom>
        </p:spPr>
        <p:txBody>
          <a:bodyPr wrap="square">
            <a:spAutoFit/>
          </a:bodyPr>
          <a:lstStyle/>
          <a:p>
            <a:pPr>
              <a:buNone/>
            </a:pPr>
            <a:r>
              <a:rPr lang="en-US" dirty="0" err="1" smtClean="0"/>
              <a:t>int</a:t>
            </a:r>
            <a:r>
              <a:rPr lang="en-US" dirty="0" smtClean="0"/>
              <a:t> stat::count;</a:t>
            </a:r>
          </a:p>
          <a:p>
            <a:pPr>
              <a:buNone/>
            </a:pPr>
            <a:r>
              <a:rPr lang="en-US" dirty="0" smtClean="0"/>
              <a:t> </a:t>
            </a:r>
          </a:p>
          <a:p>
            <a:pPr>
              <a:buNone/>
            </a:pPr>
            <a:r>
              <a:rPr lang="en-US" dirty="0" smtClean="0"/>
              <a:t>main</a:t>
            </a:r>
            <a:r>
              <a:rPr lang="en-US" dirty="0" smtClean="0"/>
              <a:t>()</a:t>
            </a:r>
          </a:p>
          <a:p>
            <a:pPr>
              <a:buNone/>
            </a:pPr>
            <a:r>
              <a:rPr lang="en-US" dirty="0" smtClean="0"/>
              <a:t>{</a:t>
            </a:r>
          </a:p>
          <a:p>
            <a:pPr>
              <a:buNone/>
            </a:pPr>
            <a:r>
              <a:rPr lang="en-US" dirty="0" smtClean="0"/>
              <a:t>   stat obj1,obj2;</a:t>
            </a:r>
          </a:p>
          <a:p>
            <a:pPr>
              <a:buNone/>
            </a:pPr>
            <a:r>
              <a:rPr lang="en-US" dirty="0" smtClean="0"/>
              <a:t> </a:t>
            </a:r>
          </a:p>
          <a:p>
            <a:pPr>
              <a:buNone/>
            </a:pPr>
            <a:r>
              <a:rPr lang="en-US" dirty="0" smtClean="0"/>
              <a:t>   obj1.showcount();</a:t>
            </a:r>
          </a:p>
          <a:p>
            <a:pPr>
              <a:buNone/>
            </a:pPr>
            <a:r>
              <a:rPr lang="en-US" dirty="0" smtClean="0"/>
              <a:t>   obj1.showcode();</a:t>
            </a:r>
          </a:p>
          <a:p>
            <a:pPr>
              <a:buNone/>
            </a:pPr>
            <a:r>
              <a:rPr lang="en-US" dirty="0" smtClean="0"/>
              <a:t>   obj2.showcount();</a:t>
            </a:r>
          </a:p>
          <a:p>
            <a:pPr>
              <a:buNone/>
            </a:pPr>
            <a:r>
              <a:rPr lang="en-US" dirty="0" smtClean="0"/>
              <a:t>   obj2.showcode();</a:t>
            </a:r>
          </a:p>
          <a:p>
            <a:pPr>
              <a:buNone/>
            </a:pPr>
            <a:r>
              <a:rPr lang="en-US" dirty="0" smtClean="0"/>
              <a:t>  </a:t>
            </a:r>
          </a:p>
          <a:p>
            <a:pPr>
              <a:buNone/>
            </a:pPr>
            <a:r>
              <a:rPr lang="en-US" dirty="0" smtClean="0"/>
              <a:t>}</a:t>
            </a:r>
          </a:p>
          <a:p>
            <a:r>
              <a:rPr lang="en-US" dirty="0" smtClean="0"/>
              <a:t> </a:t>
            </a:r>
          </a:p>
        </p:txBody>
      </p:sp>
      <p:cxnSp>
        <p:nvCxnSpPr>
          <p:cNvPr id="6" name="Straight Connector 5"/>
          <p:cNvCxnSpPr/>
          <p:nvPr/>
        </p:nvCxnSpPr>
        <p:spPr>
          <a:xfrm rot="16200000" flipH="1">
            <a:off x="1181100" y="3848100"/>
            <a:ext cx="5943600" cy="7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Output: </a:t>
            </a:r>
            <a:br>
              <a:rPr lang="en-US" b="1" dirty="0" smtClean="0"/>
            </a:br>
            <a:endParaRPr lang="en-US" dirty="0"/>
          </a:p>
        </p:txBody>
      </p:sp>
      <p:sp>
        <p:nvSpPr>
          <p:cNvPr id="3" name="Content Placeholder 2"/>
          <p:cNvSpPr>
            <a:spLocks noGrp="1"/>
          </p:cNvSpPr>
          <p:nvPr>
            <p:ph idx="1"/>
          </p:nvPr>
        </p:nvSpPr>
        <p:spPr/>
        <p:txBody>
          <a:bodyPr/>
          <a:lstStyle/>
          <a:p>
            <a:pPr>
              <a:buNone/>
            </a:pPr>
            <a:r>
              <a:rPr lang="en-US" dirty="0" smtClean="0"/>
              <a:t>Count Objects: 2</a:t>
            </a:r>
          </a:p>
          <a:p>
            <a:pPr>
              <a:buNone/>
            </a:pPr>
            <a:r>
              <a:rPr lang="en-US" dirty="0" smtClean="0"/>
              <a:t>Object Number is: 1</a:t>
            </a:r>
          </a:p>
          <a:p>
            <a:pPr>
              <a:buNone/>
            </a:pPr>
            <a:endParaRPr lang="en-US" dirty="0" smtClean="0"/>
          </a:p>
          <a:p>
            <a:pPr>
              <a:buNone/>
            </a:pPr>
            <a:endParaRPr lang="en-US" dirty="0" smtClean="0"/>
          </a:p>
          <a:p>
            <a:pPr>
              <a:buNone/>
            </a:pPr>
            <a:r>
              <a:rPr lang="en-US" dirty="0" smtClean="0"/>
              <a:t>Count Objects: 2</a:t>
            </a:r>
          </a:p>
          <a:p>
            <a:pPr>
              <a:buNone/>
            </a:pPr>
            <a:r>
              <a:rPr lang="en-US" dirty="0" smtClean="0"/>
              <a:t>Object Number is: 2</a:t>
            </a:r>
          </a:p>
          <a:p>
            <a:pPr>
              <a:buNone/>
            </a:pP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Const  - Member function</a:t>
            </a:r>
            <a:br>
              <a:rPr lang="en-US" b="1" dirty="0" smtClean="0"/>
            </a:br>
            <a:endParaRPr lang="en-US" dirty="0"/>
          </a:p>
        </p:txBody>
      </p:sp>
      <p:sp>
        <p:nvSpPr>
          <p:cNvPr id="3" name="Content Placeholder 2"/>
          <p:cNvSpPr>
            <a:spLocks noGrp="1"/>
          </p:cNvSpPr>
          <p:nvPr>
            <p:ph idx="1"/>
          </p:nvPr>
        </p:nvSpPr>
        <p:spPr>
          <a:xfrm>
            <a:off x="457200" y="914400"/>
            <a:ext cx="8229600" cy="5211763"/>
          </a:xfrm>
        </p:spPr>
        <p:txBody>
          <a:bodyPr>
            <a:noAutofit/>
          </a:bodyPr>
          <a:lstStyle/>
          <a:p>
            <a:pPr>
              <a:buNone/>
            </a:pPr>
            <a:r>
              <a:rPr lang="en-US" sz="1600" dirty="0" smtClean="0"/>
              <a:t>A const member function never modifies data members in an object.</a:t>
            </a:r>
          </a:p>
          <a:p>
            <a:pPr>
              <a:buNone/>
            </a:pPr>
            <a:endParaRPr lang="en-US" sz="1600" b="1" dirty="0" smtClean="0"/>
          </a:p>
          <a:p>
            <a:pPr>
              <a:buNone/>
            </a:pPr>
            <a:r>
              <a:rPr lang="en-US" sz="1600" b="1" dirty="0" smtClean="0"/>
              <a:t>Syntax :   </a:t>
            </a:r>
            <a:r>
              <a:rPr lang="en-US" sz="1600" dirty="0" smtClean="0"/>
              <a:t> </a:t>
            </a:r>
            <a:r>
              <a:rPr lang="en-US" sz="1600" dirty="0" err="1" smtClean="0"/>
              <a:t>return_type</a:t>
            </a:r>
            <a:r>
              <a:rPr lang="en-US" sz="1600" dirty="0" smtClean="0"/>
              <a:t> </a:t>
            </a:r>
            <a:r>
              <a:rPr lang="en-US" sz="1600" dirty="0" err="1" smtClean="0"/>
              <a:t>function_name</a:t>
            </a:r>
            <a:r>
              <a:rPr lang="en-US" sz="1600" dirty="0" smtClean="0"/>
              <a:t>() const;</a:t>
            </a:r>
          </a:p>
          <a:p>
            <a:endParaRPr lang="en-US" sz="1600" dirty="0" smtClean="0"/>
          </a:p>
          <a:p>
            <a:pPr>
              <a:buNone/>
            </a:pPr>
            <a:r>
              <a:rPr lang="en-US" sz="1600" dirty="0" smtClean="0"/>
              <a:t> class Test {</a:t>
            </a:r>
          </a:p>
          <a:p>
            <a:pPr>
              <a:buNone/>
            </a:pPr>
            <a:r>
              <a:rPr lang="en-US" sz="1600" dirty="0" smtClean="0"/>
              <a:t>    </a:t>
            </a:r>
            <a:r>
              <a:rPr lang="en-US" sz="1600" dirty="0" err="1" smtClean="0"/>
              <a:t>int</a:t>
            </a:r>
            <a:r>
              <a:rPr lang="en-US" sz="1600" dirty="0" smtClean="0"/>
              <a:t> value;</a:t>
            </a:r>
          </a:p>
          <a:p>
            <a:pPr>
              <a:buNone/>
            </a:pPr>
            <a:r>
              <a:rPr lang="en-US" sz="1600" dirty="0" smtClean="0"/>
              <a:t>public:</a:t>
            </a:r>
          </a:p>
          <a:p>
            <a:pPr>
              <a:buNone/>
            </a:pPr>
            <a:r>
              <a:rPr lang="en-US" sz="1600" dirty="0" smtClean="0"/>
              <a:t>    Test(</a:t>
            </a:r>
            <a:r>
              <a:rPr lang="en-US" sz="1600" dirty="0" err="1" smtClean="0"/>
              <a:t>int</a:t>
            </a:r>
            <a:r>
              <a:rPr lang="en-US" sz="1600" dirty="0" smtClean="0"/>
              <a:t> v ) </a:t>
            </a:r>
          </a:p>
          <a:p>
            <a:pPr>
              <a:buNone/>
            </a:pPr>
            <a:r>
              <a:rPr lang="en-US" sz="1600" dirty="0" smtClean="0"/>
              <a:t>         {    value = v; }</a:t>
            </a:r>
          </a:p>
          <a:p>
            <a:pPr>
              <a:buNone/>
            </a:pPr>
            <a:r>
              <a:rPr lang="en-US" sz="1600" dirty="0" smtClean="0"/>
              <a:t>     </a:t>
            </a:r>
          </a:p>
          <a:p>
            <a:pPr>
              <a:buNone/>
            </a:pPr>
            <a:r>
              <a:rPr lang="en-US" sz="1600" dirty="0" smtClean="0"/>
              <a:t>    </a:t>
            </a:r>
            <a:r>
              <a:rPr lang="en-US" sz="1600" dirty="0" err="1" smtClean="0"/>
              <a:t>int</a:t>
            </a:r>
            <a:r>
              <a:rPr lang="en-US" sz="1600" dirty="0" smtClean="0"/>
              <a:t> </a:t>
            </a:r>
            <a:r>
              <a:rPr lang="en-US" sz="1600" dirty="0" err="1" smtClean="0"/>
              <a:t>getValue</a:t>
            </a:r>
            <a:r>
              <a:rPr lang="en-US" sz="1600" dirty="0" smtClean="0"/>
              <a:t>() const </a:t>
            </a:r>
          </a:p>
          <a:p>
            <a:pPr>
              <a:buNone/>
            </a:pPr>
            <a:r>
              <a:rPr lang="en-US" sz="1600" dirty="0" smtClean="0"/>
              <a:t>{    return value;</a:t>
            </a:r>
          </a:p>
          <a:p>
            <a:pPr>
              <a:buNone/>
            </a:pPr>
            <a:r>
              <a:rPr lang="en-US" sz="1600" dirty="0" smtClean="0"/>
              <a:t>   }                                           // We get compiler error if we add a statement like "value = 100;“  in              							this function.</a:t>
            </a:r>
          </a:p>
          <a:p>
            <a:pPr>
              <a:buNone/>
            </a:pPr>
            <a:r>
              <a:rPr lang="en-US" sz="1600" dirty="0" smtClean="0"/>
              <a:t>};</a:t>
            </a:r>
          </a:p>
          <a:p>
            <a:pPr>
              <a:buNone/>
            </a:pPr>
            <a:r>
              <a:rPr lang="en-US" sz="1600" dirty="0" smtClean="0"/>
              <a:t> </a:t>
            </a:r>
            <a:r>
              <a:rPr lang="en-US" sz="1600" dirty="0" err="1" smtClean="0"/>
              <a:t>int</a:t>
            </a:r>
            <a:r>
              <a:rPr lang="en-US" sz="1600" dirty="0" smtClean="0"/>
              <a:t> main() {</a:t>
            </a:r>
          </a:p>
          <a:p>
            <a:pPr>
              <a:buNone/>
            </a:pPr>
            <a:r>
              <a:rPr lang="en-US" sz="1600" dirty="0" smtClean="0"/>
              <a:t>    Test t(20);</a:t>
            </a:r>
          </a:p>
          <a:p>
            <a:pPr>
              <a:buNone/>
            </a:pPr>
            <a:r>
              <a:rPr lang="en-US" sz="1600" dirty="0" smtClean="0"/>
              <a:t>    </a:t>
            </a:r>
            <a:r>
              <a:rPr lang="en-US" sz="1600" dirty="0" err="1" smtClean="0"/>
              <a:t>cout</a:t>
            </a:r>
            <a:r>
              <a:rPr lang="en-US" sz="1600" dirty="0" smtClean="0"/>
              <a:t>&lt;&lt;</a:t>
            </a:r>
            <a:r>
              <a:rPr lang="en-US" sz="1600" dirty="0" err="1" smtClean="0"/>
              <a:t>t.getValue</a:t>
            </a:r>
            <a:r>
              <a:rPr lang="en-US" sz="1600" dirty="0" smtClean="0"/>
              <a:t>();</a:t>
            </a:r>
          </a:p>
          <a:p>
            <a:pPr>
              <a:buNone/>
            </a:pPr>
            <a:r>
              <a:rPr lang="en-US" sz="1600" dirty="0" smtClean="0"/>
              <a:t>    return 0;</a:t>
            </a:r>
          </a:p>
          <a:p>
            <a:pPr>
              <a:buNone/>
            </a:pPr>
            <a:r>
              <a:rPr lang="en-US" sz="1600" dirty="0" smtClean="0"/>
              <a:t>}</a:t>
            </a:r>
          </a:p>
          <a:p>
            <a:pPr>
              <a:buNone/>
            </a:pPr>
            <a:endParaRPr lang="en-US" sz="16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Function </a:t>
            </a:r>
            <a:endParaRPr lang="en-US" dirty="0"/>
          </a:p>
        </p:txBody>
      </p:sp>
      <p:sp>
        <p:nvSpPr>
          <p:cNvPr id="3" name="Content Placeholder 2"/>
          <p:cNvSpPr>
            <a:spLocks noGrp="1"/>
          </p:cNvSpPr>
          <p:nvPr>
            <p:ph idx="1"/>
          </p:nvPr>
        </p:nvSpPr>
        <p:spPr/>
        <p:txBody>
          <a:bodyPr>
            <a:normAutofit/>
          </a:bodyPr>
          <a:lstStyle/>
          <a:p>
            <a:pPr>
              <a:buNone/>
            </a:pPr>
            <a:r>
              <a:rPr lang="en-US" sz="2000" dirty="0" smtClean="0"/>
              <a:t>      A  mechanism built in C++ programming to access private or protected data from non-member function , which is a friend function.</a:t>
            </a:r>
          </a:p>
          <a:p>
            <a:r>
              <a:rPr lang="en-US" sz="2000" dirty="0" smtClean="0"/>
              <a:t>A friend function of a class is defined outside that class' scope but it has the right to access all private and protected members of the class. </a:t>
            </a:r>
          </a:p>
          <a:p>
            <a:endParaRPr lang="en-US" sz="2000" dirty="0" smtClean="0"/>
          </a:p>
          <a:p>
            <a:pPr>
              <a:buNone/>
            </a:pPr>
            <a:r>
              <a:rPr lang="en-US" sz="2000" dirty="0" smtClean="0"/>
              <a:t>class </a:t>
            </a:r>
            <a:r>
              <a:rPr lang="en-US" sz="2000" dirty="0" err="1" smtClean="0"/>
              <a:t>class_name</a:t>
            </a:r>
            <a:endParaRPr lang="en-US" sz="2000" dirty="0" smtClean="0"/>
          </a:p>
          <a:p>
            <a:pPr>
              <a:buNone/>
            </a:pPr>
            <a:r>
              <a:rPr lang="en-US" sz="2000" dirty="0" smtClean="0"/>
              <a:t> { </a:t>
            </a:r>
          </a:p>
          <a:p>
            <a:pPr>
              <a:buNone/>
            </a:pPr>
            <a:r>
              <a:rPr lang="en-US" sz="2000" dirty="0" smtClean="0"/>
              <a:t>...... .... ........ </a:t>
            </a:r>
          </a:p>
          <a:p>
            <a:pPr>
              <a:buNone/>
            </a:pPr>
            <a:r>
              <a:rPr lang="en-US" sz="2000" dirty="0" smtClean="0"/>
              <a:t>friend </a:t>
            </a:r>
            <a:r>
              <a:rPr lang="en-US" sz="2000" dirty="0" err="1" smtClean="0"/>
              <a:t>return_type</a:t>
            </a:r>
            <a:r>
              <a:rPr lang="en-US" sz="2000" dirty="0" smtClean="0"/>
              <a:t>  </a:t>
            </a:r>
            <a:r>
              <a:rPr lang="en-US" sz="2000" dirty="0" err="1" smtClean="0"/>
              <a:t>function_name</a:t>
            </a:r>
            <a:r>
              <a:rPr lang="en-US" sz="2000" dirty="0" smtClean="0"/>
              <a:t>(argument/s);</a:t>
            </a:r>
          </a:p>
          <a:p>
            <a:pPr>
              <a:buNone/>
            </a:pPr>
            <a:r>
              <a:rPr lang="en-US" sz="2000" dirty="0" smtClean="0"/>
              <a:t> ...... .... ........</a:t>
            </a:r>
          </a:p>
          <a:p>
            <a:pPr>
              <a:buNone/>
            </a:pP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Software Evolution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019834" y="1600200"/>
            <a:ext cx="5104331"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200" dirty="0" smtClean="0"/>
              <a:t>Example program - 1</a:t>
            </a:r>
            <a:endParaRPr lang="en-US" sz="3200" dirty="0"/>
          </a:p>
        </p:txBody>
      </p:sp>
      <p:sp>
        <p:nvSpPr>
          <p:cNvPr id="3" name="Content Placeholder 2"/>
          <p:cNvSpPr>
            <a:spLocks noGrp="1"/>
          </p:cNvSpPr>
          <p:nvPr>
            <p:ph idx="1"/>
          </p:nvPr>
        </p:nvSpPr>
        <p:spPr>
          <a:xfrm>
            <a:off x="457200" y="685800"/>
            <a:ext cx="8229600" cy="6019800"/>
          </a:xfrm>
        </p:spPr>
        <p:txBody>
          <a:bodyPr>
            <a:noAutofit/>
          </a:bodyPr>
          <a:lstStyle/>
          <a:p>
            <a:pPr>
              <a:buNone/>
            </a:pPr>
            <a:r>
              <a:rPr lang="en-US" sz="1100" dirty="0" smtClean="0"/>
              <a:t>         </a:t>
            </a:r>
            <a:r>
              <a:rPr lang="en-US" sz="1400" dirty="0" smtClean="0"/>
              <a:t>class Box</a:t>
            </a:r>
            <a:br>
              <a:rPr lang="en-US" sz="1400" dirty="0" smtClean="0"/>
            </a:br>
            <a:r>
              <a:rPr lang="en-US" sz="1400" dirty="0" smtClean="0"/>
              <a:t>{</a:t>
            </a:r>
            <a:br>
              <a:rPr lang="en-US" sz="1400" dirty="0" smtClean="0"/>
            </a:br>
            <a:r>
              <a:rPr lang="en-US" sz="1400" dirty="0" smtClean="0"/>
              <a:t>double width;</a:t>
            </a:r>
            <a:br>
              <a:rPr lang="en-US" sz="1400" dirty="0" smtClean="0"/>
            </a:br>
            <a:r>
              <a:rPr lang="en-US" sz="1400" dirty="0" smtClean="0"/>
              <a:t>public:              friend void </a:t>
            </a:r>
            <a:r>
              <a:rPr lang="en-US" sz="1400" dirty="0" err="1" smtClean="0"/>
              <a:t>printWidth</a:t>
            </a:r>
            <a:r>
              <a:rPr lang="en-US" sz="1400" dirty="0" smtClean="0"/>
              <a:t>( Box </a:t>
            </a:r>
            <a:r>
              <a:rPr lang="en-US" sz="1400" dirty="0" err="1" smtClean="0"/>
              <a:t>box</a:t>
            </a:r>
            <a:r>
              <a:rPr lang="en-US" sz="1400" dirty="0" smtClean="0"/>
              <a:t> );</a:t>
            </a:r>
            <a:br>
              <a:rPr lang="en-US" sz="1400" dirty="0" smtClean="0"/>
            </a:br>
            <a:r>
              <a:rPr lang="en-US" sz="1400" dirty="0" smtClean="0"/>
              <a:t>                          void </a:t>
            </a:r>
            <a:r>
              <a:rPr lang="en-US" sz="1400" dirty="0" err="1" smtClean="0"/>
              <a:t>setWidth</a:t>
            </a:r>
            <a:r>
              <a:rPr lang="en-US" sz="1400" dirty="0" smtClean="0"/>
              <a:t>( double </a:t>
            </a:r>
            <a:r>
              <a:rPr lang="en-US" sz="1400" dirty="0" err="1" smtClean="0"/>
              <a:t>wid</a:t>
            </a:r>
            <a:r>
              <a:rPr lang="en-US" sz="1400" dirty="0" smtClean="0"/>
              <a:t> );</a:t>
            </a:r>
            <a:br>
              <a:rPr lang="en-US" sz="1400" dirty="0" smtClean="0"/>
            </a:br>
            <a:r>
              <a:rPr lang="en-US" sz="1400" dirty="0" smtClean="0"/>
              <a:t>};</a:t>
            </a:r>
            <a:br>
              <a:rPr lang="en-US" sz="1400" dirty="0" smtClean="0"/>
            </a:br>
            <a:r>
              <a:rPr lang="en-US" sz="1400" dirty="0" smtClean="0"/>
              <a:t/>
            </a:r>
            <a:br>
              <a:rPr lang="en-US" sz="1400" dirty="0" smtClean="0"/>
            </a:br>
            <a:r>
              <a:rPr lang="en-US" sz="1400" dirty="0" smtClean="0"/>
              <a:t>void Box::</a:t>
            </a:r>
            <a:r>
              <a:rPr lang="en-US" sz="1400" dirty="0" err="1" smtClean="0"/>
              <a:t>setWidth</a:t>
            </a:r>
            <a:r>
              <a:rPr lang="en-US" sz="1400" dirty="0" smtClean="0"/>
              <a:t>( double </a:t>
            </a:r>
            <a:r>
              <a:rPr lang="en-US" sz="1400" dirty="0" err="1" smtClean="0"/>
              <a:t>wid</a:t>
            </a:r>
            <a:r>
              <a:rPr lang="en-US" sz="1400" dirty="0" smtClean="0"/>
              <a:t> )</a:t>
            </a:r>
            <a:br>
              <a:rPr lang="en-US" sz="1400" dirty="0" smtClean="0"/>
            </a:br>
            <a:r>
              <a:rPr lang="en-US" sz="1400" dirty="0" smtClean="0"/>
              <a:t>{</a:t>
            </a:r>
            <a:br>
              <a:rPr lang="en-US" sz="1400" dirty="0" smtClean="0"/>
            </a:br>
            <a:r>
              <a:rPr lang="en-US" sz="1400" dirty="0" smtClean="0"/>
              <a:t>                    width = </a:t>
            </a:r>
            <a:r>
              <a:rPr lang="en-US" sz="1400" dirty="0" err="1" smtClean="0"/>
              <a:t>wid</a:t>
            </a:r>
            <a:r>
              <a:rPr lang="en-US" sz="1400" dirty="0" smtClean="0"/>
              <a:t>;</a:t>
            </a:r>
            <a:br>
              <a:rPr lang="en-US" sz="1400" dirty="0" smtClean="0"/>
            </a:br>
            <a:r>
              <a:rPr lang="en-US" sz="1400" dirty="0" smtClean="0"/>
              <a:t>}</a:t>
            </a:r>
            <a:br>
              <a:rPr lang="en-US" sz="1400" dirty="0" smtClean="0"/>
            </a:br>
            <a:r>
              <a:rPr lang="en-US" sz="1400" dirty="0" smtClean="0"/>
              <a:t/>
            </a:r>
            <a:br>
              <a:rPr lang="en-US" sz="1400" dirty="0" smtClean="0"/>
            </a:br>
            <a:r>
              <a:rPr lang="en-US" sz="1400" dirty="0" smtClean="0"/>
              <a:t>void </a:t>
            </a:r>
            <a:r>
              <a:rPr lang="en-US" sz="1400" dirty="0" err="1" smtClean="0"/>
              <a:t>printWidth</a:t>
            </a:r>
            <a:r>
              <a:rPr lang="en-US" sz="1400" dirty="0" smtClean="0"/>
              <a:t>( Box </a:t>
            </a:r>
            <a:r>
              <a:rPr lang="en-US" sz="1400" dirty="0" err="1" smtClean="0"/>
              <a:t>box</a:t>
            </a:r>
            <a:r>
              <a:rPr lang="en-US" sz="1400" dirty="0" smtClean="0"/>
              <a:t> ) //                                  Note: </a:t>
            </a:r>
            <a:r>
              <a:rPr lang="en-US" sz="1400" dirty="0" err="1" smtClean="0"/>
              <a:t>printWidth</a:t>
            </a:r>
            <a:r>
              <a:rPr lang="en-US" sz="1400" dirty="0" smtClean="0"/>
              <a:t>() is not a member function of any class.</a:t>
            </a:r>
            <a:br>
              <a:rPr lang="en-US" sz="1400" dirty="0" smtClean="0"/>
            </a:br>
            <a:r>
              <a:rPr lang="en-US" sz="1400" dirty="0" smtClean="0"/>
              <a:t>{</a:t>
            </a:r>
            <a:br>
              <a:rPr lang="en-US" sz="1400" dirty="0" smtClean="0"/>
            </a:br>
            <a:r>
              <a:rPr lang="en-US" sz="1400" dirty="0" smtClean="0"/>
              <a:t>/* Because </a:t>
            </a:r>
            <a:r>
              <a:rPr lang="en-US" sz="1400" dirty="0" err="1" smtClean="0"/>
              <a:t>printWidth</a:t>
            </a:r>
            <a:r>
              <a:rPr lang="en-US" sz="1400" dirty="0" smtClean="0"/>
              <a:t>() is a friend of Box, it can directly access any member of this class */</a:t>
            </a:r>
            <a:br>
              <a:rPr lang="en-US" sz="1400" dirty="0" smtClean="0"/>
            </a:br>
            <a:r>
              <a:rPr lang="en-US" sz="1400" dirty="0" smtClean="0"/>
              <a:t>                    </a:t>
            </a:r>
            <a:r>
              <a:rPr lang="en-US" sz="1400" dirty="0" err="1" smtClean="0"/>
              <a:t>cout</a:t>
            </a:r>
            <a:r>
              <a:rPr lang="en-US" sz="1400" dirty="0" smtClean="0"/>
              <a:t> &lt;&lt; "Width of box : " &lt;&lt; </a:t>
            </a:r>
            <a:r>
              <a:rPr lang="en-US" sz="1400" dirty="0" err="1" smtClean="0"/>
              <a:t>box.width</a:t>
            </a:r>
            <a:r>
              <a:rPr lang="en-US" sz="1400" dirty="0" smtClean="0"/>
              <a:t> &lt;&lt;</a:t>
            </a:r>
            <a:r>
              <a:rPr lang="en-US" sz="1400" dirty="0" err="1" smtClean="0"/>
              <a:t>endl</a:t>
            </a:r>
            <a:r>
              <a:rPr lang="en-US" sz="1400" dirty="0" smtClean="0"/>
              <a:t>;</a:t>
            </a:r>
            <a:br>
              <a:rPr lang="en-US" sz="1400" dirty="0" smtClean="0"/>
            </a:br>
            <a:r>
              <a:rPr lang="en-US" sz="1400" dirty="0" smtClean="0"/>
              <a:t>}</a:t>
            </a:r>
            <a:br>
              <a:rPr lang="en-US" sz="1400" dirty="0" smtClean="0"/>
            </a:br>
            <a:r>
              <a:rPr lang="en-US" sz="1400" dirty="0" err="1" smtClean="0"/>
              <a:t>int</a:t>
            </a:r>
            <a:r>
              <a:rPr lang="en-US" sz="1400" dirty="0" smtClean="0"/>
              <a:t> main( )</a:t>
            </a:r>
            <a:br>
              <a:rPr lang="en-US" sz="1400" dirty="0" smtClean="0"/>
            </a:br>
            <a:r>
              <a:rPr lang="en-US" sz="1400" dirty="0" smtClean="0"/>
              <a:t>{</a:t>
            </a:r>
            <a:br>
              <a:rPr lang="en-US" sz="1400" dirty="0" smtClean="0"/>
            </a:br>
            <a:r>
              <a:rPr lang="en-US" sz="1400" dirty="0" smtClean="0"/>
              <a:t>Box </a:t>
            </a:r>
            <a:r>
              <a:rPr lang="en-US" sz="1400" dirty="0" err="1" smtClean="0"/>
              <a:t>box</a:t>
            </a:r>
            <a:r>
              <a:rPr lang="en-US" sz="1400" dirty="0" smtClean="0"/>
              <a:t>;</a:t>
            </a:r>
            <a:br>
              <a:rPr lang="en-US" sz="1400" dirty="0" smtClean="0"/>
            </a:br>
            <a:r>
              <a:rPr lang="en-US" sz="1400" dirty="0" err="1" smtClean="0"/>
              <a:t>box.setWidth</a:t>
            </a:r>
            <a:r>
              <a:rPr lang="en-US" sz="1400" dirty="0" smtClean="0"/>
              <a:t>(10.0);</a:t>
            </a:r>
            <a:br>
              <a:rPr lang="en-US" sz="1400" dirty="0" smtClean="0"/>
            </a:br>
            <a:r>
              <a:rPr lang="en-US" sz="1400" dirty="0" smtClean="0"/>
              <a:t/>
            </a:r>
            <a:br>
              <a:rPr lang="en-US" sz="1400" dirty="0" smtClean="0"/>
            </a:br>
            <a:r>
              <a:rPr lang="en-US" sz="1400" dirty="0" smtClean="0"/>
              <a:t>// Use friend function to print the width.</a:t>
            </a:r>
            <a:br>
              <a:rPr lang="en-US" sz="1400" dirty="0" smtClean="0"/>
            </a:br>
            <a:r>
              <a:rPr lang="en-US" sz="1400" dirty="0" smtClean="0"/>
              <a:t>                   </a:t>
            </a:r>
            <a:r>
              <a:rPr lang="en-US" sz="1400" dirty="0" err="1" smtClean="0"/>
              <a:t>printWidth</a:t>
            </a:r>
            <a:r>
              <a:rPr lang="en-US" sz="1400" dirty="0" smtClean="0"/>
              <a:t>( box );</a:t>
            </a:r>
            <a:br>
              <a:rPr lang="en-US" sz="1400" dirty="0" smtClean="0"/>
            </a:br>
            <a:r>
              <a:rPr lang="en-US" sz="1400" dirty="0" smtClean="0"/>
              <a:t>return 0;</a:t>
            </a:r>
            <a:br>
              <a:rPr lang="en-US" sz="1400" dirty="0" smtClean="0"/>
            </a:br>
            <a:r>
              <a:rPr lang="en-US" sz="1400" dirty="0" smtClean="0"/>
              <a:t>}</a:t>
            </a:r>
            <a:endParaRPr lang="en-US" sz="14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33400"/>
          </a:xfrm>
        </p:spPr>
        <p:txBody>
          <a:bodyPr>
            <a:normAutofit fontScale="90000"/>
          </a:bodyPr>
          <a:lstStyle/>
          <a:p>
            <a:r>
              <a:rPr lang="en-US" dirty="0" smtClean="0"/>
              <a:t>Example program-2</a:t>
            </a:r>
            <a:endParaRPr lang="en-US" dirty="0"/>
          </a:p>
        </p:txBody>
      </p:sp>
      <p:sp>
        <p:nvSpPr>
          <p:cNvPr id="3" name="Content Placeholder 2"/>
          <p:cNvSpPr>
            <a:spLocks noGrp="1"/>
          </p:cNvSpPr>
          <p:nvPr>
            <p:ph idx="1"/>
          </p:nvPr>
        </p:nvSpPr>
        <p:spPr>
          <a:xfrm>
            <a:off x="457200" y="990600"/>
            <a:ext cx="3200400" cy="5135563"/>
          </a:xfrm>
        </p:spPr>
        <p:txBody>
          <a:bodyPr>
            <a:normAutofit fontScale="40000" lnSpcReduction="20000"/>
          </a:bodyPr>
          <a:lstStyle/>
          <a:p>
            <a:pPr>
              <a:buNone/>
            </a:pPr>
            <a:endParaRPr lang="en-US" dirty="0" smtClean="0"/>
          </a:p>
          <a:p>
            <a:pPr>
              <a:buNone/>
            </a:pPr>
            <a:r>
              <a:rPr lang="en-US" sz="4300" dirty="0" smtClean="0"/>
              <a:t>class sample</a:t>
            </a:r>
          </a:p>
          <a:p>
            <a:pPr>
              <a:buNone/>
            </a:pPr>
            <a:r>
              <a:rPr lang="en-US" sz="4300" dirty="0" smtClean="0"/>
              <a:t>{</a:t>
            </a:r>
          </a:p>
          <a:p>
            <a:pPr>
              <a:buNone/>
            </a:pPr>
            <a:r>
              <a:rPr lang="en-US" sz="4300" dirty="0" smtClean="0"/>
              <a:t> </a:t>
            </a:r>
            <a:r>
              <a:rPr lang="en-US" sz="4300" dirty="0" err="1" smtClean="0"/>
              <a:t>int</a:t>
            </a:r>
            <a:r>
              <a:rPr lang="en-US" sz="4300" dirty="0" smtClean="0"/>
              <a:t> a ;</a:t>
            </a:r>
          </a:p>
          <a:p>
            <a:pPr>
              <a:buNone/>
            </a:pPr>
            <a:r>
              <a:rPr lang="en-US" sz="4300" dirty="0" smtClean="0"/>
              <a:t> </a:t>
            </a:r>
            <a:r>
              <a:rPr lang="en-US" sz="4300" dirty="0" err="1" smtClean="0"/>
              <a:t>int</a:t>
            </a:r>
            <a:r>
              <a:rPr lang="en-US" sz="4300" dirty="0" smtClean="0"/>
              <a:t> b;</a:t>
            </a:r>
          </a:p>
          <a:p>
            <a:pPr>
              <a:buNone/>
            </a:pPr>
            <a:r>
              <a:rPr lang="en-US" sz="4300" dirty="0" smtClean="0"/>
              <a:t>public: void </a:t>
            </a:r>
            <a:r>
              <a:rPr lang="en-US" sz="4300" dirty="0" err="1" smtClean="0"/>
              <a:t>setvalue</a:t>
            </a:r>
            <a:r>
              <a:rPr lang="en-US" sz="4300" dirty="0" smtClean="0"/>
              <a:t>()</a:t>
            </a:r>
          </a:p>
          <a:p>
            <a:pPr>
              <a:buNone/>
            </a:pPr>
            <a:r>
              <a:rPr lang="en-US" sz="4300" dirty="0" smtClean="0"/>
              <a:t>{</a:t>
            </a:r>
          </a:p>
          <a:p>
            <a:pPr>
              <a:buNone/>
            </a:pPr>
            <a:r>
              <a:rPr lang="en-US" sz="4300" dirty="0" smtClean="0"/>
              <a:t>   a=25;</a:t>
            </a:r>
          </a:p>
          <a:p>
            <a:pPr>
              <a:buNone/>
            </a:pPr>
            <a:r>
              <a:rPr lang="en-US" sz="4300" dirty="0" smtClean="0"/>
              <a:t>   b =  40;</a:t>
            </a:r>
          </a:p>
          <a:p>
            <a:pPr>
              <a:buNone/>
            </a:pPr>
            <a:r>
              <a:rPr lang="en-US" sz="4300" dirty="0" smtClean="0"/>
              <a:t>}</a:t>
            </a:r>
          </a:p>
          <a:p>
            <a:pPr>
              <a:buNone/>
            </a:pPr>
            <a:r>
              <a:rPr lang="en-US" sz="4300" dirty="0" smtClean="0"/>
              <a:t>friend float mean(sample s);</a:t>
            </a:r>
          </a:p>
          <a:p>
            <a:pPr>
              <a:buNone/>
            </a:pPr>
            <a:endParaRPr lang="en-US" sz="4300" dirty="0" smtClean="0"/>
          </a:p>
          <a:p>
            <a:pPr>
              <a:buNone/>
            </a:pPr>
            <a:r>
              <a:rPr lang="en-US" sz="4300" dirty="0" smtClean="0"/>
              <a:t>};</a:t>
            </a:r>
          </a:p>
          <a:p>
            <a:pPr>
              <a:buNone/>
            </a:pPr>
            <a:endParaRPr lang="en-US" sz="4300" dirty="0" smtClean="0"/>
          </a:p>
          <a:p>
            <a:pPr>
              <a:buNone/>
            </a:pPr>
            <a:r>
              <a:rPr lang="en-US" sz="4300" dirty="0" smtClean="0"/>
              <a:t>float mean(sample s)</a:t>
            </a:r>
          </a:p>
          <a:p>
            <a:pPr>
              <a:buNone/>
            </a:pPr>
            <a:r>
              <a:rPr lang="en-US" sz="4300" dirty="0" smtClean="0"/>
              <a:t>{</a:t>
            </a:r>
          </a:p>
          <a:p>
            <a:pPr>
              <a:buNone/>
            </a:pPr>
            <a:r>
              <a:rPr lang="en-US" sz="4300" dirty="0" smtClean="0"/>
              <a:t>return (</a:t>
            </a:r>
            <a:r>
              <a:rPr lang="en-US" sz="4300" dirty="0" err="1" smtClean="0"/>
              <a:t>s.a+s.b</a:t>
            </a:r>
            <a:r>
              <a:rPr lang="en-US" sz="4300" dirty="0" smtClean="0"/>
              <a:t>)/2.0;</a:t>
            </a:r>
          </a:p>
          <a:p>
            <a:pPr>
              <a:buNone/>
            </a:pPr>
            <a:r>
              <a:rPr lang="en-US" sz="4300" dirty="0" smtClean="0"/>
              <a:t>}</a:t>
            </a:r>
          </a:p>
          <a:p>
            <a:pPr>
              <a:buNone/>
            </a:pPr>
            <a:endParaRPr lang="en-US" sz="4300" dirty="0" smtClean="0"/>
          </a:p>
        </p:txBody>
      </p:sp>
      <p:sp>
        <p:nvSpPr>
          <p:cNvPr id="4" name="Rectangle 3"/>
          <p:cNvSpPr/>
          <p:nvPr/>
        </p:nvSpPr>
        <p:spPr>
          <a:xfrm>
            <a:off x="5715000" y="1981200"/>
            <a:ext cx="3048000" cy="2585323"/>
          </a:xfrm>
          <a:prstGeom prst="rect">
            <a:avLst/>
          </a:prstGeom>
        </p:spPr>
        <p:txBody>
          <a:bodyPr wrap="square">
            <a:spAutoFit/>
          </a:bodyPr>
          <a:lstStyle/>
          <a:p>
            <a:pPr>
              <a:buNone/>
            </a:pPr>
            <a:r>
              <a:rPr lang="en-US" dirty="0" err="1" smtClean="0"/>
              <a:t>int</a:t>
            </a:r>
            <a:r>
              <a:rPr lang="en-US" dirty="0" smtClean="0"/>
              <a:t> main()</a:t>
            </a:r>
          </a:p>
          <a:p>
            <a:pPr>
              <a:buNone/>
            </a:pPr>
            <a:r>
              <a:rPr lang="en-US" dirty="0" smtClean="0"/>
              <a:t>{</a:t>
            </a:r>
          </a:p>
          <a:p>
            <a:pPr>
              <a:buNone/>
            </a:pPr>
            <a:r>
              <a:rPr lang="en-US" dirty="0" smtClean="0"/>
              <a:t>sample x;</a:t>
            </a:r>
          </a:p>
          <a:p>
            <a:pPr>
              <a:buNone/>
            </a:pPr>
            <a:r>
              <a:rPr lang="en-US" dirty="0" err="1" smtClean="0"/>
              <a:t>x.setvalue</a:t>
            </a:r>
            <a:r>
              <a:rPr lang="en-US" dirty="0" smtClean="0"/>
              <a:t>();</a:t>
            </a:r>
          </a:p>
          <a:p>
            <a:pPr>
              <a:buNone/>
            </a:pPr>
            <a:r>
              <a:rPr lang="en-US" dirty="0" err="1" smtClean="0"/>
              <a:t>cout</a:t>
            </a:r>
            <a:r>
              <a:rPr lang="en-US" dirty="0" smtClean="0"/>
              <a:t>&lt;&lt;mean(x);</a:t>
            </a:r>
          </a:p>
          <a:p>
            <a:pPr>
              <a:buNone/>
            </a:pPr>
            <a:endParaRPr lang="en-US" dirty="0" smtClean="0"/>
          </a:p>
          <a:p>
            <a:pPr>
              <a:buNone/>
            </a:pPr>
            <a:r>
              <a:rPr lang="en-US" dirty="0" smtClean="0"/>
              <a:t>return 0;</a:t>
            </a:r>
          </a:p>
          <a:p>
            <a:pPr>
              <a:buNone/>
            </a:pPr>
            <a:r>
              <a:rPr lang="en-US" dirty="0" smtClean="0"/>
              <a:t>}</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normAutofit fontScale="90000"/>
          </a:bodyPr>
          <a:lstStyle/>
          <a:p>
            <a:r>
              <a:rPr lang="en-US" sz="2700" dirty="0" smtClean="0"/>
              <a:t/>
            </a:r>
            <a:br>
              <a:rPr lang="en-US" sz="2700" dirty="0" smtClean="0"/>
            </a:br>
            <a:r>
              <a:rPr lang="en-US" sz="2700" dirty="0" smtClean="0"/>
              <a:t>program to add two complex numbers using friend function- Example 3 </a:t>
            </a:r>
            <a:br>
              <a:rPr lang="en-US" sz="2700" dirty="0" smtClean="0"/>
            </a:br>
            <a:endParaRPr lang="en-US" dirty="0"/>
          </a:p>
        </p:txBody>
      </p:sp>
      <p:sp>
        <p:nvSpPr>
          <p:cNvPr id="3" name="Content Placeholder 2"/>
          <p:cNvSpPr>
            <a:spLocks noGrp="1"/>
          </p:cNvSpPr>
          <p:nvPr>
            <p:ph idx="1"/>
          </p:nvPr>
        </p:nvSpPr>
        <p:spPr>
          <a:xfrm>
            <a:off x="304800" y="990600"/>
            <a:ext cx="4343400" cy="5562600"/>
          </a:xfrm>
        </p:spPr>
        <p:txBody>
          <a:bodyPr>
            <a:normAutofit fontScale="55000" lnSpcReduction="20000"/>
          </a:bodyPr>
          <a:lstStyle/>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endParaRPr lang="en-US" dirty="0" smtClean="0"/>
          </a:p>
          <a:p>
            <a:pPr>
              <a:buNone/>
            </a:pPr>
            <a:r>
              <a:rPr lang="en-US" dirty="0" smtClean="0"/>
              <a:t>class complex</a:t>
            </a:r>
          </a:p>
          <a:p>
            <a:pPr>
              <a:buNone/>
            </a:pPr>
            <a:r>
              <a:rPr lang="en-US" dirty="0" smtClean="0"/>
              <a:t>{</a:t>
            </a:r>
          </a:p>
          <a:p>
            <a:pPr>
              <a:buNone/>
            </a:pPr>
            <a:r>
              <a:rPr lang="en-US" dirty="0" err="1" smtClean="0"/>
              <a:t>int</a:t>
            </a:r>
            <a:r>
              <a:rPr lang="en-US" dirty="0" smtClean="0"/>
              <a:t> </a:t>
            </a:r>
            <a:r>
              <a:rPr lang="en-US" dirty="0" err="1" smtClean="0"/>
              <a:t>real,imag</a:t>
            </a:r>
            <a:r>
              <a:rPr lang="en-US" dirty="0" smtClean="0"/>
              <a:t>;</a:t>
            </a:r>
          </a:p>
          <a:p>
            <a:pPr>
              <a:buNone/>
            </a:pPr>
            <a:r>
              <a:rPr lang="en-US" dirty="0" smtClean="0"/>
              <a:t>public:</a:t>
            </a:r>
          </a:p>
          <a:p>
            <a:pPr>
              <a:buNone/>
            </a:pPr>
            <a:r>
              <a:rPr lang="en-US" dirty="0" smtClean="0"/>
              <a:t>	complex()</a:t>
            </a:r>
          </a:p>
          <a:p>
            <a:pPr>
              <a:buNone/>
            </a:pPr>
            <a:r>
              <a:rPr lang="en-US" dirty="0" smtClean="0"/>
              <a:t>	{ </a:t>
            </a:r>
          </a:p>
          <a:p>
            <a:pPr>
              <a:buNone/>
            </a:pPr>
            <a:r>
              <a:rPr lang="en-US" dirty="0" smtClean="0"/>
              <a:t>        real =0;</a:t>
            </a:r>
          </a:p>
          <a:p>
            <a:pPr>
              <a:buNone/>
            </a:pPr>
            <a:r>
              <a:rPr lang="en-US" dirty="0" smtClean="0"/>
              <a:t>	</a:t>
            </a:r>
            <a:r>
              <a:rPr lang="en-US" dirty="0" err="1" smtClean="0"/>
              <a:t>imag</a:t>
            </a:r>
            <a:r>
              <a:rPr lang="en-US" dirty="0" smtClean="0"/>
              <a:t> =0;</a:t>
            </a:r>
          </a:p>
          <a:p>
            <a:pPr>
              <a:buNone/>
            </a:pPr>
            <a:r>
              <a:rPr lang="en-US" dirty="0" smtClean="0"/>
              <a:t>	}</a:t>
            </a:r>
          </a:p>
          <a:p>
            <a:pPr>
              <a:buNone/>
            </a:pPr>
            <a:r>
              <a:rPr lang="en-US" dirty="0" smtClean="0"/>
              <a:t>complex(</a:t>
            </a:r>
            <a:r>
              <a:rPr lang="en-US" dirty="0" err="1" smtClean="0"/>
              <a:t>int</a:t>
            </a:r>
            <a:r>
              <a:rPr lang="en-US" dirty="0" smtClean="0"/>
              <a:t> </a:t>
            </a:r>
            <a:r>
              <a:rPr lang="en-US" dirty="0" err="1" smtClean="0"/>
              <a:t>a,int</a:t>
            </a:r>
            <a:r>
              <a:rPr lang="en-US" dirty="0" smtClean="0"/>
              <a:t> b)</a:t>
            </a:r>
          </a:p>
          <a:p>
            <a:pPr>
              <a:buNone/>
            </a:pPr>
            <a:r>
              <a:rPr lang="en-US" dirty="0" smtClean="0"/>
              <a:t>{</a:t>
            </a:r>
          </a:p>
          <a:p>
            <a:pPr>
              <a:buNone/>
            </a:pPr>
            <a:r>
              <a:rPr lang="en-US" dirty="0" smtClean="0"/>
              <a:t>real =a;</a:t>
            </a:r>
          </a:p>
          <a:p>
            <a:pPr>
              <a:buNone/>
            </a:pPr>
            <a:r>
              <a:rPr lang="en-US" dirty="0" err="1" smtClean="0"/>
              <a:t>imag</a:t>
            </a:r>
            <a:r>
              <a:rPr lang="en-US" dirty="0" smtClean="0"/>
              <a:t> = b;</a:t>
            </a:r>
          </a:p>
          <a:p>
            <a:pPr>
              <a:buNone/>
            </a:pPr>
            <a:r>
              <a:rPr lang="en-US" dirty="0" smtClean="0"/>
              <a:t>}</a:t>
            </a:r>
          </a:p>
          <a:p>
            <a:pPr>
              <a:buNone/>
            </a:pPr>
            <a:r>
              <a:rPr lang="en-US" dirty="0" smtClean="0"/>
              <a:t>friend complex sum(</a:t>
            </a:r>
            <a:r>
              <a:rPr lang="en-US" dirty="0" err="1" smtClean="0"/>
              <a:t>complex,complex</a:t>
            </a:r>
            <a:r>
              <a:rPr lang="en-US" dirty="0" smtClean="0"/>
              <a:t>);</a:t>
            </a:r>
          </a:p>
          <a:p>
            <a:pPr>
              <a:buNone/>
            </a:pPr>
            <a:r>
              <a:rPr lang="en-US" dirty="0" smtClean="0"/>
              <a:t>void display();</a:t>
            </a:r>
          </a:p>
          <a:p>
            <a:pPr>
              <a:buNone/>
            </a:pPr>
            <a:r>
              <a:rPr lang="en-US" dirty="0" smtClean="0"/>
              <a:t>};</a:t>
            </a:r>
            <a:endParaRPr lang="en-US" dirty="0"/>
          </a:p>
        </p:txBody>
      </p:sp>
      <p:sp>
        <p:nvSpPr>
          <p:cNvPr id="4" name="Rectangle 3"/>
          <p:cNvSpPr/>
          <p:nvPr/>
        </p:nvSpPr>
        <p:spPr>
          <a:xfrm>
            <a:off x="5029200" y="914400"/>
            <a:ext cx="3810000" cy="5355312"/>
          </a:xfrm>
          <a:prstGeom prst="rect">
            <a:avLst/>
          </a:prstGeom>
        </p:spPr>
        <p:txBody>
          <a:bodyPr wrap="square">
            <a:spAutoFit/>
          </a:bodyPr>
          <a:lstStyle/>
          <a:p>
            <a:pPr>
              <a:buNone/>
            </a:pPr>
            <a:r>
              <a:rPr lang="en-US" dirty="0" smtClean="0"/>
              <a:t>void complex::display()</a:t>
            </a:r>
          </a:p>
          <a:p>
            <a:pPr>
              <a:buNone/>
            </a:pPr>
            <a:r>
              <a:rPr lang="en-US" dirty="0" smtClean="0"/>
              <a:t>{</a:t>
            </a:r>
          </a:p>
          <a:p>
            <a:pPr>
              <a:buNone/>
            </a:pPr>
            <a:r>
              <a:rPr lang="en-US" dirty="0" err="1" smtClean="0"/>
              <a:t>cout</a:t>
            </a:r>
            <a:r>
              <a:rPr lang="en-US" dirty="0" smtClean="0"/>
              <a:t>&lt;&lt;"the sum of complex num is"&lt;&lt;real&lt;&lt;"+</a:t>
            </a:r>
            <a:r>
              <a:rPr lang="en-US" dirty="0" err="1" smtClean="0"/>
              <a:t>i</a:t>
            </a:r>
            <a:r>
              <a:rPr lang="en-US" dirty="0" smtClean="0"/>
              <a:t>"&lt;&lt;</a:t>
            </a:r>
            <a:r>
              <a:rPr lang="en-US" dirty="0" err="1" smtClean="0"/>
              <a:t>imag</a:t>
            </a:r>
            <a:r>
              <a:rPr lang="en-US" dirty="0" smtClean="0"/>
              <a:t>;</a:t>
            </a:r>
          </a:p>
          <a:p>
            <a:pPr>
              <a:buNone/>
            </a:pPr>
            <a:r>
              <a:rPr lang="en-US" dirty="0" smtClean="0"/>
              <a:t>}</a:t>
            </a:r>
          </a:p>
          <a:p>
            <a:pPr>
              <a:buNone/>
            </a:pPr>
            <a:r>
              <a:rPr lang="en-US" dirty="0" smtClean="0"/>
              <a:t>complex sum(complex </a:t>
            </a:r>
            <a:r>
              <a:rPr lang="en-US" dirty="0" err="1" smtClean="0"/>
              <a:t>a,complex</a:t>
            </a:r>
            <a:r>
              <a:rPr lang="en-US" dirty="0" smtClean="0"/>
              <a:t> b)</a:t>
            </a:r>
          </a:p>
          <a:p>
            <a:pPr>
              <a:buNone/>
            </a:pPr>
            <a:r>
              <a:rPr lang="en-US" dirty="0" smtClean="0"/>
              <a:t>{</a:t>
            </a:r>
          </a:p>
          <a:p>
            <a:pPr>
              <a:buNone/>
            </a:pPr>
            <a:r>
              <a:rPr lang="en-US" dirty="0" smtClean="0"/>
              <a:t>complex t;</a:t>
            </a:r>
          </a:p>
          <a:p>
            <a:pPr>
              <a:buNone/>
            </a:pPr>
            <a:r>
              <a:rPr lang="en-US" dirty="0" err="1" smtClean="0"/>
              <a:t>t.real</a:t>
            </a:r>
            <a:r>
              <a:rPr lang="en-US" dirty="0" smtClean="0"/>
              <a:t>=</a:t>
            </a:r>
            <a:r>
              <a:rPr lang="en-US" dirty="0" err="1" smtClean="0"/>
              <a:t>a.real+b.real</a:t>
            </a:r>
            <a:r>
              <a:rPr lang="en-US" dirty="0" smtClean="0"/>
              <a:t>;</a:t>
            </a:r>
          </a:p>
          <a:p>
            <a:pPr>
              <a:buNone/>
            </a:pPr>
            <a:r>
              <a:rPr lang="en-US" dirty="0" err="1" smtClean="0"/>
              <a:t>t.imag</a:t>
            </a:r>
            <a:r>
              <a:rPr lang="en-US" dirty="0" smtClean="0"/>
              <a:t>=</a:t>
            </a:r>
            <a:r>
              <a:rPr lang="en-US" dirty="0" err="1" smtClean="0"/>
              <a:t>a.imag+b.imag</a:t>
            </a:r>
            <a:r>
              <a:rPr lang="en-US" dirty="0" smtClean="0"/>
              <a:t>;</a:t>
            </a:r>
          </a:p>
          <a:p>
            <a:pPr>
              <a:buNone/>
            </a:pPr>
            <a:r>
              <a:rPr lang="en-US" dirty="0" smtClean="0"/>
              <a:t>return t;</a:t>
            </a:r>
          </a:p>
          <a:p>
            <a:pPr>
              <a:buNone/>
            </a:pPr>
            <a:r>
              <a:rPr lang="en-US" dirty="0" smtClean="0"/>
              <a:t>}</a:t>
            </a:r>
          </a:p>
          <a:p>
            <a:pPr>
              <a:buNone/>
            </a:pPr>
            <a:r>
              <a:rPr lang="en-US" dirty="0" err="1" smtClean="0"/>
              <a:t>int</a:t>
            </a:r>
            <a:r>
              <a:rPr lang="en-US" dirty="0" smtClean="0"/>
              <a:t> main()</a:t>
            </a:r>
          </a:p>
          <a:p>
            <a:pPr>
              <a:buNone/>
            </a:pPr>
            <a:r>
              <a:rPr lang="en-US" dirty="0" smtClean="0"/>
              <a:t>{</a:t>
            </a:r>
          </a:p>
          <a:p>
            <a:pPr>
              <a:buNone/>
            </a:pPr>
            <a:r>
              <a:rPr lang="en-US" dirty="0" smtClean="0"/>
              <a:t>complex a(2,3),b(3,4),c;</a:t>
            </a:r>
          </a:p>
          <a:p>
            <a:pPr>
              <a:buNone/>
            </a:pPr>
            <a:r>
              <a:rPr lang="en-US" dirty="0" smtClean="0"/>
              <a:t>c=sum(</a:t>
            </a:r>
            <a:r>
              <a:rPr lang="en-US" dirty="0" err="1" smtClean="0"/>
              <a:t>a,b</a:t>
            </a:r>
            <a:r>
              <a:rPr lang="en-US" dirty="0" smtClean="0"/>
              <a:t>);</a:t>
            </a:r>
          </a:p>
          <a:p>
            <a:pPr>
              <a:buNone/>
            </a:pPr>
            <a:r>
              <a:rPr lang="en-US" dirty="0" err="1" smtClean="0"/>
              <a:t>c.display</a:t>
            </a:r>
            <a:r>
              <a:rPr lang="en-US" dirty="0" smtClean="0"/>
              <a:t>();</a:t>
            </a:r>
          </a:p>
          <a:p>
            <a:pPr>
              <a:buNone/>
            </a:pPr>
            <a:r>
              <a:rPr lang="en-US" dirty="0" smtClean="0"/>
              <a:t>return(0);</a:t>
            </a:r>
          </a:p>
          <a:p>
            <a:pPr>
              <a:buNone/>
            </a:pPr>
            <a:r>
              <a:rPr lang="en-US" dirty="0" smtClean="0"/>
              <a: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Autofit/>
          </a:bodyPr>
          <a:lstStyle/>
          <a:p>
            <a:r>
              <a:rPr lang="en-US" sz="2800" dirty="0" smtClean="0"/>
              <a:t>Function friendly to two classes – Example 4</a:t>
            </a:r>
            <a:endParaRPr lang="en-US" sz="2800" dirty="0"/>
          </a:p>
        </p:txBody>
      </p:sp>
      <p:sp>
        <p:nvSpPr>
          <p:cNvPr id="3" name="Content Placeholder 2"/>
          <p:cNvSpPr>
            <a:spLocks noGrp="1"/>
          </p:cNvSpPr>
          <p:nvPr>
            <p:ph idx="1"/>
          </p:nvPr>
        </p:nvSpPr>
        <p:spPr>
          <a:xfrm>
            <a:off x="457200" y="762000"/>
            <a:ext cx="3733800" cy="5364163"/>
          </a:xfrm>
        </p:spPr>
        <p:txBody>
          <a:bodyPr>
            <a:normAutofit fontScale="47500" lnSpcReduction="20000"/>
          </a:bodyPr>
          <a:lstStyle/>
          <a:p>
            <a:pPr>
              <a:buNone/>
            </a:pPr>
            <a:r>
              <a:rPr lang="en-US" dirty="0" smtClean="0"/>
              <a:t>class ABC; //forward declaration</a:t>
            </a:r>
          </a:p>
          <a:p>
            <a:pPr>
              <a:buNone/>
            </a:pPr>
            <a:r>
              <a:rPr lang="en-US" dirty="0" smtClean="0"/>
              <a:t>class XYZ{</a:t>
            </a:r>
          </a:p>
          <a:p>
            <a:pPr>
              <a:buNone/>
            </a:pPr>
            <a:r>
              <a:rPr lang="en-US" dirty="0" smtClean="0"/>
              <a:t>   </a:t>
            </a:r>
            <a:r>
              <a:rPr lang="en-US" dirty="0" err="1" smtClean="0"/>
              <a:t>int</a:t>
            </a:r>
            <a:r>
              <a:rPr lang="en-US" dirty="0" smtClean="0"/>
              <a:t> x;</a:t>
            </a:r>
          </a:p>
          <a:p>
            <a:pPr>
              <a:buNone/>
            </a:pPr>
            <a:r>
              <a:rPr lang="en-US" dirty="0" smtClean="0"/>
              <a:t>public :</a:t>
            </a:r>
          </a:p>
          <a:p>
            <a:pPr>
              <a:buNone/>
            </a:pPr>
            <a:r>
              <a:rPr lang="en-US" dirty="0" smtClean="0"/>
              <a:t>  </a:t>
            </a:r>
            <a:r>
              <a:rPr lang="en-US" dirty="0" err="1" smtClean="0"/>
              <a:t>setvalue</a:t>
            </a:r>
            <a:r>
              <a:rPr lang="en-US" dirty="0" smtClean="0"/>
              <a:t>(</a:t>
            </a:r>
            <a:r>
              <a:rPr lang="en-US" dirty="0" err="1" smtClean="0"/>
              <a:t>int</a:t>
            </a:r>
            <a:r>
              <a:rPr lang="en-US" dirty="0" smtClean="0"/>
              <a:t> </a:t>
            </a:r>
            <a:r>
              <a:rPr lang="en-US" dirty="0" err="1" smtClean="0"/>
              <a:t>i</a:t>
            </a:r>
            <a:r>
              <a:rPr lang="en-US" dirty="0" smtClean="0"/>
              <a:t>)</a:t>
            </a:r>
          </a:p>
          <a:p>
            <a:pPr>
              <a:buNone/>
            </a:pPr>
            <a:r>
              <a:rPr lang="en-US" dirty="0" smtClean="0"/>
              <a:t>   {   x = </a:t>
            </a:r>
            <a:r>
              <a:rPr lang="en-US" dirty="0" err="1" smtClean="0"/>
              <a:t>i</a:t>
            </a:r>
            <a:r>
              <a:rPr lang="en-US" dirty="0" smtClean="0"/>
              <a:t>;     }</a:t>
            </a:r>
          </a:p>
          <a:p>
            <a:pPr>
              <a:buNone/>
            </a:pPr>
            <a:r>
              <a:rPr lang="en-US" dirty="0" smtClean="0"/>
              <a:t> friend void max(XYZ,ABC);</a:t>
            </a:r>
          </a:p>
          <a:p>
            <a:pPr>
              <a:buNone/>
            </a:pPr>
            <a:r>
              <a:rPr lang="en-US" dirty="0" smtClean="0"/>
              <a:t>};</a:t>
            </a:r>
          </a:p>
          <a:p>
            <a:pPr>
              <a:buNone/>
            </a:pPr>
            <a:r>
              <a:rPr lang="en-US" dirty="0" smtClean="0"/>
              <a:t>class ABC{</a:t>
            </a:r>
          </a:p>
          <a:p>
            <a:pPr>
              <a:buNone/>
            </a:pPr>
            <a:r>
              <a:rPr lang="en-US" dirty="0" smtClean="0"/>
              <a:t> </a:t>
            </a:r>
            <a:r>
              <a:rPr lang="en-US" dirty="0" err="1" smtClean="0"/>
              <a:t>int</a:t>
            </a:r>
            <a:r>
              <a:rPr lang="en-US" dirty="0" smtClean="0"/>
              <a:t> a;</a:t>
            </a:r>
          </a:p>
          <a:p>
            <a:pPr>
              <a:buNone/>
            </a:pPr>
            <a:endParaRPr lang="en-US" dirty="0" smtClean="0"/>
          </a:p>
          <a:p>
            <a:pPr>
              <a:buNone/>
            </a:pPr>
            <a:r>
              <a:rPr lang="en-US" dirty="0" smtClean="0"/>
              <a:t>public: void </a:t>
            </a:r>
            <a:r>
              <a:rPr lang="en-US" dirty="0" err="1" smtClean="0"/>
              <a:t>setvalue</a:t>
            </a:r>
            <a:r>
              <a:rPr lang="en-US" dirty="0" smtClean="0"/>
              <a:t>(</a:t>
            </a:r>
            <a:r>
              <a:rPr lang="en-US" dirty="0" err="1" smtClean="0"/>
              <a:t>int</a:t>
            </a:r>
            <a:r>
              <a:rPr lang="en-US" dirty="0" smtClean="0"/>
              <a:t> </a:t>
            </a:r>
            <a:r>
              <a:rPr lang="en-US" dirty="0" err="1" smtClean="0"/>
              <a:t>i</a:t>
            </a:r>
            <a:r>
              <a:rPr lang="en-US" dirty="0" smtClean="0"/>
              <a:t>)</a:t>
            </a:r>
          </a:p>
          <a:p>
            <a:pPr>
              <a:buNone/>
            </a:pPr>
            <a:r>
              <a:rPr lang="en-US" dirty="0" smtClean="0"/>
              <a:t>    { a = </a:t>
            </a:r>
            <a:r>
              <a:rPr lang="en-US" dirty="0" err="1" smtClean="0"/>
              <a:t>i</a:t>
            </a:r>
            <a:r>
              <a:rPr lang="en-US" dirty="0" smtClean="0"/>
              <a:t>;</a:t>
            </a:r>
          </a:p>
          <a:p>
            <a:pPr>
              <a:buNone/>
            </a:pPr>
            <a:r>
              <a:rPr lang="en-US" dirty="0" smtClean="0"/>
              <a:t>}friend void max(XYZ,ABC);</a:t>
            </a:r>
          </a:p>
          <a:p>
            <a:pPr>
              <a:buNone/>
            </a:pPr>
            <a:r>
              <a:rPr lang="en-US" dirty="0" smtClean="0"/>
              <a:t>    </a:t>
            </a:r>
          </a:p>
          <a:p>
            <a:pPr>
              <a:buNone/>
            </a:pPr>
            <a:r>
              <a:rPr lang="en-US" dirty="0" smtClean="0"/>
              <a:t>};</a:t>
            </a:r>
          </a:p>
          <a:p>
            <a:pPr>
              <a:buNone/>
            </a:pPr>
            <a:endParaRPr lang="en-US" dirty="0" smtClean="0"/>
          </a:p>
          <a:p>
            <a:pPr>
              <a:buNone/>
            </a:pPr>
            <a:r>
              <a:rPr lang="en-US" dirty="0" smtClean="0"/>
              <a:t>void max(XYZ m, ABC n)</a:t>
            </a:r>
          </a:p>
          <a:p>
            <a:pPr>
              <a:buNone/>
            </a:pPr>
            <a:r>
              <a:rPr lang="en-US" dirty="0" smtClean="0"/>
              <a:t>{</a:t>
            </a:r>
          </a:p>
          <a:p>
            <a:pPr>
              <a:buNone/>
            </a:pPr>
            <a:r>
              <a:rPr lang="en-US" dirty="0" smtClean="0"/>
              <a:t>if (</a:t>
            </a:r>
            <a:r>
              <a:rPr lang="en-US" dirty="0" err="1" smtClean="0"/>
              <a:t>m.x</a:t>
            </a:r>
            <a:r>
              <a:rPr lang="en-US" dirty="0" smtClean="0"/>
              <a:t>&gt;=</a:t>
            </a:r>
            <a:r>
              <a:rPr lang="en-US" dirty="0" err="1" smtClean="0"/>
              <a:t>n.a</a:t>
            </a:r>
            <a:r>
              <a:rPr lang="en-US" dirty="0" smtClean="0"/>
              <a:t>)</a:t>
            </a:r>
          </a:p>
          <a:p>
            <a:pPr>
              <a:buNone/>
            </a:pPr>
            <a:r>
              <a:rPr lang="en-US" dirty="0" err="1" smtClean="0"/>
              <a:t>cout</a:t>
            </a:r>
            <a:r>
              <a:rPr lang="en-US" dirty="0" smtClean="0"/>
              <a:t>&lt;&lt;</a:t>
            </a:r>
            <a:r>
              <a:rPr lang="en-US" dirty="0" err="1" smtClean="0"/>
              <a:t>m.x</a:t>
            </a:r>
            <a:r>
              <a:rPr lang="en-US" dirty="0" smtClean="0"/>
              <a:t>;</a:t>
            </a:r>
          </a:p>
          <a:p>
            <a:pPr>
              <a:buNone/>
            </a:pPr>
            <a:r>
              <a:rPr lang="en-US" dirty="0" smtClean="0"/>
              <a:t>else </a:t>
            </a:r>
            <a:r>
              <a:rPr lang="en-US" dirty="0" err="1" smtClean="0"/>
              <a:t>cout</a:t>
            </a:r>
            <a:r>
              <a:rPr lang="en-US" dirty="0" smtClean="0"/>
              <a:t>&lt;&lt;</a:t>
            </a:r>
            <a:r>
              <a:rPr lang="en-US" dirty="0" err="1" smtClean="0"/>
              <a:t>n.a</a:t>
            </a:r>
            <a:r>
              <a:rPr lang="en-US" dirty="0" smtClean="0"/>
              <a:t>;</a:t>
            </a:r>
          </a:p>
          <a:p>
            <a:pPr>
              <a:buNone/>
            </a:pPr>
            <a:r>
              <a:rPr lang="en-US" dirty="0" smtClean="0"/>
              <a:t>}</a:t>
            </a:r>
          </a:p>
        </p:txBody>
      </p:sp>
      <p:sp>
        <p:nvSpPr>
          <p:cNvPr id="4" name="Rectangle 3"/>
          <p:cNvSpPr/>
          <p:nvPr/>
        </p:nvSpPr>
        <p:spPr>
          <a:xfrm>
            <a:off x="5562600" y="2209800"/>
            <a:ext cx="3124200" cy="3139321"/>
          </a:xfrm>
          <a:prstGeom prst="rect">
            <a:avLst/>
          </a:prstGeom>
        </p:spPr>
        <p:txBody>
          <a:bodyPr wrap="square">
            <a:spAutoFit/>
          </a:bodyPr>
          <a:lstStyle/>
          <a:p>
            <a:pPr>
              <a:buNone/>
            </a:pPr>
            <a:endParaRPr lang="en-US" dirty="0" smtClean="0"/>
          </a:p>
          <a:p>
            <a:pPr>
              <a:buNone/>
            </a:pPr>
            <a:r>
              <a:rPr lang="en-US" dirty="0" err="1" smtClean="0"/>
              <a:t>int</a:t>
            </a:r>
            <a:r>
              <a:rPr lang="en-US" dirty="0" smtClean="0"/>
              <a:t> main()</a:t>
            </a:r>
          </a:p>
          <a:p>
            <a:pPr>
              <a:buNone/>
            </a:pPr>
            <a:r>
              <a:rPr lang="en-US" dirty="0" smtClean="0"/>
              <a:t>{</a:t>
            </a:r>
          </a:p>
          <a:p>
            <a:pPr>
              <a:buNone/>
            </a:pPr>
            <a:r>
              <a:rPr lang="en-US" dirty="0" smtClean="0"/>
              <a:t>ABC </a:t>
            </a:r>
            <a:r>
              <a:rPr lang="en-US" dirty="0" err="1" smtClean="0"/>
              <a:t>abc</a:t>
            </a:r>
            <a:r>
              <a:rPr lang="en-US" dirty="0" smtClean="0"/>
              <a:t>;</a:t>
            </a:r>
          </a:p>
          <a:p>
            <a:pPr>
              <a:buNone/>
            </a:pPr>
            <a:r>
              <a:rPr lang="en-US" dirty="0" err="1" smtClean="0"/>
              <a:t>abc.setvalue</a:t>
            </a:r>
            <a:r>
              <a:rPr lang="en-US" dirty="0" smtClean="0"/>
              <a:t>(10);</a:t>
            </a:r>
          </a:p>
          <a:p>
            <a:pPr>
              <a:buNone/>
            </a:pPr>
            <a:r>
              <a:rPr lang="en-US" dirty="0" smtClean="0"/>
              <a:t>XYZ </a:t>
            </a:r>
            <a:r>
              <a:rPr lang="en-US" dirty="0" err="1" smtClean="0"/>
              <a:t>xyz</a:t>
            </a:r>
            <a:r>
              <a:rPr lang="en-US" dirty="0" smtClean="0"/>
              <a:t>;</a:t>
            </a:r>
          </a:p>
          <a:p>
            <a:pPr>
              <a:buNone/>
            </a:pPr>
            <a:r>
              <a:rPr lang="en-US" dirty="0" err="1" smtClean="0"/>
              <a:t>xyz.setvalue</a:t>
            </a:r>
            <a:r>
              <a:rPr lang="en-US" dirty="0" smtClean="0"/>
              <a:t>(20);</a:t>
            </a:r>
          </a:p>
          <a:p>
            <a:pPr>
              <a:buNone/>
            </a:pPr>
            <a:r>
              <a:rPr lang="en-US" dirty="0" smtClean="0"/>
              <a:t>max(</a:t>
            </a:r>
            <a:r>
              <a:rPr lang="en-US" dirty="0" err="1" smtClean="0"/>
              <a:t>xyz,abc</a:t>
            </a:r>
            <a:r>
              <a:rPr lang="en-US" dirty="0" smtClean="0"/>
              <a:t>);</a:t>
            </a:r>
          </a:p>
          <a:p>
            <a:pPr>
              <a:buNone/>
            </a:pPr>
            <a:r>
              <a:rPr lang="en-US" dirty="0" smtClean="0"/>
              <a:t>return 0;</a:t>
            </a:r>
          </a:p>
          <a:p>
            <a:pPr>
              <a:buNone/>
            </a:pPr>
            <a:r>
              <a:rPr lang="en-US" dirty="0" smtClean="0"/>
              <a:t>}</a:t>
            </a:r>
          </a:p>
          <a:p>
            <a:pPr>
              <a:buNone/>
            </a:pPr>
            <a:endParaRPr lang="en-US"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a:t>
            </a:r>
            <a:endParaRPr lang="en-US"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r>
              <a:rPr lang="en-US" dirty="0" smtClean="0"/>
              <a:t>Constructor (having the same name as that of the class) is a special member function whose task is to initialize the objects of its class.</a:t>
            </a:r>
          </a:p>
          <a:p>
            <a:pPr>
              <a:buNone/>
            </a:pPr>
            <a:endParaRPr lang="en-US" dirty="0" smtClean="0"/>
          </a:p>
          <a:p>
            <a:r>
              <a:rPr lang="en-US" dirty="0" smtClean="0"/>
              <a:t>Constructors are invoked whenever an object of its associated class is created.  </a:t>
            </a:r>
          </a:p>
          <a:p>
            <a:pPr>
              <a:buNone/>
            </a:pPr>
            <a:endParaRPr lang="en-US" dirty="0" smtClean="0"/>
          </a:p>
          <a:p>
            <a:r>
              <a:rPr lang="en-US" dirty="0" smtClean="0"/>
              <a:t>Destructors are the functions that are complimentary to constructors and are  used to de-initialize objects when they are destroyed. </a:t>
            </a:r>
          </a:p>
          <a:p>
            <a:endParaRPr lang="en-US" dirty="0" smtClean="0"/>
          </a:p>
          <a:p>
            <a:pPr>
              <a:buNone/>
            </a:pPr>
            <a:endParaRPr lang="en-US" dirty="0" smtClean="0"/>
          </a:p>
          <a:p>
            <a:pPr>
              <a:buNone/>
            </a:pPr>
            <a:r>
              <a:rPr lang="en-US" b="1" dirty="0" smtClean="0"/>
              <a:t>Declaration and Definition of a Constructor:- </a:t>
            </a:r>
          </a:p>
          <a:p>
            <a:pPr>
              <a:buNone/>
            </a:pPr>
            <a:r>
              <a:rPr lang="en-US" dirty="0" smtClean="0"/>
              <a:t>It is defined like other member functions of the class, i.e., either inside the class definition or outside the class definition. </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Parameterized constructor</a:t>
            </a:r>
            <a:endParaRPr lang="en-US" dirty="0"/>
          </a:p>
        </p:txBody>
      </p:sp>
      <p:sp>
        <p:nvSpPr>
          <p:cNvPr id="3" name="Content Placeholder 2"/>
          <p:cNvSpPr>
            <a:spLocks noGrp="1"/>
          </p:cNvSpPr>
          <p:nvPr>
            <p:ph idx="1"/>
          </p:nvPr>
        </p:nvSpPr>
        <p:spPr>
          <a:xfrm>
            <a:off x="457200" y="1143000"/>
            <a:ext cx="8229600" cy="4983163"/>
          </a:xfrm>
        </p:spPr>
        <p:txBody>
          <a:bodyPr>
            <a:normAutofit fontScale="62500" lnSpcReduction="20000"/>
          </a:bodyPr>
          <a:lstStyle/>
          <a:p>
            <a:pPr>
              <a:buNone/>
            </a:pPr>
            <a:r>
              <a:rPr lang="en-US" dirty="0" smtClean="0"/>
              <a:t>Are used to initialize the data members with different values when they are created.</a:t>
            </a:r>
          </a:p>
          <a:p>
            <a:pPr>
              <a:buNone/>
            </a:pPr>
            <a:endParaRPr lang="en-US" dirty="0" smtClean="0"/>
          </a:p>
          <a:p>
            <a:pPr>
              <a:buNone/>
            </a:pPr>
            <a:r>
              <a:rPr lang="en-US" dirty="0" smtClean="0"/>
              <a:t>Constructors that can take arguments are called parameterized constructors. The parameter of a constructor can be of any type except that of the class to which it belongs.</a:t>
            </a:r>
          </a:p>
          <a:p>
            <a:pPr>
              <a:buNone/>
            </a:pPr>
            <a:r>
              <a:rPr lang="en-US" dirty="0" smtClean="0"/>
              <a:t>  public : A(A);   ------- Is illegal</a:t>
            </a:r>
          </a:p>
          <a:p>
            <a:pPr>
              <a:buNone/>
            </a:pPr>
            <a:endParaRPr lang="en-US" dirty="0" smtClean="0"/>
          </a:p>
          <a:p>
            <a:pPr>
              <a:buNone/>
            </a:pPr>
            <a:r>
              <a:rPr lang="en-US" dirty="0" smtClean="0"/>
              <a:t>However, a  constructor can accept a reference to its own type</a:t>
            </a:r>
          </a:p>
          <a:p>
            <a:pPr>
              <a:buNone/>
            </a:pPr>
            <a:r>
              <a:rPr lang="en-US" dirty="0" smtClean="0"/>
              <a:t>   public: A(A&amp;) ; ------- Is valid ( Copy Constructor)</a:t>
            </a:r>
          </a:p>
          <a:p>
            <a:pPr>
              <a:buNone/>
            </a:pPr>
            <a:endParaRPr lang="en-US" dirty="0" smtClean="0"/>
          </a:p>
          <a:p>
            <a:pPr>
              <a:buNone/>
            </a:pPr>
            <a:r>
              <a:rPr lang="en-US" dirty="0" smtClean="0"/>
              <a:t>Arguments are passed to constructors in two ways</a:t>
            </a:r>
          </a:p>
          <a:p>
            <a:pPr>
              <a:buNone/>
            </a:pPr>
            <a:r>
              <a:rPr lang="en-US" dirty="0" smtClean="0"/>
              <a:t>         - Implicitly and explicitly</a:t>
            </a:r>
          </a:p>
          <a:p>
            <a:pPr>
              <a:buNone/>
            </a:pPr>
            <a:endParaRPr lang="en-US" dirty="0" smtClean="0"/>
          </a:p>
          <a:p>
            <a:pPr>
              <a:buNone/>
            </a:pPr>
            <a:r>
              <a:rPr lang="en-US" dirty="0" smtClean="0"/>
              <a:t>Example e1 = Example(2,4);//explicit call</a:t>
            </a:r>
          </a:p>
          <a:p>
            <a:pPr>
              <a:buNone/>
            </a:pPr>
            <a:r>
              <a:rPr lang="en-US" dirty="0" smtClean="0"/>
              <a:t>Example e3(1,1); //implicit call</a:t>
            </a:r>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990600"/>
            <a:ext cx="3962400" cy="5638800"/>
          </a:xfrm>
        </p:spPr>
        <p:txBody>
          <a:bodyPr>
            <a:normAutofit fontScale="47500" lnSpcReduction="20000"/>
          </a:bodyPr>
          <a:lstStyle/>
          <a:p>
            <a:pPr>
              <a:buNone/>
            </a:pPr>
            <a:r>
              <a:rPr lang="en-US" dirty="0" smtClean="0"/>
              <a:t>class Example { </a:t>
            </a:r>
          </a:p>
          <a:p>
            <a:pPr>
              <a:buNone/>
            </a:pPr>
            <a:r>
              <a:rPr lang="en-US" dirty="0" smtClean="0"/>
              <a:t>                </a:t>
            </a:r>
            <a:r>
              <a:rPr lang="en-US" dirty="0" err="1" smtClean="0"/>
              <a:t>int</a:t>
            </a:r>
            <a:r>
              <a:rPr lang="en-US" dirty="0" smtClean="0"/>
              <a:t> x, y; </a:t>
            </a:r>
          </a:p>
          <a:p>
            <a:pPr>
              <a:buNone/>
            </a:pPr>
            <a:r>
              <a:rPr lang="en-US" dirty="0" smtClean="0"/>
              <a:t>public: </a:t>
            </a:r>
          </a:p>
          <a:p>
            <a:pPr>
              <a:buNone/>
            </a:pPr>
            <a:r>
              <a:rPr lang="en-US" dirty="0" smtClean="0"/>
              <a:t>               Example(); </a:t>
            </a:r>
          </a:p>
          <a:p>
            <a:pPr>
              <a:buNone/>
            </a:pPr>
            <a:r>
              <a:rPr lang="en-US" dirty="0" smtClean="0"/>
              <a:t>               Example(</a:t>
            </a:r>
            <a:r>
              <a:rPr lang="en-US" dirty="0" err="1" smtClean="0"/>
              <a:t>int</a:t>
            </a:r>
            <a:r>
              <a:rPr lang="en-US" dirty="0" smtClean="0"/>
              <a:t> a, </a:t>
            </a:r>
            <a:r>
              <a:rPr lang="en-US" dirty="0" err="1" smtClean="0"/>
              <a:t>int</a:t>
            </a:r>
            <a:r>
              <a:rPr lang="en-US" dirty="0" smtClean="0"/>
              <a:t> b);  // Parameterized constructor </a:t>
            </a:r>
          </a:p>
          <a:p>
            <a:pPr>
              <a:buNone/>
            </a:pPr>
            <a:r>
              <a:rPr lang="en-US" dirty="0" smtClean="0"/>
              <a:t>              </a:t>
            </a:r>
          </a:p>
          <a:p>
            <a:pPr>
              <a:buNone/>
            </a:pPr>
            <a:r>
              <a:rPr lang="en-US" dirty="0" smtClean="0"/>
              <a:t>               void display()</a:t>
            </a:r>
          </a:p>
          <a:p>
            <a:pPr>
              <a:buNone/>
            </a:pPr>
            <a:r>
              <a:rPr lang="en-US" dirty="0" smtClean="0"/>
              <a:t>               { </a:t>
            </a:r>
          </a:p>
          <a:p>
            <a:pPr>
              <a:buNone/>
            </a:pPr>
            <a:r>
              <a:rPr lang="en-US" dirty="0" smtClean="0"/>
              <a:t>    </a:t>
            </a:r>
            <a:r>
              <a:rPr lang="en-US" dirty="0" err="1" smtClean="0"/>
              <a:t>cout</a:t>
            </a:r>
            <a:r>
              <a:rPr lang="en-US" dirty="0" smtClean="0"/>
              <a:t> &lt;&lt;"x= "&lt;&lt;x &lt;&lt;</a:t>
            </a:r>
            <a:r>
              <a:rPr lang="en-US" dirty="0" err="1" smtClean="0"/>
              <a:t>endl</a:t>
            </a:r>
            <a:r>
              <a:rPr lang="en-US" dirty="0" smtClean="0"/>
              <a:t>&lt;&lt;"y="&lt;&lt;y&lt;&lt;</a:t>
            </a:r>
            <a:r>
              <a:rPr lang="en-US" dirty="0" err="1" smtClean="0"/>
              <a:t>endl</a:t>
            </a:r>
            <a:r>
              <a:rPr lang="en-US" dirty="0" smtClean="0"/>
              <a:t>;</a:t>
            </a:r>
          </a:p>
          <a:p>
            <a:pPr>
              <a:buNone/>
            </a:pPr>
            <a:r>
              <a:rPr lang="en-US" dirty="0" smtClean="0"/>
              <a:t>	        }</a:t>
            </a:r>
          </a:p>
          <a:p>
            <a:pPr>
              <a:buNone/>
            </a:pPr>
            <a:r>
              <a:rPr lang="en-US" dirty="0" smtClean="0"/>
              <a:t>			                  </a:t>
            </a:r>
          </a:p>
          <a:p>
            <a:pPr>
              <a:buNone/>
            </a:pPr>
            <a:r>
              <a:rPr lang="en-US" dirty="0" smtClean="0"/>
              <a:t>}; </a:t>
            </a:r>
          </a:p>
          <a:p>
            <a:pPr>
              <a:buNone/>
            </a:pPr>
            <a:endParaRPr lang="en-US" dirty="0" smtClean="0"/>
          </a:p>
          <a:p>
            <a:pPr>
              <a:buNone/>
            </a:pPr>
            <a:r>
              <a:rPr lang="en-US" dirty="0" smtClean="0"/>
              <a:t>Example :: Example()</a:t>
            </a:r>
          </a:p>
          <a:p>
            <a:pPr>
              <a:buNone/>
            </a:pPr>
            <a:r>
              <a:rPr lang="en-US" dirty="0" smtClean="0"/>
              <a:t> {     </a:t>
            </a:r>
          </a:p>
          <a:p>
            <a:pPr>
              <a:buNone/>
            </a:pPr>
            <a:r>
              <a:rPr lang="en-US" dirty="0" smtClean="0"/>
              <a:t>  x=5;</a:t>
            </a:r>
          </a:p>
          <a:p>
            <a:pPr>
              <a:buNone/>
            </a:pPr>
            <a:r>
              <a:rPr lang="en-US" dirty="0" smtClean="0"/>
              <a:t>y= 5;</a:t>
            </a:r>
          </a:p>
          <a:p>
            <a:pPr>
              <a:buNone/>
            </a:pPr>
            <a:r>
              <a:rPr lang="en-US" dirty="0" smtClean="0"/>
              <a:t> }</a:t>
            </a:r>
          </a:p>
          <a:p>
            <a:pPr>
              <a:buNone/>
            </a:pPr>
            <a:r>
              <a:rPr lang="en-US" dirty="0" smtClean="0"/>
              <a:t> Example :: Example(</a:t>
            </a:r>
            <a:r>
              <a:rPr lang="en-US" dirty="0" err="1" smtClean="0"/>
              <a:t>int</a:t>
            </a:r>
            <a:r>
              <a:rPr lang="en-US" dirty="0" smtClean="0"/>
              <a:t> a, </a:t>
            </a:r>
            <a:r>
              <a:rPr lang="en-US" dirty="0" err="1" smtClean="0"/>
              <a:t>int</a:t>
            </a:r>
            <a:r>
              <a:rPr lang="en-US" dirty="0" smtClean="0"/>
              <a:t> b) </a:t>
            </a:r>
          </a:p>
          <a:p>
            <a:pPr>
              <a:buNone/>
            </a:pPr>
            <a:r>
              <a:rPr lang="en-US" dirty="0" smtClean="0"/>
              <a:t>{</a:t>
            </a:r>
          </a:p>
          <a:p>
            <a:pPr>
              <a:buNone/>
            </a:pPr>
            <a:r>
              <a:rPr lang="en-US" dirty="0" smtClean="0"/>
              <a:t> x = a; y = b; </a:t>
            </a:r>
          </a:p>
          <a:p>
            <a:pPr>
              <a:buNone/>
            </a:pPr>
            <a:r>
              <a:rPr lang="en-US" dirty="0" smtClean="0"/>
              <a:t>}</a:t>
            </a:r>
          </a:p>
          <a:p>
            <a:pPr>
              <a:buNone/>
            </a:pPr>
            <a:endParaRPr lang="en-US" dirty="0" smtClean="0"/>
          </a:p>
        </p:txBody>
      </p:sp>
      <p:sp>
        <p:nvSpPr>
          <p:cNvPr id="4" name="Rectangle 3"/>
          <p:cNvSpPr/>
          <p:nvPr/>
        </p:nvSpPr>
        <p:spPr>
          <a:xfrm>
            <a:off x="4876800" y="1447800"/>
            <a:ext cx="4267200" cy="4247317"/>
          </a:xfrm>
          <a:prstGeom prst="rect">
            <a:avLst/>
          </a:prstGeom>
        </p:spPr>
        <p:txBody>
          <a:bodyPr wrap="square">
            <a:spAutoFit/>
          </a:bodyPr>
          <a:lstStyle/>
          <a:p>
            <a:pPr>
              <a:buNone/>
            </a:pPr>
            <a:r>
              <a:rPr lang="en-US" dirty="0" err="1" smtClean="0"/>
              <a:t>int</a:t>
            </a:r>
            <a:r>
              <a:rPr lang="en-US" dirty="0" smtClean="0"/>
              <a:t> main()</a:t>
            </a:r>
          </a:p>
          <a:p>
            <a:pPr>
              <a:buNone/>
            </a:pPr>
            <a:r>
              <a:rPr lang="en-US" dirty="0" smtClean="0"/>
              <a:t>{</a:t>
            </a:r>
          </a:p>
          <a:p>
            <a:pPr>
              <a:buNone/>
            </a:pPr>
            <a:r>
              <a:rPr lang="en-US" dirty="0" smtClean="0"/>
              <a:t>    Example e1 = Example(2,4);//explicit call</a:t>
            </a:r>
          </a:p>
          <a:p>
            <a:pPr>
              <a:buNone/>
            </a:pPr>
            <a:r>
              <a:rPr lang="en-US" dirty="0" smtClean="0"/>
              <a:t>    Example e2; </a:t>
            </a:r>
          </a:p>
          <a:p>
            <a:pPr>
              <a:buNone/>
            </a:pPr>
            <a:r>
              <a:rPr lang="en-US" dirty="0" smtClean="0"/>
              <a:t>    Example e3(1,1); //implicit call</a:t>
            </a:r>
          </a:p>
          <a:p>
            <a:pPr>
              <a:buNone/>
            </a:pPr>
            <a:endParaRPr lang="en-US" dirty="0" smtClean="0"/>
          </a:p>
          <a:p>
            <a:pPr>
              <a:buNone/>
            </a:pPr>
            <a:r>
              <a:rPr lang="en-US" dirty="0" smtClean="0"/>
              <a:t>    </a:t>
            </a:r>
            <a:r>
              <a:rPr lang="en-US" dirty="0" err="1" smtClean="0"/>
              <a:t>cout</a:t>
            </a:r>
            <a:r>
              <a:rPr lang="en-US" dirty="0" smtClean="0"/>
              <a:t>&lt;&lt;"object 1\n";</a:t>
            </a:r>
          </a:p>
          <a:p>
            <a:pPr>
              <a:buNone/>
            </a:pPr>
            <a:r>
              <a:rPr lang="en-US" dirty="0" smtClean="0"/>
              <a:t>    e1.display();</a:t>
            </a:r>
          </a:p>
          <a:p>
            <a:pPr>
              <a:buNone/>
            </a:pPr>
            <a:endParaRPr lang="en-US" dirty="0" smtClean="0"/>
          </a:p>
          <a:p>
            <a:pPr>
              <a:buNone/>
            </a:pPr>
            <a:r>
              <a:rPr lang="en-US" dirty="0" smtClean="0"/>
              <a:t>    </a:t>
            </a:r>
            <a:r>
              <a:rPr lang="en-US" dirty="0" err="1" smtClean="0"/>
              <a:t>cout</a:t>
            </a:r>
            <a:r>
              <a:rPr lang="en-US" dirty="0" smtClean="0"/>
              <a:t>&lt;&lt;"object 2\n";</a:t>
            </a:r>
          </a:p>
          <a:p>
            <a:pPr>
              <a:buNone/>
            </a:pPr>
            <a:r>
              <a:rPr lang="en-US" dirty="0" smtClean="0"/>
              <a:t>    e2.display();</a:t>
            </a:r>
          </a:p>
          <a:p>
            <a:pPr>
              <a:buNone/>
            </a:pPr>
            <a:endParaRPr lang="en-US" dirty="0" smtClean="0"/>
          </a:p>
          <a:p>
            <a:pPr>
              <a:buNone/>
            </a:pPr>
            <a:r>
              <a:rPr lang="en-US" dirty="0" smtClean="0"/>
              <a:t>    </a:t>
            </a:r>
            <a:r>
              <a:rPr lang="en-US" dirty="0" err="1" smtClean="0"/>
              <a:t>cout</a:t>
            </a:r>
            <a:r>
              <a:rPr lang="en-US" dirty="0" smtClean="0"/>
              <a:t>&lt;&lt;"object 3\n";</a:t>
            </a:r>
          </a:p>
          <a:p>
            <a:pPr>
              <a:buNone/>
            </a:pPr>
            <a:r>
              <a:rPr lang="en-US" dirty="0" smtClean="0"/>
              <a:t>    e3.display();</a:t>
            </a:r>
          </a:p>
          <a:p>
            <a:pPr>
              <a:buNone/>
            </a:pPr>
            <a:r>
              <a:rPr lang="en-US" dirty="0" smtClean="0"/>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constructors</a:t>
            </a:r>
            <a:endParaRPr lang="en-US" dirty="0"/>
          </a:p>
        </p:txBody>
      </p:sp>
      <p:sp>
        <p:nvSpPr>
          <p:cNvPr id="3" name="Content Placeholder 2"/>
          <p:cNvSpPr>
            <a:spLocks noGrp="1"/>
          </p:cNvSpPr>
          <p:nvPr>
            <p:ph idx="1"/>
          </p:nvPr>
        </p:nvSpPr>
        <p:spPr>
          <a:xfrm>
            <a:off x="457200" y="1219200"/>
            <a:ext cx="8229600" cy="4906963"/>
          </a:xfrm>
        </p:spPr>
        <p:txBody>
          <a:bodyPr>
            <a:normAutofit fontScale="62500" lnSpcReduction="20000"/>
          </a:bodyPr>
          <a:lstStyle/>
          <a:p>
            <a:endParaRPr lang="en-US" dirty="0" smtClean="0"/>
          </a:p>
          <a:p>
            <a:pPr marL="571500" indent="-571500">
              <a:buNone/>
            </a:pPr>
            <a:r>
              <a:rPr lang="en-US" dirty="0" smtClean="0"/>
              <a:t>(</a:t>
            </a:r>
            <a:r>
              <a:rPr lang="en-US" dirty="0" err="1" smtClean="0"/>
              <a:t>i</a:t>
            </a:r>
            <a:r>
              <a:rPr lang="en-US" dirty="0" smtClean="0"/>
              <a:t>) These are called automatically when the objects are created. </a:t>
            </a:r>
          </a:p>
          <a:p>
            <a:pPr>
              <a:buNone/>
            </a:pPr>
            <a:r>
              <a:rPr lang="en-US" dirty="0" smtClean="0"/>
              <a:t>(ii) These should be declared in the public section.</a:t>
            </a:r>
          </a:p>
          <a:p>
            <a:pPr>
              <a:buNone/>
            </a:pPr>
            <a:r>
              <a:rPr lang="en-US" dirty="0" smtClean="0"/>
              <a:t> </a:t>
            </a:r>
          </a:p>
          <a:p>
            <a:pPr>
              <a:buNone/>
            </a:pPr>
            <a:r>
              <a:rPr lang="en-US" dirty="0" smtClean="0"/>
              <a:t>(iii) constructors cannot be virtual.</a:t>
            </a:r>
          </a:p>
          <a:p>
            <a:pPr>
              <a:buNone/>
            </a:pPr>
            <a:r>
              <a:rPr lang="en-US" dirty="0" smtClean="0"/>
              <a:t>(iv) Return type (not even </a:t>
            </a:r>
            <a:r>
              <a:rPr lang="en-US" b="1" dirty="0" smtClean="0"/>
              <a:t>void) cannot be specified for constructors.</a:t>
            </a:r>
          </a:p>
          <a:p>
            <a:pPr>
              <a:buNone/>
            </a:pPr>
            <a:endParaRPr lang="en-US" b="1" dirty="0" smtClean="0"/>
          </a:p>
          <a:p>
            <a:pPr>
              <a:buNone/>
            </a:pPr>
            <a:r>
              <a:rPr lang="en-US" b="1" dirty="0" smtClean="0"/>
              <a:t> </a:t>
            </a:r>
            <a:r>
              <a:rPr lang="en-US" dirty="0" smtClean="0"/>
              <a:t>(v) They cannot be inherited, but a </a:t>
            </a:r>
            <a:r>
              <a:rPr lang="en-US" b="1" dirty="0" smtClean="0"/>
              <a:t>derived class can call the base class constructor. </a:t>
            </a:r>
          </a:p>
          <a:p>
            <a:pPr>
              <a:buNone/>
            </a:pPr>
            <a:r>
              <a:rPr lang="en-US" dirty="0" smtClean="0"/>
              <a:t>(vi) These cannot be static. </a:t>
            </a:r>
          </a:p>
          <a:p>
            <a:pPr>
              <a:buNone/>
            </a:pPr>
            <a:endParaRPr lang="en-US" dirty="0" smtClean="0"/>
          </a:p>
          <a:p>
            <a:pPr>
              <a:buNone/>
            </a:pPr>
            <a:r>
              <a:rPr lang="en-US" dirty="0" smtClean="0"/>
              <a:t>(vii) These can have default arguments as other C++ functions. </a:t>
            </a:r>
          </a:p>
          <a:p>
            <a:pPr>
              <a:buNone/>
            </a:pPr>
            <a:r>
              <a:rPr lang="en-US" dirty="0" smtClean="0"/>
              <a:t>(Viii) A constructor can call member functions of its class.</a:t>
            </a:r>
          </a:p>
          <a:p>
            <a:pPr>
              <a:buNone/>
            </a:pPr>
            <a:r>
              <a:rPr lang="en-US" dirty="0" smtClean="0"/>
              <a:t> </a:t>
            </a:r>
          </a:p>
          <a:p>
            <a:pPr>
              <a:buNone/>
            </a:pPr>
            <a:r>
              <a:rPr lang="en-US" dirty="0" smtClean="0"/>
              <a:t>(ix) They make ‘implicit call’ to the operators new and delete when memory allocation is needed.</a:t>
            </a:r>
          </a:p>
          <a:p>
            <a:pPr>
              <a:buNone/>
            </a:pPr>
            <a:endParaRPr lang="en-US" b="1"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Constructors with default arguments Eg:1</a:t>
            </a:r>
            <a:br>
              <a:rPr lang="en-US" sz="3200" b="1" dirty="0" smtClean="0"/>
            </a:br>
            <a:endParaRPr lang="en-US" sz="3200" dirty="0"/>
          </a:p>
        </p:txBody>
      </p:sp>
      <p:sp>
        <p:nvSpPr>
          <p:cNvPr id="3" name="Content Placeholder 2"/>
          <p:cNvSpPr>
            <a:spLocks noGrp="1"/>
          </p:cNvSpPr>
          <p:nvPr>
            <p:ph idx="1"/>
          </p:nvPr>
        </p:nvSpPr>
        <p:spPr>
          <a:xfrm>
            <a:off x="457200" y="762000"/>
            <a:ext cx="4038600" cy="5364163"/>
          </a:xfrm>
        </p:spPr>
        <p:txBody>
          <a:bodyPr>
            <a:normAutofit fontScale="47500" lnSpcReduction="20000"/>
          </a:bodyPr>
          <a:lstStyle/>
          <a:p>
            <a:pPr>
              <a:buNone/>
            </a:pPr>
            <a:endParaRPr lang="en-US" dirty="0" smtClean="0"/>
          </a:p>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endParaRPr lang="en-US" dirty="0" smtClean="0"/>
          </a:p>
          <a:p>
            <a:pPr>
              <a:buNone/>
            </a:pPr>
            <a:r>
              <a:rPr lang="en-US" dirty="0" smtClean="0"/>
              <a:t>class student</a:t>
            </a:r>
          </a:p>
          <a:p>
            <a:pPr>
              <a:buNone/>
            </a:pPr>
            <a:r>
              <a:rPr lang="en-US" dirty="0" smtClean="0"/>
              <a:t>{ </a:t>
            </a:r>
          </a:p>
          <a:p>
            <a:pPr>
              <a:buNone/>
            </a:pPr>
            <a:r>
              <a:rPr lang="en-US" dirty="0" smtClean="0"/>
              <a:t>public: </a:t>
            </a:r>
            <a:r>
              <a:rPr lang="en-US" dirty="0" err="1" smtClean="0"/>
              <a:t>int</a:t>
            </a:r>
            <a:r>
              <a:rPr lang="en-US" dirty="0" smtClean="0"/>
              <a:t> </a:t>
            </a:r>
            <a:r>
              <a:rPr lang="en-US" dirty="0" err="1" smtClean="0"/>
              <a:t>roll,uid</a:t>
            </a:r>
            <a:r>
              <a:rPr lang="en-US" dirty="0" smtClean="0"/>
              <a:t>;</a:t>
            </a:r>
          </a:p>
          <a:p>
            <a:pPr>
              <a:buNone/>
            </a:pPr>
            <a:r>
              <a:rPr lang="en-US" dirty="0" smtClean="0"/>
              <a:t> student(</a:t>
            </a:r>
            <a:r>
              <a:rPr lang="en-US" dirty="0" err="1" smtClean="0"/>
              <a:t>int</a:t>
            </a:r>
            <a:r>
              <a:rPr lang="en-US" dirty="0" smtClean="0"/>
              <a:t> r, </a:t>
            </a:r>
            <a:r>
              <a:rPr lang="en-US" dirty="0" err="1" smtClean="0"/>
              <a:t>int</a:t>
            </a:r>
            <a:r>
              <a:rPr lang="en-US" dirty="0" smtClean="0"/>
              <a:t> u=1) ;//default argument constructor</a:t>
            </a:r>
          </a:p>
          <a:p>
            <a:pPr>
              <a:buNone/>
            </a:pPr>
            <a:endParaRPr lang="en-US" dirty="0" smtClean="0"/>
          </a:p>
          <a:p>
            <a:pPr>
              <a:buNone/>
            </a:pPr>
            <a:r>
              <a:rPr lang="en-US" dirty="0" smtClean="0"/>
              <a:t>void display()</a:t>
            </a:r>
          </a:p>
          <a:p>
            <a:pPr>
              <a:buNone/>
            </a:pPr>
            <a:r>
              <a:rPr lang="en-US" dirty="0" smtClean="0"/>
              <a:t>               { </a:t>
            </a:r>
          </a:p>
          <a:p>
            <a:pPr>
              <a:buNone/>
            </a:pPr>
            <a:r>
              <a:rPr lang="en-US" dirty="0" smtClean="0"/>
              <a:t> </a:t>
            </a:r>
            <a:r>
              <a:rPr lang="en-US" dirty="0" err="1" smtClean="0"/>
              <a:t>cout</a:t>
            </a:r>
            <a:r>
              <a:rPr lang="en-US" dirty="0" smtClean="0"/>
              <a:t> &lt;&lt;"roll= "&lt;&lt;roll &lt;</a:t>
            </a:r>
            <a:r>
              <a:rPr lang="en-US" dirty="0" err="1" smtClean="0"/>
              <a:t>endl</a:t>
            </a:r>
            <a:r>
              <a:rPr lang="en-US" dirty="0" smtClean="0"/>
              <a:t>&lt;&lt;"</a:t>
            </a:r>
            <a:r>
              <a:rPr lang="en-US" dirty="0" err="1" smtClean="0"/>
              <a:t>uid</a:t>
            </a:r>
            <a:r>
              <a:rPr lang="en-US" dirty="0" smtClean="0"/>
              <a:t>="&lt;&lt;</a:t>
            </a:r>
            <a:r>
              <a:rPr lang="en-US" dirty="0" err="1" smtClean="0"/>
              <a:t>uid</a:t>
            </a:r>
            <a:r>
              <a:rPr lang="en-US" dirty="0" smtClean="0"/>
              <a:t>&lt;&lt;</a:t>
            </a:r>
            <a:r>
              <a:rPr lang="en-US" dirty="0" err="1" smtClean="0"/>
              <a:t>endl</a:t>
            </a:r>
            <a:r>
              <a:rPr lang="en-US" dirty="0" smtClean="0"/>
              <a:t>;</a:t>
            </a:r>
          </a:p>
          <a:p>
            <a:pPr>
              <a:buNone/>
            </a:pPr>
            <a:r>
              <a:rPr lang="en-US" dirty="0" smtClean="0"/>
              <a:t>	 } }; </a:t>
            </a:r>
          </a:p>
          <a:p>
            <a:pPr>
              <a:buNone/>
            </a:pPr>
            <a:endParaRPr lang="en-US" dirty="0" smtClean="0"/>
          </a:p>
          <a:p>
            <a:pPr>
              <a:buNone/>
            </a:pPr>
            <a:r>
              <a:rPr lang="en-US" dirty="0" smtClean="0"/>
              <a:t> </a:t>
            </a:r>
          </a:p>
          <a:p>
            <a:pPr>
              <a:buNone/>
            </a:pPr>
            <a:r>
              <a:rPr lang="en-US" dirty="0" smtClean="0"/>
              <a:t> student:: student(</a:t>
            </a:r>
            <a:r>
              <a:rPr lang="en-US" dirty="0" err="1" smtClean="0"/>
              <a:t>int</a:t>
            </a:r>
            <a:r>
              <a:rPr lang="en-US" dirty="0" smtClean="0"/>
              <a:t> </a:t>
            </a:r>
            <a:r>
              <a:rPr lang="en-US" dirty="0" err="1" smtClean="0"/>
              <a:t>r,int</a:t>
            </a:r>
            <a:r>
              <a:rPr lang="en-US" dirty="0" smtClean="0"/>
              <a:t> u)</a:t>
            </a:r>
          </a:p>
          <a:p>
            <a:pPr>
              <a:buNone/>
            </a:pPr>
            <a:r>
              <a:rPr lang="en-US" dirty="0" smtClean="0"/>
              <a:t> {</a:t>
            </a:r>
          </a:p>
          <a:p>
            <a:pPr>
              <a:buNone/>
            </a:pPr>
            <a:r>
              <a:rPr lang="en-US" dirty="0" smtClean="0"/>
              <a:t>   roll =r;</a:t>
            </a:r>
          </a:p>
          <a:p>
            <a:pPr>
              <a:buNone/>
            </a:pPr>
            <a:r>
              <a:rPr lang="en-US" dirty="0" smtClean="0"/>
              <a:t>   </a:t>
            </a:r>
            <a:r>
              <a:rPr lang="en-US" dirty="0" err="1" smtClean="0"/>
              <a:t>uid</a:t>
            </a:r>
            <a:r>
              <a:rPr lang="en-US" dirty="0" smtClean="0"/>
              <a:t> = u;</a:t>
            </a:r>
          </a:p>
          <a:p>
            <a:pPr>
              <a:buNone/>
            </a:pPr>
            <a:r>
              <a:rPr lang="en-US" dirty="0" smtClean="0"/>
              <a:t> }</a:t>
            </a:r>
          </a:p>
          <a:p>
            <a:pPr>
              <a:buNone/>
            </a:pPr>
            <a:endParaRPr lang="en-US" dirty="0" smtClean="0"/>
          </a:p>
        </p:txBody>
      </p:sp>
      <p:sp>
        <p:nvSpPr>
          <p:cNvPr id="4" name="Rectangle 3"/>
          <p:cNvSpPr/>
          <p:nvPr/>
        </p:nvSpPr>
        <p:spPr>
          <a:xfrm>
            <a:off x="4800600" y="1391483"/>
            <a:ext cx="4191000" cy="4247317"/>
          </a:xfrm>
          <a:prstGeom prst="rect">
            <a:avLst/>
          </a:prstGeom>
        </p:spPr>
        <p:txBody>
          <a:bodyPr wrap="square">
            <a:spAutoFit/>
          </a:bodyPr>
          <a:lstStyle/>
          <a:p>
            <a:pPr>
              <a:buNone/>
            </a:pPr>
            <a:r>
              <a:rPr lang="en-US" dirty="0" err="1" smtClean="0"/>
              <a:t>int</a:t>
            </a:r>
            <a:r>
              <a:rPr lang="en-US" dirty="0" smtClean="0"/>
              <a:t> main() </a:t>
            </a:r>
          </a:p>
          <a:p>
            <a:pPr>
              <a:buNone/>
            </a:pPr>
            <a:r>
              <a:rPr lang="en-US" dirty="0" smtClean="0"/>
              <a:t>{</a:t>
            </a:r>
          </a:p>
          <a:p>
            <a:pPr>
              <a:buNone/>
            </a:pPr>
            <a:r>
              <a:rPr lang="en-US" dirty="0" smtClean="0"/>
              <a:t> student s1(1) ;  // Assigns the value of 1 to roll and 1 to </a:t>
            </a:r>
            <a:r>
              <a:rPr lang="en-US" dirty="0" err="1" smtClean="0"/>
              <a:t>uid</a:t>
            </a:r>
            <a:endParaRPr lang="en-US" dirty="0" smtClean="0"/>
          </a:p>
          <a:p>
            <a:pPr>
              <a:buNone/>
            </a:pPr>
            <a:endParaRPr lang="en-US" dirty="0" smtClean="0"/>
          </a:p>
          <a:p>
            <a:pPr>
              <a:buNone/>
            </a:pPr>
            <a:endParaRPr lang="en-US" dirty="0" smtClean="0"/>
          </a:p>
          <a:p>
            <a:pPr>
              <a:buNone/>
            </a:pPr>
            <a:r>
              <a:rPr lang="en-US" dirty="0" smtClean="0"/>
              <a:t>student  s2(2,2);</a:t>
            </a:r>
          </a:p>
          <a:p>
            <a:pPr>
              <a:buNone/>
            </a:pPr>
            <a:r>
              <a:rPr lang="en-US" dirty="0" smtClean="0"/>
              <a:t>student s3(3); // Assigns the value of 3 to roll and 1 to </a:t>
            </a:r>
            <a:r>
              <a:rPr lang="en-US" dirty="0" err="1" smtClean="0"/>
              <a:t>uid</a:t>
            </a:r>
            <a:endParaRPr lang="en-US" dirty="0" smtClean="0"/>
          </a:p>
          <a:p>
            <a:pPr>
              <a:buNone/>
            </a:pPr>
            <a:endParaRPr lang="en-US" dirty="0" smtClean="0"/>
          </a:p>
          <a:p>
            <a:pPr>
              <a:buNone/>
            </a:pPr>
            <a:r>
              <a:rPr lang="en-US" dirty="0" smtClean="0"/>
              <a:t>s1.display() ;</a:t>
            </a:r>
          </a:p>
          <a:p>
            <a:pPr>
              <a:buNone/>
            </a:pPr>
            <a:r>
              <a:rPr lang="en-US" dirty="0" smtClean="0"/>
              <a:t>s2.display() ;</a:t>
            </a:r>
          </a:p>
          <a:p>
            <a:pPr>
              <a:buNone/>
            </a:pPr>
            <a:r>
              <a:rPr lang="en-US" dirty="0" smtClean="0"/>
              <a:t>s3.display() ;    </a:t>
            </a:r>
          </a:p>
          <a:p>
            <a:pPr>
              <a:buNone/>
            </a:pPr>
            <a:r>
              <a:rPr lang="en-US" dirty="0" smtClean="0"/>
              <a:t>} </a:t>
            </a:r>
          </a:p>
          <a:p>
            <a:pPr>
              <a:buNone/>
            </a:pPr>
            <a:endParaRPr lang="en-US"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09600"/>
          </a:xfrm>
        </p:spPr>
        <p:txBody>
          <a:bodyPr>
            <a:normAutofit fontScale="90000"/>
          </a:bodyPr>
          <a:lstStyle/>
          <a:p>
            <a:r>
              <a:rPr lang="en-US" dirty="0" smtClean="0"/>
              <a:t> Example 2:-</a:t>
            </a:r>
            <a:endParaRPr lang="en-US" dirty="0"/>
          </a:p>
        </p:txBody>
      </p:sp>
      <p:sp>
        <p:nvSpPr>
          <p:cNvPr id="3" name="Content Placeholder 2"/>
          <p:cNvSpPr>
            <a:spLocks noGrp="1"/>
          </p:cNvSpPr>
          <p:nvPr>
            <p:ph idx="1"/>
          </p:nvPr>
        </p:nvSpPr>
        <p:spPr>
          <a:xfrm>
            <a:off x="457200" y="304800"/>
            <a:ext cx="4724400" cy="5821363"/>
          </a:xfrm>
        </p:spPr>
        <p:txBody>
          <a:bodyPr>
            <a:normAutofit fontScale="47500" lnSpcReduction="20000"/>
          </a:bodyPr>
          <a:lstStyle/>
          <a:p>
            <a:pPr>
              <a:buNone/>
            </a:pPr>
            <a:endParaRPr lang="en-US" dirty="0" smtClean="0"/>
          </a:p>
          <a:p>
            <a:pPr>
              <a:buNone/>
            </a:pPr>
            <a:r>
              <a:rPr lang="en-US" dirty="0" smtClean="0"/>
              <a:t>class student</a:t>
            </a:r>
          </a:p>
          <a:p>
            <a:pPr>
              <a:buNone/>
            </a:pPr>
            <a:r>
              <a:rPr lang="en-US" dirty="0" smtClean="0"/>
              <a:t>{ </a:t>
            </a:r>
          </a:p>
          <a:p>
            <a:pPr>
              <a:buNone/>
            </a:pPr>
            <a:r>
              <a:rPr lang="en-US" dirty="0" smtClean="0"/>
              <a:t>public: </a:t>
            </a:r>
            <a:r>
              <a:rPr lang="en-US" dirty="0" err="1" smtClean="0"/>
              <a:t>int</a:t>
            </a:r>
            <a:r>
              <a:rPr lang="en-US" dirty="0" smtClean="0"/>
              <a:t> </a:t>
            </a:r>
            <a:r>
              <a:rPr lang="en-US" dirty="0" err="1" smtClean="0"/>
              <a:t>roll,uid</a:t>
            </a:r>
            <a:r>
              <a:rPr lang="en-US" dirty="0" smtClean="0"/>
              <a:t>;</a:t>
            </a:r>
          </a:p>
          <a:p>
            <a:pPr>
              <a:buNone/>
            </a:pPr>
            <a:r>
              <a:rPr lang="en-US" dirty="0" smtClean="0"/>
              <a:t> student(</a:t>
            </a:r>
            <a:r>
              <a:rPr lang="en-US" dirty="0" err="1" smtClean="0"/>
              <a:t>int</a:t>
            </a:r>
            <a:r>
              <a:rPr lang="en-US" dirty="0" smtClean="0"/>
              <a:t> r, </a:t>
            </a:r>
            <a:r>
              <a:rPr lang="en-US" dirty="0" err="1" smtClean="0"/>
              <a:t>int</a:t>
            </a:r>
            <a:r>
              <a:rPr lang="en-US" dirty="0" smtClean="0"/>
              <a:t> u=1) ;//default argument constructor</a:t>
            </a:r>
          </a:p>
          <a:p>
            <a:pPr>
              <a:buNone/>
            </a:pPr>
            <a:r>
              <a:rPr lang="en-US" dirty="0" smtClean="0"/>
              <a:t> student(</a:t>
            </a:r>
            <a:r>
              <a:rPr lang="en-US" dirty="0" err="1" smtClean="0"/>
              <a:t>int</a:t>
            </a:r>
            <a:r>
              <a:rPr lang="en-US" dirty="0" smtClean="0"/>
              <a:t> r);</a:t>
            </a:r>
          </a:p>
          <a:p>
            <a:pPr>
              <a:buNone/>
            </a:pPr>
            <a:endParaRPr lang="en-US" dirty="0" smtClean="0"/>
          </a:p>
          <a:p>
            <a:pPr>
              <a:buNone/>
            </a:pPr>
            <a:endParaRPr lang="en-US" dirty="0" smtClean="0"/>
          </a:p>
          <a:p>
            <a:pPr>
              <a:buNone/>
            </a:pPr>
            <a:r>
              <a:rPr lang="en-US" dirty="0" smtClean="0"/>
              <a:t>void display()</a:t>
            </a:r>
          </a:p>
          <a:p>
            <a:pPr>
              <a:buNone/>
            </a:pPr>
            <a:r>
              <a:rPr lang="en-US" dirty="0" smtClean="0"/>
              <a:t>               { </a:t>
            </a:r>
          </a:p>
          <a:p>
            <a:pPr>
              <a:buNone/>
            </a:pPr>
            <a:r>
              <a:rPr lang="en-US" dirty="0" smtClean="0"/>
              <a:t>                  </a:t>
            </a:r>
            <a:r>
              <a:rPr lang="en-US" dirty="0" err="1" smtClean="0"/>
              <a:t>cout</a:t>
            </a:r>
            <a:r>
              <a:rPr lang="en-US" dirty="0" smtClean="0"/>
              <a:t> &lt;&lt;"roll= "&lt;&lt;roll &lt;&lt;</a:t>
            </a:r>
            <a:r>
              <a:rPr lang="en-US" dirty="0" err="1" smtClean="0"/>
              <a:t>endl</a:t>
            </a:r>
            <a:r>
              <a:rPr lang="en-US" dirty="0" smtClean="0"/>
              <a:t>&lt;&lt;"</a:t>
            </a:r>
            <a:r>
              <a:rPr lang="en-US" dirty="0" err="1" smtClean="0"/>
              <a:t>uid</a:t>
            </a:r>
            <a:r>
              <a:rPr lang="en-US" dirty="0" smtClean="0"/>
              <a:t>="&lt;&lt;</a:t>
            </a:r>
            <a:r>
              <a:rPr lang="en-US" dirty="0" err="1" smtClean="0"/>
              <a:t>uid</a:t>
            </a:r>
            <a:r>
              <a:rPr lang="en-US" dirty="0" smtClean="0"/>
              <a:t>&lt;&lt;</a:t>
            </a:r>
            <a:r>
              <a:rPr lang="en-US" dirty="0" err="1" smtClean="0"/>
              <a:t>endl</a:t>
            </a:r>
            <a:r>
              <a:rPr lang="en-US" dirty="0" smtClean="0"/>
              <a:t>;</a:t>
            </a:r>
          </a:p>
          <a:p>
            <a:pPr>
              <a:buNone/>
            </a:pPr>
            <a:r>
              <a:rPr lang="en-US" dirty="0" smtClean="0"/>
              <a:t>	       } }; </a:t>
            </a:r>
          </a:p>
          <a:p>
            <a:pPr>
              <a:buNone/>
            </a:pPr>
            <a:endParaRPr lang="en-US" dirty="0" smtClean="0"/>
          </a:p>
          <a:p>
            <a:pPr>
              <a:buNone/>
            </a:pPr>
            <a:r>
              <a:rPr lang="en-US" dirty="0" smtClean="0"/>
              <a:t> student:: student(</a:t>
            </a:r>
            <a:r>
              <a:rPr lang="en-US" dirty="0" err="1" smtClean="0"/>
              <a:t>int</a:t>
            </a:r>
            <a:r>
              <a:rPr lang="en-US" dirty="0" smtClean="0"/>
              <a:t> r)</a:t>
            </a:r>
          </a:p>
          <a:p>
            <a:pPr>
              <a:buNone/>
            </a:pPr>
            <a:r>
              <a:rPr lang="en-US" dirty="0" smtClean="0"/>
              <a:t> {</a:t>
            </a:r>
          </a:p>
          <a:p>
            <a:pPr>
              <a:buNone/>
            </a:pPr>
            <a:r>
              <a:rPr lang="en-US" dirty="0" smtClean="0"/>
              <a:t>   roll =</a:t>
            </a:r>
            <a:r>
              <a:rPr lang="en-US" dirty="0" err="1" smtClean="0"/>
              <a:t>uid</a:t>
            </a:r>
            <a:r>
              <a:rPr lang="en-US" dirty="0" smtClean="0"/>
              <a:t> = r;</a:t>
            </a:r>
          </a:p>
          <a:p>
            <a:pPr>
              <a:buNone/>
            </a:pPr>
            <a:r>
              <a:rPr lang="en-US" dirty="0" smtClean="0"/>
              <a:t>   </a:t>
            </a:r>
          </a:p>
          <a:p>
            <a:pPr>
              <a:buNone/>
            </a:pPr>
            <a:r>
              <a:rPr lang="en-US" dirty="0" smtClean="0"/>
              <a:t> }</a:t>
            </a:r>
          </a:p>
          <a:p>
            <a:pPr>
              <a:buNone/>
            </a:pPr>
            <a:r>
              <a:rPr lang="en-US" dirty="0" smtClean="0"/>
              <a:t> student:: student(</a:t>
            </a:r>
            <a:r>
              <a:rPr lang="en-US" dirty="0" err="1" smtClean="0"/>
              <a:t>int</a:t>
            </a:r>
            <a:r>
              <a:rPr lang="en-US" dirty="0" smtClean="0"/>
              <a:t> </a:t>
            </a:r>
            <a:r>
              <a:rPr lang="en-US" dirty="0" err="1" smtClean="0"/>
              <a:t>r,int</a:t>
            </a:r>
            <a:r>
              <a:rPr lang="en-US" dirty="0" smtClean="0"/>
              <a:t> u)</a:t>
            </a:r>
          </a:p>
          <a:p>
            <a:pPr>
              <a:buNone/>
            </a:pPr>
            <a:r>
              <a:rPr lang="en-US" dirty="0" smtClean="0"/>
              <a:t> {</a:t>
            </a:r>
          </a:p>
          <a:p>
            <a:pPr>
              <a:buNone/>
            </a:pPr>
            <a:r>
              <a:rPr lang="en-US" dirty="0" smtClean="0"/>
              <a:t>   roll =r;</a:t>
            </a:r>
          </a:p>
          <a:p>
            <a:pPr>
              <a:buNone/>
            </a:pPr>
            <a:r>
              <a:rPr lang="en-US" dirty="0" smtClean="0"/>
              <a:t>   </a:t>
            </a:r>
            <a:r>
              <a:rPr lang="en-US" dirty="0" err="1" smtClean="0"/>
              <a:t>uid</a:t>
            </a:r>
            <a:r>
              <a:rPr lang="en-US" dirty="0" smtClean="0"/>
              <a:t> = u;</a:t>
            </a:r>
          </a:p>
          <a:p>
            <a:pPr>
              <a:buNone/>
            </a:pPr>
            <a:r>
              <a:rPr lang="en-US" dirty="0" smtClean="0"/>
              <a:t> }</a:t>
            </a:r>
          </a:p>
          <a:p>
            <a:pPr>
              <a:buNone/>
            </a:pPr>
            <a:endParaRPr lang="en-US" dirty="0" smtClean="0"/>
          </a:p>
          <a:p>
            <a:pPr>
              <a:buNone/>
            </a:pPr>
            <a:endParaRPr lang="en-US" dirty="0" smtClean="0"/>
          </a:p>
          <a:p>
            <a:pPr>
              <a:buNone/>
            </a:pPr>
            <a:endParaRPr lang="en-US" dirty="0"/>
          </a:p>
        </p:txBody>
      </p:sp>
      <p:sp>
        <p:nvSpPr>
          <p:cNvPr id="4" name="Rectangle 3"/>
          <p:cNvSpPr/>
          <p:nvPr/>
        </p:nvSpPr>
        <p:spPr>
          <a:xfrm>
            <a:off x="5334000" y="3124200"/>
            <a:ext cx="3505200" cy="3416320"/>
          </a:xfrm>
          <a:prstGeom prst="rect">
            <a:avLst/>
          </a:prstGeom>
        </p:spPr>
        <p:txBody>
          <a:bodyPr wrap="square">
            <a:spAutoFit/>
          </a:bodyPr>
          <a:lstStyle/>
          <a:p>
            <a:pPr>
              <a:buNone/>
            </a:pPr>
            <a:r>
              <a:rPr lang="en-US" dirty="0" err="1" smtClean="0"/>
              <a:t>int</a:t>
            </a:r>
            <a:r>
              <a:rPr lang="en-US" dirty="0" smtClean="0"/>
              <a:t> main() </a:t>
            </a:r>
          </a:p>
          <a:p>
            <a:pPr>
              <a:buNone/>
            </a:pPr>
            <a:r>
              <a:rPr lang="en-US" dirty="0" smtClean="0"/>
              <a:t>{</a:t>
            </a:r>
          </a:p>
          <a:p>
            <a:pPr>
              <a:buNone/>
            </a:pPr>
            <a:r>
              <a:rPr lang="en-US" dirty="0" smtClean="0"/>
              <a:t> student s1(1) ;  // Assigns the value of 1 to roll and 1 to </a:t>
            </a:r>
            <a:r>
              <a:rPr lang="en-US" dirty="0" err="1" smtClean="0"/>
              <a:t>uid</a:t>
            </a:r>
            <a:endParaRPr lang="en-US" dirty="0" smtClean="0"/>
          </a:p>
          <a:p>
            <a:pPr>
              <a:buNone/>
            </a:pPr>
            <a:r>
              <a:rPr lang="en-US" dirty="0" smtClean="0"/>
              <a:t>student  s2(2,2);</a:t>
            </a:r>
          </a:p>
          <a:p>
            <a:pPr>
              <a:buNone/>
            </a:pPr>
            <a:r>
              <a:rPr lang="en-US" dirty="0" smtClean="0"/>
              <a:t>student s3(3);</a:t>
            </a:r>
          </a:p>
          <a:p>
            <a:pPr>
              <a:buNone/>
            </a:pPr>
            <a:endParaRPr lang="en-US" dirty="0" smtClean="0"/>
          </a:p>
          <a:p>
            <a:pPr>
              <a:buNone/>
            </a:pPr>
            <a:r>
              <a:rPr lang="en-US" dirty="0" smtClean="0"/>
              <a:t>s1.display() ;</a:t>
            </a:r>
          </a:p>
          <a:p>
            <a:pPr>
              <a:buNone/>
            </a:pPr>
            <a:r>
              <a:rPr lang="en-US" dirty="0" smtClean="0"/>
              <a:t>s2.display() ;</a:t>
            </a:r>
          </a:p>
          <a:p>
            <a:pPr>
              <a:buNone/>
            </a:pPr>
            <a:r>
              <a:rPr lang="en-US" dirty="0" smtClean="0"/>
              <a:t>s3.display() ;    // Assigns the value of 3 to roll and 1 to </a:t>
            </a:r>
            <a:r>
              <a:rPr lang="en-US" dirty="0" err="1" smtClean="0"/>
              <a:t>uid</a:t>
            </a:r>
            <a:endParaRPr lang="en-US" dirty="0" smtClean="0"/>
          </a:p>
          <a:p>
            <a:pPr>
              <a:buNone/>
            </a:pPr>
            <a:r>
              <a:rPr lang="en-US" dirty="0"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p:txBody>
          <a:bodyPr>
            <a:normAutofit/>
          </a:bodyPr>
          <a:lstStyle/>
          <a:p>
            <a:r>
              <a:rPr lang="en-US" sz="2400" dirty="0" smtClean="0"/>
              <a:t>With the advent of languages such as C, structured programming became very popular.</a:t>
            </a:r>
          </a:p>
          <a:p>
            <a:r>
              <a:rPr lang="en-US" sz="2400" dirty="0" smtClean="0"/>
              <a:t>It enabled programmers to write moderately complex programs fairly easily. </a:t>
            </a:r>
          </a:p>
          <a:p>
            <a:r>
              <a:rPr lang="en-US" sz="2400" dirty="0" smtClean="0"/>
              <a:t>As the programs grew larger, structured approach failed to show the desired result in terms of bug-free, reusable, easy-to-maintain programs.</a:t>
            </a:r>
          </a:p>
          <a:p>
            <a:r>
              <a:rPr lang="en-US" sz="2400" i="1" dirty="0" smtClean="0"/>
              <a:t>Object Oriented Programming (OOP) is an approach to program organization and development that attempts to eliminate some of the pitfalls of conventional programming methods</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Default Constructor </a:t>
            </a:r>
            <a:r>
              <a:rPr lang="en-US" dirty="0" smtClean="0">
                <a:sym typeface="Wingdings" pitchFamily="2" charset="2"/>
              </a:rPr>
              <a:t> No argument Constructor</a:t>
            </a:r>
          </a:p>
          <a:p>
            <a:r>
              <a:rPr lang="en-US" dirty="0" smtClean="0">
                <a:sym typeface="Wingdings" pitchFamily="2" charset="2"/>
              </a:rPr>
              <a:t>Default argument Constructor Can be called with any number of arguments or no argument, provided values are provided in the function declaration/definition.</a:t>
            </a:r>
          </a:p>
          <a:p>
            <a:pPr>
              <a:buNone/>
            </a:pPr>
            <a:endParaRPr lang="en-US" dirty="0" smtClean="0">
              <a:sym typeface="Wingdings" pitchFamily="2" charset="2"/>
            </a:endParaRPr>
          </a:p>
          <a:p>
            <a:r>
              <a:rPr lang="en-US" dirty="0" smtClean="0">
                <a:sym typeface="Wingdings" pitchFamily="2" charset="2"/>
              </a:rPr>
              <a:t>When called with no arguments, it becomes a default constructor.</a:t>
            </a:r>
          </a:p>
          <a:p>
            <a:pPr>
              <a:buNone/>
            </a:pPr>
            <a:r>
              <a:rPr lang="en-US" dirty="0" smtClean="0">
                <a:sym typeface="Wingdings" pitchFamily="2" charset="2"/>
              </a:rPr>
              <a:t> It causes ambiguity /compilation error for such statements – Whether to call , </a:t>
            </a:r>
            <a:r>
              <a:rPr lang="en-US" dirty="0" smtClean="0"/>
              <a:t> </a:t>
            </a:r>
          </a:p>
          <a:p>
            <a:pPr>
              <a:buNone/>
            </a:pPr>
            <a:r>
              <a:rPr lang="en-US" dirty="0" smtClean="0"/>
              <a:t>    </a:t>
            </a:r>
          </a:p>
          <a:p>
            <a:pPr>
              <a:buNone/>
            </a:pPr>
            <a:r>
              <a:rPr lang="en-US" dirty="0" smtClean="0"/>
              <a:t>   student(</a:t>
            </a:r>
            <a:r>
              <a:rPr lang="en-US" dirty="0" err="1" smtClean="0"/>
              <a:t>int</a:t>
            </a:r>
            <a:r>
              <a:rPr lang="en-US" dirty="0" smtClean="0"/>
              <a:t> r, </a:t>
            </a:r>
            <a:r>
              <a:rPr lang="en-US" dirty="0" err="1" smtClean="0"/>
              <a:t>int</a:t>
            </a:r>
            <a:r>
              <a:rPr lang="en-US" dirty="0" smtClean="0"/>
              <a:t> u=1)  //default argument constructor</a:t>
            </a:r>
          </a:p>
          <a:p>
            <a:pPr>
              <a:buNone/>
            </a:pPr>
            <a:r>
              <a:rPr lang="en-US" dirty="0" smtClean="0"/>
              <a:t>      </a:t>
            </a:r>
          </a:p>
          <a:p>
            <a:pPr>
              <a:buNone/>
            </a:pPr>
            <a:r>
              <a:rPr lang="en-US" dirty="0" smtClean="0"/>
              <a:t>   or  student(</a:t>
            </a:r>
            <a:r>
              <a:rPr lang="en-US" dirty="0" err="1" smtClean="0"/>
              <a:t>int</a:t>
            </a:r>
            <a:r>
              <a:rPr lang="en-US" dirty="0" smtClean="0"/>
              <a:t> r)</a:t>
            </a:r>
          </a:p>
          <a:p>
            <a:endParaRPr lang="en-US" dirty="0" smtClean="0">
              <a:sym typeface="Wingdings" pitchFamily="2" charset="2"/>
            </a:endParaRPr>
          </a:p>
          <a:p>
            <a:pPr>
              <a:buNone/>
            </a:pPr>
            <a:r>
              <a:rPr lang="en-US" dirty="0" smtClean="0">
                <a:sym typeface="Wingdings" pitchFamily="2" charset="2"/>
              </a:rPr>
              <a:t>                 for the function call ,  student s3(10);</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Constructor</a:t>
            </a:r>
            <a:endParaRPr lang="en-US" dirty="0"/>
          </a:p>
        </p:txBody>
      </p:sp>
      <p:sp>
        <p:nvSpPr>
          <p:cNvPr id="3" name="Content Placeholder 2"/>
          <p:cNvSpPr>
            <a:spLocks noGrp="1"/>
          </p:cNvSpPr>
          <p:nvPr>
            <p:ph idx="1"/>
          </p:nvPr>
        </p:nvSpPr>
        <p:spPr/>
        <p:txBody>
          <a:bodyPr>
            <a:noAutofit/>
          </a:bodyPr>
          <a:lstStyle/>
          <a:p>
            <a:r>
              <a:rPr lang="en-US" sz="2400" dirty="0" smtClean="0"/>
              <a:t>A copy constructor is used to declare and initialize an object from another object.</a:t>
            </a:r>
          </a:p>
          <a:p>
            <a:pPr>
              <a:buNone/>
            </a:pPr>
            <a:endParaRPr lang="en-US" sz="2400" dirty="0" smtClean="0"/>
          </a:p>
          <a:p>
            <a:pPr>
              <a:buNone/>
            </a:pPr>
            <a:r>
              <a:rPr lang="en-US" sz="2400" dirty="0" smtClean="0"/>
              <a:t>Example: - Integer I2(I1);</a:t>
            </a:r>
          </a:p>
          <a:p>
            <a:pPr>
              <a:buNone/>
            </a:pPr>
            <a:r>
              <a:rPr lang="en-US" sz="2400" dirty="0" smtClean="0"/>
              <a:t>Integer I2 =I1;</a:t>
            </a:r>
          </a:p>
          <a:p>
            <a:pPr>
              <a:buNone/>
            </a:pPr>
            <a:r>
              <a:rPr lang="en-US" sz="2400" dirty="0" smtClean="0"/>
              <a:t>The process of initializing through a copy constructor is called as copy initialization.</a:t>
            </a:r>
          </a:p>
          <a:p>
            <a:pPr>
              <a:buNone/>
            </a:pPr>
            <a:endParaRPr lang="en-US" sz="2400" dirty="0" smtClean="0"/>
          </a:p>
          <a:p>
            <a:pPr>
              <a:buNone/>
            </a:pPr>
            <a:r>
              <a:rPr lang="en-US" sz="2400" dirty="0" smtClean="0"/>
              <a:t>The statement , I2= I1 ; Simply copies the member values, its not a copy constructor. </a:t>
            </a:r>
            <a:endParaRPr lang="en-US" sz="24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t>Example for copy constructor</a:t>
            </a:r>
            <a:endParaRPr lang="en-US" dirty="0"/>
          </a:p>
        </p:txBody>
      </p:sp>
      <p:sp>
        <p:nvSpPr>
          <p:cNvPr id="3" name="Content Placeholder 2"/>
          <p:cNvSpPr>
            <a:spLocks noGrp="1"/>
          </p:cNvSpPr>
          <p:nvPr>
            <p:ph idx="1"/>
          </p:nvPr>
        </p:nvSpPr>
        <p:spPr>
          <a:xfrm>
            <a:off x="228600" y="914400"/>
            <a:ext cx="3962400" cy="5410200"/>
          </a:xfrm>
        </p:spPr>
        <p:txBody>
          <a:bodyPr>
            <a:normAutofit fontScale="47500" lnSpcReduction="20000"/>
          </a:bodyPr>
          <a:lstStyle/>
          <a:p>
            <a:pPr>
              <a:buNone/>
            </a:pPr>
            <a:r>
              <a:rPr lang="en-US" dirty="0" smtClean="0"/>
              <a:t>class Point</a:t>
            </a:r>
          </a:p>
          <a:p>
            <a:pPr>
              <a:buNone/>
            </a:pPr>
            <a:r>
              <a:rPr lang="en-US" dirty="0" smtClean="0"/>
              <a:t>{</a:t>
            </a:r>
          </a:p>
          <a:p>
            <a:pPr>
              <a:buNone/>
            </a:pPr>
            <a:r>
              <a:rPr lang="en-US" dirty="0" smtClean="0"/>
              <a:t>private:</a:t>
            </a:r>
          </a:p>
          <a:p>
            <a:pPr>
              <a:buNone/>
            </a:pPr>
            <a:r>
              <a:rPr lang="en-US" dirty="0" smtClean="0"/>
              <a:t>    </a:t>
            </a:r>
            <a:r>
              <a:rPr lang="en-US" dirty="0" err="1" smtClean="0"/>
              <a:t>int</a:t>
            </a:r>
            <a:r>
              <a:rPr lang="en-US" dirty="0" smtClean="0"/>
              <a:t> x, y;</a:t>
            </a:r>
          </a:p>
          <a:p>
            <a:pPr>
              <a:buNone/>
            </a:pPr>
            <a:r>
              <a:rPr lang="en-US" dirty="0" smtClean="0"/>
              <a:t>public:</a:t>
            </a:r>
          </a:p>
          <a:p>
            <a:pPr>
              <a:buNone/>
            </a:pPr>
            <a:r>
              <a:rPr lang="en-US" dirty="0" smtClean="0"/>
              <a:t>    Point(</a:t>
            </a:r>
            <a:r>
              <a:rPr lang="en-US" dirty="0" err="1" smtClean="0"/>
              <a:t>int</a:t>
            </a:r>
            <a:r>
              <a:rPr lang="en-US" dirty="0" smtClean="0"/>
              <a:t> x1, </a:t>
            </a:r>
            <a:r>
              <a:rPr lang="en-US" dirty="0" err="1" smtClean="0"/>
              <a:t>int</a:t>
            </a:r>
            <a:r>
              <a:rPr lang="en-US" dirty="0" smtClean="0"/>
              <a:t> y1) { x = x1; y = y1; }</a:t>
            </a:r>
          </a:p>
          <a:p>
            <a:pPr>
              <a:buNone/>
            </a:pPr>
            <a:r>
              <a:rPr lang="en-US" dirty="0" smtClean="0"/>
              <a:t> </a:t>
            </a:r>
          </a:p>
          <a:p>
            <a:pPr>
              <a:buNone/>
            </a:pPr>
            <a:r>
              <a:rPr lang="en-US" dirty="0" smtClean="0"/>
              <a:t>    // Copy constructor</a:t>
            </a:r>
          </a:p>
          <a:p>
            <a:pPr>
              <a:buNone/>
            </a:pPr>
            <a:r>
              <a:rPr lang="en-US" dirty="0" smtClean="0"/>
              <a:t>    Point(Point &amp;p3) </a:t>
            </a:r>
          </a:p>
          <a:p>
            <a:pPr>
              <a:buNone/>
            </a:pPr>
            <a:r>
              <a:rPr lang="en-US" dirty="0" smtClean="0"/>
              <a:t>    {x = p3.x; </a:t>
            </a:r>
          </a:p>
          <a:p>
            <a:pPr>
              <a:buNone/>
            </a:pPr>
            <a:r>
              <a:rPr lang="en-US" dirty="0" smtClean="0"/>
              <a:t>     y = p3.y; </a:t>
            </a:r>
          </a:p>
          <a:p>
            <a:pPr>
              <a:buNone/>
            </a:pPr>
            <a:r>
              <a:rPr lang="en-US" dirty="0" smtClean="0"/>
              <a:t>    }</a:t>
            </a:r>
          </a:p>
          <a:p>
            <a:pPr>
              <a:buNone/>
            </a:pPr>
            <a:r>
              <a:rPr lang="en-US" dirty="0" smtClean="0"/>
              <a:t>     </a:t>
            </a:r>
            <a:r>
              <a:rPr lang="en-US" dirty="0" err="1" smtClean="0"/>
              <a:t>int</a:t>
            </a:r>
            <a:r>
              <a:rPr lang="en-US" dirty="0" smtClean="0"/>
              <a:t> </a:t>
            </a:r>
            <a:r>
              <a:rPr lang="en-US" dirty="0" err="1" smtClean="0"/>
              <a:t>getX</a:t>
            </a:r>
            <a:r>
              <a:rPr lang="en-US" dirty="0" smtClean="0"/>
              <a:t>()            {  return x; }</a:t>
            </a:r>
          </a:p>
          <a:p>
            <a:pPr>
              <a:buNone/>
            </a:pPr>
            <a:r>
              <a:rPr lang="en-US" dirty="0" smtClean="0"/>
              <a:t>    </a:t>
            </a:r>
            <a:r>
              <a:rPr lang="en-US" dirty="0" err="1" smtClean="0"/>
              <a:t>int</a:t>
            </a:r>
            <a:r>
              <a:rPr lang="en-US" dirty="0" smtClean="0"/>
              <a:t> </a:t>
            </a:r>
            <a:r>
              <a:rPr lang="en-US" dirty="0" err="1" smtClean="0"/>
              <a:t>getY</a:t>
            </a:r>
            <a:r>
              <a:rPr lang="en-US" dirty="0" smtClean="0"/>
              <a:t>()            {  return y; }</a:t>
            </a:r>
          </a:p>
          <a:p>
            <a:pPr>
              <a:buNone/>
            </a:pPr>
            <a:r>
              <a:rPr lang="en-US" dirty="0" smtClean="0"/>
              <a:t>};</a:t>
            </a:r>
          </a:p>
          <a:p>
            <a:pPr>
              <a:buNone/>
            </a:pPr>
            <a:r>
              <a:rPr lang="en-US" dirty="0" smtClean="0"/>
              <a:t> </a:t>
            </a:r>
          </a:p>
          <a:p>
            <a:pPr>
              <a:buNone/>
            </a:pPr>
            <a:r>
              <a:rPr lang="en-US" dirty="0" smtClean="0"/>
              <a:t> </a:t>
            </a:r>
            <a:r>
              <a:rPr lang="en-US" dirty="0" err="1" smtClean="0"/>
              <a:t>int</a:t>
            </a:r>
            <a:r>
              <a:rPr lang="en-US" dirty="0" smtClean="0"/>
              <a:t> main()</a:t>
            </a:r>
          </a:p>
          <a:p>
            <a:pPr>
              <a:buNone/>
            </a:pPr>
            <a:r>
              <a:rPr lang="en-US" dirty="0" smtClean="0"/>
              <a:t>{</a:t>
            </a:r>
          </a:p>
          <a:p>
            <a:pPr>
              <a:buNone/>
            </a:pPr>
            <a:r>
              <a:rPr lang="en-US" dirty="0" smtClean="0"/>
              <a:t>    Point  p1(10, 10),p3(1,1); // Normal constructor is called here</a:t>
            </a:r>
          </a:p>
          <a:p>
            <a:pPr>
              <a:buNone/>
            </a:pPr>
            <a:r>
              <a:rPr lang="en-US" dirty="0" smtClean="0"/>
              <a:t>    Point p2 = p1;     // Copy constructor is called here</a:t>
            </a:r>
          </a:p>
          <a:p>
            <a:pPr>
              <a:buNone/>
            </a:pPr>
            <a:endParaRPr lang="en-US" dirty="0" smtClean="0"/>
          </a:p>
        </p:txBody>
      </p:sp>
      <p:sp>
        <p:nvSpPr>
          <p:cNvPr id="4" name="Rectangle 3"/>
          <p:cNvSpPr/>
          <p:nvPr/>
        </p:nvSpPr>
        <p:spPr>
          <a:xfrm>
            <a:off x="4343400" y="381001"/>
            <a:ext cx="4572000" cy="6586418"/>
          </a:xfrm>
          <a:prstGeom prst="rect">
            <a:avLst/>
          </a:prstGeom>
        </p:spPr>
        <p:txBody>
          <a:bodyPr wrap="square">
            <a:spAutoFit/>
          </a:bodyPr>
          <a:lstStyle/>
          <a:p>
            <a:pPr>
              <a:buNone/>
            </a:pPr>
            <a:r>
              <a:rPr lang="en-US" sz="1400" dirty="0" smtClean="0"/>
              <a:t>   </a:t>
            </a:r>
          </a:p>
          <a:p>
            <a:pPr>
              <a:buNone/>
            </a:pPr>
            <a:r>
              <a:rPr lang="en-US" sz="1400" dirty="0" smtClean="0"/>
              <a:t>    // Let us access values assigned by constructors</a:t>
            </a:r>
          </a:p>
          <a:p>
            <a:pPr>
              <a:buNone/>
            </a:pPr>
            <a:r>
              <a:rPr lang="en-US" sz="1600" dirty="0" smtClean="0"/>
              <a:t>    </a:t>
            </a:r>
            <a:r>
              <a:rPr lang="en-US" sz="1600" dirty="0" err="1" smtClean="0"/>
              <a:t>cout</a:t>
            </a:r>
            <a:r>
              <a:rPr lang="en-US" sz="1600" dirty="0" smtClean="0"/>
              <a:t> &lt;&lt; "p1.x = " &lt;&lt; p1.getX() &lt;&lt; ", p1.y = " &lt;&lt; p1.getY();</a:t>
            </a:r>
          </a:p>
          <a:p>
            <a:pPr>
              <a:buNone/>
            </a:pPr>
            <a:r>
              <a:rPr lang="en-US" sz="1600" dirty="0" smtClean="0"/>
              <a:t>    </a:t>
            </a:r>
            <a:r>
              <a:rPr lang="en-US" sz="1600" dirty="0" err="1" smtClean="0"/>
              <a:t>cout</a:t>
            </a:r>
            <a:r>
              <a:rPr lang="en-US" sz="1600" dirty="0" smtClean="0"/>
              <a:t> &lt;&lt; "\np2.x = " &lt;&lt; p2.getX() &lt;&lt; ", p2.y = " &lt;&lt; p2.getY();</a:t>
            </a:r>
          </a:p>
          <a:p>
            <a:pPr>
              <a:buNone/>
            </a:pPr>
            <a:r>
              <a:rPr lang="en-US" sz="1600" dirty="0" smtClean="0"/>
              <a:t>    </a:t>
            </a:r>
            <a:r>
              <a:rPr lang="en-US" sz="1600" dirty="0" err="1" smtClean="0"/>
              <a:t>cout</a:t>
            </a:r>
            <a:r>
              <a:rPr lang="en-US" sz="1600" dirty="0" smtClean="0"/>
              <a:t> &lt;&lt; "\np3.x = " &lt;&lt; p3.getX() &lt;&lt; ", p3.y = " &lt;&lt; p3.getY(); </a:t>
            </a:r>
          </a:p>
          <a:p>
            <a:pPr>
              <a:buNone/>
            </a:pPr>
            <a:r>
              <a:rPr lang="en-US" sz="1600" dirty="0" smtClean="0"/>
              <a:t>   </a:t>
            </a:r>
          </a:p>
          <a:p>
            <a:pPr>
              <a:buNone/>
            </a:pPr>
            <a:r>
              <a:rPr lang="en-US" sz="1600" dirty="0" smtClean="0"/>
              <a:t>                 p1.x++;</a:t>
            </a:r>
          </a:p>
          <a:p>
            <a:pPr>
              <a:buNone/>
            </a:pPr>
            <a:r>
              <a:rPr lang="en-US" sz="1600" dirty="0" smtClean="0"/>
              <a:t>                 p1.y++;</a:t>
            </a:r>
          </a:p>
          <a:p>
            <a:pPr>
              <a:buNone/>
            </a:pPr>
            <a:r>
              <a:rPr lang="en-US" sz="1600" dirty="0" smtClean="0"/>
              <a:t>	</a:t>
            </a:r>
          </a:p>
          <a:p>
            <a:pPr>
              <a:buNone/>
            </a:pPr>
            <a:r>
              <a:rPr lang="en-US" sz="1600" dirty="0" smtClean="0"/>
              <a:t>p3=p1; //    </a:t>
            </a:r>
            <a:r>
              <a:rPr lang="en-US" sz="1400" dirty="0" smtClean="0"/>
              <a:t>simply copying values .Not  a copy constructor</a:t>
            </a:r>
            <a:endParaRPr lang="en-US" sz="1600" dirty="0" smtClean="0"/>
          </a:p>
          <a:p>
            <a:pPr>
              <a:buNone/>
            </a:pPr>
            <a:r>
              <a:rPr lang="en-US" sz="1600" dirty="0" smtClean="0"/>
              <a:t>	 </a:t>
            </a:r>
          </a:p>
          <a:p>
            <a:pPr>
              <a:buNone/>
            </a:pPr>
            <a:r>
              <a:rPr lang="en-US" sz="1600" dirty="0" err="1" smtClean="0"/>
              <a:t>cout</a:t>
            </a:r>
            <a:r>
              <a:rPr lang="en-US" sz="1600" dirty="0" smtClean="0"/>
              <a:t> &lt;&lt; "\n\np1.x = " &lt;&lt; p1.getX() &lt;&lt; ", p1.y = " &lt;&lt; p1.getY();</a:t>
            </a:r>
          </a:p>
          <a:p>
            <a:pPr>
              <a:buNone/>
            </a:pPr>
            <a:endParaRPr lang="en-US" sz="1600" dirty="0" smtClean="0"/>
          </a:p>
          <a:p>
            <a:pPr>
              <a:buNone/>
            </a:pPr>
            <a:r>
              <a:rPr lang="en-US" sz="1600" dirty="0" err="1" smtClean="0"/>
              <a:t>cout</a:t>
            </a:r>
            <a:r>
              <a:rPr lang="en-US" sz="1600" dirty="0" smtClean="0"/>
              <a:t> &lt;&lt; "\np2.x = " &lt;&lt; p2.getX() &lt;&lt; ", p2.y = " &lt;&lt; p2.getY(); </a:t>
            </a:r>
          </a:p>
          <a:p>
            <a:pPr>
              <a:buNone/>
            </a:pPr>
            <a:endParaRPr lang="en-US" sz="1600" dirty="0" smtClean="0"/>
          </a:p>
          <a:p>
            <a:pPr>
              <a:buNone/>
            </a:pPr>
            <a:r>
              <a:rPr lang="en-US" sz="1600" dirty="0" err="1" smtClean="0"/>
              <a:t>cout</a:t>
            </a:r>
            <a:r>
              <a:rPr lang="en-US" sz="1600" dirty="0" smtClean="0"/>
              <a:t> &lt;&lt; "\np3.x = " &lt;&lt; p3.getX() &lt;&lt; ", p3.y = " &lt;&lt; p3.getY(); </a:t>
            </a:r>
          </a:p>
          <a:p>
            <a:pPr>
              <a:buNone/>
            </a:pPr>
            <a:r>
              <a:rPr lang="en-US" sz="1600" dirty="0" smtClean="0"/>
              <a:t>   </a:t>
            </a:r>
            <a:endParaRPr lang="en-US" sz="1400" dirty="0" smtClean="0"/>
          </a:p>
          <a:p>
            <a:pPr>
              <a:buNone/>
            </a:pPr>
            <a:endParaRPr lang="en-US" sz="1400" dirty="0" smtClean="0"/>
          </a:p>
          <a:p>
            <a:pPr>
              <a:buNone/>
            </a:pPr>
            <a:r>
              <a:rPr lang="en-US" sz="1400" dirty="0" smtClean="0"/>
              <a:t> return 0;</a:t>
            </a:r>
          </a:p>
          <a:p>
            <a:pPr>
              <a:buNone/>
            </a:pPr>
            <a:r>
              <a:rPr lang="en-US" sz="1400" dirty="0" smtClean="0"/>
              <a:t>}</a:t>
            </a:r>
            <a:endParaRPr lang="en-US" sz="1400" dirty="0"/>
          </a:p>
        </p:txBody>
      </p:sp>
      <p:cxnSp>
        <p:nvCxnSpPr>
          <p:cNvPr id="6" name="Straight Connector 5"/>
          <p:cNvCxnSpPr/>
          <p:nvPr/>
        </p:nvCxnSpPr>
        <p:spPr>
          <a:xfrm rot="5400000">
            <a:off x="952500" y="3619500"/>
            <a:ext cx="6477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304800" y="228600"/>
            <a:ext cx="8839200" cy="6019800"/>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Destructor</a:t>
            </a:r>
            <a:endParaRPr lang="en-US" dirty="0"/>
          </a:p>
        </p:txBody>
      </p:sp>
      <p:sp>
        <p:nvSpPr>
          <p:cNvPr id="3" name="Content Placeholder 2"/>
          <p:cNvSpPr>
            <a:spLocks noGrp="1"/>
          </p:cNvSpPr>
          <p:nvPr>
            <p:ph idx="1"/>
          </p:nvPr>
        </p:nvSpPr>
        <p:spPr/>
        <p:txBody>
          <a:bodyPr>
            <a:normAutofit/>
          </a:bodyPr>
          <a:lstStyle/>
          <a:p>
            <a:r>
              <a:rPr lang="en-US" sz="2400" dirty="0" smtClean="0"/>
              <a:t>A </a:t>
            </a:r>
            <a:r>
              <a:rPr lang="en-US" sz="2400" b="1" dirty="0" smtClean="0"/>
              <a:t>destructor</a:t>
            </a:r>
            <a:r>
              <a:rPr lang="en-US" sz="2400" dirty="0" smtClean="0"/>
              <a:t> is a special member function of a class that is executed whenever an object of it's class goes out of scope.</a:t>
            </a:r>
          </a:p>
          <a:p>
            <a:endParaRPr lang="en-US" sz="2400" dirty="0" smtClean="0"/>
          </a:p>
          <a:p>
            <a:r>
              <a:rPr lang="en-US" sz="2400" dirty="0" smtClean="0"/>
              <a:t>It never takes any argument nor does it return any value.</a:t>
            </a:r>
          </a:p>
          <a:p>
            <a:endParaRPr lang="en-US" sz="2400" dirty="0" smtClean="0"/>
          </a:p>
          <a:p>
            <a:r>
              <a:rPr lang="en-US" sz="2400" dirty="0" smtClean="0"/>
              <a:t>It is called implicitly by the compiler upon exit from the program /block/function to clean up storage that is no longer accessible.</a:t>
            </a:r>
          </a:p>
          <a:p>
            <a:endParaRPr lang="en-US" sz="2400" dirty="0" smtClean="0"/>
          </a:p>
          <a:p>
            <a:r>
              <a:rPr lang="en-US" sz="2400" dirty="0" smtClean="0"/>
              <a:t>It’s a good programming practice. </a:t>
            </a:r>
            <a:endParaRPr lang="en-US" sz="24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Destructor</a:t>
            </a:r>
            <a:endParaRPr lang="en-US" dirty="0"/>
          </a:p>
        </p:txBody>
      </p:sp>
      <p:sp>
        <p:nvSpPr>
          <p:cNvPr id="3" name="Content Placeholder 2"/>
          <p:cNvSpPr>
            <a:spLocks noGrp="1"/>
          </p:cNvSpPr>
          <p:nvPr>
            <p:ph idx="1"/>
          </p:nvPr>
        </p:nvSpPr>
        <p:spPr>
          <a:xfrm>
            <a:off x="152400" y="762000"/>
            <a:ext cx="4572000" cy="5364163"/>
          </a:xfrm>
        </p:spPr>
        <p:txBody>
          <a:bodyPr>
            <a:normAutofit fontScale="47500" lnSpcReduction="20000"/>
          </a:bodyPr>
          <a:lstStyle/>
          <a:p>
            <a:pPr>
              <a:buNone/>
            </a:pPr>
            <a:endParaRPr lang="en-US" dirty="0" smtClean="0"/>
          </a:p>
          <a:p>
            <a:pPr>
              <a:buNone/>
            </a:pPr>
            <a:r>
              <a:rPr lang="en-US" dirty="0" smtClean="0"/>
              <a:t>class Line</a:t>
            </a:r>
          </a:p>
          <a:p>
            <a:pPr>
              <a:buNone/>
            </a:pPr>
            <a:r>
              <a:rPr lang="en-US" dirty="0" smtClean="0"/>
              <a:t> { </a:t>
            </a:r>
          </a:p>
          <a:p>
            <a:pPr>
              <a:buNone/>
            </a:pPr>
            <a:r>
              <a:rPr lang="en-US" dirty="0" smtClean="0"/>
              <a:t>private: double length;</a:t>
            </a:r>
          </a:p>
          <a:p>
            <a:pPr>
              <a:buNone/>
            </a:pPr>
            <a:endParaRPr lang="en-US" dirty="0" smtClean="0"/>
          </a:p>
          <a:p>
            <a:pPr>
              <a:buNone/>
            </a:pPr>
            <a:r>
              <a:rPr lang="en-US" dirty="0" smtClean="0"/>
              <a:t>public: void </a:t>
            </a:r>
            <a:r>
              <a:rPr lang="en-US" dirty="0" err="1" smtClean="0"/>
              <a:t>setLength</a:t>
            </a:r>
            <a:r>
              <a:rPr lang="en-US" dirty="0" smtClean="0"/>
              <a:t>( double </a:t>
            </a:r>
            <a:r>
              <a:rPr lang="en-US" dirty="0" err="1" smtClean="0"/>
              <a:t>len</a:t>
            </a:r>
            <a:r>
              <a:rPr lang="en-US" dirty="0" smtClean="0"/>
              <a:t> ); </a:t>
            </a:r>
          </a:p>
          <a:p>
            <a:pPr>
              <a:buNone/>
            </a:pPr>
            <a:r>
              <a:rPr lang="en-US" dirty="0" smtClean="0"/>
              <a:t>double </a:t>
            </a:r>
            <a:r>
              <a:rPr lang="en-US" dirty="0" err="1" smtClean="0"/>
              <a:t>getLength</a:t>
            </a:r>
            <a:r>
              <a:rPr lang="en-US" dirty="0" smtClean="0"/>
              <a:t>( void ); </a:t>
            </a:r>
          </a:p>
          <a:p>
            <a:pPr>
              <a:buNone/>
            </a:pPr>
            <a:endParaRPr lang="en-US" dirty="0" smtClean="0"/>
          </a:p>
          <a:p>
            <a:pPr>
              <a:buNone/>
            </a:pPr>
            <a:r>
              <a:rPr lang="en-US" dirty="0" smtClean="0"/>
              <a:t>Line(); // This is the constructor declaration</a:t>
            </a:r>
          </a:p>
          <a:p>
            <a:pPr>
              <a:buNone/>
            </a:pPr>
            <a:r>
              <a:rPr lang="en-US" dirty="0" smtClean="0"/>
              <a:t> ~Line(); // This is the destructor: declaration </a:t>
            </a:r>
          </a:p>
          <a:p>
            <a:pPr>
              <a:buNone/>
            </a:pPr>
            <a:endParaRPr lang="en-US" dirty="0" smtClean="0"/>
          </a:p>
          <a:p>
            <a:pPr>
              <a:buNone/>
            </a:pPr>
            <a:r>
              <a:rPr lang="en-US" dirty="0" smtClean="0"/>
              <a:t> }; </a:t>
            </a:r>
          </a:p>
          <a:p>
            <a:pPr>
              <a:buNone/>
            </a:pPr>
            <a:endParaRPr lang="en-US" dirty="0" smtClean="0"/>
          </a:p>
          <a:p>
            <a:pPr>
              <a:buNone/>
            </a:pPr>
            <a:r>
              <a:rPr lang="en-US" dirty="0" smtClean="0"/>
              <a:t>Line::Line(void) </a:t>
            </a:r>
          </a:p>
          <a:p>
            <a:pPr>
              <a:buNone/>
            </a:pPr>
            <a:r>
              <a:rPr lang="en-US" dirty="0" smtClean="0"/>
              <a:t>{ </a:t>
            </a:r>
          </a:p>
          <a:p>
            <a:pPr>
              <a:buNone/>
            </a:pPr>
            <a:r>
              <a:rPr lang="en-US" dirty="0" smtClean="0"/>
              <a:t>                </a:t>
            </a:r>
            <a:r>
              <a:rPr lang="en-US" dirty="0" err="1" smtClean="0"/>
              <a:t>cout</a:t>
            </a:r>
            <a:r>
              <a:rPr lang="en-US" dirty="0" smtClean="0"/>
              <a:t> &lt;&lt; "Object is being created" &lt;&lt; </a:t>
            </a:r>
            <a:r>
              <a:rPr lang="en-US" dirty="0" err="1" smtClean="0"/>
              <a:t>endl</a:t>
            </a:r>
            <a:r>
              <a:rPr lang="en-US" dirty="0" smtClean="0"/>
              <a:t>; </a:t>
            </a:r>
          </a:p>
          <a:p>
            <a:pPr>
              <a:buNone/>
            </a:pPr>
            <a:r>
              <a:rPr lang="en-US" dirty="0" smtClean="0"/>
              <a:t>} </a:t>
            </a:r>
          </a:p>
          <a:p>
            <a:pPr>
              <a:buNone/>
            </a:pPr>
            <a:r>
              <a:rPr lang="en-US" dirty="0" smtClean="0"/>
              <a:t>Line::~Line(void) </a:t>
            </a:r>
          </a:p>
          <a:p>
            <a:pPr>
              <a:buNone/>
            </a:pPr>
            <a:r>
              <a:rPr lang="en-US" dirty="0" smtClean="0"/>
              <a:t>{</a:t>
            </a:r>
          </a:p>
          <a:p>
            <a:pPr>
              <a:buNone/>
            </a:pPr>
            <a:r>
              <a:rPr lang="en-US" dirty="0" smtClean="0"/>
              <a:t>                   </a:t>
            </a:r>
            <a:r>
              <a:rPr lang="en-US" dirty="0" err="1" smtClean="0"/>
              <a:t>cout</a:t>
            </a:r>
            <a:r>
              <a:rPr lang="en-US" dirty="0" smtClean="0"/>
              <a:t> &lt;&lt; "Object is being deleted" &lt;&lt; </a:t>
            </a:r>
            <a:r>
              <a:rPr lang="en-US" dirty="0" err="1" smtClean="0"/>
              <a:t>endl</a:t>
            </a:r>
            <a:r>
              <a:rPr lang="en-US" dirty="0" smtClean="0"/>
              <a:t>; </a:t>
            </a:r>
          </a:p>
          <a:p>
            <a:pPr>
              <a:buNone/>
            </a:pPr>
            <a:r>
              <a:rPr lang="en-US" dirty="0" smtClean="0"/>
              <a:t>}</a:t>
            </a:r>
          </a:p>
        </p:txBody>
      </p:sp>
      <p:sp>
        <p:nvSpPr>
          <p:cNvPr id="4" name="Rectangle 3"/>
          <p:cNvSpPr/>
          <p:nvPr/>
        </p:nvSpPr>
        <p:spPr>
          <a:xfrm>
            <a:off x="4953000" y="1447800"/>
            <a:ext cx="4038600" cy="4801314"/>
          </a:xfrm>
          <a:prstGeom prst="rect">
            <a:avLst/>
          </a:prstGeom>
        </p:spPr>
        <p:txBody>
          <a:bodyPr wrap="square">
            <a:spAutoFit/>
          </a:bodyPr>
          <a:lstStyle/>
          <a:p>
            <a:r>
              <a:rPr lang="en-US" dirty="0" smtClean="0"/>
              <a:t> void Line::</a:t>
            </a:r>
            <a:r>
              <a:rPr lang="en-US" dirty="0" err="1" smtClean="0"/>
              <a:t>setLength</a:t>
            </a:r>
            <a:r>
              <a:rPr lang="en-US" dirty="0" smtClean="0"/>
              <a:t>( double </a:t>
            </a:r>
            <a:r>
              <a:rPr lang="en-US" dirty="0" err="1" smtClean="0"/>
              <a:t>len</a:t>
            </a:r>
            <a:r>
              <a:rPr lang="en-US" dirty="0" smtClean="0"/>
              <a:t> ) </a:t>
            </a:r>
          </a:p>
          <a:p>
            <a:r>
              <a:rPr lang="en-US" dirty="0" smtClean="0"/>
              <a:t>{</a:t>
            </a:r>
          </a:p>
          <a:p>
            <a:r>
              <a:rPr lang="en-US" dirty="0" smtClean="0"/>
              <a:t> length = </a:t>
            </a:r>
            <a:r>
              <a:rPr lang="en-US" dirty="0" err="1" smtClean="0"/>
              <a:t>len</a:t>
            </a:r>
            <a:r>
              <a:rPr lang="en-US" dirty="0" smtClean="0"/>
              <a:t>;</a:t>
            </a:r>
          </a:p>
          <a:p>
            <a:r>
              <a:rPr lang="en-US" dirty="0" smtClean="0"/>
              <a:t> } </a:t>
            </a:r>
          </a:p>
          <a:p>
            <a:r>
              <a:rPr lang="en-US" dirty="0" smtClean="0"/>
              <a:t>double Line::</a:t>
            </a:r>
            <a:r>
              <a:rPr lang="en-US" dirty="0" err="1" smtClean="0"/>
              <a:t>getLength</a:t>
            </a:r>
            <a:r>
              <a:rPr lang="en-US" dirty="0" smtClean="0"/>
              <a:t>( void ) </a:t>
            </a:r>
          </a:p>
          <a:p>
            <a:r>
              <a:rPr lang="en-US" dirty="0" smtClean="0"/>
              <a:t>{</a:t>
            </a:r>
          </a:p>
          <a:p>
            <a:r>
              <a:rPr lang="en-US" dirty="0" smtClean="0"/>
              <a:t> return length;</a:t>
            </a:r>
          </a:p>
          <a:p>
            <a:r>
              <a:rPr lang="en-US" dirty="0" smtClean="0"/>
              <a:t> } </a:t>
            </a:r>
          </a:p>
          <a:p>
            <a:r>
              <a:rPr lang="en-US" dirty="0" smtClean="0"/>
              <a:t>// Main function for the program </a:t>
            </a:r>
          </a:p>
          <a:p>
            <a:r>
              <a:rPr lang="en-US" dirty="0" err="1" smtClean="0"/>
              <a:t>int</a:t>
            </a:r>
            <a:r>
              <a:rPr lang="en-US" dirty="0" smtClean="0"/>
              <a:t> main( ) </a:t>
            </a:r>
          </a:p>
          <a:p>
            <a:r>
              <a:rPr lang="en-US" dirty="0" smtClean="0"/>
              <a:t>{ </a:t>
            </a:r>
          </a:p>
          <a:p>
            <a:r>
              <a:rPr lang="en-US" dirty="0" smtClean="0"/>
              <a:t>Line </a:t>
            </a:r>
            <a:r>
              <a:rPr lang="en-US" dirty="0" err="1" smtClean="0"/>
              <a:t>line</a:t>
            </a:r>
            <a:r>
              <a:rPr lang="en-US" dirty="0" smtClean="0"/>
              <a:t>; </a:t>
            </a:r>
          </a:p>
          <a:p>
            <a:r>
              <a:rPr lang="en-US" dirty="0" err="1" smtClean="0"/>
              <a:t>line.setLength</a:t>
            </a:r>
            <a:r>
              <a:rPr lang="en-US" dirty="0" smtClean="0"/>
              <a:t>(6.0); </a:t>
            </a:r>
          </a:p>
          <a:p>
            <a:r>
              <a:rPr lang="en-US" dirty="0" err="1" smtClean="0"/>
              <a:t>cout</a:t>
            </a:r>
            <a:r>
              <a:rPr lang="en-US" dirty="0" smtClean="0"/>
              <a:t> &lt;&lt; "Length of line : " &lt;&lt; </a:t>
            </a:r>
            <a:r>
              <a:rPr lang="en-US" dirty="0" err="1" smtClean="0"/>
              <a:t>line.getLength</a:t>
            </a:r>
            <a:r>
              <a:rPr lang="en-US" dirty="0" smtClean="0"/>
              <a:t>() &lt;&lt;</a:t>
            </a:r>
            <a:r>
              <a:rPr lang="en-US" dirty="0" err="1" smtClean="0"/>
              <a:t>endl</a:t>
            </a:r>
            <a:r>
              <a:rPr lang="en-US" dirty="0" smtClean="0"/>
              <a:t>; </a:t>
            </a:r>
          </a:p>
          <a:p>
            <a:r>
              <a:rPr lang="en-US" dirty="0" smtClean="0"/>
              <a:t>return 0; </a:t>
            </a:r>
          </a:p>
          <a:p>
            <a:r>
              <a:rPr lang="en-US" dirty="0" smtClean="0"/>
              <a:t>} </a:t>
            </a:r>
            <a:endParaRPr lang="en-US" dirty="0"/>
          </a:p>
        </p:txBody>
      </p:sp>
      <p:cxnSp>
        <p:nvCxnSpPr>
          <p:cNvPr id="6" name="Straight Connector 5"/>
          <p:cNvCxnSpPr/>
          <p:nvPr/>
        </p:nvCxnSpPr>
        <p:spPr>
          <a:xfrm rot="5400000">
            <a:off x="1714500" y="3848100"/>
            <a:ext cx="6019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400" dirty="0" smtClean="0"/>
              <a:t>When the above code is compiled and executed, it produces the following result:</a:t>
            </a:r>
          </a:p>
          <a:p>
            <a:pPr>
              <a:buNone/>
            </a:pPr>
            <a:endParaRPr lang="en-US" sz="2400" dirty="0" smtClean="0"/>
          </a:p>
          <a:p>
            <a:pPr>
              <a:buNone/>
            </a:pPr>
            <a:r>
              <a:rPr lang="en-US" sz="2400" dirty="0" smtClean="0"/>
              <a:t>Object is being created </a:t>
            </a:r>
          </a:p>
          <a:p>
            <a:pPr>
              <a:buNone/>
            </a:pPr>
            <a:r>
              <a:rPr lang="en-US" sz="2400" dirty="0" smtClean="0"/>
              <a:t>Length of line : 6 </a:t>
            </a:r>
          </a:p>
          <a:p>
            <a:pPr>
              <a:buNone/>
            </a:pPr>
            <a:r>
              <a:rPr lang="en-US" sz="2400" dirty="0" smtClean="0"/>
              <a:t>Object is being deleted</a:t>
            </a:r>
            <a:endParaRPr lang="en-US" sz="24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Review ..</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Class , Objects, Abstraction, Encapsulation, Polymorphism , Inheritance.</a:t>
            </a:r>
          </a:p>
          <a:p>
            <a:r>
              <a:rPr lang="en-US" dirty="0" smtClean="0"/>
              <a:t>Private , Protected, Public.</a:t>
            </a:r>
          </a:p>
          <a:p>
            <a:r>
              <a:rPr lang="en-US" dirty="0" smtClean="0"/>
              <a:t>Static(variables </a:t>
            </a:r>
            <a:r>
              <a:rPr lang="en-US" smtClean="0"/>
              <a:t>and functions), </a:t>
            </a:r>
            <a:r>
              <a:rPr lang="en-US" dirty="0" smtClean="0"/>
              <a:t>Inline, const, friend.</a:t>
            </a:r>
          </a:p>
          <a:p>
            <a:r>
              <a:rPr lang="en-US" dirty="0" smtClean="0"/>
              <a:t> :: - scope resolution  , .  - dot operator .</a:t>
            </a:r>
          </a:p>
          <a:p>
            <a:r>
              <a:rPr lang="en-US" dirty="0" smtClean="0"/>
              <a:t>Constructor, destructor .</a:t>
            </a:r>
          </a:p>
          <a:p>
            <a:r>
              <a:rPr lang="en-US" dirty="0" smtClean="0"/>
              <a:t> default constructor, default argument function</a:t>
            </a:r>
          </a:p>
          <a:p>
            <a:endParaRPr lang="en-US" dirty="0" smtClean="0"/>
          </a:p>
          <a:p>
            <a:endParaRPr lang="en-US" dirty="0" smtClean="0"/>
          </a:p>
          <a:p>
            <a:endParaRPr lang="en-US" dirty="0" smtClean="0"/>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Oriented Programming</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457200" y="1417639"/>
            <a:ext cx="8229600" cy="3611561"/>
          </a:xfrm>
          <a:prstGeom prst="rect">
            <a:avLst/>
          </a:prstGeom>
          <a:noFill/>
          <a:ln w="9525">
            <a:noFill/>
            <a:miter lim="800000"/>
            <a:headEnd/>
            <a:tailEnd/>
          </a:ln>
          <a:effectLst/>
        </p:spPr>
      </p:pic>
      <p:sp>
        <p:nvSpPr>
          <p:cNvPr id="3" name="Rectangle 2"/>
          <p:cNvSpPr/>
          <p:nvPr/>
        </p:nvSpPr>
        <p:spPr>
          <a:xfrm>
            <a:off x="457200" y="5570060"/>
            <a:ext cx="7848600" cy="923330"/>
          </a:xfrm>
          <a:prstGeom prst="rect">
            <a:avLst/>
          </a:prstGeom>
        </p:spPr>
        <p:txBody>
          <a:bodyPr wrap="square">
            <a:spAutoFit/>
          </a:bodyPr>
          <a:lstStyle/>
          <a:p>
            <a:r>
              <a:rPr lang="en-IN" dirty="0">
                <a:solidFill>
                  <a:srgbClr val="000000"/>
                </a:solidFill>
                <a:latin typeface="Times New Roman" panose="02020603050405020304" pitchFamily="18" charset="0"/>
              </a:rPr>
              <a:t>In the procedure oriented approach, the problem is viewed as the sequence of things to be done such as reading, calculating and </a:t>
            </a:r>
            <a:r>
              <a:rPr lang="en-IN" dirty="0" smtClean="0">
                <a:solidFill>
                  <a:srgbClr val="000000"/>
                </a:solidFill>
                <a:latin typeface="Times New Roman" panose="02020603050405020304" pitchFamily="18" charset="0"/>
              </a:rPr>
              <a:t>printing. </a:t>
            </a:r>
            <a:r>
              <a:rPr lang="en-IN" dirty="0">
                <a:solidFill>
                  <a:srgbClr val="000000"/>
                </a:solidFill>
                <a:latin typeface="Times New Roman" panose="02020603050405020304" pitchFamily="18" charset="0"/>
              </a:rPr>
              <a:t>The primary focus is on </a:t>
            </a:r>
            <a:r>
              <a:rPr lang="en-IN" dirty="0" smtClean="0">
                <a:solidFill>
                  <a:srgbClr val="000000"/>
                </a:solidFill>
                <a:latin typeface="Times New Roman" panose="02020603050405020304" pitchFamily="18" charset="0"/>
              </a:rPr>
              <a:t>functions.</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Characteristics </a:t>
            </a:r>
            <a:r>
              <a:rPr lang="en-IN" dirty="0" smtClean="0"/>
              <a:t>of procedure-oriented </a:t>
            </a:r>
            <a:r>
              <a:rPr lang="en-IN" dirty="0"/>
              <a:t>programming</a:t>
            </a:r>
          </a:p>
        </p:txBody>
      </p:sp>
      <p:sp>
        <p:nvSpPr>
          <p:cNvPr id="3" name="Content Placeholder 2"/>
          <p:cNvSpPr>
            <a:spLocks noGrp="1"/>
          </p:cNvSpPr>
          <p:nvPr>
            <p:ph idx="1"/>
          </p:nvPr>
        </p:nvSpPr>
        <p:spPr/>
        <p:txBody>
          <a:bodyPr>
            <a:normAutofit/>
          </a:bodyPr>
          <a:lstStyle/>
          <a:p>
            <a:pPr marL="0" indent="0">
              <a:buNone/>
            </a:pPr>
            <a:r>
              <a:rPr lang="en-IN" dirty="0" smtClean="0"/>
              <a:t>• </a:t>
            </a:r>
            <a:r>
              <a:rPr lang="en-IN" sz="2800" dirty="0"/>
              <a:t>Emphasis is on doing things (algorithms). </a:t>
            </a:r>
          </a:p>
          <a:p>
            <a:pPr marL="0" indent="0">
              <a:buNone/>
            </a:pPr>
            <a:r>
              <a:rPr lang="en-IN" sz="2800" dirty="0"/>
              <a:t>• Large programs are divided into smaller programs known as functions. </a:t>
            </a:r>
          </a:p>
          <a:p>
            <a:pPr marL="0" indent="0">
              <a:buNone/>
            </a:pPr>
            <a:r>
              <a:rPr lang="en-IN" sz="2800" dirty="0"/>
              <a:t>• Most of the functions share global data. </a:t>
            </a:r>
          </a:p>
          <a:p>
            <a:pPr marL="0" indent="0">
              <a:buNone/>
            </a:pPr>
            <a:r>
              <a:rPr lang="en-IN" sz="2800" dirty="0"/>
              <a:t>• Data move openly around the system from function to function. </a:t>
            </a:r>
          </a:p>
          <a:p>
            <a:pPr marL="0" indent="0">
              <a:buNone/>
            </a:pPr>
            <a:r>
              <a:rPr lang="en-IN" sz="2800" dirty="0"/>
              <a:t>• Functions transform data from one form to another. </a:t>
            </a:r>
          </a:p>
          <a:p>
            <a:pPr marL="0" indent="0">
              <a:buNone/>
            </a:pPr>
            <a:r>
              <a:rPr lang="en-IN" sz="2800" dirty="0"/>
              <a:t>• Employs top-down approach in program design. </a:t>
            </a:r>
          </a:p>
          <a:p>
            <a:endParaRPr lang="en-IN" dirty="0"/>
          </a:p>
        </p:txBody>
      </p:sp>
    </p:spTree>
    <p:extLst>
      <p:ext uri="{BB962C8B-B14F-4D97-AF65-F5344CB8AC3E}">
        <p14:creationId xmlns:p14="http://schemas.microsoft.com/office/powerpoint/2010/main" xmlns="" val="34439438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9517</TotalTime>
  <Words>5096</Words>
  <Application>Microsoft Office PowerPoint</Application>
  <PresentationFormat>On-screen Show (4:3)</PresentationFormat>
  <Paragraphs>932</Paragraphs>
  <Slides>78</Slides>
  <Notes>0</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Office Theme</vt:lpstr>
      <vt:lpstr>Object Oriented Programming</vt:lpstr>
      <vt:lpstr>Software Crisis  </vt:lpstr>
      <vt:lpstr>Slide 3</vt:lpstr>
      <vt:lpstr>Slide 4</vt:lpstr>
      <vt:lpstr>Slide 5</vt:lpstr>
      <vt:lpstr>Software Evolution </vt:lpstr>
      <vt:lpstr>Evolution..</vt:lpstr>
      <vt:lpstr>Procedure Oriented Programming</vt:lpstr>
      <vt:lpstr>Characteristics of procedure-oriented programming</vt:lpstr>
      <vt:lpstr>OOP methodology</vt:lpstr>
      <vt:lpstr>Object Oriented Paradigm</vt:lpstr>
      <vt:lpstr>Features of OOP</vt:lpstr>
      <vt:lpstr>Definition of OOP</vt:lpstr>
      <vt:lpstr>Basic Concepts of Object Oriented Programming  </vt:lpstr>
      <vt:lpstr>Objects </vt:lpstr>
      <vt:lpstr>Objects</vt:lpstr>
      <vt:lpstr>Class  </vt:lpstr>
      <vt:lpstr>Data Abstraction and Encapsulation  </vt:lpstr>
      <vt:lpstr>Inheritance </vt:lpstr>
      <vt:lpstr>Slide 20</vt:lpstr>
      <vt:lpstr>Example</vt:lpstr>
      <vt:lpstr>Polymorphism  </vt:lpstr>
      <vt:lpstr>Eg:-</vt:lpstr>
      <vt:lpstr>Dynamic Binding  </vt:lpstr>
      <vt:lpstr>Message Passing  </vt:lpstr>
      <vt:lpstr>Benefits of OOP  </vt:lpstr>
      <vt:lpstr>Slide 27</vt:lpstr>
      <vt:lpstr> Classes and Objects</vt:lpstr>
      <vt:lpstr>Class -  contd..</vt:lpstr>
      <vt:lpstr>Data hiding in class</vt:lpstr>
      <vt:lpstr>Access Control in Classes :Public </vt:lpstr>
      <vt:lpstr>Private</vt:lpstr>
      <vt:lpstr> Protected </vt:lpstr>
      <vt:lpstr>Objects </vt:lpstr>
      <vt:lpstr>Examples of object creation :-</vt:lpstr>
      <vt:lpstr>Accessing Data Members of Class </vt:lpstr>
      <vt:lpstr>Slide 37</vt:lpstr>
      <vt:lpstr>Accessing Private Data Members </vt:lpstr>
      <vt:lpstr>Example : </vt:lpstr>
      <vt:lpstr>Member Functions in Classes </vt:lpstr>
      <vt:lpstr>Slide 41</vt:lpstr>
      <vt:lpstr>Slide 42</vt:lpstr>
      <vt:lpstr>Slide 43</vt:lpstr>
      <vt:lpstr>Types of Member Functions </vt:lpstr>
      <vt:lpstr>Simple Member functions </vt:lpstr>
      <vt:lpstr>Inline functions</vt:lpstr>
      <vt:lpstr>Slide 47</vt:lpstr>
      <vt:lpstr>Static Member functions </vt:lpstr>
      <vt:lpstr>Static Data Member</vt:lpstr>
      <vt:lpstr>example</vt:lpstr>
      <vt:lpstr>Static function</vt:lpstr>
      <vt:lpstr>Slide 52</vt:lpstr>
      <vt:lpstr>Example for static</vt:lpstr>
      <vt:lpstr>a. Static variables inside Functions </vt:lpstr>
      <vt:lpstr>Let's see the same program's output without using static variable.  </vt:lpstr>
      <vt:lpstr>Eg:- of static members and functions</vt:lpstr>
      <vt:lpstr>Output:  </vt:lpstr>
      <vt:lpstr>Const  - Member function </vt:lpstr>
      <vt:lpstr>Friend Function </vt:lpstr>
      <vt:lpstr>Example program - 1</vt:lpstr>
      <vt:lpstr>Example program-2</vt:lpstr>
      <vt:lpstr> program to add two complex numbers using friend function- Example 3  </vt:lpstr>
      <vt:lpstr>Function friendly to two classes – Example 4</vt:lpstr>
      <vt:lpstr>Constructors</vt:lpstr>
      <vt:lpstr>Parameterized constructor</vt:lpstr>
      <vt:lpstr>Example</vt:lpstr>
      <vt:lpstr>Properties of constructors</vt:lpstr>
      <vt:lpstr>Constructors with default arguments Eg:1 </vt:lpstr>
      <vt:lpstr> Example 2:-</vt:lpstr>
      <vt:lpstr>Slide 70</vt:lpstr>
      <vt:lpstr>Copy Constructor</vt:lpstr>
      <vt:lpstr>Example for copy constructor</vt:lpstr>
      <vt:lpstr>Slide 73</vt:lpstr>
      <vt:lpstr>Destructor</vt:lpstr>
      <vt:lpstr>Destructor</vt:lpstr>
      <vt:lpstr>Slide 76</vt:lpstr>
      <vt:lpstr>Review .. </vt:lpstr>
      <vt:lpstr>Slide 78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gopikas</dc:creator>
  <cp:lastModifiedBy>gopikas</cp:lastModifiedBy>
  <cp:revision>64</cp:revision>
  <dcterms:created xsi:type="dcterms:W3CDTF">2006-08-16T00:00:00Z</dcterms:created>
  <dcterms:modified xsi:type="dcterms:W3CDTF">2016-02-18T08:41:40Z</dcterms:modified>
</cp:coreProperties>
</file>