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4" r:id="rId6"/>
    <p:sldId id="267" r:id="rId7"/>
    <p:sldId id="265" r:id="rId8"/>
    <p:sldId id="266" r:id="rId9"/>
    <p:sldId id="269" r:id="rId10"/>
    <p:sldId id="268" r:id="rId11"/>
    <p:sldId id="270" r:id="rId12"/>
    <p:sldId id="271" r:id="rId13"/>
    <p:sldId id="286" r:id="rId14"/>
    <p:sldId id="272" r:id="rId15"/>
    <p:sldId id="273" r:id="rId16"/>
    <p:sldId id="287" r:id="rId17"/>
    <p:sldId id="274" r:id="rId18"/>
    <p:sldId id="277" r:id="rId19"/>
    <p:sldId id="276" r:id="rId20"/>
    <p:sldId id="280" r:id="rId21"/>
    <p:sldId id="275" r:id="rId22"/>
    <p:sldId id="288" r:id="rId23"/>
    <p:sldId id="291" r:id="rId24"/>
    <p:sldId id="281" r:id="rId25"/>
    <p:sldId id="289" r:id="rId26"/>
    <p:sldId id="290" r:id="rId27"/>
    <p:sldId id="278" r:id="rId28"/>
    <p:sldId id="282" r:id="rId29"/>
    <p:sldId id="284" r:id="rId30"/>
    <p:sldId id="283" r:id="rId31"/>
    <p:sldId id="285" r:id="rId32"/>
    <p:sldId id="293" r:id="rId33"/>
    <p:sldId id="294" r:id="rId34"/>
    <p:sldId id="299" r:id="rId35"/>
    <p:sldId id="300" r:id="rId36"/>
    <p:sldId id="260" r:id="rId37"/>
    <p:sldId id="303" r:id="rId38"/>
    <p:sldId id="310" r:id="rId39"/>
    <p:sldId id="295" r:id="rId40"/>
    <p:sldId id="301" r:id="rId41"/>
    <p:sldId id="261" r:id="rId42"/>
    <p:sldId id="302" r:id="rId43"/>
    <p:sldId id="309" r:id="rId44"/>
    <p:sldId id="304" r:id="rId45"/>
    <p:sldId id="305" r:id="rId46"/>
    <p:sldId id="306" r:id="rId47"/>
    <p:sldId id="308" r:id="rId48"/>
    <p:sldId id="307" r:id="rId49"/>
    <p:sldId id="311" r:id="rId50"/>
    <p:sldId id="263" r:id="rId51"/>
    <p:sldId id="312" r:id="rId52"/>
    <p:sldId id="313" r:id="rId53"/>
    <p:sldId id="31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10B22-1CCC-4348-B093-B7E23BD2E571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11A36-3B13-4DBF-BC3E-E05C4FCA311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9BD0-7B5A-4F69-A0FD-3939311F0C90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5C17-4C4B-4110-A67C-3AF65E3AB111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AA9DE-A3D1-4B2A-BF1E-E0A82A6BBBE7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5E91-ED57-4718-9D28-C2E57BE412D1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D746-F51D-4B21-82EC-96A0207650CA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E588-4B6C-4831-9DBD-78EC56407D42}" type="datetime1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68F2-FA20-43FF-936D-527D5ABE4A06}" type="datetime1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A1A2-D5FD-4FC9-AB3A-1AC9D9EEEC8B}" type="datetime1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E8BEC-C3F4-415E-A685-DD73F0D83671}" type="datetime1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F3AD-89E7-4CC3-A0D0-6BFEBFA8D716}" type="datetime1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1CEB-221C-457E-A302-41A9D246DB31}" type="datetime1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16AD8-0BA7-4EF9-A178-D5ECC78B3A95}" type="datetime1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3) If no promotion is found, C++ tries to find a match through standard built in conversion. </a:t>
            </a:r>
          </a:p>
          <a:p>
            <a:pPr>
              <a:buNone/>
            </a:pPr>
            <a:r>
              <a:rPr lang="en-US" dirty="0" smtClean="0"/>
              <a:t>    Standard conversions include: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a. Any numeric type will match any other numeric type, including unsigned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int</a:t>
            </a:r>
            <a:r>
              <a:rPr lang="en-US" dirty="0" smtClean="0"/>
              <a:t> to float) </a:t>
            </a:r>
          </a:p>
          <a:p>
            <a:pPr>
              <a:buNone/>
            </a:pPr>
            <a:r>
              <a:rPr lang="en-US" dirty="0" smtClean="0"/>
              <a:t>b. Zero will match a pointer type and numeric type (</a:t>
            </a:r>
            <a:r>
              <a:rPr lang="en-US" dirty="0" err="1" smtClean="0"/>
              <a:t>eg</a:t>
            </a:r>
            <a:r>
              <a:rPr lang="en-US" dirty="0" smtClean="0"/>
              <a:t>. 0 to char*, or 0 to float)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Employee; // defined somewhere else</a:t>
            </a:r>
          </a:p>
          <a:p>
            <a:pPr>
              <a:buNone/>
            </a:pPr>
            <a:r>
              <a:rPr lang="en-US" dirty="0" smtClean="0"/>
              <a:t>void print(float value);</a:t>
            </a:r>
          </a:p>
          <a:p>
            <a:pPr>
              <a:buNone/>
            </a:pPr>
            <a:r>
              <a:rPr lang="en-US" dirty="0" smtClean="0"/>
              <a:t>void print(Employee value);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print('a'); // 'a' converted to match print(float)</a:t>
            </a:r>
          </a:p>
          <a:p>
            <a:pPr>
              <a:buNone/>
            </a:pPr>
            <a:r>
              <a:rPr lang="en-US" dirty="0" smtClean="0"/>
              <a:t>In this case, because there is no print(char), and no print(</a:t>
            </a:r>
            <a:r>
              <a:rPr lang="en-US" dirty="0" err="1" smtClean="0"/>
              <a:t>int</a:t>
            </a:r>
            <a:r>
              <a:rPr lang="en-US" dirty="0" smtClean="0"/>
              <a:t>), the ‘a’ is converted to a float and matched with print(float).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Ambiguous matches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void print(unsigned </a:t>
            </a:r>
            <a:r>
              <a:rPr lang="en-US" dirty="0" err="1" smtClean="0"/>
              <a:t>int</a:t>
            </a:r>
            <a:r>
              <a:rPr lang="en-US" dirty="0" smtClean="0"/>
              <a:t> value);</a:t>
            </a:r>
          </a:p>
          <a:p>
            <a:pPr>
              <a:buNone/>
            </a:pPr>
            <a:r>
              <a:rPr lang="en-US" dirty="0" smtClean="0"/>
              <a:t>void print(float value);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print('a');</a:t>
            </a:r>
          </a:p>
          <a:p>
            <a:pPr>
              <a:buNone/>
            </a:pPr>
            <a:r>
              <a:rPr lang="en-US" dirty="0" smtClean="0"/>
              <a:t>print(0);</a:t>
            </a:r>
          </a:p>
          <a:p>
            <a:pPr>
              <a:buNone/>
            </a:pPr>
            <a:r>
              <a:rPr lang="en-US" dirty="0" smtClean="0"/>
              <a:t>print(3.14159);</a:t>
            </a:r>
          </a:p>
          <a:p>
            <a:pPr>
              <a:buNone/>
            </a:pPr>
            <a:r>
              <a:rPr lang="en-US" dirty="0" smtClean="0"/>
              <a:t>………………………………………………….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In the case of print('a'), C++ can not find an exact match. It tries promoting ‘a’ to an </a:t>
            </a:r>
            <a:r>
              <a:rPr lang="en-US" dirty="0" err="1" smtClean="0"/>
              <a:t>int</a:t>
            </a:r>
            <a:r>
              <a:rPr lang="en-US" dirty="0" smtClean="0"/>
              <a:t>, but there is no print(</a:t>
            </a:r>
            <a:r>
              <a:rPr lang="en-US" dirty="0" err="1" smtClean="0"/>
              <a:t>int</a:t>
            </a:r>
            <a:r>
              <a:rPr lang="en-US" dirty="0" smtClean="0"/>
              <a:t>) either. Using a standard conversion, it can convert ‘a’ to both an unsigned </a:t>
            </a:r>
            <a:r>
              <a:rPr lang="en-US" dirty="0" err="1" smtClean="0"/>
              <a:t>int</a:t>
            </a:r>
            <a:r>
              <a:rPr lang="en-US" dirty="0" smtClean="0"/>
              <a:t> and a floating point value. Because all standard conversions are considered equal, this is an ambiguous match.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b. print(0) is similar. 0 is an </a:t>
            </a:r>
            <a:r>
              <a:rPr lang="en-US" dirty="0" err="1" smtClean="0"/>
              <a:t>int</a:t>
            </a:r>
            <a:r>
              <a:rPr lang="en-US" dirty="0" smtClean="0"/>
              <a:t>, and there is no print(</a:t>
            </a:r>
            <a:r>
              <a:rPr lang="en-US" dirty="0" err="1" smtClean="0"/>
              <a:t>int</a:t>
            </a:r>
            <a:r>
              <a:rPr lang="en-US" dirty="0" smtClean="0"/>
              <a:t>). It matches both calls via standard conversion.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c. print(3.14159)</a:t>
            </a:r>
          </a:p>
          <a:p>
            <a:pPr>
              <a:buNone/>
            </a:pPr>
            <a:r>
              <a:rPr lang="en-US" dirty="0" smtClean="0"/>
              <a:t>                3.14159 is a double, and there is no print(double). Consequently, it matches both calls via standard conversion.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Ambiguous matches are considered as compile-time error.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4. If all the above steps fail, the compiler checks for user defined conversions in combination  with  promotions and built in conversions to find a unique match.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If that also fails, a message is displayed as no match is found.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Write a program to find the volume of a cube , a sphere and  a cylinder. </a:t>
            </a:r>
          </a:p>
          <a:p>
            <a:pPr>
              <a:buNone/>
            </a:pPr>
            <a:r>
              <a:rPr lang="en-US" sz="2800" dirty="0" smtClean="0"/>
              <a:t>Use the concept of function overloading.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4419600" cy="5867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    float </a:t>
            </a:r>
            <a:r>
              <a:rPr lang="en-US" dirty="0" err="1" smtClean="0"/>
              <a:t>vol</a:t>
            </a:r>
            <a:r>
              <a:rPr lang="en-US" dirty="0" smtClean="0"/>
              <a:t>(</a:t>
            </a:r>
            <a:r>
              <a:rPr lang="en-US" dirty="0" err="1" smtClean="0"/>
              <a:t>int,int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    float </a:t>
            </a:r>
            <a:r>
              <a:rPr lang="en-US" dirty="0" err="1" smtClean="0"/>
              <a:t>vol</a:t>
            </a:r>
            <a:r>
              <a:rPr lang="en-US" dirty="0" smtClean="0"/>
              <a:t>(float);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vol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     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    {</a:t>
            </a: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r,h,a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     float r1;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cout</a:t>
            </a:r>
            <a:r>
              <a:rPr lang="en-US" dirty="0" smtClean="0"/>
              <a:t>&lt;&lt;"Enter radius and height of a cylinder:";</a:t>
            </a: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cin</a:t>
            </a:r>
            <a:r>
              <a:rPr lang="en-US" dirty="0" smtClean="0"/>
              <a:t>&gt;&gt;r&gt;&gt;h;</a:t>
            </a: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cout</a:t>
            </a:r>
            <a:r>
              <a:rPr lang="en-US" dirty="0" smtClean="0"/>
              <a:t>&lt;&lt;"Enter side of cube:";</a:t>
            </a: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cin</a:t>
            </a:r>
            <a:r>
              <a:rPr lang="en-US" dirty="0" smtClean="0"/>
              <a:t>&gt;&gt;a;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cout</a:t>
            </a:r>
            <a:r>
              <a:rPr lang="en-US" dirty="0" smtClean="0"/>
              <a:t>&lt;&lt;"Enter radius of sphere:";</a:t>
            </a: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cin</a:t>
            </a:r>
            <a:r>
              <a:rPr lang="en-US" dirty="0" smtClean="0"/>
              <a:t>&gt;&gt;r1;</a:t>
            </a: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cout</a:t>
            </a:r>
            <a:r>
              <a:rPr lang="en-US" dirty="0" smtClean="0"/>
              <a:t>&lt;&lt;"Volume of cylinder is"&lt;&lt;</a:t>
            </a:r>
            <a:r>
              <a:rPr lang="en-US" dirty="0" err="1" smtClean="0"/>
              <a:t>vol</a:t>
            </a:r>
            <a:r>
              <a:rPr lang="en-US" dirty="0" smtClean="0"/>
              <a:t>(</a:t>
            </a:r>
            <a:r>
              <a:rPr lang="en-US" dirty="0" err="1" smtClean="0"/>
              <a:t>r,h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     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nVolume</a:t>
            </a:r>
            <a:r>
              <a:rPr lang="en-US" dirty="0" smtClean="0"/>
              <a:t> of cube is"&lt;&lt;</a:t>
            </a:r>
            <a:r>
              <a:rPr lang="en-US" dirty="0" err="1" smtClean="0"/>
              <a:t>vol</a:t>
            </a:r>
            <a:r>
              <a:rPr lang="en-US" dirty="0" smtClean="0"/>
              <a:t>(a);</a:t>
            </a:r>
          </a:p>
          <a:p>
            <a:pPr>
              <a:buNone/>
            </a:pPr>
            <a:r>
              <a:rPr lang="en-US" dirty="0" smtClean="0"/>
              <a:t>        </a:t>
            </a:r>
            <a:r>
              <a:rPr lang="en-US" dirty="0" err="1" smtClean="0"/>
              <a:t>cout</a:t>
            </a:r>
            <a:r>
              <a:rPr lang="en-US" dirty="0" smtClean="0"/>
              <a:t>&lt;&lt;"\</a:t>
            </a:r>
            <a:r>
              <a:rPr lang="en-US" dirty="0" err="1" smtClean="0"/>
              <a:t>nVolume</a:t>
            </a:r>
            <a:r>
              <a:rPr lang="en-US" dirty="0" smtClean="0"/>
              <a:t> of sphere is"&lt;&lt;</a:t>
            </a:r>
            <a:r>
              <a:rPr lang="en-US" dirty="0" err="1" smtClean="0"/>
              <a:t>vol</a:t>
            </a:r>
            <a:r>
              <a:rPr lang="en-US" dirty="0" smtClean="0"/>
              <a:t>(r1);</a:t>
            </a:r>
          </a:p>
          <a:p>
            <a:pPr>
              <a:buNone/>
            </a:pPr>
            <a:r>
              <a:rPr lang="en-US" dirty="0" smtClean="0"/>
              <a:t>        return 0;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float </a:t>
            </a:r>
            <a:r>
              <a:rPr lang="en-US" dirty="0" err="1" smtClean="0"/>
              <a:t>vol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r,int</a:t>
            </a:r>
            <a:r>
              <a:rPr lang="en-US" dirty="0" smtClean="0"/>
              <a:t> h)</a:t>
            </a:r>
          </a:p>
          <a:p>
            <a:pPr>
              <a:buNone/>
            </a:pPr>
            <a:r>
              <a:rPr lang="en-US" dirty="0" smtClean="0"/>
              <a:t>    {</a:t>
            </a:r>
          </a:p>
          <a:p>
            <a:pPr>
              <a:buNone/>
            </a:pPr>
            <a:r>
              <a:rPr lang="en-US" dirty="0" smtClean="0"/>
              <a:t>        return(3.14*r*r*h);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57800" y="990600"/>
            <a:ext cx="373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float </a:t>
            </a:r>
            <a:r>
              <a:rPr lang="en-US" dirty="0" err="1" smtClean="0"/>
              <a:t>vol</a:t>
            </a:r>
            <a:r>
              <a:rPr lang="en-US" dirty="0" smtClean="0"/>
              <a:t>(float r1)</a:t>
            </a:r>
          </a:p>
          <a:p>
            <a:pPr>
              <a:buNone/>
            </a:pPr>
            <a:r>
              <a:rPr lang="en-US" dirty="0" smtClean="0"/>
              <a:t>    {</a:t>
            </a:r>
          </a:p>
          <a:p>
            <a:pPr>
              <a:buNone/>
            </a:pPr>
            <a:r>
              <a:rPr lang="en-US" dirty="0" smtClean="0"/>
              <a:t>        return((4*3.14*r1*r1*r1)/3);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vol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pPr>
              <a:buNone/>
            </a:pPr>
            <a:r>
              <a:rPr lang="en-US" dirty="0" smtClean="0"/>
              <a:t>    {</a:t>
            </a:r>
          </a:p>
          <a:p>
            <a:pPr>
              <a:buNone/>
            </a:pPr>
            <a:r>
              <a:rPr lang="en-US" dirty="0" smtClean="0"/>
              <a:t>        return(a*a*a);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943100" y="3848100"/>
            <a:ext cx="6019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Operator overloading is an exciting feature of C++</a:t>
            </a:r>
          </a:p>
          <a:p>
            <a:r>
              <a:rPr lang="en-US" dirty="0" smtClean="0"/>
              <a:t>The mechanism of giving special meaning to operator is called operator overloading.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can overload all of the C++ operators except the following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lphaLcPeriod"/>
            </a:pPr>
            <a:r>
              <a:rPr lang="en-US" dirty="0" smtClean="0"/>
              <a:t>Class member access operator( . , .*)</a:t>
            </a:r>
          </a:p>
          <a:p>
            <a:pPr marL="514350" indent="-514350">
              <a:buAutoNum type="alphaLcPeriod"/>
            </a:pPr>
            <a:r>
              <a:rPr lang="en-US" dirty="0" smtClean="0"/>
              <a:t> scope resolution operator (::)</a:t>
            </a:r>
          </a:p>
          <a:p>
            <a:pPr marL="514350" indent="-514350">
              <a:buAutoNum type="alphaLcPeriod"/>
            </a:pPr>
            <a:r>
              <a:rPr lang="en-US" dirty="0" smtClean="0"/>
              <a:t>Size of operator( </a:t>
            </a:r>
            <a:r>
              <a:rPr lang="en-US" dirty="0" err="1" smtClean="0"/>
              <a:t>sizeof</a:t>
            </a:r>
            <a:r>
              <a:rPr lang="en-US" dirty="0" smtClean="0"/>
              <a:t>())</a:t>
            </a:r>
          </a:p>
          <a:p>
            <a:pPr marL="514350" indent="-514350">
              <a:buAutoNum type="alphaLcPeriod"/>
            </a:pPr>
            <a:r>
              <a:rPr lang="en-US" dirty="0" smtClean="0"/>
              <a:t>Conditional operator (?)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By overloading , the original meaning of the operator is not lost.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The unary operators that can be overloaded includes the following: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! (logical NOT) </a:t>
            </a:r>
          </a:p>
          <a:p>
            <a:pPr>
              <a:buNone/>
            </a:pPr>
            <a:r>
              <a:rPr lang="en-US" sz="1800" dirty="0" smtClean="0"/>
              <a:t>&amp; (address-of)</a:t>
            </a:r>
          </a:p>
          <a:p>
            <a:pPr>
              <a:buNone/>
            </a:pPr>
            <a:r>
              <a:rPr lang="en-US" sz="1800" dirty="0" smtClean="0"/>
              <a:t>~ (one's complement)</a:t>
            </a:r>
          </a:p>
          <a:p>
            <a:pPr>
              <a:buNone/>
            </a:pPr>
            <a:r>
              <a:rPr lang="en-US" sz="1800" dirty="0" smtClean="0"/>
              <a:t>* (pointer dereference)</a:t>
            </a:r>
          </a:p>
          <a:p>
            <a:pPr>
              <a:buNone/>
            </a:pPr>
            <a:r>
              <a:rPr lang="en-US" sz="1800" dirty="0" smtClean="0"/>
              <a:t>+ (unary plus)</a:t>
            </a:r>
          </a:p>
          <a:p>
            <a:pPr>
              <a:buNone/>
            </a:pPr>
            <a:r>
              <a:rPr lang="en-US" sz="1800" dirty="0" smtClean="0"/>
              <a:t>- (unary negation)</a:t>
            </a:r>
          </a:p>
          <a:p>
            <a:pPr>
              <a:buNone/>
            </a:pPr>
            <a:r>
              <a:rPr lang="en-US" sz="1800" dirty="0" smtClean="0"/>
              <a:t>++ (increment)</a:t>
            </a:r>
          </a:p>
          <a:p>
            <a:pPr>
              <a:buNone/>
            </a:pPr>
            <a:r>
              <a:rPr lang="en-US" sz="1800" dirty="0" smtClean="0"/>
              <a:t>-- (decrement)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Syntax of operator overloading function</a:t>
            </a:r>
            <a:endParaRPr lang="en-US" sz="2800" dirty="0"/>
          </a:p>
        </p:txBody>
      </p:sp>
      <p:pic>
        <p:nvPicPr>
          <p:cNvPr id="1026" name="Picture 2" descr="\\192.168.0.63\dcs\Faculty\Gopika S\2016\OOPS\operator-overloading-syntax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219200"/>
            <a:ext cx="5496693" cy="173380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33400" y="3200400"/>
            <a:ext cx="7772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Implementing Operator Overloading</a:t>
            </a:r>
          </a:p>
          <a:p>
            <a:r>
              <a:rPr lang="en-US" dirty="0" smtClean="0"/>
              <a:t>Operator overloading can be done by implementing a function which can be 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Member Function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Non-Member Function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Friend Function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Operator overloading function can be a member function if the Left operand is an Object of that class, but if the Left operand is different, then Operator overloading function must be a non-member function.</a:t>
            </a:r>
          </a:p>
          <a:p>
            <a:r>
              <a:rPr lang="en-US" dirty="0" smtClean="0"/>
              <a:t>Operator overloading function can be made friend function if it needs access to the private and protected members of class.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Notes  : -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A friend function will have only one argument for unary operators and two arguments for binary operators</a:t>
            </a:r>
          </a:p>
          <a:p>
            <a:pPr>
              <a:buNone/>
            </a:pPr>
            <a:r>
              <a:rPr lang="en-US" dirty="0" smtClean="0"/>
              <a:t>A member function will have no arguments for unary and only one for binary operators.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because object used to invoke the member function is passed implicitly and is therefore available to the member function.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a friend function, the arguments must be explicitly passed.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Following are some restrictions to be kept in mind while implementing operator overloading.</a:t>
            </a:r>
          </a:p>
          <a:p>
            <a:pPr>
              <a:buNone/>
            </a:pPr>
            <a:r>
              <a:rPr lang="en-US" dirty="0" smtClean="0"/>
              <a:t>a. </a:t>
            </a:r>
            <a:r>
              <a:rPr lang="en-US" sz="2400" dirty="0" smtClean="0"/>
              <a:t>Precedence and </a:t>
            </a:r>
            <a:r>
              <a:rPr lang="en-US" sz="2400" dirty="0" err="1" smtClean="0"/>
              <a:t>Associativity</a:t>
            </a:r>
            <a:r>
              <a:rPr lang="en-US" sz="2400" dirty="0" smtClean="0"/>
              <a:t> of an operator cannot be changed.</a:t>
            </a:r>
          </a:p>
          <a:p>
            <a:pPr>
              <a:buNone/>
            </a:pPr>
            <a:r>
              <a:rPr lang="en-US" sz="2400" dirty="0" smtClean="0"/>
              <a:t>b. </a:t>
            </a:r>
            <a:r>
              <a:rPr lang="en-US" sz="2400" dirty="0" err="1" smtClean="0"/>
              <a:t>Arity</a:t>
            </a:r>
            <a:r>
              <a:rPr lang="en-US" sz="2400" dirty="0" smtClean="0"/>
              <a:t> (numbers of Operands) cannot be changed. Unary operator remains unary, binary remains binary etc.</a:t>
            </a:r>
          </a:p>
          <a:p>
            <a:pPr>
              <a:buNone/>
            </a:pPr>
            <a:r>
              <a:rPr lang="en-US" sz="2400" dirty="0" smtClean="0"/>
              <a:t>c. No new operators can be created, only existing operators can be overloaded.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Polymorphism – Runtime and compile time polymorphism ,</a:t>
            </a:r>
          </a:p>
          <a:p>
            <a:pPr>
              <a:buNone/>
            </a:pPr>
            <a:r>
              <a:rPr lang="en-US" sz="2400" dirty="0" smtClean="0"/>
              <a:t>   overloading functions and operators, selecting friend member function for operator overloading ,  Virtual methods –</a:t>
            </a:r>
          </a:p>
          <a:p>
            <a:pPr>
              <a:buNone/>
            </a:pPr>
            <a:r>
              <a:rPr lang="en-US" sz="2400" dirty="0" smtClean="0"/>
              <a:t>    pure virtual methods – Abstract classes - applications of abstract classes.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The unary operators operate on a single operand and following are the examples of Unary </a:t>
            </a:r>
            <a:r>
              <a:rPr lang="en-US" sz="2400" smtClean="0"/>
              <a:t>operators: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increment and decrement operator(++ and --)</a:t>
            </a:r>
          </a:p>
          <a:p>
            <a:r>
              <a:rPr lang="en-US" sz="2400" dirty="0" smtClean="0"/>
              <a:t>The unary minus (-) operator.</a:t>
            </a:r>
          </a:p>
          <a:p>
            <a:r>
              <a:rPr lang="en-US" sz="2400" dirty="0" smtClean="0"/>
              <a:t>The logical not (!) operator. </a:t>
            </a:r>
          </a:p>
          <a:p>
            <a:r>
              <a:rPr lang="en-US" sz="2400" dirty="0" smtClean="0"/>
              <a:t>The unary operators operate on the object for which they were called and normally, this operator appears on the left side of the object, as in !</a:t>
            </a:r>
            <a:r>
              <a:rPr lang="en-US" sz="2400" dirty="0" err="1" smtClean="0"/>
              <a:t>obj</a:t>
            </a:r>
            <a:r>
              <a:rPr lang="en-US" sz="2400" dirty="0" smtClean="0"/>
              <a:t>, -</a:t>
            </a:r>
            <a:r>
              <a:rPr lang="en-US" sz="2400" dirty="0" err="1" smtClean="0"/>
              <a:t>obj</a:t>
            </a:r>
            <a:r>
              <a:rPr lang="en-US" sz="2400" dirty="0" smtClean="0"/>
              <a:t>, and ++obj.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Eg</a:t>
            </a:r>
            <a:r>
              <a:rPr lang="en-US" sz="2400" dirty="0" smtClean="0"/>
              <a:t>:- </a:t>
            </a:r>
            <a:r>
              <a:rPr lang="en-US" sz="1800" dirty="0" smtClean="0"/>
              <a:t>for</a:t>
            </a:r>
            <a:r>
              <a:rPr lang="en-US" sz="2400" dirty="0" smtClean="0"/>
              <a:t> unary op overloading – for decrementing and incrementing two complex numbers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5052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class complex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a,b,c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public:  </a:t>
            </a:r>
          </a:p>
          <a:p>
            <a:pPr>
              <a:buNone/>
            </a:pPr>
            <a:r>
              <a:rPr lang="en-US" sz="1600" dirty="0" smtClean="0"/>
              <a:t>        complex(){}</a:t>
            </a:r>
          </a:p>
          <a:p>
            <a:pPr>
              <a:buNone/>
            </a:pPr>
            <a:r>
              <a:rPr lang="en-US" sz="1600" dirty="0" smtClean="0"/>
              <a:t>        void </a:t>
            </a:r>
            <a:r>
              <a:rPr lang="en-US" sz="1600" dirty="0" err="1" smtClean="0"/>
              <a:t>getvalue</a:t>
            </a:r>
            <a:r>
              <a:rPr lang="en-US" sz="1600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       {</a:t>
            </a:r>
          </a:p>
          <a:p>
            <a:pPr>
              <a:buNone/>
            </a:pPr>
            <a:r>
              <a:rPr lang="en-US" sz="1600" dirty="0" smtClean="0"/>
              <a:t>       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&lt;&lt;"Enter the Two Numbers:";</a:t>
            </a:r>
          </a:p>
          <a:p>
            <a:pPr>
              <a:buNone/>
            </a:pPr>
            <a:r>
              <a:rPr lang="en-US" sz="1600" dirty="0" smtClean="0"/>
              <a:t>                 </a:t>
            </a:r>
            <a:r>
              <a:rPr lang="en-US" sz="1600" dirty="0" err="1" smtClean="0"/>
              <a:t>cin</a:t>
            </a:r>
            <a:r>
              <a:rPr lang="en-US" sz="1600" dirty="0" smtClean="0"/>
              <a:t>&gt;&gt;a&gt;&gt;b;</a:t>
            </a:r>
          </a:p>
          <a:p>
            <a:pPr>
              <a:buNone/>
            </a:pPr>
            <a:r>
              <a:rPr lang="en-US" sz="1600" dirty="0" smtClean="0"/>
              <a:t>       }</a:t>
            </a:r>
          </a:p>
          <a:p>
            <a:pPr>
              <a:buNone/>
            </a:pPr>
            <a:r>
              <a:rPr lang="en-US" sz="1600" dirty="0" smtClean="0"/>
              <a:t>  void operator++()</a:t>
            </a:r>
          </a:p>
          <a:p>
            <a:pPr>
              <a:buNone/>
            </a:pPr>
            <a:r>
              <a:rPr lang="en-US" sz="1600" dirty="0" smtClean="0"/>
              <a:t>      {          a=++a;</a:t>
            </a:r>
          </a:p>
          <a:p>
            <a:pPr>
              <a:buNone/>
            </a:pPr>
            <a:r>
              <a:rPr lang="en-US" sz="1600" dirty="0" smtClean="0"/>
              <a:t>                 b=++b;</a:t>
            </a:r>
          </a:p>
          <a:p>
            <a:pPr>
              <a:buNone/>
            </a:pPr>
            <a:r>
              <a:rPr lang="en-US" sz="1600" dirty="0" smtClean="0"/>
              <a:t>       }</a:t>
            </a:r>
          </a:p>
          <a:p>
            <a:pPr>
              <a:buNone/>
            </a:pPr>
            <a:r>
              <a:rPr lang="en-US" sz="1600" dirty="0" smtClean="0"/>
              <a:t>          void operator--()</a:t>
            </a:r>
          </a:p>
          <a:p>
            <a:pPr>
              <a:buNone/>
            </a:pPr>
            <a:r>
              <a:rPr lang="en-US" sz="1600" dirty="0" smtClean="0"/>
              <a:t>       {        a=--a;</a:t>
            </a:r>
          </a:p>
          <a:p>
            <a:pPr>
              <a:buNone/>
            </a:pPr>
            <a:r>
              <a:rPr lang="en-US" sz="1600" dirty="0" smtClean="0"/>
              <a:t>                 b=--b;</a:t>
            </a:r>
          </a:p>
          <a:p>
            <a:pPr>
              <a:buNone/>
            </a:pPr>
            <a:r>
              <a:rPr lang="en-US" sz="1600" dirty="0" smtClean="0"/>
              <a:t>        }</a:t>
            </a:r>
          </a:p>
          <a:p>
            <a:pPr>
              <a:buNone/>
            </a:pPr>
            <a:r>
              <a:rPr lang="en-US" sz="1400" dirty="0" smtClean="0"/>
              <a:t>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1143000"/>
            <a:ext cx="457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void display()</a:t>
            </a:r>
          </a:p>
          <a:p>
            <a:pPr>
              <a:buNone/>
            </a:pPr>
            <a:r>
              <a:rPr lang="en-US" dirty="0" smtClean="0"/>
              <a:t>        {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cout</a:t>
            </a:r>
            <a:r>
              <a:rPr lang="en-US" dirty="0" smtClean="0"/>
              <a:t>&lt;&lt;a&lt;&lt;"+\t"&lt;&lt;b&lt;&lt;"</a:t>
            </a:r>
            <a:r>
              <a:rPr lang="en-US" dirty="0" err="1" smtClean="0"/>
              <a:t>i</a:t>
            </a:r>
            <a:r>
              <a:rPr lang="en-US" dirty="0" smtClean="0"/>
              <a:t>"&lt;&lt;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   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complex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obj.getvalue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++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&lt;&lt;"Increment Complex Number\n";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obj.display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     --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cout</a:t>
            </a:r>
            <a:r>
              <a:rPr lang="en-US" dirty="0" smtClean="0"/>
              <a:t>&lt;&lt;"Decrement Complex Number\n";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obj.display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181100" y="3924300"/>
            <a:ext cx="586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Write operator overloaded programs to </a:t>
            </a:r>
          </a:p>
          <a:p>
            <a:pPr>
              <a:buNone/>
            </a:pPr>
            <a:r>
              <a:rPr lang="en-US" sz="2400" dirty="0" smtClean="0"/>
              <a:t>         a. negate a complex number(use the operator -)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b. convert the format of time from am-pm notation to 24hr notation and vice versa. (use the operator ~)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c.  To negate a third degree polynomial. (use the operator !)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operations</a:t>
            </a:r>
            <a:endParaRPr lang="en-US" dirty="0"/>
          </a:p>
        </p:txBody>
      </p:sp>
      <p:pic>
        <p:nvPicPr>
          <p:cNvPr id="3074" name="Picture 2" descr="\\192.168.0.63\dcs\Faculty\Gopika S\2016\OOPS\Cout-Operator-in-C++-Insertion-Operator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4314825" cy="2552144"/>
          </a:xfrm>
          <a:prstGeom prst="rect">
            <a:avLst/>
          </a:prstGeom>
          <a:noFill/>
        </p:spPr>
      </p:pic>
      <p:pic>
        <p:nvPicPr>
          <p:cNvPr id="3075" name="Picture 3" descr="\\192.168.0.63\dcs\Faculty\Gopika S\2016\OOPS\extraction-operator-cin-Accepting-input-from-us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267200"/>
            <a:ext cx="4531739" cy="2413565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81600" y="1676400"/>
          <a:ext cx="3733800" cy="731520"/>
        </p:xfrm>
        <a:graphic>
          <a:graphicData uri="http://schemas.openxmlformats.org/drawingml/2006/table">
            <a:tbl>
              <a:tblPr/>
              <a:tblGrid>
                <a:gridCol w="643759"/>
                <a:gridCol w="3090041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standard input 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output 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binary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While </a:t>
            </a:r>
            <a:r>
              <a:rPr lang="en-US" b="1" dirty="0" smtClean="0"/>
              <a:t>overloading binary operators</a:t>
            </a:r>
            <a:r>
              <a:rPr lang="en-US" dirty="0" smtClean="0"/>
              <a:t>, the left-hand operand calls the </a:t>
            </a:r>
            <a:r>
              <a:rPr lang="en-US" b="1" dirty="0" smtClean="0"/>
              <a:t>operator</a:t>
            </a:r>
            <a:r>
              <a:rPr lang="en-US" dirty="0" smtClean="0"/>
              <a:t> function and the right-hand </a:t>
            </a:r>
            <a:r>
              <a:rPr lang="en-US" b="1" dirty="0" smtClean="0"/>
              <a:t>operator</a:t>
            </a:r>
            <a:r>
              <a:rPr lang="en-US" dirty="0" smtClean="0"/>
              <a:t> is used as argument.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friend functions can be used alternatively with member functions for </a:t>
            </a:r>
            <a:r>
              <a:rPr lang="en-US" b="1" dirty="0" smtClean="0"/>
              <a:t>overloading</a:t>
            </a:r>
            <a:r>
              <a:rPr lang="en-US" dirty="0" smtClean="0"/>
              <a:t> of </a:t>
            </a:r>
            <a:r>
              <a:rPr lang="en-US" b="1" dirty="0" smtClean="0"/>
              <a:t>binary operators</a:t>
            </a:r>
            <a:r>
              <a:rPr lang="en-US" dirty="0" smtClean="0"/>
              <a:t>. The friend function requires two operands to be passed as arguments.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binary operators take two arguments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Frequently used binary operators are addition (+) operator, subtraction (-) operator and division (/) operator , multiplication (*) etc..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following table shows a list of operators that can be overloaded.</a:t>
            </a:r>
            <a:endParaRPr lang="en-US" sz="24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306931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752600"/>
            <a:ext cx="298132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752600"/>
            <a:ext cx="30194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  statement like c = sum(</a:t>
            </a:r>
            <a:r>
              <a:rPr lang="en-US" sz="2400" dirty="0" err="1" smtClean="0"/>
              <a:t>a,b</a:t>
            </a:r>
            <a:r>
              <a:rPr lang="en-US" sz="2400" dirty="0" smtClean="0"/>
              <a:t>) can be replaced by a natural looking expression ,</a:t>
            </a:r>
          </a:p>
          <a:p>
            <a:pPr>
              <a:buNone/>
            </a:pPr>
            <a:r>
              <a:rPr lang="en-US" sz="2400" dirty="0" smtClean="0"/>
              <a:t>            </a:t>
            </a:r>
          </a:p>
          <a:p>
            <a:pPr>
              <a:buNone/>
            </a:pPr>
            <a:r>
              <a:rPr lang="en-US" sz="2400" dirty="0" smtClean="0"/>
              <a:t>       c = </a:t>
            </a:r>
            <a:r>
              <a:rPr lang="en-US" sz="2400" dirty="0" err="1" smtClean="0"/>
              <a:t>a+b</a:t>
            </a:r>
            <a:r>
              <a:rPr lang="en-US" sz="2400" dirty="0" smtClean="0"/>
              <a:t>;   by overloading the + operator using an operator+() function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>Binary operator overloading </a:t>
            </a:r>
            <a:r>
              <a:rPr lang="en-US" sz="3200" dirty="0" err="1" smtClean="0"/>
              <a:t>eg</a:t>
            </a:r>
            <a:r>
              <a:rPr lang="en-US" sz="3200" dirty="0" smtClean="0"/>
              <a:t>:- ( As member function )- To add two complex numbers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35814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class overloading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public:</a:t>
            </a:r>
          </a:p>
          <a:p>
            <a:pPr>
              <a:buNone/>
            </a:pPr>
            <a:r>
              <a:rPr lang="en-US" sz="1600" dirty="0" smtClean="0"/>
              <a:t> void </a:t>
            </a:r>
            <a:r>
              <a:rPr lang="en-US" sz="1600" dirty="0" err="1" smtClean="0"/>
              <a:t>setValue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p,int</a:t>
            </a:r>
            <a:r>
              <a:rPr lang="en-US" sz="1600" dirty="0" smtClean="0"/>
              <a:t> q)</a:t>
            </a:r>
          </a:p>
          <a:p>
            <a:pPr>
              <a:buNone/>
            </a:pPr>
            <a:r>
              <a:rPr lang="en-US" sz="1600" dirty="0" smtClean="0"/>
              <a:t> {    a =p;</a:t>
            </a:r>
          </a:p>
          <a:p>
            <a:pPr>
              <a:buNone/>
            </a:pPr>
            <a:r>
              <a:rPr lang="en-US" sz="1600" dirty="0" smtClean="0"/>
              <a:t>      b =q;</a:t>
            </a:r>
          </a:p>
          <a:p>
            <a:pPr>
              <a:buNone/>
            </a:pPr>
            <a:r>
              <a:rPr lang="en-US" sz="1600" dirty="0" smtClean="0"/>
              <a:t> }</a:t>
            </a:r>
          </a:p>
          <a:p>
            <a:pPr>
              <a:buNone/>
            </a:pPr>
            <a:r>
              <a:rPr lang="en-US" sz="1600" dirty="0" smtClean="0"/>
              <a:t> overloading operator+(overloading ob)</a:t>
            </a:r>
          </a:p>
          <a:p>
            <a:pPr>
              <a:buNone/>
            </a:pP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  overloading t;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t.a</a:t>
            </a:r>
            <a:r>
              <a:rPr lang="en-US" sz="1600" dirty="0" smtClean="0"/>
              <a:t>=</a:t>
            </a:r>
            <a:r>
              <a:rPr lang="en-US" sz="1600" dirty="0" err="1" smtClean="0"/>
              <a:t>a+ob.a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t.b</a:t>
            </a:r>
            <a:r>
              <a:rPr lang="en-US" sz="1600" dirty="0" smtClean="0"/>
              <a:t>=</a:t>
            </a:r>
            <a:r>
              <a:rPr lang="en-US" sz="1600" dirty="0" err="1" smtClean="0"/>
              <a:t>b+ob.b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return(t);</a:t>
            </a:r>
          </a:p>
          <a:p>
            <a:pPr>
              <a:buNone/>
            </a:pPr>
            <a:r>
              <a:rPr lang="en-US" sz="1600" dirty="0" smtClean="0"/>
              <a:t>  }</a:t>
            </a:r>
          </a:p>
          <a:p>
            <a:pPr>
              <a:buNone/>
            </a:pPr>
            <a:r>
              <a:rPr lang="en-US" sz="1600" dirty="0" smtClean="0"/>
              <a:t>void display()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&lt;&lt;a&lt;&lt;"+"&lt;&lt;b&lt;&lt;"</a:t>
            </a:r>
            <a:r>
              <a:rPr lang="en-US" sz="1600" dirty="0" err="1" smtClean="0"/>
              <a:t>i</a:t>
            </a:r>
            <a:r>
              <a:rPr lang="en-US" sz="1600" dirty="0" smtClean="0"/>
              <a:t>"&lt;&lt;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}    };</a:t>
            </a:r>
          </a:p>
          <a:p>
            <a:pPr>
              <a:buNone/>
            </a:pPr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43400" y="1143000"/>
            <a:ext cx="3505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overloading obj1,obj2,result;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&lt;&lt;"Enter the value of first Complex Number :";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cin</a:t>
            </a:r>
            <a:r>
              <a:rPr lang="en-US" sz="1600" dirty="0" smtClean="0"/>
              <a:t>&gt;&gt;a&gt;&gt;b;</a:t>
            </a:r>
          </a:p>
          <a:p>
            <a:pPr>
              <a:buNone/>
            </a:pPr>
            <a:r>
              <a:rPr lang="en-US" sz="1600" dirty="0" smtClean="0"/>
              <a:t>   obj1.setValue(</a:t>
            </a:r>
            <a:r>
              <a:rPr lang="en-US" sz="1600" dirty="0" err="1" smtClean="0"/>
              <a:t>a,b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 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&lt;&lt;"Enter the value of second Complex Number :";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cin</a:t>
            </a:r>
            <a:r>
              <a:rPr lang="en-US" sz="1600" dirty="0" smtClean="0"/>
              <a:t>&gt;&gt;a&gt;&gt;b;</a:t>
            </a:r>
          </a:p>
          <a:p>
            <a:pPr>
              <a:buNone/>
            </a:pPr>
            <a:r>
              <a:rPr lang="en-US" sz="1600" dirty="0" smtClean="0"/>
              <a:t>   obj2.setValue(</a:t>
            </a:r>
            <a:r>
              <a:rPr lang="en-US" sz="1600" dirty="0" err="1" smtClean="0"/>
              <a:t>a,b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   result = obj1+obj2;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&lt;&lt;"Input Values:\n";</a:t>
            </a:r>
          </a:p>
          <a:p>
            <a:pPr>
              <a:buNone/>
            </a:pPr>
            <a:r>
              <a:rPr lang="en-US" sz="1600" dirty="0" smtClean="0"/>
              <a:t>   obj1.display();</a:t>
            </a:r>
          </a:p>
          <a:p>
            <a:pPr>
              <a:buNone/>
            </a:pPr>
            <a:r>
              <a:rPr lang="en-US" sz="1600" dirty="0" smtClean="0"/>
              <a:t>   obj2.display();</a:t>
            </a:r>
          </a:p>
          <a:p>
            <a:pPr>
              <a:buNone/>
            </a:pPr>
            <a:r>
              <a:rPr lang="en-US" sz="1600" dirty="0" smtClean="0"/>
              <a:t> 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&lt;&lt;"Result:";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result.display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219200" y="3962400"/>
            <a:ext cx="579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Previous </a:t>
            </a:r>
            <a:r>
              <a:rPr lang="en-US" sz="3200" dirty="0" err="1" smtClean="0"/>
              <a:t>pgm</a:t>
            </a:r>
            <a:r>
              <a:rPr lang="en-US" sz="3200" dirty="0" smtClean="0"/>
              <a:t> – Using friend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43434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class overloading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public:</a:t>
            </a:r>
          </a:p>
          <a:p>
            <a:pPr>
              <a:buNone/>
            </a:pPr>
            <a:r>
              <a:rPr lang="en-US" sz="1600" dirty="0" smtClean="0"/>
              <a:t> void </a:t>
            </a:r>
            <a:r>
              <a:rPr lang="en-US" sz="1600" dirty="0" err="1" smtClean="0"/>
              <a:t>setValue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p,int</a:t>
            </a:r>
            <a:r>
              <a:rPr lang="en-US" sz="1600" dirty="0" smtClean="0"/>
              <a:t> q)</a:t>
            </a:r>
          </a:p>
          <a:p>
            <a:pPr>
              <a:buNone/>
            </a:pPr>
            <a:r>
              <a:rPr lang="en-US" sz="1600" dirty="0" smtClean="0"/>
              <a:t> {           a =p;</a:t>
            </a:r>
          </a:p>
          <a:p>
            <a:pPr>
              <a:buNone/>
            </a:pPr>
            <a:r>
              <a:rPr lang="en-US" sz="1600" dirty="0" smtClean="0"/>
              <a:t>             b =q;</a:t>
            </a:r>
          </a:p>
          <a:p>
            <a:pPr>
              <a:buNone/>
            </a:pPr>
            <a:r>
              <a:rPr lang="en-US" sz="1600" dirty="0" smtClean="0"/>
              <a:t> }</a:t>
            </a:r>
          </a:p>
          <a:p>
            <a:pPr>
              <a:buNone/>
            </a:pPr>
            <a:r>
              <a:rPr lang="en-US" sz="1600" dirty="0" smtClean="0"/>
              <a:t>friend overloading operator+(overloading ob1,overloading ob2);</a:t>
            </a:r>
          </a:p>
          <a:p>
            <a:pPr>
              <a:buNone/>
            </a:pPr>
            <a:r>
              <a:rPr lang="en-US" sz="1600" dirty="0" smtClean="0"/>
              <a:t>void display()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&lt;&lt;a&lt;&lt;"+"&lt;&lt;b&lt;&lt;"</a:t>
            </a:r>
            <a:r>
              <a:rPr lang="en-US" sz="1600" dirty="0" err="1" smtClean="0"/>
              <a:t>i</a:t>
            </a:r>
            <a:r>
              <a:rPr lang="en-US" sz="1600" dirty="0" smtClean="0"/>
              <a:t>"&lt;&lt;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}  };</a:t>
            </a:r>
          </a:p>
          <a:p>
            <a:pPr>
              <a:buNone/>
            </a:pPr>
            <a:r>
              <a:rPr lang="en-US" sz="1600" dirty="0" smtClean="0"/>
              <a:t> overloading operator+(overloading ob1,overloading ob2)</a:t>
            </a:r>
          </a:p>
          <a:p>
            <a:pPr>
              <a:buNone/>
            </a:pPr>
            <a:r>
              <a:rPr lang="en-US" sz="1600" dirty="0" smtClean="0"/>
              <a:t> {</a:t>
            </a:r>
          </a:p>
          <a:p>
            <a:pPr>
              <a:buNone/>
            </a:pPr>
            <a:r>
              <a:rPr lang="en-US" sz="1600" dirty="0" smtClean="0"/>
              <a:t>  overloading t;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t.a</a:t>
            </a:r>
            <a:r>
              <a:rPr lang="en-US" sz="1600" dirty="0" smtClean="0"/>
              <a:t>=ob1.a+ob2.a;</a:t>
            </a:r>
          </a:p>
          <a:p>
            <a:pPr>
              <a:buNone/>
            </a:pPr>
            <a:r>
              <a:rPr lang="en-US" sz="1600" dirty="0" smtClean="0"/>
              <a:t>  </a:t>
            </a:r>
            <a:r>
              <a:rPr lang="en-US" sz="1600" dirty="0" err="1" smtClean="0"/>
              <a:t>t.b</a:t>
            </a:r>
            <a:r>
              <a:rPr lang="en-US" sz="1600" dirty="0" smtClean="0"/>
              <a:t>=ob1.b+ob2.b;</a:t>
            </a:r>
          </a:p>
          <a:p>
            <a:pPr>
              <a:buNone/>
            </a:pPr>
            <a:r>
              <a:rPr lang="en-US" sz="1600" dirty="0" smtClean="0"/>
              <a:t>  return(t);</a:t>
            </a:r>
          </a:p>
          <a:p>
            <a:pPr>
              <a:buNone/>
            </a:pPr>
            <a:r>
              <a:rPr lang="en-US" sz="1600" dirty="0" smtClean="0"/>
              <a:t>  }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572000" y="856357"/>
            <a:ext cx="457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overloading obj1,obj2,result;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</a:t>
            </a:r>
          </a:p>
          <a:p>
            <a:pPr>
              <a:buNone/>
            </a:pPr>
            <a:r>
              <a:rPr lang="en-US" sz="1600" dirty="0" err="1" smtClean="0"/>
              <a:t>cout</a:t>
            </a:r>
            <a:r>
              <a:rPr lang="en-US" sz="1600" dirty="0" smtClean="0"/>
              <a:t>&lt;&lt;"Enter the value of first Complex Number :";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cin</a:t>
            </a:r>
            <a:r>
              <a:rPr lang="en-US" sz="1600" dirty="0" smtClean="0"/>
              <a:t>&gt;&gt;a&gt;&gt;b;</a:t>
            </a:r>
          </a:p>
          <a:p>
            <a:pPr>
              <a:buNone/>
            </a:pPr>
            <a:r>
              <a:rPr lang="en-US" sz="1600" dirty="0" smtClean="0"/>
              <a:t>   obj1.setValue(</a:t>
            </a:r>
            <a:r>
              <a:rPr lang="en-US" sz="1600" dirty="0" err="1" smtClean="0"/>
              <a:t>a,b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  </a:t>
            </a:r>
          </a:p>
          <a:p>
            <a:pPr>
              <a:buNone/>
            </a:pPr>
            <a:r>
              <a:rPr lang="en-US" sz="1600" dirty="0" err="1" smtClean="0"/>
              <a:t>cout</a:t>
            </a:r>
            <a:r>
              <a:rPr lang="en-US" sz="1600" dirty="0" smtClean="0"/>
              <a:t>&lt;&lt;"Enter the value of second Complex No :";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cin</a:t>
            </a:r>
            <a:r>
              <a:rPr lang="en-US" sz="1600" dirty="0" smtClean="0"/>
              <a:t>&gt;&gt;a&gt;&gt;b;</a:t>
            </a:r>
          </a:p>
          <a:p>
            <a:pPr>
              <a:buNone/>
            </a:pPr>
            <a:r>
              <a:rPr lang="en-US" sz="1600" dirty="0" smtClean="0"/>
              <a:t>   obj2.setValue(</a:t>
            </a:r>
            <a:r>
              <a:rPr lang="en-US" sz="1600" dirty="0" err="1" smtClean="0"/>
              <a:t>a,b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result = obj1+obj2;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&lt;&lt;"Input Values:\n";</a:t>
            </a:r>
          </a:p>
          <a:p>
            <a:pPr>
              <a:buNone/>
            </a:pPr>
            <a:r>
              <a:rPr lang="en-US" sz="1600" dirty="0" smtClean="0"/>
              <a:t>   obj1.display();</a:t>
            </a:r>
          </a:p>
          <a:p>
            <a:pPr>
              <a:buNone/>
            </a:pPr>
            <a:r>
              <a:rPr lang="en-US" sz="1600" dirty="0" smtClean="0"/>
              <a:t>   obj2.display();</a:t>
            </a:r>
          </a:p>
          <a:p>
            <a:pPr>
              <a:buNone/>
            </a:pPr>
            <a:r>
              <a:rPr lang="en-US" sz="1600" dirty="0" smtClean="0"/>
              <a:t> 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&lt;&lt;"Result:";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result.display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409700" y="3771900"/>
            <a:ext cx="617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1 . Write a menu driven program to add / subtract two 2</a:t>
            </a:r>
            <a:r>
              <a:rPr lang="en-US" baseline="30000" dirty="0" smtClean="0"/>
              <a:t>nd</a:t>
            </a:r>
            <a:r>
              <a:rPr lang="en-US" dirty="0" smtClean="0"/>
              <a:t> degree polynomials , to multiply a polynomial with a constant number.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2. Using the concept of friend and operator overloading, WAP to compare two string values.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Means one name , multiple forms.</a:t>
            </a:r>
          </a:p>
          <a:p>
            <a:endParaRPr lang="en-US" dirty="0"/>
          </a:p>
        </p:txBody>
      </p:sp>
      <p:pic>
        <p:nvPicPr>
          <p:cNvPr id="1026" name="Picture 2" descr="\\192.168.0.63\dcs\Faculty\Gopika S\2016\OOPS\ind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590800"/>
            <a:ext cx="5562600" cy="2743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Qn</a:t>
            </a:r>
            <a:r>
              <a:rPr lang="en-US" sz="2800" dirty="0" smtClean="0"/>
              <a:t>: To add and subtract two complex </a:t>
            </a:r>
            <a:r>
              <a:rPr lang="en-US" sz="2800" dirty="0" smtClean="0"/>
              <a:t>numbers ( Continued in the next 3 slides)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4038600" cy="5211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class complex</a:t>
            </a:r>
          </a:p>
          <a:p>
            <a:pPr>
              <a:buNone/>
            </a:pPr>
            <a:r>
              <a:rPr lang="en-US" sz="1600" dirty="0" smtClean="0"/>
              <a:t>{        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a,b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public:</a:t>
            </a:r>
          </a:p>
          <a:p>
            <a:pPr>
              <a:buNone/>
            </a:pPr>
            <a:r>
              <a:rPr lang="en-US" sz="1600" dirty="0" smtClean="0"/>
              <a:t>              void </a:t>
            </a:r>
            <a:r>
              <a:rPr lang="en-US" sz="1600" dirty="0" err="1" smtClean="0"/>
              <a:t>getvalue</a:t>
            </a:r>
            <a:r>
              <a:rPr lang="en-US" sz="1600" dirty="0" smtClean="0"/>
              <a:t>()</a:t>
            </a:r>
          </a:p>
          <a:p>
            <a:pPr>
              <a:buNone/>
            </a:pPr>
            <a:r>
              <a:rPr lang="en-US" sz="1600" dirty="0" smtClean="0"/>
              <a:t>              {</a:t>
            </a:r>
          </a:p>
          <a:p>
            <a:pPr>
              <a:buNone/>
            </a:pPr>
            <a:r>
              <a:rPr lang="en-US" sz="1600" dirty="0" smtClean="0"/>
              <a:t>       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&lt;&lt;"Enter the value of Complex Numbers </a:t>
            </a:r>
            <a:r>
              <a:rPr lang="en-US" sz="1600" dirty="0" err="1" smtClean="0"/>
              <a:t>a,b</a:t>
            </a:r>
            <a:r>
              <a:rPr lang="en-US" sz="1600" dirty="0" smtClean="0"/>
              <a:t>:";</a:t>
            </a:r>
          </a:p>
          <a:p>
            <a:pPr>
              <a:buNone/>
            </a:pPr>
            <a:r>
              <a:rPr lang="en-US" sz="1600" dirty="0" smtClean="0"/>
              <a:t>                 </a:t>
            </a:r>
            <a:r>
              <a:rPr lang="en-US" sz="1600" dirty="0" err="1" smtClean="0"/>
              <a:t>cin</a:t>
            </a:r>
            <a:r>
              <a:rPr lang="en-US" sz="1600" dirty="0" smtClean="0"/>
              <a:t>&gt;&gt;a&gt;&gt;b;</a:t>
            </a:r>
          </a:p>
          <a:p>
            <a:pPr>
              <a:buNone/>
            </a:pPr>
            <a:r>
              <a:rPr lang="en-US" sz="1600" dirty="0" smtClean="0"/>
              <a:t>              }</a:t>
            </a:r>
          </a:p>
          <a:p>
            <a:pPr>
              <a:buNone/>
            </a:pPr>
            <a:r>
              <a:rPr lang="en-US" sz="1600" dirty="0" smtClean="0"/>
              <a:t>              complex operator+(complex ob)</a:t>
            </a:r>
          </a:p>
          <a:p>
            <a:pPr>
              <a:buNone/>
            </a:pPr>
            <a:r>
              <a:rPr lang="en-US" sz="1600" dirty="0" smtClean="0"/>
              <a:t>              {              complex t;</a:t>
            </a:r>
          </a:p>
          <a:p>
            <a:pPr>
              <a:buNone/>
            </a:pPr>
            <a:r>
              <a:rPr lang="en-US" sz="1600" dirty="0" smtClean="0"/>
              <a:t>                            </a:t>
            </a:r>
            <a:r>
              <a:rPr lang="en-US" sz="1600" dirty="0" err="1" smtClean="0"/>
              <a:t>t.a</a:t>
            </a:r>
            <a:r>
              <a:rPr lang="en-US" sz="1600" dirty="0" smtClean="0"/>
              <a:t>=</a:t>
            </a:r>
            <a:r>
              <a:rPr lang="en-US" sz="1600" dirty="0" err="1" smtClean="0"/>
              <a:t>a+ob.a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                        </a:t>
            </a:r>
            <a:r>
              <a:rPr lang="en-US" sz="1600" dirty="0" err="1" smtClean="0"/>
              <a:t>t.b</a:t>
            </a:r>
            <a:r>
              <a:rPr lang="en-US" sz="1600" dirty="0" smtClean="0"/>
              <a:t>=</a:t>
            </a:r>
            <a:r>
              <a:rPr lang="en-US" sz="1600" dirty="0" err="1" smtClean="0"/>
              <a:t>b+ob.b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                        return(t);</a:t>
            </a:r>
          </a:p>
          <a:p>
            <a:pPr>
              <a:buNone/>
            </a:pPr>
            <a:r>
              <a:rPr lang="en-US" sz="1600" dirty="0" smtClean="0"/>
              <a:t>              }</a:t>
            </a:r>
          </a:p>
          <a:p>
            <a:pPr>
              <a:buNone/>
            </a:pPr>
            <a:r>
              <a:rPr lang="en-US" sz="1600" dirty="0" smtClean="0"/>
              <a:t>              complex operator-(complex ob)</a:t>
            </a:r>
          </a:p>
          <a:p>
            <a:pPr>
              <a:buNone/>
            </a:pPr>
            <a:r>
              <a:rPr lang="en-US" sz="1600" dirty="0" smtClean="0"/>
              <a:t>              {             complex t;</a:t>
            </a:r>
          </a:p>
          <a:p>
            <a:pPr>
              <a:buNone/>
            </a:pPr>
            <a:r>
              <a:rPr lang="en-US" sz="1600" dirty="0" smtClean="0"/>
              <a:t>                            </a:t>
            </a:r>
            <a:r>
              <a:rPr lang="en-US" sz="1600" dirty="0" err="1" smtClean="0"/>
              <a:t>t.a</a:t>
            </a:r>
            <a:r>
              <a:rPr lang="en-US" sz="1600" dirty="0" smtClean="0"/>
              <a:t>=a-</a:t>
            </a:r>
            <a:r>
              <a:rPr lang="en-US" sz="1600" dirty="0" err="1" smtClean="0"/>
              <a:t>ob.a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                        </a:t>
            </a:r>
            <a:r>
              <a:rPr lang="en-US" sz="1600" dirty="0" err="1" smtClean="0"/>
              <a:t>t.b</a:t>
            </a:r>
            <a:r>
              <a:rPr lang="en-US" sz="1600" dirty="0" smtClean="0"/>
              <a:t>=b-</a:t>
            </a:r>
            <a:r>
              <a:rPr lang="en-US" sz="1600" dirty="0" err="1" smtClean="0"/>
              <a:t>ob.b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                         return(t);</a:t>
            </a:r>
          </a:p>
          <a:p>
            <a:pPr>
              <a:buNone/>
            </a:pPr>
            <a:r>
              <a:rPr lang="en-US" sz="1600" dirty="0" smtClean="0"/>
              <a:t>              }</a:t>
            </a:r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637506" y="3695700"/>
            <a:ext cx="5715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572000" y="1219200"/>
            <a:ext cx="419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smtClean="0"/>
              <a:t> void display()</a:t>
            </a:r>
          </a:p>
          <a:p>
            <a:pPr>
              <a:buNone/>
            </a:pPr>
            <a:r>
              <a:rPr lang="en-US" sz="1600" dirty="0" smtClean="0"/>
              <a:t>              {</a:t>
            </a:r>
          </a:p>
          <a:p>
            <a:pPr>
              <a:buNone/>
            </a:pPr>
            <a:r>
              <a:rPr lang="en-US" sz="1600" dirty="0" smtClean="0"/>
              <a:t>                  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&lt;&lt;a&lt;&lt;"+"&lt;&lt;b&lt;&lt;"</a:t>
            </a:r>
            <a:r>
              <a:rPr lang="en-US" sz="1600" dirty="0" err="1" smtClean="0"/>
              <a:t>i</a:t>
            </a:r>
            <a:r>
              <a:rPr lang="en-US" sz="1600" dirty="0" smtClean="0"/>
              <a:t>"&lt;&lt;"\n";</a:t>
            </a:r>
          </a:p>
          <a:p>
            <a:pPr>
              <a:buNone/>
            </a:pPr>
            <a:r>
              <a:rPr lang="en-US" sz="1600" dirty="0" smtClean="0"/>
              <a:t>              }  };</a:t>
            </a:r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 complex obj1,obj2,result,result1;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obj1.getvalue();</a:t>
            </a:r>
          </a:p>
          <a:p>
            <a:pPr>
              <a:buNone/>
            </a:pPr>
            <a:r>
              <a:rPr lang="en-US" sz="1600" dirty="0" smtClean="0"/>
              <a:t>   obj2.getvalue();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result = obj1+obj2;</a:t>
            </a:r>
          </a:p>
          <a:p>
            <a:pPr>
              <a:buNone/>
            </a:pPr>
            <a:r>
              <a:rPr lang="en-US" sz="1600" dirty="0" smtClean="0"/>
              <a:t>   result1=obj1-obj2;</a:t>
            </a:r>
          </a:p>
          <a:p>
            <a:pPr>
              <a:buNone/>
            </a:pPr>
            <a:r>
              <a:rPr lang="en-US" sz="1600" dirty="0" smtClean="0"/>
              <a:t>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&lt;&lt;"Input Values:\n";</a:t>
            </a:r>
          </a:p>
          <a:p>
            <a:pPr>
              <a:buNone/>
            </a:pPr>
            <a:r>
              <a:rPr lang="en-US" sz="1600" dirty="0" smtClean="0"/>
              <a:t>   obj1.display();</a:t>
            </a:r>
          </a:p>
          <a:p>
            <a:pPr>
              <a:buNone/>
            </a:pPr>
            <a:r>
              <a:rPr lang="en-US" sz="1600" dirty="0" smtClean="0"/>
              <a:t>   obj2.display();</a:t>
            </a:r>
          </a:p>
          <a:p>
            <a:pPr>
              <a:buNone/>
            </a:pPr>
            <a:r>
              <a:rPr lang="en-US" sz="1600" dirty="0" smtClean="0"/>
              <a:t>  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cout</a:t>
            </a:r>
            <a:r>
              <a:rPr lang="en-US" sz="1600" dirty="0" smtClean="0"/>
              <a:t>&lt;&lt;"Result:";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result.display</a:t>
            </a:r>
            <a:r>
              <a:rPr lang="en-US" sz="1600" dirty="0" smtClean="0"/>
              <a:t>();</a:t>
            </a:r>
          </a:p>
          <a:p>
            <a:pPr>
              <a:buNone/>
            </a:pPr>
            <a:r>
              <a:rPr lang="en-US" sz="1600" dirty="0" smtClean="0"/>
              <a:t>  result1.display();</a:t>
            </a:r>
          </a:p>
          <a:p>
            <a:pPr>
              <a:buNone/>
            </a:pPr>
            <a:r>
              <a:rPr lang="en-US" sz="1600" dirty="0" smtClean="0"/>
              <a:t>  }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4038600" cy="5668963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050" dirty="0" smtClean="0"/>
          </a:p>
          <a:p>
            <a:pPr>
              <a:buNone/>
            </a:pPr>
            <a:r>
              <a:rPr lang="en-US" sz="1400" dirty="0" smtClean="0"/>
              <a:t>class 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private:</a:t>
            </a:r>
          </a:p>
          <a:p>
            <a:pPr>
              <a:buNone/>
            </a:pPr>
            <a:r>
              <a:rPr lang="en-US" sz="1400" dirty="0" smtClean="0"/>
              <a:t>char </a:t>
            </a:r>
            <a:r>
              <a:rPr lang="en-US" sz="1400" dirty="0" err="1" smtClean="0"/>
              <a:t>str</a:t>
            </a:r>
            <a:r>
              <a:rPr lang="en-US" sz="1400" dirty="0" smtClean="0"/>
              <a:t>[30];</a:t>
            </a:r>
          </a:p>
          <a:p>
            <a:pPr>
              <a:buNone/>
            </a:pPr>
            <a:r>
              <a:rPr lang="en-US" sz="1400" dirty="0" smtClean="0"/>
              <a:t>   public:</a:t>
            </a:r>
          </a:p>
          <a:p>
            <a:pPr>
              <a:buNone/>
            </a:pPr>
            <a:r>
              <a:rPr lang="en-US" sz="1400" dirty="0" smtClean="0"/>
              <a:t>  </a:t>
            </a:r>
          </a:p>
          <a:p>
            <a:pPr>
              <a:buNone/>
            </a:pPr>
            <a:r>
              <a:rPr lang="en-US" sz="1400" dirty="0" smtClean="0"/>
              <a:t>          //function declarations </a:t>
            </a:r>
          </a:p>
          <a:p>
            <a:pPr>
              <a:buNone/>
            </a:pPr>
            <a:r>
              <a:rPr lang="en-US" sz="1400" dirty="0" smtClean="0"/>
              <a:t>          void </a:t>
            </a:r>
            <a:r>
              <a:rPr lang="en-US" sz="1400" dirty="0" err="1" smtClean="0"/>
              <a:t>getdata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 void display();</a:t>
            </a:r>
          </a:p>
          <a:p>
            <a:pPr>
              <a:buNone/>
            </a:pPr>
            <a:r>
              <a:rPr lang="en-US" sz="1400" dirty="0" smtClean="0"/>
              <a:t>          void operator== (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 str1);</a:t>
            </a:r>
          </a:p>
          <a:p>
            <a:pPr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operator= (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 str1);</a:t>
            </a:r>
          </a:p>
          <a:p>
            <a:pPr>
              <a:buNone/>
            </a:pPr>
            <a:r>
              <a:rPr lang="en-US" sz="1400" dirty="0" smtClean="0"/>
              <a:t>          void operator+ (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 str1);</a:t>
            </a:r>
          </a:p>
          <a:p>
            <a:pPr>
              <a:buNone/>
            </a:pPr>
            <a:r>
              <a:rPr lang="en-US" sz="1400" dirty="0" smtClean="0"/>
              <a:t>          void operator&lt;&lt; (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 str1);</a:t>
            </a:r>
          </a:p>
          <a:p>
            <a:pPr>
              <a:buNone/>
            </a:pPr>
            <a:r>
              <a:rPr lang="en-US" sz="1400" dirty="0" smtClean="0"/>
              <a:t>          void operator&gt;&gt; (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 str1);</a:t>
            </a:r>
          </a:p>
          <a:p>
            <a:pPr>
              <a:buNone/>
            </a:pPr>
            <a:r>
              <a:rPr lang="en-US" sz="1400" dirty="0" smtClean="0"/>
              <a:t>      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operator/ (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 str1);</a:t>
            </a:r>
          </a:p>
          <a:p>
            <a:pPr>
              <a:buNone/>
            </a:pPr>
            <a:r>
              <a:rPr lang="en-US" sz="1400" dirty="0" smtClean="0"/>
              <a:t>          void palindrome();</a:t>
            </a:r>
          </a:p>
          <a:p>
            <a:pPr>
              <a:buNone/>
            </a:pPr>
            <a:r>
              <a:rPr lang="en-US" sz="1400" dirty="0" smtClean="0"/>
              <a:t>};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::</a:t>
            </a:r>
            <a:r>
              <a:rPr lang="en-US" sz="1400" dirty="0" err="1" smtClean="0"/>
              <a:t>getdata</a:t>
            </a:r>
            <a:r>
              <a:rPr lang="en-US" sz="1400" dirty="0" smtClean="0"/>
              <a:t>()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&lt;&lt;"\</a:t>
            </a:r>
            <a:r>
              <a:rPr lang="en-US" sz="1400" dirty="0" err="1" smtClean="0"/>
              <a:t>nEnter</a:t>
            </a:r>
            <a:r>
              <a:rPr lang="en-US" sz="1400" dirty="0" smtClean="0"/>
              <a:t> the string : ";</a:t>
            </a:r>
          </a:p>
          <a:p>
            <a:pPr>
              <a:buNone/>
            </a:pPr>
            <a:r>
              <a:rPr lang="en-US" sz="1400" dirty="0" smtClean="0"/>
              <a:t>  </a:t>
            </a:r>
            <a:r>
              <a:rPr lang="en-US" sz="1400" dirty="0" err="1" smtClean="0"/>
              <a:t>cin</a:t>
            </a:r>
            <a:r>
              <a:rPr lang="en-US" sz="1400" dirty="0" smtClean="0"/>
              <a:t>&gt;&gt;</a:t>
            </a:r>
            <a:r>
              <a:rPr lang="en-US" sz="1400" dirty="0" err="1" smtClean="0"/>
              <a:t>str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419600" y="381000"/>
            <a:ext cx="457200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::display()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&lt;&lt;"\n"&lt;&lt;</a:t>
            </a:r>
            <a:r>
              <a:rPr lang="en-US" sz="1400" dirty="0" err="1" smtClean="0"/>
              <a:t>str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::operator== (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 str1)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strcpy</a:t>
            </a:r>
            <a:r>
              <a:rPr lang="en-US" sz="1400" dirty="0" smtClean="0"/>
              <a:t>(str1.str,str);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&lt;&lt;"\n\</a:t>
            </a:r>
            <a:r>
              <a:rPr lang="en-US" sz="1400" dirty="0" err="1" smtClean="0"/>
              <a:t>tCopied</a:t>
            </a:r>
            <a:r>
              <a:rPr lang="en-US" sz="1400" dirty="0" smtClean="0"/>
              <a:t> String is : "&lt;&lt;str1.str;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::operator= (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 str1)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if(</a:t>
            </a:r>
            <a:r>
              <a:rPr lang="en-US" sz="1400" dirty="0" err="1" smtClean="0"/>
              <a:t>strcmp</a:t>
            </a:r>
            <a:r>
              <a:rPr lang="en-US" sz="1400" dirty="0" smtClean="0"/>
              <a:t>(str,str1.str)==0)</a:t>
            </a:r>
          </a:p>
          <a:p>
            <a:pPr>
              <a:buNone/>
            </a:pPr>
            <a:r>
              <a:rPr lang="en-US" sz="1400" dirty="0" smtClean="0"/>
              <a:t>     return 1;  //strings are equal</a:t>
            </a:r>
          </a:p>
          <a:p>
            <a:pPr>
              <a:buNone/>
            </a:pPr>
            <a:r>
              <a:rPr lang="en-US" sz="1400" dirty="0" smtClean="0"/>
              <a:t>	 </a:t>
            </a:r>
          </a:p>
          <a:p>
            <a:pPr>
              <a:buNone/>
            </a:pPr>
            <a:r>
              <a:rPr lang="en-US" sz="1400" dirty="0" smtClean="0"/>
              <a:t>     return 0;  //strings are not equal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::operator+ (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 str1)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strcat</a:t>
            </a:r>
            <a:r>
              <a:rPr lang="en-US" sz="1400" dirty="0" smtClean="0"/>
              <a:t>(str,str1.str);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&lt;&lt;"\n\t--String After </a:t>
            </a:r>
            <a:r>
              <a:rPr lang="en-US" sz="1400" dirty="0" err="1" smtClean="0"/>
              <a:t>Concat</a:t>
            </a:r>
            <a:r>
              <a:rPr lang="en-US" sz="1400" dirty="0" smtClean="0"/>
              <a:t> is : "&lt;&lt;</a:t>
            </a:r>
            <a:r>
              <a:rPr lang="en-US" sz="1400" dirty="0" err="1" smtClean="0"/>
              <a:t>str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485900" y="3924300"/>
            <a:ext cx="586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4267200" cy="6096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::operator&lt;&lt; (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 str1)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&lt;&lt;"\n\t--The string you entered is :"&lt;&lt;str1.str;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void 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::operator&gt;&gt; (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 str1)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&lt;&lt;"\n\t--The string after reversing is : ";</a:t>
            </a:r>
          </a:p>
          <a:p>
            <a:pPr>
              <a:buNone/>
            </a:pPr>
            <a:r>
              <a:rPr lang="en-US" sz="1400" dirty="0" smtClean="0"/>
              <a:t>   for(</a:t>
            </a:r>
            <a:r>
              <a:rPr lang="en-US" sz="1400" dirty="0" err="1" smtClean="0"/>
              <a:t>i</a:t>
            </a:r>
            <a:r>
              <a:rPr lang="en-US" sz="1400" dirty="0" smtClean="0"/>
              <a:t>=</a:t>
            </a:r>
            <a:r>
              <a:rPr lang="en-US" sz="1400" dirty="0" err="1" smtClean="0"/>
              <a:t>strlen</a:t>
            </a:r>
            <a:r>
              <a:rPr lang="en-US" sz="1400" dirty="0" smtClean="0"/>
              <a:t>(str1.str);</a:t>
            </a:r>
            <a:r>
              <a:rPr lang="en-US" sz="1400" dirty="0" err="1" smtClean="0"/>
              <a:t>i</a:t>
            </a:r>
            <a:r>
              <a:rPr lang="en-US" sz="1400" dirty="0" smtClean="0"/>
              <a:t>&gt;=0;i--)</a:t>
            </a:r>
          </a:p>
          <a:p>
            <a:pPr>
              <a:buNone/>
            </a:pPr>
            <a:r>
              <a:rPr lang="en-US" sz="1400" dirty="0" smtClean="0"/>
              <a:t> 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&lt;&lt;str1.str[</a:t>
            </a:r>
            <a:r>
              <a:rPr lang="en-US" sz="1400" dirty="0" err="1" smtClean="0"/>
              <a:t>i</a:t>
            </a:r>
            <a:r>
              <a:rPr lang="en-US" sz="1400" dirty="0" smtClean="0"/>
              <a:t>];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::operator/ (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 str1)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   </a:t>
            </a:r>
            <a:r>
              <a:rPr lang="en-US" sz="1400" dirty="0" err="1" smtClean="0"/>
              <a:t>int</a:t>
            </a:r>
            <a:r>
              <a:rPr lang="en-US" sz="1400" dirty="0" smtClean="0"/>
              <a:t> flag=0,k,i,j,len=</a:t>
            </a:r>
            <a:r>
              <a:rPr lang="en-US" sz="1400" dirty="0" err="1" smtClean="0"/>
              <a:t>strlen</a:t>
            </a:r>
            <a:r>
              <a:rPr lang="en-US" sz="1400" dirty="0" smtClean="0"/>
              <a:t>(</a:t>
            </a:r>
            <a:r>
              <a:rPr lang="en-US" sz="1400" dirty="0" err="1" smtClean="0"/>
              <a:t>str</a:t>
            </a:r>
            <a:r>
              <a:rPr lang="en-US" sz="1400" dirty="0" smtClean="0"/>
              <a:t>),len1=</a:t>
            </a:r>
            <a:r>
              <a:rPr lang="en-US" sz="1400" dirty="0" err="1" smtClean="0"/>
              <a:t>strlen</a:t>
            </a:r>
            <a:r>
              <a:rPr lang="en-US" sz="1400" dirty="0" smtClean="0"/>
              <a:t>(str1.str)-1;</a:t>
            </a:r>
          </a:p>
          <a:p>
            <a:pPr>
              <a:buNone/>
            </a:pPr>
            <a:r>
              <a:rPr lang="en-US" sz="1400" dirty="0" smtClean="0"/>
              <a:t>   for(</a:t>
            </a:r>
            <a:r>
              <a:rPr lang="en-US" sz="1400" dirty="0" err="1" smtClean="0"/>
              <a:t>i</a:t>
            </a:r>
            <a:r>
              <a:rPr lang="en-US" sz="1400" dirty="0" smtClean="0"/>
              <a:t>=0;i&lt;</a:t>
            </a:r>
            <a:r>
              <a:rPr lang="en-US" sz="1400" dirty="0" err="1" smtClean="0"/>
              <a:t>len;i</a:t>
            </a:r>
            <a:r>
              <a:rPr lang="en-US" sz="1400" dirty="0" smtClean="0"/>
              <a:t>++)</a:t>
            </a:r>
          </a:p>
          <a:p>
            <a:pPr>
              <a:buNone/>
            </a:pPr>
            <a:r>
              <a:rPr lang="en-US" sz="1400" dirty="0" smtClean="0"/>
              <a:t>    {</a:t>
            </a:r>
          </a:p>
          <a:p>
            <a:pPr>
              <a:buNone/>
            </a:pPr>
            <a:r>
              <a:rPr lang="en-US" sz="1400" dirty="0" smtClean="0"/>
              <a:t>      if(</a:t>
            </a:r>
            <a:r>
              <a:rPr lang="en-US" sz="1400" dirty="0" err="1" smtClean="0"/>
              <a:t>str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]==str1.str[0])</a:t>
            </a:r>
          </a:p>
          <a:p>
            <a:pPr>
              <a:buNone/>
            </a:pPr>
            <a:r>
              <a:rPr lang="en-US" sz="1400" dirty="0" smtClean="0"/>
              <a:t>       {</a:t>
            </a:r>
          </a:p>
          <a:p>
            <a:pPr>
              <a:buNone/>
            </a:pPr>
            <a:r>
              <a:rPr lang="en-US" sz="1400" dirty="0" smtClean="0"/>
              <a:t>        if(</a:t>
            </a:r>
            <a:r>
              <a:rPr lang="en-US" sz="1400" dirty="0" err="1" smtClean="0"/>
              <a:t>str</a:t>
            </a:r>
            <a:r>
              <a:rPr lang="en-US" sz="1400" dirty="0" smtClean="0"/>
              <a:t>[i+len1]==str1.str[len1])</a:t>
            </a:r>
          </a:p>
          <a:p>
            <a:pPr>
              <a:buNone/>
            </a:pPr>
            <a:r>
              <a:rPr lang="en-US" sz="1400" dirty="0" smtClean="0"/>
              <a:t>          {</a:t>
            </a:r>
          </a:p>
          <a:p>
            <a:pPr>
              <a:buNone/>
            </a:pPr>
            <a:r>
              <a:rPr lang="en-US" sz="1400" dirty="0" smtClean="0"/>
              <a:t>           for(j=</a:t>
            </a:r>
            <a:r>
              <a:rPr lang="en-US" sz="1400" dirty="0" err="1" smtClean="0"/>
              <a:t>i,k</a:t>
            </a:r>
            <a:r>
              <a:rPr lang="en-US" sz="1400" dirty="0" smtClean="0"/>
              <a:t>=0;j&lt;i+len1+1,k&lt;len1;j++,k++)</a:t>
            </a:r>
          </a:p>
          <a:p>
            <a:pPr>
              <a:buNone/>
            </a:pPr>
            <a:r>
              <a:rPr lang="en-US" sz="1400" dirty="0" smtClean="0"/>
              <a:t>             {</a:t>
            </a:r>
          </a:p>
          <a:p>
            <a:pPr>
              <a:buNone/>
            </a:pPr>
            <a:r>
              <a:rPr lang="en-US" sz="1400" dirty="0" smtClean="0"/>
              <a:t>              </a:t>
            </a:r>
          </a:p>
          <a:p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52400"/>
            <a:ext cx="4572000" cy="706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if(</a:t>
            </a:r>
            <a:r>
              <a:rPr lang="en-US" sz="1400" dirty="0" err="1" smtClean="0"/>
              <a:t>str</a:t>
            </a:r>
            <a:r>
              <a:rPr lang="en-US" sz="1400" dirty="0" smtClean="0"/>
              <a:t>[j]==str1.str[k])</a:t>
            </a:r>
          </a:p>
          <a:p>
            <a:pPr>
              <a:buNone/>
            </a:pPr>
            <a:r>
              <a:rPr lang="en-US" sz="1400" dirty="0" smtClean="0"/>
              <a:t>                flag=1;</a:t>
            </a:r>
          </a:p>
          <a:p>
            <a:pPr>
              <a:buNone/>
            </a:pPr>
            <a:r>
              <a:rPr lang="en-US" sz="1400" dirty="0" smtClean="0"/>
              <a:t>              else</a:t>
            </a:r>
          </a:p>
          <a:p>
            <a:pPr>
              <a:buNone/>
            </a:pPr>
            <a:r>
              <a:rPr lang="en-US" sz="1400" dirty="0" smtClean="0"/>
              <a:t>                { </a:t>
            </a:r>
          </a:p>
          <a:p>
            <a:pPr>
              <a:buNone/>
            </a:pPr>
            <a:r>
              <a:rPr lang="en-US" sz="1400" dirty="0" smtClean="0"/>
              <a:t>                  flag=0;</a:t>
            </a:r>
          </a:p>
          <a:p>
            <a:pPr>
              <a:buNone/>
            </a:pPr>
            <a:r>
              <a:rPr lang="en-US" sz="1400" dirty="0" smtClean="0"/>
              <a:t>                  break;</a:t>
            </a:r>
          </a:p>
          <a:p>
            <a:pPr>
              <a:buNone/>
            </a:pPr>
            <a:r>
              <a:rPr lang="en-US" sz="1400" dirty="0" smtClean="0"/>
              <a:t>                } </a:t>
            </a:r>
          </a:p>
          <a:p>
            <a:pPr>
              <a:buNone/>
            </a:pPr>
            <a:r>
              <a:rPr lang="en-US" sz="1400" dirty="0" smtClean="0"/>
              <a:t>              }            }</a:t>
            </a:r>
          </a:p>
          <a:p>
            <a:pPr>
              <a:buNone/>
            </a:pPr>
            <a:r>
              <a:rPr lang="en-US" sz="1400" dirty="0" smtClean="0"/>
              <a:t>        }     }</a:t>
            </a:r>
          </a:p>
          <a:p>
            <a:pPr>
              <a:buNone/>
            </a:pPr>
            <a:r>
              <a:rPr lang="en-US" sz="1400" dirty="0" smtClean="0"/>
              <a:t>   if(flag==0)</a:t>
            </a:r>
          </a:p>
          <a:p>
            <a:pPr>
              <a:buNone/>
            </a:pPr>
            <a:r>
              <a:rPr lang="en-US" sz="1400" dirty="0" smtClean="0"/>
              <a:t>     return 0;  //not a substring</a:t>
            </a:r>
          </a:p>
          <a:p>
            <a:pPr>
              <a:buNone/>
            </a:pPr>
            <a:r>
              <a:rPr lang="en-US" sz="1400" dirty="0" smtClean="0"/>
              <a:t>     return 1;  //it is a substring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r>
              <a:rPr lang="en-US" sz="1400" dirty="0" smtClean="0"/>
              <a:t>void </a:t>
            </a:r>
            <a:r>
              <a:rPr lang="en-US" sz="1400" dirty="0" err="1" smtClean="0"/>
              <a:t>my_string</a:t>
            </a:r>
            <a:r>
              <a:rPr lang="en-US" sz="1400" dirty="0" smtClean="0"/>
              <a:t>::palindrome()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i,j,flag</a:t>
            </a:r>
            <a:r>
              <a:rPr lang="en-US" sz="1400" dirty="0" smtClean="0"/>
              <a:t>=0;</a:t>
            </a:r>
          </a:p>
          <a:p>
            <a:r>
              <a:rPr lang="en-US" sz="1400" dirty="0" smtClean="0"/>
              <a:t>   for(</a:t>
            </a:r>
            <a:r>
              <a:rPr lang="en-US" sz="1400" dirty="0" err="1" smtClean="0"/>
              <a:t>i</a:t>
            </a:r>
            <a:r>
              <a:rPr lang="en-US" sz="1400" dirty="0" smtClean="0"/>
              <a:t>=0,j=</a:t>
            </a:r>
            <a:r>
              <a:rPr lang="en-US" sz="1400" dirty="0" err="1" smtClean="0"/>
              <a:t>strlen</a:t>
            </a:r>
            <a:r>
              <a:rPr lang="en-US" sz="1400" dirty="0" smtClean="0"/>
              <a:t>(</a:t>
            </a:r>
            <a:r>
              <a:rPr lang="en-US" sz="1400" dirty="0" err="1" smtClean="0"/>
              <a:t>str</a:t>
            </a:r>
            <a:r>
              <a:rPr lang="en-US" sz="1400" dirty="0" smtClean="0"/>
              <a:t>)-1;i&lt;=</a:t>
            </a:r>
            <a:r>
              <a:rPr lang="en-US" sz="1400" dirty="0" err="1" smtClean="0"/>
              <a:t>strlen</a:t>
            </a:r>
            <a:r>
              <a:rPr lang="en-US" sz="1400" dirty="0" smtClean="0"/>
              <a:t>(</a:t>
            </a:r>
            <a:r>
              <a:rPr lang="en-US" sz="1400" dirty="0" err="1" smtClean="0"/>
              <a:t>str</a:t>
            </a:r>
            <a:r>
              <a:rPr lang="en-US" sz="1400" dirty="0" smtClean="0"/>
              <a:t>),j&gt;=0;j--,</a:t>
            </a:r>
            <a:r>
              <a:rPr lang="en-US" sz="1400" dirty="0" err="1" smtClean="0"/>
              <a:t>i</a:t>
            </a:r>
            <a:r>
              <a:rPr lang="en-US" sz="1400" dirty="0" smtClean="0"/>
              <a:t>++)</a:t>
            </a:r>
          </a:p>
          <a:p>
            <a:r>
              <a:rPr lang="en-US" sz="1400" dirty="0" smtClean="0"/>
              <a:t>    {</a:t>
            </a:r>
          </a:p>
          <a:p>
            <a:r>
              <a:rPr lang="en-US" sz="1400" dirty="0" smtClean="0"/>
              <a:t>     if(</a:t>
            </a:r>
            <a:r>
              <a:rPr lang="en-US" sz="1400" dirty="0" err="1" smtClean="0"/>
              <a:t>str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]!=</a:t>
            </a:r>
            <a:r>
              <a:rPr lang="en-US" sz="1400" dirty="0" err="1" smtClean="0"/>
              <a:t>str</a:t>
            </a:r>
            <a:r>
              <a:rPr lang="en-US" sz="1400" dirty="0" smtClean="0"/>
              <a:t>[j])</a:t>
            </a:r>
          </a:p>
          <a:p>
            <a:r>
              <a:rPr lang="en-US" sz="1400" dirty="0" smtClean="0"/>
              <a:t>       {</a:t>
            </a:r>
          </a:p>
          <a:p>
            <a:r>
              <a:rPr lang="en-US" sz="1400" dirty="0" smtClean="0"/>
              <a:t>         flag=1;</a:t>
            </a:r>
          </a:p>
          <a:p>
            <a:r>
              <a:rPr lang="en-US" sz="1400" dirty="0" smtClean="0"/>
              <a:t>     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&lt;&lt;"\n\t--Not a palindrome--";</a:t>
            </a:r>
          </a:p>
          <a:p>
            <a:r>
              <a:rPr lang="en-US" sz="1400" dirty="0" smtClean="0"/>
              <a:t>         break;</a:t>
            </a:r>
          </a:p>
          <a:p>
            <a:r>
              <a:rPr lang="en-US" sz="1400" dirty="0" smtClean="0"/>
              <a:t>      }</a:t>
            </a:r>
          </a:p>
          <a:p>
            <a:r>
              <a:rPr lang="en-US" sz="1400" dirty="0" smtClean="0"/>
              <a:t>       else           flag=0;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 if(flag==0)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cout</a:t>
            </a:r>
            <a:r>
              <a:rPr lang="en-US" sz="1400" dirty="0" smtClean="0"/>
              <a:t>&lt;&lt;"\n\t--Palindrome--";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257300" y="3543300"/>
            <a:ext cx="6553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4343400" cy="59737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dirty="0" err="1" smtClean="0"/>
              <a:t>int</a:t>
            </a:r>
            <a:r>
              <a:rPr lang="en-US" sz="1000" dirty="0" smtClean="0"/>
              <a:t> main()</a:t>
            </a:r>
          </a:p>
          <a:p>
            <a:pPr>
              <a:buNone/>
            </a:pPr>
            <a:r>
              <a:rPr lang="en-US" sz="1000" dirty="0" smtClean="0"/>
              <a:t>{</a:t>
            </a:r>
          </a:p>
          <a:p>
            <a:pPr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int</a:t>
            </a:r>
            <a:r>
              <a:rPr lang="en-US" sz="1000" dirty="0" smtClean="0"/>
              <a:t> opt,c,opt1=1;</a:t>
            </a:r>
          </a:p>
          <a:p>
            <a:pPr>
              <a:buNone/>
            </a:pPr>
            <a:r>
              <a:rPr lang="en-US" sz="1000" dirty="0" err="1" smtClean="0"/>
              <a:t>my_string</a:t>
            </a:r>
            <a:r>
              <a:rPr lang="en-US" sz="1000" dirty="0" smtClean="0"/>
              <a:t> </a:t>
            </a:r>
            <a:r>
              <a:rPr lang="en-US" sz="1000" dirty="0" err="1" smtClean="0"/>
              <a:t>a,b</a:t>
            </a:r>
            <a:r>
              <a:rPr lang="en-US" sz="1000" dirty="0" smtClean="0"/>
              <a:t>;</a:t>
            </a:r>
          </a:p>
          <a:p>
            <a:pPr>
              <a:buNone/>
            </a:pPr>
            <a:r>
              <a:rPr lang="en-US" sz="1000" dirty="0" smtClean="0"/>
              <a:t>	    while(opt1==1 &amp;&amp; opt!=8)</a:t>
            </a:r>
          </a:p>
          <a:p>
            <a:pPr>
              <a:buNone/>
            </a:pPr>
            <a:r>
              <a:rPr lang="en-US" sz="1000" dirty="0" smtClean="0"/>
              <a:t>	{</a:t>
            </a:r>
          </a:p>
          <a:p>
            <a:pPr>
              <a:buNone/>
            </a:pPr>
            <a:r>
              <a:rPr lang="en-US" sz="1000" dirty="0" err="1" smtClean="0"/>
              <a:t>cout</a:t>
            </a:r>
            <a:r>
              <a:rPr lang="en-US" sz="1000" dirty="0" smtClean="0"/>
              <a:t>&lt;&lt;"\n\t\t\t---Main Menu---\n\t1.Equality\n\t2.String Copy\n\t3.Concat";</a:t>
            </a:r>
          </a:p>
          <a:p>
            <a:pPr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&lt;&lt;"\n\t4.Display\n\t5.Reverse\n\t6.Palindrome\n\t7.Sub String";</a:t>
            </a:r>
          </a:p>
          <a:p>
            <a:pPr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&lt;&lt;"\n\t8.Exit\n\t\t--Enter your choice--&gt;";</a:t>
            </a:r>
          </a:p>
          <a:p>
            <a:pPr>
              <a:buNone/>
            </a:pPr>
            <a:r>
              <a:rPr lang="en-US" sz="1000" dirty="0" smtClean="0"/>
              <a:t>	</a:t>
            </a:r>
          </a:p>
          <a:p>
            <a:pPr>
              <a:buNone/>
            </a:pPr>
            <a:r>
              <a:rPr lang="en-US" sz="1000" dirty="0" smtClean="0"/>
              <a:t>    </a:t>
            </a:r>
            <a:r>
              <a:rPr lang="en-US" sz="1000" dirty="0" err="1" smtClean="0"/>
              <a:t>cin</a:t>
            </a:r>
            <a:r>
              <a:rPr lang="en-US" sz="1000" dirty="0" smtClean="0"/>
              <a:t>&gt;&gt;opt;</a:t>
            </a:r>
          </a:p>
          <a:p>
            <a:pPr>
              <a:buNone/>
            </a:pPr>
            <a:r>
              <a:rPr lang="en-US" sz="1000" dirty="0" smtClean="0"/>
              <a:t>     switch(opt)</a:t>
            </a:r>
          </a:p>
          <a:p>
            <a:pPr>
              <a:buNone/>
            </a:pPr>
            <a:r>
              <a:rPr lang="en-US" sz="1000" dirty="0" smtClean="0"/>
              <a:t>      {</a:t>
            </a:r>
          </a:p>
          <a:p>
            <a:pPr>
              <a:buNone/>
            </a:pPr>
            <a:r>
              <a:rPr lang="en-US" sz="1000" dirty="0" smtClean="0"/>
              <a:t>             case 1:</a:t>
            </a:r>
          </a:p>
          <a:p>
            <a:pPr>
              <a:buNone/>
            </a:pPr>
            <a:r>
              <a:rPr lang="en-US" sz="1000" dirty="0" smtClean="0"/>
              <a:t>             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&lt;&lt;"\</a:t>
            </a:r>
            <a:r>
              <a:rPr lang="en-US" sz="1000" dirty="0" err="1" smtClean="0"/>
              <a:t>nEnter</a:t>
            </a:r>
            <a:r>
              <a:rPr lang="en-US" sz="1000" dirty="0" smtClean="0"/>
              <a:t> the 1st string-\n";</a:t>
            </a:r>
          </a:p>
          <a:p>
            <a:pPr>
              <a:buNone/>
            </a:pPr>
            <a:r>
              <a:rPr lang="en-US" sz="1000" dirty="0" smtClean="0"/>
              <a:t>                      </a:t>
            </a:r>
            <a:r>
              <a:rPr lang="en-US" sz="1000" dirty="0" err="1" smtClean="0"/>
              <a:t>a.getdata</a:t>
            </a:r>
            <a:r>
              <a:rPr lang="en-US" sz="1000" dirty="0" smtClean="0"/>
              <a:t>();</a:t>
            </a:r>
          </a:p>
          <a:p>
            <a:pPr>
              <a:buNone/>
            </a:pPr>
            <a:r>
              <a:rPr lang="en-US" sz="1000" dirty="0" smtClean="0"/>
              <a:t>             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&lt;&lt;"\</a:t>
            </a:r>
            <a:r>
              <a:rPr lang="en-US" sz="1000" dirty="0" err="1" smtClean="0"/>
              <a:t>nEnter</a:t>
            </a:r>
            <a:r>
              <a:rPr lang="en-US" sz="1000" dirty="0" smtClean="0"/>
              <a:t> the 2nd string-\n";</a:t>
            </a:r>
          </a:p>
          <a:p>
            <a:pPr>
              <a:buNone/>
            </a:pPr>
            <a:r>
              <a:rPr lang="en-US" sz="1000" dirty="0" smtClean="0"/>
              <a:t>                      </a:t>
            </a:r>
            <a:r>
              <a:rPr lang="en-US" sz="1000" dirty="0" err="1" smtClean="0"/>
              <a:t>b.getdata</a:t>
            </a:r>
            <a:r>
              <a:rPr lang="en-US" sz="1000" dirty="0" smtClean="0"/>
              <a:t>();</a:t>
            </a:r>
          </a:p>
          <a:p>
            <a:pPr>
              <a:buNone/>
            </a:pPr>
            <a:r>
              <a:rPr lang="en-US" sz="1000" dirty="0" smtClean="0"/>
              <a:t>                       c=a=b;</a:t>
            </a:r>
          </a:p>
          <a:p>
            <a:pPr>
              <a:buNone/>
            </a:pPr>
            <a:r>
              <a:rPr lang="en-US" sz="1000" dirty="0" smtClean="0"/>
              <a:t>                       if(c==1)</a:t>
            </a:r>
          </a:p>
          <a:p>
            <a:pPr>
              <a:buNone/>
            </a:pPr>
            <a:r>
              <a:rPr lang="en-US" sz="1000" dirty="0" smtClean="0"/>
              <a:t>                  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&lt;&lt;"\n\t---Strings are Equal---\n";</a:t>
            </a:r>
          </a:p>
          <a:p>
            <a:pPr>
              <a:buNone/>
            </a:pPr>
            <a:r>
              <a:rPr lang="en-US" sz="1000" dirty="0" smtClean="0"/>
              <a:t>                       else</a:t>
            </a:r>
          </a:p>
          <a:p>
            <a:pPr>
              <a:buNone/>
            </a:pPr>
            <a:r>
              <a:rPr lang="en-US" sz="1000" dirty="0" smtClean="0"/>
              <a:t>                  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&lt;&lt;"\n\t---Strings are not Equal---\n";</a:t>
            </a:r>
          </a:p>
          <a:p>
            <a:pPr>
              <a:buNone/>
            </a:pPr>
            <a:r>
              <a:rPr lang="en-US" sz="1000" dirty="0" smtClean="0"/>
              <a:t>                       break;</a:t>
            </a:r>
          </a:p>
          <a:p>
            <a:pPr>
              <a:buNone/>
            </a:pPr>
            <a:r>
              <a:rPr lang="en-US" sz="1000" dirty="0" smtClean="0"/>
              <a:t>case 2:</a:t>
            </a:r>
          </a:p>
          <a:p>
            <a:pPr>
              <a:buNone/>
            </a:pPr>
            <a:r>
              <a:rPr lang="en-US" sz="1000" dirty="0" smtClean="0"/>
              <a:t>                       </a:t>
            </a:r>
            <a:r>
              <a:rPr lang="en-US" sz="1000" dirty="0" err="1" smtClean="0"/>
              <a:t>a.getdata</a:t>
            </a:r>
            <a:r>
              <a:rPr lang="en-US" sz="1000" dirty="0" smtClean="0"/>
              <a:t>();</a:t>
            </a:r>
          </a:p>
          <a:p>
            <a:pPr>
              <a:buNone/>
            </a:pPr>
            <a:r>
              <a:rPr lang="en-US" sz="1000" dirty="0" smtClean="0"/>
              <a:t>                        a==b;</a:t>
            </a:r>
          </a:p>
          <a:p>
            <a:pPr>
              <a:buNone/>
            </a:pPr>
            <a:r>
              <a:rPr lang="en-US" sz="1000" dirty="0" smtClean="0"/>
              <a:t>                       break;</a:t>
            </a:r>
          </a:p>
          <a:p>
            <a:pPr>
              <a:buNone/>
            </a:pPr>
            <a:r>
              <a:rPr lang="en-US" sz="1000" dirty="0" smtClean="0"/>
              <a:t>case 3:  </a:t>
            </a:r>
          </a:p>
          <a:p>
            <a:pPr>
              <a:buNone/>
            </a:pPr>
            <a:r>
              <a:rPr lang="en-US" sz="1000" dirty="0" smtClean="0"/>
              <a:t>             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&lt;&lt;"\</a:t>
            </a:r>
            <a:r>
              <a:rPr lang="en-US" sz="1000" dirty="0" err="1" smtClean="0"/>
              <a:t>nEnter</a:t>
            </a:r>
            <a:r>
              <a:rPr lang="en-US" sz="1000" dirty="0" smtClean="0"/>
              <a:t> the 1st string-\n";</a:t>
            </a:r>
          </a:p>
          <a:p>
            <a:pPr>
              <a:buNone/>
            </a:pPr>
            <a:r>
              <a:rPr lang="en-US" sz="1000" dirty="0" smtClean="0"/>
              <a:t>                      </a:t>
            </a:r>
            <a:r>
              <a:rPr lang="en-US" sz="1000" dirty="0" err="1" smtClean="0"/>
              <a:t>a.getdata</a:t>
            </a:r>
            <a:r>
              <a:rPr lang="en-US" sz="1000" dirty="0" smtClean="0"/>
              <a:t>();</a:t>
            </a:r>
          </a:p>
          <a:p>
            <a:pPr>
              <a:buNone/>
            </a:pPr>
            <a:r>
              <a:rPr lang="en-US" sz="1000" dirty="0" smtClean="0"/>
              <a:t>                      </a:t>
            </a:r>
            <a:r>
              <a:rPr lang="en-US" sz="1000" dirty="0" err="1" smtClean="0"/>
              <a:t>cout</a:t>
            </a:r>
            <a:r>
              <a:rPr lang="en-US" sz="1000" dirty="0" smtClean="0"/>
              <a:t>&lt;&lt;"\</a:t>
            </a:r>
            <a:r>
              <a:rPr lang="en-US" sz="1000" dirty="0" err="1" smtClean="0"/>
              <a:t>nEnter</a:t>
            </a:r>
            <a:r>
              <a:rPr lang="en-US" sz="1000" dirty="0" smtClean="0"/>
              <a:t> the 2nd string-\n";</a:t>
            </a:r>
          </a:p>
          <a:p>
            <a:pPr>
              <a:buNone/>
            </a:pPr>
            <a:r>
              <a:rPr lang="en-US" sz="1000" dirty="0" smtClean="0"/>
              <a:t>                      </a:t>
            </a:r>
            <a:r>
              <a:rPr lang="en-US" sz="1000" dirty="0" err="1" smtClean="0"/>
              <a:t>b.getdata</a:t>
            </a:r>
            <a:r>
              <a:rPr lang="en-US" sz="1000" dirty="0" smtClean="0"/>
              <a:t>();</a:t>
            </a:r>
          </a:p>
          <a:p>
            <a:pPr>
              <a:buNone/>
            </a:pPr>
            <a:r>
              <a:rPr lang="en-US" sz="1000" dirty="0" smtClean="0"/>
              <a:t>                      </a:t>
            </a:r>
            <a:r>
              <a:rPr lang="en-US" sz="1000" dirty="0" err="1" smtClean="0"/>
              <a:t>a+b</a:t>
            </a:r>
            <a:r>
              <a:rPr lang="en-US" sz="1000" dirty="0" smtClean="0"/>
              <a:t>;  </a:t>
            </a:r>
          </a:p>
          <a:p>
            <a:pPr>
              <a:buNone/>
            </a:pPr>
            <a:r>
              <a:rPr lang="en-US" sz="1000" dirty="0" smtClean="0"/>
              <a:t>                     break;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1000" dirty="0" smtClean="0"/>
              <a:t>             </a:t>
            </a:r>
            <a:endParaRPr lang="en-US" sz="1000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638300" y="3390900"/>
            <a:ext cx="632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00600" y="-1"/>
            <a:ext cx="4191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100" dirty="0" smtClean="0"/>
          </a:p>
          <a:p>
            <a:pPr>
              <a:buNone/>
            </a:pPr>
            <a:r>
              <a:rPr lang="en-US" sz="1100" dirty="0" smtClean="0"/>
              <a:t>  case 4:</a:t>
            </a:r>
          </a:p>
          <a:p>
            <a:pPr>
              <a:buNone/>
            </a:pPr>
            <a:r>
              <a:rPr lang="en-US" sz="1100" dirty="0" smtClean="0"/>
              <a:t>                     </a:t>
            </a:r>
            <a:r>
              <a:rPr lang="en-US" sz="1100" dirty="0" err="1" smtClean="0"/>
              <a:t>a.getdata</a:t>
            </a:r>
            <a:r>
              <a:rPr lang="en-US" sz="1100" dirty="0" smtClean="0"/>
              <a:t>();</a:t>
            </a:r>
          </a:p>
          <a:p>
            <a:pPr>
              <a:buNone/>
            </a:pPr>
            <a:r>
              <a:rPr lang="en-US" sz="1100" dirty="0" smtClean="0"/>
              <a:t>                      b&lt;&lt;a;</a:t>
            </a:r>
          </a:p>
          <a:p>
            <a:pPr>
              <a:buNone/>
            </a:pPr>
            <a:r>
              <a:rPr lang="en-US" sz="1100" dirty="0" smtClean="0"/>
              <a:t>                      break;</a:t>
            </a:r>
          </a:p>
          <a:p>
            <a:pPr>
              <a:buNone/>
            </a:pPr>
            <a:r>
              <a:rPr lang="en-US" sz="1100" dirty="0" smtClean="0"/>
              <a:t>case 5:</a:t>
            </a:r>
          </a:p>
          <a:p>
            <a:r>
              <a:rPr lang="en-US" sz="1100" dirty="0" smtClean="0"/>
              <a:t>                     </a:t>
            </a:r>
            <a:r>
              <a:rPr lang="en-US" sz="1100" dirty="0" err="1" smtClean="0"/>
              <a:t>a.getdata</a:t>
            </a:r>
            <a:r>
              <a:rPr lang="en-US" sz="1100" dirty="0" smtClean="0"/>
              <a:t>();</a:t>
            </a:r>
          </a:p>
          <a:p>
            <a:r>
              <a:rPr lang="en-US" sz="1100" dirty="0" smtClean="0"/>
              <a:t>                     b&gt;&gt;a;</a:t>
            </a:r>
          </a:p>
          <a:p>
            <a:r>
              <a:rPr lang="en-US" sz="1100" dirty="0" smtClean="0"/>
              <a:t>                      break;</a:t>
            </a:r>
          </a:p>
          <a:p>
            <a:r>
              <a:rPr lang="en-US" sz="1100" dirty="0" smtClean="0"/>
              <a:t>    case 6:</a:t>
            </a:r>
          </a:p>
          <a:p>
            <a:r>
              <a:rPr lang="en-US" sz="1100" dirty="0" smtClean="0"/>
              <a:t>                     </a:t>
            </a:r>
            <a:r>
              <a:rPr lang="en-US" sz="1100" dirty="0" err="1" smtClean="0"/>
              <a:t>a.getdata</a:t>
            </a:r>
            <a:r>
              <a:rPr lang="en-US" sz="1100" dirty="0" smtClean="0"/>
              <a:t>();</a:t>
            </a:r>
          </a:p>
          <a:p>
            <a:r>
              <a:rPr lang="en-US" sz="1100" dirty="0" smtClean="0"/>
              <a:t>	       </a:t>
            </a:r>
            <a:r>
              <a:rPr lang="en-US" sz="1100" dirty="0" err="1" smtClean="0"/>
              <a:t>a.palindrome</a:t>
            </a:r>
            <a:r>
              <a:rPr lang="en-US" sz="1100" dirty="0" smtClean="0"/>
              <a:t>();</a:t>
            </a:r>
          </a:p>
          <a:p>
            <a:r>
              <a:rPr lang="en-US" sz="1100" dirty="0" smtClean="0"/>
              <a:t>                      break;</a:t>
            </a:r>
          </a:p>
          <a:p>
            <a:r>
              <a:rPr lang="en-US" sz="1100" dirty="0" smtClean="0"/>
              <a:t>   case 7:</a:t>
            </a:r>
          </a:p>
          <a:p>
            <a:r>
              <a:rPr lang="en-US" sz="1100" dirty="0" smtClean="0"/>
              <a:t>                     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&lt;&lt;"\</a:t>
            </a:r>
            <a:r>
              <a:rPr lang="en-US" sz="1100" dirty="0" err="1" smtClean="0"/>
              <a:t>nEnter</a:t>
            </a:r>
            <a:r>
              <a:rPr lang="en-US" sz="1100" dirty="0" smtClean="0"/>
              <a:t> the Main string-\n";</a:t>
            </a:r>
          </a:p>
          <a:p>
            <a:r>
              <a:rPr lang="en-US" sz="1100" dirty="0" smtClean="0"/>
              <a:t>                     </a:t>
            </a:r>
            <a:r>
              <a:rPr lang="en-US" sz="1100" dirty="0" err="1" smtClean="0"/>
              <a:t>a.getdata</a:t>
            </a:r>
            <a:r>
              <a:rPr lang="en-US" sz="1100" dirty="0" smtClean="0"/>
              <a:t>();</a:t>
            </a:r>
          </a:p>
          <a:p>
            <a:r>
              <a:rPr lang="en-US" sz="1100" dirty="0" smtClean="0"/>
              <a:t>                     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&lt;&lt;"\</a:t>
            </a:r>
            <a:r>
              <a:rPr lang="en-US" sz="1100" dirty="0" err="1" smtClean="0"/>
              <a:t>nEnter</a:t>
            </a:r>
            <a:r>
              <a:rPr lang="en-US" sz="1100" dirty="0" smtClean="0"/>
              <a:t> the other string-\n";</a:t>
            </a:r>
          </a:p>
          <a:p>
            <a:r>
              <a:rPr lang="en-US" sz="1100" dirty="0" smtClean="0"/>
              <a:t>                     </a:t>
            </a:r>
            <a:r>
              <a:rPr lang="en-US" sz="1100" dirty="0" err="1" smtClean="0"/>
              <a:t>b.getdata</a:t>
            </a:r>
            <a:r>
              <a:rPr lang="en-US" sz="1100" dirty="0" smtClean="0"/>
              <a:t>();</a:t>
            </a:r>
          </a:p>
          <a:p>
            <a:r>
              <a:rPr lang="en-US" sz="1100" dirty="0" smtClean="0"/>
              <a:t>	//operator overloading for finding substring</a:t>
            </a:r>
          </a:p>
          <a:p>
            <a:r>
              <a:rPr lang="en-US" sz="1100" dirty="0" smtClean="0"/>
              <a:t>                      c=a/b;</a:t>
            </a:r>
          </a:p>
          <a:p>
            <a:r>
              <a:rPr lang="en-US" sz="1100" dirty="0" smtClean="0"/>
              <a:t>                       if(c==1)</a:t>
            </a:r>
          </a:p>
          <a:p>
            <a:r>
              <a:rPr lang="en-US" sz="1100" dirty="0" smtClean="0"/>
              <a:t>                           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&lt;&lt;"\n\t---Substring---\n";</a:t>
            </a:r>
          </a:p>
          <a:p>
            <a:r>
              <a:rPr lang="en-US" sz="1100" dirty="0" smtClean="0"/>
              <a:t>                       else</a:t>
            </a:r>
          </a:p>
          <a:p>
            <a:r>
              <a:rPr lang="en-US" sz="1100" dirty="0" smtClean="0"/>
              <a:t>                           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&lt;&lt;"\n\t---Not a substring---\n";</a:t>
            </a:r>
          </a:p>
          <a:p>
            <a:endParaRPr lang="en-US" sz="1100" dirty="0" smtClean="0"/>
          </a:p>
          <a:p>
            <a:r>
              <a:rPr lang="en-US" sz="1100" dirty="0" smtClean="0"/>
              <a:t>                     break;</a:t>
            </a:r>
          </a:p>
          <a:p>
            <a:r>
              <a:rPr lang="en-US" sz="1100" dirty="0" smtClean="0"/>
              <a:t>            case 8: return 0;</a:t>
            </a:r>
          </a:p>
          <a:p>
            <a:r>
              <a:rPr lang="en-US" sz="1100" dirty="0" smtClean="0"/>
              <a:t>			 </a:t>
            </a:r>
          </a:p>
          <a:p>
            <a:r>
              <a:rPr lang="en-US" sz="1100" dirty="0" smtClean="0"/>
              <a:t> default: 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&lt;&lt;"Invalid choice..try again\n";</a:t>
            </a:r>
          </a:p>
          <a:p>
            <a:r>
              <a:rPr lang="en-US" sz="1100" dirty="0" smtClean="0"/>
              <a:t>      } </a:t>
            </a:r>
          </a:p>
          <a:p>
            <a:r>
              <a:rPr lang="en-US" sz="1100" dirty="0" smtClean="0"/>
              <a:t>       if(opt!=8){</a:t>
            </a:r>
          </a:p>
          <a:p>
            <a:r>
              <a:rPr lang="en-US" sz="1100" dirty="0" smtClean="0"/>
              <a:t>       </a:t>
            </a:r>
            <a:r>
              <a:rPr lang="en-US" sz="1100" dirty="0" err="1" smtClean="0"/>
              <a:t>cout</a:t>
            </a:r>
            <a:r>
              <a:rPr lang="en-US" sz="1100" dirty="0" smtClean="0"/>
              <a:t>&lt;&lt;"\n\n\</a:t>
            </a:r>
            <a:r>
              <a:rPr lang="en-US" sz="1100" dirty="0" err="1" smtClean="0"/>
              <a:t>tDo</a:t>
            </a:r>
            <a:r>
              <a:rPr lang="en-US" sz="1100" dirty="0" smtClean="0"/>
              <a:t> you want to continue(Press 1 to continue)";</a:t>
            </a:r>
          </a:p>
          <a:p>
            <a:r>
              <a:rPr lang="en-US" sz="1100" dirty="0" smtClean="0"/>
              <a:t>       </a:t>
            </a:r>
            <a:r>
              <a:rPr lang="en-US" sz="1100" dirty="0" err="1" smtClean="0"/>
              <a:t>cin</a:t>
            </a:r>
            <a:r>
              <a:rPr lang="en-US" sz="1100" dirty="0" smtClean="0"/>
              <a:t>&gt;&gt;opt1;}</a:t>
            </a:r>
          </a:p>
          <a:p>
            <a:r>
              <a:rPr lang="en-US" sz="1100" dirty="0" smtClean="0"/>
              <a:t>     }</a:t>
            </a:r>
          </a:p>
          <a:p>
            <a:endParaRPr lang="en-US" sz="1100" dirty="0" smtClean="0"/>
          </a:p>
          <a:p>
            <a:r>
              <a:rPr lang="en-US" sz="1100" dirty="0" smtClean="0"/>
              <a:t>    return 0;</a:t>
            </a:r>
          </a:p>
          <a:p>
            <a:r>
              <a:rPr lang="en-US" sz="1100" dirty="0" smtClean="0"/>
              <a:t>}</a:t>
            </a:r>
            <a:endParaRPr lang="en-US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Pointers to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A pointer to a C++ class is done exactly the same way as a pointer to a structure and to access members of a pointer to a class , use the member access operator </a:t>
            </a:r>
            <a:r>
              <a:rPr lang="en-US" sz="2000" b="1" dirty="0" smtClean="0"/>
              <a:t>-&gt;</a:t>
            </a:r>
            <a:r>
              <a:rPr lang="en-US" sz="2000" dirty="0" smtClean="0"/>
              <a:t> operator, just as we do with pointers to structures.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Also as with all pointers, you must initialize the pointer before using it.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Eg</a:t>
            </a:r>
            <a:r>
              <a:rPr lang="en-US" sz="2000" dirty="0" smtClean="0"/>
              <a:t>: -  Box Box1;</a:t>
            </a:r>
          </a:p>
          <a:p>
            <a:pPr>
              <a:buNone/>
            </a:pPr>
            <a:r>
              <a:rPr lang="en-US" sz="2000" dirty="0" smtClean="0"/>
              <a:t>Box *</a:t>
            </a:r>
            <a:r>
              <a:rPr lang="en-US" sz="2000" dirty="0" err="1" smtClean="0"/>
              <a:t>ptrBox</a:t>
            </a:r>
            <a:r>
              <a:rPr lang="en-US" sz="2000" dirty="0" smtClean="0"/>
              <a:t>;  </a:t>
            </a:r>
          </a:p>
          <a:p>
            <a:pPr>
              <a:buNone/>
            </a:pPr>
            <a:r>
              <a:rPr lang="en-US" sz="2000" dirty="0" err="1" smtClean="0"/>
              <a:t>ptrBox</a:t>
            </a:r>
            <a:r>
              <a:rPr lang="en-US" sz="2000" dirty="0" smtClean="0"/>
              <a:t> = &amp;Box1; </a:t>
            </a:r>
          </a:p>
          <a:p>
            <a:pPr>
              <a:buNone/>
            </a:pPr>
            <a:r>
              <a:rPr lang="en-US" sz="2000" dirty="0" err="1" smtClean="0"/>
              <a:t>ptrBox</a:t>
            </a:r>
            <a:r>
              <a:rPr lang="en-US" sz="2000" dirty="0" smtClean="0"/>
              <a:t>-&gt;Volume() is same as Box1.volume();</a:t>
            </a:r>
          </a:p>
          <a:p>
            <a:pPr>
              <a:buNone/>
            </a:pPr>
            <a:r>
              <a:rPr lang="en-US" sz="2000" dirty="0" smtClean="0"/>
              <a:t>Which is same as (*</a:t>
            </a:r>
            <a:r>
              <a:rPr lang="en-US" sz="2000" dirty="0" err="1" smtClean="0"/>
              <a:t>ptrBox</a:t>
            </a:r>
            <a:r>
              <a:rPr lang="en-US" sz="2000" dirty="0" smtClean="0"/>
              <a:t>).volume();</a:t>
            </a:r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4343400" cy="6096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class Box { </a:t>
            </a:r>
          </a:p>
          <a:p>
            <a:pPr>
              <a:buNone/>
            </a:pPr>
            <a:r>
              <a:rPr lang="en-US" dirty="0" smtClean="0"/>
              <a:t>public: </a:t>
            </a:r>
          </a:p>
          <a:p>
            <a:pPr>
              <a:buNone/>
            </a:pPr>
            <a:r>
              <a:rPr lang="en-US" dirty="0" smtClean="0"/>
              <a:t>Box(double l=2.0, double b=2.0, double h=2.0)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&lt;&lt;"Constructor called."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length = l; breadth = b; height = h;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smtClean="0"/>
              <a:t>double Volume()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return length * breadth * height;</a:t>
            </a:r>
          </a:p>
          <a:p>
            <a:pPr>
              <a:buNone/>
            </a:pPr>
            <a:r>
              <a:rPr lang="en-US" dirty="0" smtClean="0"/>
              <a:t> } </a:t>
            </a:r>
          </a:p>
          <a:p>
            <a:pPr>
              <a:buNone/>
            </a:pPr>
            <a:r>
              <a:rPr lang="en-US" dirty="0" smtClean="0"/>
              <a:t>private:</a:t>
            </a:r>
          </a:p>
          <a:p>
            <a:pPr>
              <a:buNone/>
            </a:pPr>
            <a:r>
              <a:rPr lang="en-US" dirty="0" smtClean="0"/>
              <a:t> double length;  // Length of a box </a:t>
            </a:r>
          </a:p>
          <a:p>
            <a:pPr>
              <a:buNone/>
            </a:pPr>
            <a:r>
              <a:rPr lang="en-US" dirty="0" smtClean="0"/>
              <a:t>double breadth; // Breadth of a box </a:t>
            </a:r>
          </a:p>
          <a:p>
            <a:pPr>
              <a:buNone/>
            </a:pPr>
            <a:r>
              <a:rPr lang="en-US" dirty="0" smtClean="0"/>
              <a:t>double height; // Height of a box</a:t>
            </a:r>
          </a:p>
          <a:p>
            <a:pPr>
              <a:buNone/>
            </a:pPr>
            <a:r>
              <a:rPr lang="en-US" dirty="0" smtClean="0"/>
              <a:t> 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Box Box1(3.3, 1.2, 1.5);  // Declare box1</a:t>
            </a:r>
          </a:p>
          <a:p>
            <a:pPr>
              <a:buNone/>
            </a:pPr>
            <a:r>
              <a:rPr lang="en-US" dirty="0" smtClean="0"/>
              <a:t> Box Box2(8.5, 6.0, 2.0); // Declare box2 </a:t>
            </a:r>
          </a:p>
          <a:p>
            <a:pPr>
              <a:buNone/>
            </a:pPr>
            <a:r>
              <a:rPr lang="en-US" dirty="0" smtClean="0"/>
              <a:t>Box *</a:t>
            </a:r>
            <a:r>
              <a:rPr lang="en-US" dirty="0" err="1" smtClean="0"/>
              <a:t>ptrBox</a:t>
            </a:r>
            <a:r>
              <a:rPr lang="en-US" dirty="0" smtClean="0"/>
              <a:t>;  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2477294" y="3923506"/>
            <a:ext cx="495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029200" y="1447800"/>
            <a:ext cx="396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ptrBox</a:t>
            </a:r>
            <a:r>
              <a:rPr lang="en-US" dirty="0" smtClean="0"/>
              <a:t> = &amp;Box1;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cout</a:t>
            </a:r>
            <a:r>
              <a:rPr lang="en-US" dirty="0" smtClean="0"/>
              <a:t> &lt;&lt; "Volume of Box1: “</a:t>
            </a:r>
          </a:p>
          <a:p>
            <a:r>
              <a:rPr lang="en-US" dirty="0" smtClean="0"/>
              <a:t> &lt;&lt; </a:t>
            </a:r>
            <a:r>
              <a:rPr lang="en-US" dirty="0" err="1" smtClean="0"/>
              <a:t>ptrBox</a:t>
            </a:r>
            <a:r>
              <a:rPr lang="en-US" dirty="0" smtClean="0"/>
              <a:t>-&gt;Volume() &lt;&lt; </a:t>
            </a:r>
            <a:r>
              <a:rPr lang="en-US" dirty="0" err="1" smtClean="0"/>
              <a:t>endl</a:t>
            </a:r>
            <a:r>
              <a:rPr lang="en-US" dirty="0" smtClean="0"/>
              <a:t>; </a:t>
            </a:r>
          </a:p>
          <a:p>
            <a:endParaRPr lang="en-US" dirty="0" smtClean="0"/>
          </a:p>
          <a:p>
            <a:r>
              <a:rPr lang="en-US" dirty="0" err="1" smtClean="0"/>
              <a:t>ptrBox</a:t>
            </a:r>
            <a:r>
              <a:rPr lang="en-US" dirty="0" smtClean="0"/>
              <a:t> = &amp;Box2; 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 &lt;&lt; "Volume of Box2: " </a:t>
            </a:r>
          </a:p>
          <a:p>
            <a:r>
              <a:rPr lang="en-US" dirty="0" smtClean="0"/>
              <a:t>&lt;&lt; </a:t>
            </a:r>
            <a:r>
              <a:rPr lang="en-US" dirty="0" err="1" smtClean="0"/>
              <a:t>ptrBox</a:t>
            </a:r>
            <a:r>
              <a:rPr lang="en-US" dirty="0" smtClean="0"/>
              <a:t>-&gt;Volume()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return 0; 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 time poly ..</a:t>
            </a:r>
            <a:r>
              <a:rPr lang="en-US" dirty="0" err="1" smtClean="0"/>
              <a:t>Eg</a:t>
            </a:r>
            <a:r>
              <a:rPr lang="en-US" dirty="0" smtClean="0"/>
              <a:t>:- 1 ( without virtual concept)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4495800" cy="55165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Square(</a:t>
            </a:r>
            <a:r>
              <a:rPr lang="en-US" sz="1400" dirty="0" err="1" smtClean="0"/>
              <a:t>int</a:t>
            </a:r>
            <a:r>
              <a:rPr lang="en-US" sz="1400" dirty="0" smtClean="0"/>
              <a:t> x)</a:t>
            </a:r>
          </a:p>
          <a:p>
            <a:pPr>
              <a:buNone/>
            </a:pPr>
            <a:r>
              <a:rPr lang="en-US" sz="1400" dirty="0" smtClean="0"/>
              <a:t>{ return x*x; 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Cube(</a:t>
            </a:r>
            <a:r>
              <a:rPr lang="en-US" sz="1400" dirty="0" err="1" smtClean="0"/>
              <a:t>int</a:t>
            </a:r>
            <a:r>
              <a:rPr lang="en-US" sz="1400" dirty="0" smtClean="0"/>
              <a:t> x)</a:t>
            </a:r>
          </a:p>
          <a:p>
            <a:pPr>
              <a:buNone/>
            </a:pPr>
            <a:r>
              <a:rPr lang="en-US" sz="1400" dirty="0" smtClean="0"/>
              <a:t>{ return x*x*x; 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choice;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cout</a:t>
            </a:r>
            <a:r>
              <a:rPr lang="en-US" sz="1400" dirty="0" smtClean="0"/>
              <a:t> &lt;&lt; "Enter 0 for square value, 1 for cube value: ";</a:t>
            </a:r>
          </a:p>
          <a:p>
            <a:pPr>
              <a:buNone/>
            </a:pPr>
            <a:r>
              <a:rPr lang="en-US" sz="1400" dirty="0" err="1" smtClean="0"/>
              <a:t>cin</a:t>
            </a:r>
            <a:r>
              <a:rPr lang="en-US" sz="1400" dirty="0" smtClean="0"/>
              <a:t> &gt;&gt; choice;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(*</a:t>
            </a:r>
            <a:r>
              <a:rPr lang="en-US" sz="1400" dirty="0" err="1" smtClean="0"/>
              <a:t>ptr</a:t>
            </a:r>
            <a:r>
              <a:rPr lang="en-US" sz="1400" dirty="0" smtClean="0"/>
              <a:t>) (</a:t>
            </a:r>
            <a:r>
              <a:rPr lang="en-US" sz="1400" dirty="0" err="1" smtClean="0"/>
              <a:t>int</a:t>
            </a:r>
            <a:r>
              <a:rPr lang="en-US" sz="1400" dirty="0" smtClean="0"/>
              <a:t>); </a:t>
            </a:r>
          </a:p>
          <a:p>
            <a:pPr>
              <a:buNone/>
            </a:pPr>
            <a:r>
              <a:rPr lang="en-US" sz="1400" dirty="0" smtClean="0"/>
              <a:t>switch (choice)</a:t>
            </a:r>
          </a:p>
          <a:p>
            <a:pPr>
              <a:buNone/>
            </a:pPr>
            <a:r>
              <a:rPr lang="en-US" sz="1400" dirty="0" smtClean="0"/>
              <a:t>{</a:t>
            </a:r>
          </a:p>
          <a:p>
            <a:pPr>
              <a:buNone/>
            </a:pPr>
            <a:r>
              <a:rPr lang="en-US" sz="1400" dirty="0" smtClean="0"/>
              <a:t>case 0: </a:t>
            </a:r>
            <a:r>
              <a:rPr lang="en-US" sz="1400" dirty="0" err="1" smtClean="0"/>
              <a:t>ptr</a:t>
            </a:r>
            <a:r>
              <a:rPr lang="en-US" sz="1400" dirty="0" smtClean="0"/>
              <a:t> = Square; break;</a:t>
            </a:r>
          </a:p>
          <a:p>
            <a:pPr>
              <a:buNone/>
            </a:pPr>
            <a:r>
              <a:rPr lang="en-US" sz="1400" dirty="0" smtClean="0"/>
              <a:t>case 1: </a:t>
            </a:r>
            <a:r>
              <a:rPr lang="en-US" sz="1400" dirty="0" err="1" smtClean="0"/>
              <a:t>ptr</a:t>
            </a:r>
            <a:r>
              <a:rPr lang="en-US" sz="1400" dirty="0" smtClean="0"/>
              <a:t> = Cube; break;</a:t>
            </a:r>
          </a:p>
          <a:p>
            <a:pPr>
              <a:buNone/>
            </a:pPr>
            <a:r>
              <a:rPr lang="en-US" sz="1400" dirty="0" smtClean="0"/>
              <a:t>} </a:t>
            </a:r>
            <a:r>
              <a:rPr lang="en-US" sz="1400" dirty="0" err="1" smtClean="0"/>
              <a:t>cout</a:t>
            </a:r>
            <a:r>
              <a:rPr lang="en-US" sz="1400" dirty="0" smtClean="0"/>
              <a:t> &lt;&lt; "The result is: " &lt;&lt; </a:t>
            </a:r>
            <a:r>
              <a:rPr lang="en-US" sz="1400" dirty="0" err="1" smtClean="0"/>
              <a:t>ptr</a:t>
            </a:r>
            <a:r>
              <a:rPr lang="en-US" sz="1400" dirty="0" smtClean="0"/>
              <a:t>(5) &lt;&lt; </a:t>
            </a:r>
            <a:r>
              <a:rPr lang="en-US" sz="1400" dirty="0" err="1" smtClean="0"/>
              <a:t>endl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return 0; } </a:t>
            </a:r>
            <a:endParaRPr lang="en-US" sz="1400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5638800" y="2209800"/>
            <a:ext cx="33528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Note: 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  void (*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func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);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 this example,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func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is a pointer to a function taking one argument, an integer, and that returns void.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/>
              <a:t>int</a:t>
            </a:r>
            <a:r>
              <a:rPr lang="en-US" sz="1600" dirty="0" smtClean="0"/>
              <a:t> (*</a:t>
            </a:r>
            <a:r>
              <a:rPr lang="en-US" sz="1600" dirty="0" err="1" smtClean="0"/>
              <a:t>ptr</a:t>
            </a:r>
            <a:r>
              <a:rPr lang="en-US" sz="1600" dirty="0" smtClean="0"/>
              <a:t>) (</a:t>
            </a:r>
            <a:r>
              <a:rPr lang="en-US" sz="1600" dirty="0" err="1" smtClean="0"/>
              <a:t>int</a:t>
            </a:r>
            <a:r>
              <a:rPr lang="en-US" sz="1600" dirty="0" smtClean="0"/>
              <a:t>) is a pointer to  a function </a:t>
            </a:r>
            <a:r>
              <a:rPr lang="en-US" sz="1600" dirty="0" err="1" smtClean="0"/>
              <a:t>ptr</a:t>
            </a:r>
            <a:r>
              <a:rPr lang="en-US" sz="1600" dirty="0" smtClean="0"/>
              <a:t> that takes an integer value as argument and  returns integer value.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52700" y="3848100"/>
            <a:ext cx="525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derived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Pointers to objects of base class are type compatible with pointers  to objects of derived class.</a:t>
            </a:r>
          </a:p>
          <a:p>
            <a:r>
              <a:rPr lang="en-US" dirty="0" smtClean="0"/>
              <a:t> Hence a single pointer can be made to point to all the derived class objects.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baseptr</a:t>
            </a:r>
            <a:r>
              <a:rPr lang="en-US" dirty="0" smtClean="0"/>
              <a:t> = &amp; </a:t>
            </a:r>
            <a:r>
              <a:rPr lang="en-US" dirty="0" err="1" smtClean="0"/>
              <a:t>derivedob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This is perfectly valid in C++ since </a:t>
            </a:r>
            <a:r>
              <a:rPr lang="en-US" dirty="0" err="1" smtClean="0"/>
              <a:t>derivedob</a:t>
            </a:r>
            <a:r>
              <a:rPr lang="en-US" dirty="0" smtClean="0"/>
              <a:t> is a derived class object of base class.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But using this pointer, the original members of derived  cannot be accessed, since </a:t>
            </a:r>
            <a:r>
              <a:rPr lang="en-US" dirty="0" err="1" smtClean="0"/>
              <a:t>baseptr</a:t>
            </a:r>
            <a:r>
              <a:rPr lang="en-US" dirty="0" smtClean="0"/>
              <a:t> points only to the  members derived from base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program – To find the area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4191000" cy="5546725"/>
          </a:xfrm>
        </p:spPr>
        <p:txBody>
          <a:bodyPr>
            <a:normAutofit fontScale="32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sz="4900" dirty="0"/>
              <a:t>class Polygon {</a:t>
            </a:r>
          </a:p>
          <a:p>
            <a:pPr marL="0" indent="0">
              <a:buNone/>
            </a:pPr>
            <a:r>
              <a:rPr lang="en-IN" sz="4900" dirty="0"/>
              <a:t>  protected:</a:t>
            </a:r>
          </a:p>
          <a:p>
            <a:pPr marL="0" indent="0">
              <a:buNone/>
            </a:pPr>
            <a:r>
              <a:rPr lang="en-IN" sz="4900" dirty="0"/>
              <a:t>    </a:t>
            </a:r>
            <a:r>
              <a:rPr lang="en-IN" sz="4900" dirty="0" err="1"/>
              <a:t>int</a:t>
            </a:r>
            <a:r>
              <a:rPr lang="en-IN" sz="4900" dirty="0"/>
              <a:t> width, height;</a:t>
            </a:r>
          </a:p>
          <a:p>
            <a:pPr marL="0" indent="0">
              <a:buNone/>
            </a:pPr>
            <a:r>
              <a:rPr lang="en-IN" sz="4900" dirty="0"/>
              <a:t>  public:</a:t>
            </a:r>
          </a:p>
          <a:p>
            <a:pPr marL="0" indent="0">
              <a:buNone/>
            </a:pPr>
            <a:r>
              <a:rPr lang="en-IN" sz="4900" dirty="0"/>
              <a:t>    void </a:t>
            </a:r>
            <a:r>
              <a:rPr lang="en-IN" sz="4900" dirty="0" err="1"/>
              <a:t>set_values</a:t>
            </a:r>
            <a:r>
              <a:rPr lang="en-IN" sz="4900" dirty="0"/>
              <a:t> (</a:t>
            </a:r>
            <a:r>
              <a:rPr lang="en-IN" sz="4900" dirty="0" err="1"/>
              <a:t>int</a:t>
            </a:r>
            <a:r>
              <a:rPr lang="en-IN" sz="4900" dirty="0"/>
              <a:t> a, </a:t>
            </a:r>
            <a:r>
              <a:rPr lang="en-IN" sz="4900" dirty="0" err="1"/>
              <a:t>int</a:t>
            </a:r>
            <a:r>
              <a:rPr lang="en-IN" sz="4900" dirty="0"/>
              <a:t> b)</a:t>
            </a:r>
          </a:p>
          <a:p>
            <a:pPr marL="0" indent="0">
              <a:buNone/>
            </a:pPr>
            <a:r>
              <a:rPr lang="en-IN" sz="4900" dirty="0"/>
              <a:t>      { width=a; height=b; }</a:t>
            </a:r>
          </a:p>
          <a:p>
            <a:pPr marL="0" indent="0">
              <a:buNone/>
            </a:pPr>
            <a:r>
              <a:rPr lang="en-IN" sz="4900" dirty="0"/>
              <a:t>    virtual </a:t>
            </a:r>
            <a:r>
              <a:rPr lang="en-IN" sz="4900" dirty="0" err="1"/>
              <a:t>int</a:t>
            </a:r>
            <a:r>
              <a:rPr lang="en-IN" sz="4900" dirty="0"/>
              <a:t> area ()</a:t>
            </a:r>
          </a:p>
          <a:p>
            <a:pPr marL="0" indent="0">
              <a:buNone/>
            </a:pPr>
            <a:r>
              <a:rPr lang="en-IN" sz="4900" dirty="0"/>
              <a:t>      { return 0; }</a:t>
            </a:r>
          </a:p>
          <a:p>
            <a:pPr marL="0" indent="0">
              <a:buNone/>
            </a:pPr>
            <a:r>
              <a:rPr lang="en-IN" sz="4900" dirty="0"/>
              <a:t>};</a:t>
            </a:r>
          </a:p>
          <a:p>
            <a:pPr marL="0" indent="0">
              <a:buNone/>
            </a:pPr>
            <a:endParaRPr lang="en-IN" sz="4900" dirty="0"/>
          </a:p>
          <a:p>
            <a:pPr marL="0" indent="0">
              <a:buNone/>
            </a:pPr>
            <a:r>
              <a:rPr lang="en-IN" sz="4900" dirty="0"/>
              <a:t>class Rectangle: public Polygon {</a:t>
            </a:r>
          </a:p>
          <a:p>
            <a:pPr marL="0" indent="0">
              <a:buNone/>
            </a:pPr>
            <a:r>
              <a:rPr lang="en-IN" sz="4900" dirty="0"/>
              <a:t>  public:</a:t>
            </a:r>
          </a:p>
          <a:p>
            <a:pPr marL="0" indent="0">
              <a:buNone/>
            </a:pPr>
            <a:r>
              <a:rPr lang="en-IN" sz="4900" dirty="0"/>
              <a:t>    </a:t>
            </a:r>
            <a:r>
              <a:rPr lang="en-IN" sz="4900" dirty="0" err="1"/>
              <a:t>int</a:t>
            </a:r>
            <a:r>
              <a:rPr lang="en-IN" sz="4900" dirty="0"/>
              <a:t> area ()</a:t>
            </a:r>
          </a:p>
          <a:p>
            <a:pPr marL="0" indent="0">
              <a:buNone/>
            </a:pPr>
            <a:r>
              <a:rPr lang="en-IN" sz="4900" dirty="0"/>
              <a:t>      { return width * height; }</a:t>
            </a:r>
          </a:p>
          <a:p>
            <a:pPr marL="0" indent="0">
              <a:buNone/>
            </a:pPr>
            <a:r>
              <a:rPr lang="en-IN" sz="4900" dirty="0"/>
              <a:t>};</a:t>
            </a:r>
          </a:p>
          <a:p>
            <a:pPr marL="0" indent="0">
              <a:buNone/>
            </a:pPr>
            <a:endParaRPr lang="en-IN" sz="4900" dirty="0"/>
          </a:p>
          <a:p>
            <a:pPr marL="0" indent="0">
              <a:buNone/>
            </a:pPr>
            <a:r>
              <a:rPr lang="en-IN" sz="4900" dirty="0"/>
              <a:t>class Triangle: public Polygon {</a:t>
            </a:r>
          </a:p>
          <a:p>
            <a:pPr marL="0" indent="0">
              <a:buNone/>
            </a:pPr>
            <a:r>
              <a:rPr lang="en-IN" sz="4900" dirty="0"/>
              <a:t>  public:</a:t>
            </a:r>
          </a:p>
          <a:p>
            <a:pPr marL="0" indent="0">
              <a:buNone/>
            </a:pPr>
            <a:r>
              <a:rPr lang="en-IN" sz="4900" dirty="0"/>
              <a:t>    </a:t>
            </a:r>
            <a:r>
              <a:rPr lang="en-IN" sz="4900" dirty="0" err="1"/>
              <a:t>int</a:t>
            </a:r>
            <a:r>
              <a:rPr lang="en-IN" sz="4900" dirty="0"/>
              <a:t> area ()</a:t>
            </a:r>
          </a:p>
          <a:p>
            <a:pPr marL="0" indent="0">
              <a:buNone/>
            </a:pPr>
            <a:r>
              <a:rPr lang="en-IN" sz="4900" dirty="0"/>
              <a:t>      { return (width * height / 2); }</a:t>
            </a:r>
          </a:p>
          <a:p>
            <a:pPr marL="0" indent="0">
              <a:buNone/>
            </a:pPr>
            <a:r>
              <a:rPr lang="en-IN" sz="4900" dirty="0"/>
              <a:t>};</a:t>
            </a:r>
          </a:p>
          <a:p>
            <a:pPr marL="0" indent="0">
              <a:buNone/>
            </a:pP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4800600" y="2057400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main () {</a:t>
            </a:r>
          </a:p>
          <a:p>
            <a:r>
              <a:rPr lang="en-IN" dirty="0"/>
              <a:t>  Rectangle </a:t>
            </a:r>
            <a:r>
              <a:rPr lang="en-IN" dirty="0" err="1"/>
              <a:t>rect</a:t>
            </a:r>
            <a:r>
              <a:rPr lang="en-IN" dirty="0"/>
              <a:t>;</a:t>
            </a:r>
          </a:p>
          <a:p>
            <a:r>
              <a:rPr lang="en-IN" dirty="0"/>
              <a:t>  Triangle </a:t>
            </a:r>
            <a:r>
              <a:rPr lang="en-IN" dirty="0" err="1"/>
              <a:t>trgl</a:t>
            </a:r>
            <a:r>
              <a:rPr lang="en-IN" dirty="0"/>
              <a:t>;</a:t>
            </a:r>
          </a:p>
          <a:p>
            <a:r>
              <a:rPr lang="en-IN" dirty="0"/>
              <a:t>  Polygon poly;</a:t>
            </a:r>
          </a:p>
          <a:p>
            <a:r>
              <a:rPr lang="en-IN" dirty="0"/>
              <a:t>  Polygon * ppoly1 = &amp;</a:t>
            </a:r>
            <a:r>
              <a:rPr lang="en-IN" dirty="0" err="1"/>
              <a:t>rect</a:t>
            </a:r>
            <a:r>
              <a:rPr lang="en-IN" dirty="0"/>
              <a:t>;</a:t>
            </a:r>
          </a:p>
          <a:p>
            <a:r>
              <a:rPr lang="en-IN" dirty="0"/>
              <a:t>  Polygon * ppoly2 = &amp;</a:t>
            </a:r>
            <a:r>
              <a:rPr lang="en-IN" dirty="0" err="1"/>
              <a:t>trgl</a:t>
            </a:r>
            <a:r>
              <a:rPr lang="en-IN" dirty="0"/>
              <a:t>;</a:t>
            </a:r>
          </a:p>
          <a:p>
            <a:r>
              <a:rPr lang="en-IN" dirty="0"/>
              <a:t>  Polygon * ppoly3 = &amp;poly;</a:t>
            </a:r>
          </a:p>
          <a:p>
            <a:r>
              <a:rPr lang="en-IN" dirty="0"/>
              <a:t>  ppoly1-&gt;</a:t>
            </a:r>
            <a:r>
              <a:rPr lang="en-IN" dirty="0" err="1"/>
              <a:t>set_values</a:t>
            </a:r>
            <a:r>
              <a:rPr lang="en-IN" dirty="0"/>
              <a:t> (4,5);</a:t>
            </a:r>
          </a:p>
          <a:p>
            <a:r>
              <a:rPr lang="en-IN" dirty="0"/>
              <a:t>  ppoly2-&gt;</a:t>
            </a:r>
            <a:r>
              <a:rPr lang="en-IN" dirty="0" err="1"/>
              <a:t>set_values</a:t>
            </a:r>
            <a:r>
              <a:rPr lang="en-IN" dirty="0"/>
              <a:t> (4,5);</a:t>
            </a:r>
          </a:p>
          <a:p>
            <a:r>
              <a:rPr lang="en-IN" dirty="0"/>
              <a:t>  ppoly3-&gt;</a:t>
            </a:r>
            <a:r>
              <a:rPr lang="en-IN" dirty="0" err="1"/>
              <a:t>set_values</a:t>
            </a:r>
            <a:r>
              <a:rPr lang="en-IN" dirty="0"/>
              <a:t> (4,5);</a:t>
            </a:r>
          </a:p>
          <a:p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 &lt;&lt; ppoly1-&gt;area() &lt;&lt; '\n';</a:t>
            </a:r>
          </a:p>
          <a:p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 &lt;&lt; ppoly2-&gt;area() &lt;&lt; '\n';</a:t>
            </a:r>
          </a:p>
          <a:p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 &lt;&lt; ppoly3-&gt;area() &lt;&lt; '\n';</a:t>
            </a:r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>
            <a:off x="4572000" y="1066800"/>
            <a:ext cx="0" cy="5546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246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time polymorphism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A virtual function is a member function that is declared within a base class and can be redefined by a derived class.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To create virtual function, precede the function’s declaration in the base class with the keyword virtual.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When a class containing virtual function is inherited, the derived class redefines the virtual function to suit its own needs.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Base class pointer can be made to point to derived class object.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IN" sz="2000" dirty="0"/>
              <a:t>In Late Binding function call is resolved at runtime. Hence, now compiler determines the type of object at runtime, and then binds the function call. </a:t>
            </a:r>
            <a:endParaRPr lang="en-IN" sz="2000" dirty="0" smtClean="0"/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dirty="0" smtClean="0"/>
              <a:t>Late </a:t>
            </a:r>
            <a:r>
              <a:rPr lang="en-IN" sz="2000" dirty="0"/>
              <a:t>Binding is also called </a:t>
            </a:r>
            <a:r>
              <a:rPr lang="en-IN" sz="2000" b="1" dirty="0"/>
              <a:t>Dynamic</a:t>
            </a:r>
            <a:r>
              <a:rPr lang="en-IN" sz="2000" dirty="0"/>
              <a:t> Binding or </a:t>
            </a:r>
            <a:r>
              <a:rPr lang="en-IN" sz="2000" b="1" dirty="0"/>
              <a:t>Runtime</a:t>
            </a:r>
            <a:r>
              <a:rPr lang="en-IN" sz="2000" dirty="0"/>
              <a:t> Binding.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Compile time polymorphism: -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The overloaded member functions are ‘selected’ for invoking by matching arguments, both type and number.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information is known to the compiler at compile time and therefore is able to select appropriate function for a particular call at compile time  itself.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called early binding , or static binding ,static linking or compile time polymorphism.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Polymorphism is also achieved in C++ using virtual functions.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If a function with same name exists in base as well as parent class, then the pointer to the base class would call the functions associated only with the base class.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However, if the function is made virtual and the base pointer is initialized with the address of the derived class, then the function in the child class would be called.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poly ..</a:t>
            </a:r>
            <a:r>
              <a:rPr lang="en-US" dirty="0" err="1" smtClean="0"/>
              <a:t>Eg</a:t>
            </a:r>
            <a:r>
              <a:rPr lang="en-US" smtClean="0"/>
              <a:t>:- 2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733800" cy="4906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iostream</a:t>
            </a:r>
            <a:r>
              <a:rPr lang="en-US" sz="1600" dirty="0" smtClean="0"/>
              <a:t>&gt;</a:t>
            </a:r>
          </a:p>
          <a:p>
            <a:pPr>
              <a:buNone/>
            </a:pPr>
            <a:r>
              <a:rPr lang="en-US" sz="1600" dirty="0" smtClean="0"/>
              <a:t>using namespace std;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class A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a;</a:t>
            </a:r>
          </a:p>
          <a:p>
            <a:pPr>
              <a:buNone/>
            </a:pPr>
            <a:r>
              <a:rPr lang="en-US" sz="1600" dirty="0" smtClean="0"/>
              <a:t>   public:</a:t>
            </a:r>
          </a:p>
          <a:p>
            <a:pPr>
              <a:buNone/>
            </a:pPr>
            <a:r>
              <a:rPr lang="en-US" sz="1600" dirty="0" smtClean="0"/>
              <a:t>       A()</a:t>
            </a:r>
          </a:p>
          <a:p>
            <a:pPr>
              <a:buNone/>
            </a:pPr>
            <a:r>
              <a:rPr lang="en-US" sz="1600" dirty="0" smtClean="0"/>
              <a:t>       {</a:t>
            </a:r>
          </a:p>
          <a:p>
            <a:pPr>
              <a:buNone/>
            </a:pPr>
            <a:r>
              <a:rPr lang="en-US" sz="1600" dirty="0" smtClean="0"/>
              <a:t>          a = 1;</a:t>
            </a:r>
          </a:p>
          <a:p>
            <a:pPr>
              <a:buNone/>
            </a:pPr>
            <a:r>
              <a:rPr lang="en-US" sz="1600" dirty="0" smtClean="0"/>
              <a:t>       }</a:t>
            </a:r>
          </a:p>
          <a:p>
            <a:pPr>
              <a:buNone/>
            </a:pPr>
            <a:r>
              <a:rPr lang="en-US" sz="1600" dirty="0" smtClean="0"/>
              <a:t>      virtual  void show()</a:t>
            </a:r>
          </a:p>
          <a:p>
            <a:pPr>
              <a:buNone/>
            </a:pPr>
            <a:r>
              <a:rPr lang="en-US" sz="1600" dirty="0" smtClean="0"/>
              <a:t>       {</a:t>
            </a:r>
          </a:p>
          <a:p>
            <a:pPr>
              <a:buNone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&lt;&lt;a;</a:t>
            </a:r>
          </a:p>
          <a:p>
            <a:pPr>
              <a:buNone/>
            </a:pPr>
            <a:r>
              <a:rPr lang="en-US" sz="1600" dirty="0" smtClean="0"/>
              <a:t>       }</a:t>
            </a:r>
          </a:p>
          <a:p>
            <a:pPr>
              <a:buNone/>
            </a:pPr>
            <a:r>
              <a:rPr lang="en-US" sz="1600" dirty="0" smtClean="0"/>
              <a:t>};</a:t>
            </a:r>
          </a:p>
          <a:p>
            <a:pPr>
              <a:buNone/>
            </a:pPr>
            <a:endParaRPr lang="en-US" sz="1600" dirty="0" smtClean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638300" y="3771106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181600" y="1219200"/>
            <a:ext cx="3733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smtClean="0"/>
              <a:t>class B: public A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int</a:t>
            </a:r>
            <a:r>
              <a:rPr lang="en-US" sz="1600" dirty="0" smtClean="0"/>
              <a:t> b;</a:t>
            </a:r>
          </a:p>
          <a:p>
            <a:pPr>
              <a:buNone/>
            </a:pPr>
            <a:r>
              <a:rPr lang="en-US" sz="1600" dirty="0" smtClean="0"/>
              <a:t>   public:</a:t>
            </a:r>
          </a:p>
          <a:p>
            <a:pPr>
              <a:buNone/>
            </a:pPr>
            <a:r>
              <a:rPr lang="en-US" sz="1600" dirty="0" smtClean="0"/>
              <a:t>       B()</a:t>
            </a:r>
          </a:p>
          <a:p>
            <a:pPr>
              <a:buNone/>
            </a:pPr>
            <a:r>
              <a:rPr lang="en-US" sz="1600" dirty="0" smtClean="0"/>
              <a:t>       {</a:t>
            </a:r>
          </a:p>
          <a:p>
            <a:pPr>
              <a:buNone/>
            </a:pPr>
            <a:r>
              <a:rPr lang="en-US" sz="1600" dirty="0" smtClean="0"/>
              <a:t>          b = 2;</a:t>
            </a:r>
          </a:p>
          <a:p>
            <a:pPr>
              <a:buNone/>
            </a:pPr>
            <a:r>
              <a:rPr lang="en-US" sz="1600" dirty="0" smtClean="0"/>
              <a:t>       }</a:t>
            </a:r>
          </a:p>
          <a:p>
            <a:pPr>
              <a:buNone/>
            </a:pPr>
            <a:r>
              <a:rPr lang="en-US" sz="1600" dirty="0" smtClean="0"/>
              <a:t>      void show()</a:t>
            </a:r>
          </a:p>
          <a:p>
            <a:pPr>
              <a:buNone/>
            </a:pPr>
            <a:r>
              <a:rPr lang="en-US" sz="1600" dirty="0" smtClean="0"/>
              <a:t>       {</a:t>
            </a:r>
          </a:p>
          <a:p>
            <a:pPr>
              <a:buNone/>
            </a:pPr>
            <a:r>
              <a:rPr lang="en-US" sz="1600" dirty="0" smtClean="0"/>
              <a:t>      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&lt;&lt;b;</a:t>
            </a:r>
          </a:p>
          <a:p>
            <a:pPr>
              <a:buNone/>
            </a:pPr>
            <a:r>
              <a:rPr lang="en-US" sz="1600" dirty="0" smtClean="0"/>
              <a:t>       }</a:t>
            </a:r>
          </a:p>
          <a:p>
            <a:pPr>
              <a:buNone/>
            </a:pPr>
            <a:r>
              <a:rPr lang="en-US" sz="1600" dirty="0" smtClean="0"/>
              <a:t>};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main()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   A *</a:t>
            </a:r>
            <a:r>
              <a:rPr lang="en-US" sz="1600" dirty="0" err="1" smtClean="0"/>
              <a:t>pA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B </a:t>
            </a:r>
            <a:r>
              <a:rPr lang="en-US" sz="1600" dirty="0" err="1" smtClean="0"/>
              <a:t>oB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pA</a:t>
            </a:r>
            <a:r>
              <a:rPr lang="en-US" sz="1600" dirty="0" smtClean="0"/>
              <a:t> = &amp;</a:t>
            </a:r>
            <a:r>
              <a:rPr lang="en-US" sz="1600" dirty="0" err="1" smtClean="0"/>
              <a:t>oB</a:t>
            </a:r>
            <a:r>
              <a:rPr lang="en-US" sz="1600" dirty="0" smtClean="0"/>
              <a:t>;</a:t>
            </a:r>
          </a:p>
          <a:p>
            <a:pPr>
              <a:buNone/>
            </a:pPr>
            <a:r>
              <a:rPr lang="en-US" sz="1600" dirty="0" smtClean="0"/>
              <a:t>   </a:t>
            </a:r>
            <a:r>
              <a:rPr lang="en-US" sz="1600" dirty="0" err="1" smtClean="0"/>
              <a:t>pA</a:t>
            </a:r>
            <a:r>
              <a:rPr lang="en-US" sz="1600" dirty="0" smtClean="0"/>
              <a:t>-&gt;show();</a:t>
            </a:r>
          </a:p>
          <a:p>
            <a:pPr>
              <a:buNone/>
            </a:pPr>
            <a:r>
              <a:rPr lang="en-US" sz="1600" dirty="0" smtClean="0"/>
              <a:t>   return 0;</a:t>
            </a:r>
          </a:p>
          <a:p>
            <a:pPr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Output of previous program under different scenarios..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Previous program   -  2</a:t>
            </a:r>
          </a:p>
          <a:p>
            <a:pPr>
              <a:buNone/>
            </a:pPr>
            <a:r>
              <a:rPr lang="en-US" sz="2400" dirty="0" smtClean="0"/>
              <a:t>Without keyword virtual  -  1</a:t>
            </a:r>
          </a:p>
          <a:p>
            <a:pPr>
              <a:buNone/>
            </a:pPr>
            <a:r>
              <a:rPr lang="en-US" sz="2400" dirty="0" smtClean="0"/>
              <a:t>No overriding  - 1</a:t>
            </a:r>
          </a:p>
          <a:p>
            <a:pPr>
              <a:buNone/>
            </a:pPr>
            <a:r>
              <a:rPr lang="en-US" sz="2400" dirty="0" smtClean="0"/>
              <a:t>Pointer of base when pointed to base object – 1</a:t>
            </a:r>
          </a:p>
          <a:p>
            <a:pPr>
              <a:buNone/>
            </a:pPr>
            <a:r>
              <a:rPr lang="en-US" sz="2400" dirty="0" smtClean="0"/>
              <a:t>Pointer of derived  when pointed to derived object – 2</a:t>
            </a:r>
          </a:p>
          <a:p>
            <a:pPr>
              <a:buNone/>
            </a:pPr>
            <a:r>
              <a:rPr lang="en-US" sz="2400" dirty="0" smtClean="0"/>
              <a:t>Pointer of derived  when pointed to base object – [Error] invalid conversion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To summarize..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309" y="2620169"/>
            <a:ext cx="5483854" cy="27900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13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Polymorphism refers to the property by which objects of different classes are able to respond to the same message in different forms.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A pointer, when it is declared as type base, always points to the function in base class.</a:t>
            </a:r>
          </a:p>
          <a:p>
            <a:endParaRPr lang="en-IN" dirty="0"/>
          </a:p>
          <a:p>
            <a:r>
              <a:rPr lang="en-IN" dirty="0" err="1" smtClean="0"/>
              <a:t>Ie</a:t>
            </a:r>
            <a:r>
              <a:rPr lang="en-IN" dirty="0" smtClean="0"/>
              <a:t>, the compiler simply  ignores the contents of the pointer and chooses the member function that matches the type of pointer.</a:t>
            </a:r>
          </a:p>
          <a:p>
            <a:endParaRPr lang="en-IN" dirty="0" smtClean="0"/>
          </a:p>
          <a:p>
            <a:r>
              <a:rPr lang="en-IN" dirty="0" smtClean="0"/>
              <a:t>When the function in base class is declared as virtual, C++  determines which function to use at runtime based on the  type of object pointed to by the base pointer, rather than the type of pointer.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04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 time polymorphism is achieved only when a virtual function is accessed through a pointer to base class.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681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Rules for virtual </a:t>
            </a:r>
            <a:r>
              <a:rPr lang="en-IN" dirty="0" smtClean="0"/>
              <a:t>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4864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Virtual functions must be members of class</a:t>
            </a:r>
          </a:p>
          <a:p>
            <a:pPr marL="514350" indent="-514350">
              <a:buAutoNum type="arabicPeriod"/>
            </a:pPr>
            <a:r>
              <a:rPr lang="en-IN" dirty="0" smtClean="0"/>
              <a:t>They must not be static.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They are accessed by using object pointers.</a:t>
            </a:r>
          </a:p>
          <a:p>
            <a:pPr marL="514350" indent="-514350">
              <a:buAutoNum type="arabicPeriod"/>
            </a:pPr>
            <a:r>
              <a:rPr lang="en-IN" dirty="0" smtClean="0"/>
              <a:t>A virtual function can be a friend  of another class.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Even though its not used, the virtual function must be defined in base class.</a:t>
            </a:r>
          </a:p>
          <a:p>
            <a:pPr marL="514350" indent="-514350">
              <a:buAutoNum type="arabicPeriod"/>
            </a:pPr>
            <a:r>
              <a:rPr lang="en-IN" dirty="0" smtClean="0"/>
              <a:t>The reverse of virtual concept is not true, we cannot make a derived object pointer access the base.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 marL="514350" indent="-514350">
              <a:buAutoNum type="arabicPeriod"/>
            </a:pPr>
            <a:r>
              <a:rPr lang="en-IN" dirty="0" smtClean="0"/>
              <a:t>Incrementing /decrementing the pointer will never point to the next derived object of this base class.</a:t>
            </a:r>
          </a:p>
          <a:p>
            <a:pPr marL="514350" indent="-514350">
              <a:buAutoNum type="arabicPeriod"/>
            </a:pPr>
            <a:r>
              <a:rPr lang="en-IN" dirty="0" smtClean="0"/>
              <a:t>If a virtual function is not defined in derived class, then the base class function will be invoked. 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44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Pure virtual function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676400"/>
            <a:ext cx="732123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Pure virtual Functions are virtual functions with no definition.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start with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keyword and ends with = 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is the syntax for a pure virtual function,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void f() = 0;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 smtClean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smtClean="0"/>
              <a:t>A pure virtual function can be indicated by using a pure </a:t>
            </a:r>
            <a:r>
              <a:rPr lang="en-US" sz="1800" dirty="0" err="1" smtClean="0"/>
              <a:t>specifier</a:t>
            </a:r>
            <a:r>
              <a:rPr lang="en-US" sz="1800" dirty="0" smtClean="0"/>
              <a:t> (= 0) in the declaration of a virtual member function in the class declaration.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the compiler requires each derived class to either define the function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re-declare  it as pure virtual.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79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class Test</a:t>
            </a:r>
          </a:p>
          <a:p>
            <a:pPr>
              <a:buNone/>
            </a:pPr>
            <a:r>
              <a:rPr lang="en-US" sz="2400" dirty="0" smtClean="0"/>
              <a:t>{   </a:t>
            </a:r>
          </a:p>
          <a:p>
            <a:pPr>
              <a:buNone/>
            </a:pPr>
            <a:r>
              <a:rPr lang="en-US" sz="2400" dirty="0" smtClean="0"/>
              <a:t>    // Data members of class</a:t>
            </a:r>
          </a:p>
          <a:p>
            <a:pPr>
              <a:buNone/>
            </a:pPr>
            <a:r>
              <a:rPr lang="en-US" sz="2400" dirty="0" smtClean="0"/>
              <a:t>public:</a:t>
            </a:r>
          </a:p>
          <a:p>
            <a:pPr>
              <a:buNone/>
            </a:pPr>
            <a:r>
              <a:rPr lang="en-US" sz="2400" dirty="0" smtClean="0"/>
              <a:t>    // Pure Virtual Function</a:t>
            </a:r>
          </a:p>
          <a:p>
            <a:pPr>
              <a:buNone/>
            </a:pPr>
            <a:r>
              <a:rPr lang="en-US" sz="2400" dirty="0" smtClean="0"/>
              <a:t>    virtual void show() = 0;</a:t>
            </a:r>
          </a:p>
          <a:p>
            <a:pPr>
              <a:buNone/>
            </a:pPr>
            <a:r>
              <a:rPr lang="en-US" sz="2400" dirty="0" smtClean="0"/>
              <a:t>   </a:t>
            </a:r>
          </a:p>
          <a:p>
            <a:pPr>
              <a:buNone/>
            </a:pPr>
            <a:r>
              <a:rPr lang="en-US" sz="2400" dirty="0" smtClean="0"/>
              <a:t>   /* Other members */</a:t>
            </a:r>
          </a:p>
          <a:p>
            <a:pPr>
              <a:buNone/>
            </a:pPr>
            <a:r>
              <a:rPr lang="en-US" sz="2400" dirty="0" smtClean="0"/>
              <a:t>};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31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4343400" cy="53641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 </a:t>
            </a:r>
          </a:p>
          <a:p>
            <a:pPr>
              <a:buNone/>
            </a:pPr>
            <a:r>
              <a:rPr lang="en-US" sz="1600" dirty="0" smtClean="0"/>
              <a:t>class Base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   </a:t>
            </a:r>
            <a:r>
              <a:rPr lang="en-US" sz="1600" dirty="0" err="1" smtClean="0"/>
              <a:t>int</a:t>
            </a:r>
            <a:r>
              <a:rPr lang="en-US" sz="1600" dirty="0" smtClean="0"/>
              <a:t> x;</a:t>
            </a:r>
          </a:p>
          <a:p>
            <a:pPr>
              <a:buNone/>
            </a:pPr>
            <a:r>
              <a:rPr lang="en-US" sz="1600" dirty="0" smtClean="0"/>
              <a:t>public:</a:t>
            </a:r>
          </a:p>
          <a:p>
            <a:pPr>
              <a:buNone/>
            </a:pPr>
            <a:r>
              <a:rPr lang="en-US" sz="1600" dirty="0" smtClean="0"/>
              <a:t>    virtual void fun() = 0;</a:t>
            </a:r>
          </a:p>
          <a:p>
            <a:pPr>
              <a:buNone/>
            </a:pPr>
            <a:r>
              <a:rPr lang="en-US" sz="1600" dirty="0" smtClean="0"/>
              <a:t>    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getX</a:t>
            </a:r>
            <a:r>
              <a:rPr lang="en-US" sz="1600" dirty="0" smtClean="0"/>
              <a:t>() { return x; }</a:t>
            </a:r>
          </a:p>
          <a:p>
            <a:pPr>
              <a:buNone/>
            </a:pPr>
            <a:r>
              <a:rPr lang="en-US" sz="1600" dirty="0" smtClean="0"/>
              <a:t>};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 </a:t>
            </a:r>
          </a:p>
          <a:p>
            <a:pPr>
              <a:buNone/>
            </a:pPr>
            <a:r>
              <a:rPr lang="en-US" sz="1600" dirty="0" smtClean="0"/>
              <a:t>// This class inherits from Base and implements fun()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class Derived: public Base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    </a:t>
            </a:r>
            <a:r>
              <a:rPr lang="en-US" sz="1600" dirty="0" err="1" smtClean="0"/>
              <a:t>int</a:t>
            </a:r>
            <a:r>
              <a:rPr lang="en-US" sz="1600" dirty="0" smtClean="0"/>
              <a:t> y;</a:t>
            </a:r>
          </a:p>
          <a:p>
            <a:pPr>
              <a:buNone/>
            </a:pPr>
            <a:r>
              <a:rPr lang="en-US" sz="1600" dirty="0" smtClean="0"/>
              <a:t>public:</a:t>
            </a:r>
          </a:p>
          <a:p>
            <a:pPr>
              <a:buNone/>
            </a:pPr>
            <a:r>
              <a:rPr lang="en-US" sz="1600" dirty="0" smtClean="0"/>
              <a:t>    void fun() { </a:t>
            </a:r>
            <a:r>
              <a:rPr lang="en-US" sz="1600" dirty="0" err="1" smtClean="0"/>
              <a:t>cout</a:t>
            </a:r>
            <a:r>
              <a:rPr lang="en-US" sz="1600" dirty="0" smtClean="0"/>
              <a:t> &lt;&lt; "fun() called"; }</a:t>
            </a:r>
          </a:p>
          <a:p>
            <a:pPr>
              <a:buNone/>
            </a:pPr>
            <a:r>
              <a:rPr lang="en-US" sz="1600" dirty="0" smtClean="0"/>
              <a:t>};</a:t>
            </a:r>
          </a:p>
          <a:p>
            <a:pPr>
              <a:buNone/>
            </a:pPr>
            <a:endParaRPr lang="en-US" sz="1600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2170906" y="3619500"/>
            <a:ext cx="54109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29200" y="1828800"/>
            <a:ext cx="312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    Derived d;</a:t>
            </a:r>
          </a:p>
          <a:p>
            <a:pPr>
              <a:buNone/>
            </a:pPr>
            <a:r>
              <a:rPr lang="en-US" dirty="0" smtClean="0"/>
              <a:t>    d.fun();</a:t>
            </a:r>
          </a:p>
          <a:p>
            <a:pPr>
              <a:buNone/>
            </a:pPr>
            <a:r>
              <a:rPr lang="en-US" dirty="0" smtClean="0"/>
              <a:t>    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31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Using the same function name to create functions that perform a variety of different tasks.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Function overloading is the general concept of C++ which is not available with 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correct function to be invoked is determined by checking the number and type of arguments and not on the function type.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languages  </a:t>
            </a:r>
            <a:r>
              <a:rPr lang="en-US" b="1" dirty="0" smtClean="0"/>
              <a:t>Perl</a:t>
            </a:r>
            <a:r>
              <a:rPr lang="en-US" dirty="0" smtClean="0"/>
              <a:t> and </a:t>
            </a:r>
            <a:r>
              <a:rPr lang="en-US" b="1" dirty="0" smtClean="0"/>
              <a:t>Haskell </a:t>
            </a:r>
            <a:r>
              <a:rPr lang="en-US" dirty="0" smtClean="0"/>
              <a:t>overload by return type but other common OO languages does not support overloading by return type.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-- C++ also does not support overloading by return type. Its does overloading based on        </a:t>
            </a:r>
          </a:p>
          <a:p>
            <a:r>
              <a:rPr lang="en-US" dirty="0" smtClean="0"/>
              <a:t>types of parameters </a:t>
            </a:r>
          </a:p>
          <a:p>
            <a:r>
              <a:rPr lang="en-US" dirty="0" smtClean="0"/>
              <a:t>number of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is a class which is not used to create objects.</a:t>
            </a:r>
          </a:p>
          <a:p>
            <a:endParaRPr lang="en-US" sz="2400" dirty="0" smtClean="0"/>
          </a:p>
          <a:p>
            <a:r>
              <a:rPr lang="en-US" sz="2400" dirty="0" smtClean="0"/>
              <a:t>It is designed only to act as base class which provides an interface for its sub classes.</a:t>
            </a:r>
          </a:p>
          <a:p>
            <a:r>
              <a:rPr lang="en-US" sz="2400" dirty="0" smtClean="0"/>
              <a:t>It is a design concept in program development and provides a base upon which other classes can be built.</a:t>
            </a:r>
          </a:p>
          <a:p>
            <a:endParaRPr lang="en-US" sz="2400" dirty="0" smtClean="0"/>
          </a:p>
          <a:p>
            <a:r>
              <a:rPr lang="en-US" sz="2400" dirty="0" smtClean="0"/>
              <a:t> A class is made abstract by declaring at least one of its functions as </a:t>
            </a:r>
            <a:r>
              <a:rPr lang="en-US" sz="2400" b="1" dirty="0" smtClean="0"/>
              <a:t>pure virtual</a:t>
            </a:r>
            <a:r>
              <a:rPr lang="en-US" sz="2400" dirty="0" smtClean="0"/>
              <a:t> function.</a:t>
            </a:r>
          </a:p>
          <a:p>
            <a:endParaRPr lang="en-US" sz="2400" dirty="0" smtClean="0"/>
          </a:p>
          <a:p>
            <a:r>
              <a:rPr lang="en-US" sz="2400" dirty="0" smtClean="0"/>
              <a:t>Classes inheriting an Abstract Class must provide definition to the pure virtual function, otherwise they will also become abstract class.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Characteristics of Abstract Class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Abstract class cannot be instantiated, but pointers and references of Abstract class type can be created.</a:t>
            </a:r>
          </a:p>
          <a:p>
            <a:pPr>
              <a:buNone/>
            </a:pPr>
            <a:endParaRPr lang="en-US" sz="2600" dirty="0" smtClean="0"/>
          </a:p>
          <a:p>
            <a:r>
              <a:rPr lang="en-US" sz="2600" dirty="0" smtClean="0"/>
              <a:t>Abstract class can have normal functions and variables along with a pure virtual function.</a:t>
            </a:r>
          </a:p>
          <a:p>
            <a:endParaRPr lang="en-US" sz="2600" dirty="0" smtClean="0"/>
          </a:p>
          <a:p>
            <a:r>
              <a:rPr lang="en-US" sz="2600" dirty="0" smtClean="0"/>
              <a:t>Classes inheriting an Abstract Class must implement all pure virtual functions, or else they will become Abstract too.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-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class Base //Abstract base class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public: </a:t>
            </a:r>
            <a:r>
              <a:rPr lang="en-US" b="1" dirty="0" smtClean="0"/>
              <a:t>virtual void show() = 0;</a:t>
            </a:r>
            <a:r>
              <a:rPr lang="en-US" dirty="0" smtClean="0"/>
              <a:t> //Pure Virtual Function </a:t>
            </a:r>
          </a:p>
          <a:p>
            <a:pPr>
              <a:buNone/>
            </a:pPr>
            <a:r>
              <a:rPr lang="en-US" dirty="0" smtClean="0"/>
              <a:t>             </a:t>
            </a:r>
          </a:p>
          <a:p>
            <a:pPr>
              <a:buNone/>
            </a:pPr>
            <a:r>
              <a:rPr lang="en-US" dirty="0" smtClean="0"/>
              <a:t>}; </a:t>
            </a:r>
          </a:p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Derived:public</a:t>
            </a:r>
            <a:r>
              <a:rPr lang="en-US" dirty="0" smtClean="0"/>
              <a:t> Base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smtClean="0"/>
              <a:t>public: void </a:t>
            </a:r>
            <a:r>
              <a:rPr lang="en-US" b="1" dirty="0" smtClean="0"/>
              <a:t>show</a:t>
            </a:r>
            <a:r>
              <a:rPr lang="en-US" dirty="0" smtClean="0"/>
              <a:t>() </a:t>
            </a:r>
          </a:p>
          <a:p>
            <a:pPr>
              <a:buNone/>
            </a:pPr>
            <a:r>
              <a:rPr lang="en-US" dirty="0" smtClean="0"/>
              <a:t>{ </a:t>
            </a:r>
          </a:p>
          <a:p>
            <a:pPr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&lt;&lt; "Implementation of Virtual Function in Derived class";</a:t>
            </a:r>
          </a:p>
          <a:p>
            <a:pPr>
              <a:buNone/>
            </a:pPr>
            <a:r>
              <a:rPr lang="en-US" dirty="0" smtClean="0"/>
              <a:t> } };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>
              <a:buNone/>
            </a:pP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Base </a:t>
            </a:r>
            <a:r>
              <a:rPr lang="en-US" dirty="0" err="1" smtClean="0"/>
              <a:t>obj</a:t>
            </a:r>
            <a:r>
              <a:rPr lang="en-US" dirty="0" smtClean="0"/>
              <a:t>; //Compile Time Error </a:t>
            </a:r>
          </a:p>
          <a:p>
            <a:pPr>
              <a:buNone/>
            </a:pPr>
            <a:r>
              <a:rPr lang="en-US" dirty="0" smtClean="0"/>
              <a:t>Base *b; </a:t>
            </a:r>
          </a:p>
          <a:p>
            <a:pPr>
              <a:buNone/>
            </a:pPr>
            <a:r>
              <a:rPr lang="en-US" dirty="0" smtClean="0"/>
              <a:t>Derived d; </a:t>
            </a:r>
          </a:p>
          <a:p>
            <a:pPr>
              <a:buNone/>
            </a:pPr>
            <a:r>
              <a:rPr lang="en-US" dirty="0" smtClean="0"/>
              <a:t>b = &amp;d;</a:t>
            </a:r>
          </a:p>
          <a:p>
            <a:pPr>
              <a:buNone/>
            </a:pPr>
            <a:r>
              <a:rPr lang="en-US" dirty="0" smtClean="0"/>
              <a:t> b-&gt;show(); 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                   Output : Implementation of Virtual Function in Derived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Applications of Abstract class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 object-oriented system might use an abstract base class to provide a common and standardized interface for all  its derived classes.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purpose of an abstract class is to define a common protocol for a set of concrete subclasses. This is useful when defining objects that share code.</a:t>
            </a:r>
          </a:p>
          <a:p>
            <a:endParaRPr lang="en-US" dirty="0" smtClean="0"/>
          </a:p>
          <a:p>
            <a:r>
              <a:rPr lang="en-US" dirty="0" smtClean="0"/>
              <a:t>There is a </a:t>
            </a:r>
            <a:r>
              <a:rPr lang="en-US" b="1" dirty="0" smtClean="0"/>
              <a:t>guarantee </a:t>
            </a:r>
            <a:r>
              <a:rPr lang="en-US" dirty="0" smtClean="0"/>
              <a:t>that all of its children will have this same function commonly implemented.</a:t>
            </a:r>
          </a:p>
          <a:p>
            <a:endParaRPr lang="en-US" dirty="0" smtClean="0"/>
          </a:p>
          <a:p>
            <a:r>
              <a:rPr lang="en-US" dirty="0" smtClean="0"/>
              <a:t>Now, using a pointer of type base, the functions in derived classes can be accessed.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00" y="1752600"/>
            <a:ext cx="2971800" cy="1600200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 of function overloading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test() { }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test(</a:t>
            </a:r>
            <a:r>
              <a:rPr lang="en-US" sz="2400" dirty="0" err="1" smtClean="0"/>
              <a:t>int</a:t>
            </a:r>
            <a:r>
              <a:rPr lang="en-US" sz="2400" dirty="0" smtClean="0"/>
              <a:t> a){ }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 test(double a){ } 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test(</a:t>
            </a:r>
            <a:r>
              <a:rPr lang="en-US" sz="2400" dirty="0" err="1" smtClean="0"/>
              <a:t>int</a:t>
            </a:r>
            <a:r>
              <a:rPr lang="en-US" sz="2400" dirty="0" smtClean="0"/>
              <a:t> a, double b){ }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test(</a:t>
            </a:r>
            <a:r>
              <a:rPr lang="en-US" sz="2400" dirty="0" err="1" smtClean="0"/>
              <a:t>int</a:t>
            </a:r>
            <a:r>
              <a:rPr lang="en-US" sz="2400" dirty="0" smtClean="0"/>
              <a:t> a){ } </a:t>
            </a:r>
          </a:p>
          <a:p>
            <a:pPr>
              <a:buNone/>
            </a:pPr>
            <a:r>
              <a:rPr lang="en-US" sz="2400" dirty="0" smtClean="0"/>
              <a:t>double test(</a:t>
            </a:r>
            <a:r>
              <a:rPr lang="en-US" sz="2400" dirty="0" err="1" smtClean="0"/>
              <a:t>int</a:t>
            </a:r>
            <a:r>
              <a:rPr lang="en-US" sz="2400" dirty="0" smtClean="0"/>
              <a:t> b){ }</a:t>
            </a:r>
          </a:p>
          <a:p>
            <a:endParaRPr lang="en-US" sz="2400" dirty="0"/>
          </a:p>
        </p:txBody>
      </p:sp>
      <p:sp>
        <p:nvSpPr>
          <p:cNvPr id="4" name="Right Brace 3"/>
          <p:cNvSpPr/>
          <p:nvPr/>
        </p:nvSpPr>
        <p:spPr>
          <a:xfrm>
            <a:off x="4191000" y="4648200"/>
            <a:ext cx="4572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48200" y="5181600"/>
            <a:ext cx="3886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Compiler shows error in this case.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105400" y="1524000"/>
            <a:ext cx="152400" cy="2362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US" sz="3400" dirty="0" err="1" smtClean="0"/>
              <a:t>int</a:t>
            </a:r>
            <a:r>
              <a:rPr lang="en-US" sz="3400" dirty="0" smtClean="0"/>
              <a:t> operate (</a:t>
            </a:r>
            <a:r>
              <a:rPr lang="en-US" sz="3400" dirty="0" err="1" smtClean="0"/>
              <a:t>int</a:t>
            </a:r>
            <a:r>
              <a:rPr lang="en-US" sz="3400" dirty="0" smtClean="0"/>
              <a:t> a, </a:t>
            </a:r>
            <a:r>
              <a:rPr lang="en-US" sz="3400" dirty="0" err="1" smtClean="0"/>
              <a:t>int</a:t>
            </a:r>
            <a:r>
              <a:rPr lang="en-US" sz="3400" dirty="0" smtClean="0"/>
              <a:t> b) </a:t>
            </a:r>
          </a:p>
          <a:p>
            <a:pPr>
              <a:buNone/>
            </a:pPr>
            <a:r>
              <a:rPr lang="en-US" sz="3400" dirty="0" smtClean="0"/>
              <a:t>{ </a:t>
            </a:r>
          </a:p>
          <a:p>
            <a:pPr>
              <a:buNone/>
            </a:pPr>
            <a:r>
              <a:rPr lang="en-US" sz="3400" dirty="0" smtClean="0"/>
              <a:t>return (a*b);</a:t>
            </a:r>
          </a:p>
          <a:p>
            <a:pPr>
              <a:buNone/>
            </a:pPr>
            <a:r>
              <a:rPr lang="en-US" sz="3400" dirty="0" smtClean="0"/>
              <a:t> }</a:t>
            </a:r>
          </a:p>
          <a:p>
            <a:pPr>
              <a:buNone/>
            </a:pPr>
            <a:r>
              <a:rPr lang="en-US" sz="3400" dirty="0" smtClean="0"/>
              <a:t> double operate (double a, double b) </a:t>
            </a:r>
          </a:p>
          <a:p>
            <a:pPr>
              <a:buNone/>
            </a:pPr>
            <a:r>
              <a:rPr lang="en-US" sz="3400" dirty="0" smtClean="0"/>
              <a:t>{ </a:t>
            </a:r>
          </a:p>
          <a:p>
            <a:pPr>
              <a:buNone/>
            </a:pPr>
            <a:r>
              <a:rPr lang="en-US" sz="3400" dirty="0" smtClean="0"/>
              <a:t>return (a/b); </a:t>
            </a:r>
          </a:p>
          <a:p>
            <a:pPr>
              <a:buNone/>
            </a:pPr>
            <a:r>
              <a:rPr lang="en-US" sz="3400" dirty="0" smtClean="0"/>
              <a:t>}</a:t>
            </a:r>
            <a:br>
              <a:rPr lang="en-US" sz="3400" dirty="0" smtClean="0"/>
            </a:br>
            <a:endParaRPr lang="en-US" sz="3400" dirty="0" smtClean="0"/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US" sz="3400" dirty="0" err="1" smtClean="0"/>
              <a:t>int</a:t>
            </a:r>
            <a:r>
              <a:rPr lang="en-US" sz="3400" dirty="0" smtClean="0"/>
              <a:t> main () </a:t>
            </a:r>
          </a:p>
          <a:p>
            <a:pPr>
              <a:buNone/>
            </a:pPr>
            <a:r>
              <a:rPr lang="en-US" sz="3400" dirty="0" smtClean="0"/>
              <a:t>{</a:t>
            </a:r>
          </a:p>
          <a:p>
            <a:pPr>
              <a:buNone/>
            </a:pPr>
            <a:r>
              <a:rPr lang="en-US" sz="3400" dirty="0" smtClean="0"/>
              <a:t> </a:t>
            </a:r>
            <a:r>
              <a:rPr lang="en-US" sz="3400" dirty="0" err="1" smtClean="0"/>
              <a:t>int</a:t>
            </a:r>
            <a:r>
              <a:rPr lang="en-US" sz="3400" dirty="0" smtClean="0"/>
              <a:t> x=5,y=2;</a:t>
            </a:r>
          </a:p>
          <a:p>
            <a:pPr>
              <a:buNone/>
            </a:pPr>
            <a:r>
              <a:rPr lang="en-US" sz="3400" dirty="0" smtClean="0"/>
              <a:t> double n=5.0,m=2.0; </a:t>
            </a:r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dirty="0" err="1" smtClean="0"/>
              <a:t>cout</a:t>
            </a:r>
            <a:r>
              <a:rPr lang="en-US" sz="3400" dirty="0" smtClean="0"/>
              <a:t> &lt;&lt; operate (</a:t>
            </a:r>
            <a:r>
              <a:rPr lang="en-US" sz="3400" dirty="0" err="1" smtClean="0"/>
              <a:t>x,y</a:t>
            </a:r>
            <a:r>
              <a:rPr lang="en-US" sz="3400" dirty="0" smtClean="0"/>
              <a:t>) &lt;&lt; '\n'; </a:t>
            </a:r>
          </a:p>
          <a:p>
            <a:pPr>
              <a:buNone/>
            </a:pPr>
            <a:r>
              <a:rPr lang="en-US" sz="3400" dirty="0" err="1" smtClean="0"/>
              <a:t>cout</a:t>
            </a:r>
            <a:r>
              <a:rPr lang="en-US" sz="3400" dirty="0" smtClean="0"/>
              <a:t> &lt;&lt; operate (</a:t>
            </a:r>
            <a:r>
              <a:rPr lang="en-US" sz="3400" dirty="0" err="1" smtClean="0"/>
              <a:t>n,m</a:t>
            </a:r>
            <a:r>
              <a:rPr lang="en-US" sz="3400" dirty="0" smtClean="0"/>
              <a:t>) &lt;&lt; '\n'; </a:t>
            </a:r>
          </a:p>
          <a:p>
            <a:pPr>
              <a:buNone/>
            </a:pPr>
            <a:r>
              <a:rPr lang="en-US" sz="3400" dirty="0" smtClean="0"/>
              <a:t>return 0;</a:t>
            </a:r>
          </a:p>
          <a:p>
            <a:pPr>
              <a:buNone/>
            </a:pPr>
            <a:r>
              <a:rPr lang="en-US" sz="3400" dirty="0" smtClean="0"/>
              <a:t> } 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function calls are matched with overloaded functions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Making a call to an overloaded function results in one of three possible outcomes:</a:t>
            </a:r>
          </a:p>
          <a:p>
            <a:pPr marL="514350" indent="-514350">
              <a:buAutoNum type="arabicParenR"/>
            </a:pPr>
            <a:r>
              <a:rPr lang="en-US" dirty="0" smtClean="0"/>
              <a:t>A match is found. The call is resolved to a particular overloaded function.</a:t>
            </a:r>
          </a:p>
          <a:p>
            <a:pPr marL="514350" indent="-514350">
              <a:buAutoNum type="arabicParenR"/>
            </a:pPr>
            <a:r>
              <a:rPr lang="en-US" dirty="0" smtClean="0"/>
              <a:t> No match is found. The arguments cannot be matched to any overloaded function.</a:t>
            </a:r>
          </a:p>
          <a:p>
            <a:pPr marL="514350" indent="-514350">
              <a:buAutoNum type="arabicParenR"/>
            </a:pPr>
            <a:r>
              <a:rPr lang="en-US" dirty="0" smtClean="0"/>
              <a:t> An ambiguous match is found. The arguments matched more than one overloaded function.</a:t>
            </a:r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When an overloaded function is called, C++ goes through the following process to determine which version of the function will be called: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First, C++ tries to find an exact match. This is the case where the actual argument exactly matches the parameter type of one of the overloaded functions. For example:</a:t>
            </a:r>
          </a:p>
          <a:p>
            <a:pPr marL="514350" indent="-514350">
              <a:buNone/>
            </a:pPr>
            <a:endParaRPr lang="en-US" dirty="0" smtClean="0"/>
          </a:p>
          <a:p>
            <a:pPr lvl="2">
              <a:buNone/>
            </a:pPr>
            <a:r>
              <a:rPr lang="en-US" sz="2900" dirty="0" smtClean="0"/>
              <a:t>void print(char *value);</a:t>
            </a:r>
          </a:p>
          <a:p>
            <a:pPr lvl="2">
              <a:buNone/>
            </a:pPr>
            <a:r>
              <a:rPr lang="en-US" sz="2900" dirty="0" smtClean="0"/>
              <a:t>void print(</a:t>
            </a:r>
            <a:r>
              <a:rPr lang="en-US" sz="2900" dirty="0" err="1" smtClean="0"/>
              <a:t>int</a:t>
            </a:r>
            <a:r>
              <a:rPr lang="en-US" sz="2900" dirty="0" smtClean="0"/>
              <a:t> value);</a:t>
            </a:r>
          </a:p>
          <a:p>
            <a:pPr lvl="2">
              <a:buNone/>
            </a:pPr>
            <a:r>
              <a:rPr lang="en-US" sz="2900" dirty="0" smtClean="0"/>
              <a:t> </a:t>
            </a:r>
          </a:p>
          <a:p>
            <a:pPr lvl="2">
              <a:buNone/>
            </a:pPr>
            <a:r>
              <a:rPr lang="en-US" sz="2900" dirty="0" smtClean="0"/>
              <a:t>print(0); // exact match with print(</a:t>
            </a:r>
            <a:r>
              <a:rPr lang="en-US" sz="2900" dirty="0" err="1" smtClean="0"/>
              <a:t>int</a:t>
            </a:r>
            <a:r>
              <a:rPr lang="en-US" sz="2900" dirty="0" smtClean="0"/>
              <a:t>)</a:t>
            </a:r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Although 0 could technically match print(char*) (as a null pointer), it exactly matches print(</a:t>
            </a:r>
            <a:r>
              <a:rPr lang="en-US" dirty="0" err="1" smtClean="0"/>
              <a:t>int</a:t>
            </a:r>
            <a:r>
              <a:rPr lang="en-US" dirty="0" smtClean="0"/>
              <a:t>). Thus print(</a:t>
            </a:r>
            <a:r>
              <a:rPr lang="en-US" dirty="0" err="1" smtClean="0"/>
              <a:t>int</a:t>
            </a:r>
            <a:r>
              <a:rPr lang="en-US" dirty="0" smtClean="0"/>
              <a:t>) is the best match available.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2) If no exact match is found, C++ tries to find a match through promotion. Certain types can be automatically promoted via internal type conversion to other types.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 summarize,</a:t>
            </a:r>
          </a:p>
          <a:p>
            <a:pPr>
              <a:buNone/>
            </a:pPr>
            <a:r>
              <a:rPr lang="en-US" dirty="0" smtClean="0"/>
              <a:t>     - Char, unsigned char, and short is promoted to an int. </a:t>
            </a:r>
          </a:p>
          <a:p>
            <a:pPr>
              <a:buNone/>
            </a:pPr>
            <a:r>
              <a:rPr lang="en-US" dirty="0" smtClean="0"/>
              <a:t>     - Unsigned short can be promoted to </a:t>
            </a:r>
            <a:r>
              <a:rPr lang="en-US" dirty="0" err="1" smtClean="0"/>
              <a:t>int</a:t>
            </a:r>
            <a:r>
              <a:rPr lang="en-US" dirty="0" smtClean="0"/>
              <a:t> or unsigned </a:t>
            </a:r>
            <a:r>
              <a:rPr lang="en-US" dirty="0" err="1" smtClean="0"/>
              <a:t>int</a:t>
            </a:r>
            <a:r>
              <a:rPr lang="en-US" dirty="0" smtClean="0"/>
              <a:t>, depending on the size of an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-  Float is promoted to double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For example:</a:t>
            </a:r>
          </a:p>
          <a:p>
            <a:pPr>
              <a:buNone/>
            </a:pPr>
            <a:r>
              <a:rPr lang="en-US" dirty="0" smtClean="0"/>
              <a:t>       void print(char *value);</a:t>
            </a:r>
          </a:p>
          <a:p>
            <a:pPr>
              <a:buNone/>
            </a:pPr>
            <a:r>
              <a:rPr lang="en-US" dirty="0" smtClean="0"/>
              <a:t>       void print(</a:t>
            </a:r>
            <a:r>
              <a:rPr lang="en-US" dirty="0" err="1" smtClean="0"/>
              <a:t>int</a:t>
            </a:r>
            <a:r>
              <a:rPr lang="en-US" dirty="0" smtClean="0"/>
              <a:t> value);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print('a'); // promoted to match print(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this case, because there is no print(char), the char ‘a’ is promoted to an integer, which then matches print(</a:t>
            </a:r>
            <a:r>
              <a:rPr lang="en-US" dirty="0" err="1" smtClean="0"/>
              <a:t>int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4206</Words>
  <Application>Microsoft Office PowerPoint</Application>
  <PresentationFormat>On-screen Show (4:3)</PresentationFormat>
  <Paragraphs>931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MODULE III</vt:lpstr>
      <vt:lpstr>Syllabus</vt:lpstr>
      <vt:lpstr>Polymorphism</vt:lpstr>
      <vt:lpstr>Compile time polymorphism: -  </vt:lpstr>
      <vt:lpstr>Function overloading</vt:lpstr>
      <vt:lpstr>Example of function overloading</vt:lpstr>
      <vt:lpstr>Example 1</vt:lpstr>
      <vt:lpstr>How function calls are matched with overloaded functions </vt:lpstr>
      <vt:lpstr>Slide 9</vt:lpstr>
      <vt:lpstr>Slide 10</vt:lpstr>
      <vt:lpstr>Ambiguous matches </vt:lpstr>
      <vt:lpstr>Slide 12</vt:lpstr>
      <vt:lpstr>Sample question</vt:lpstr>
      <vt:lpstr>Slide 14</vt:lpstr>
      <vt:lpstr>Operator overloading</vt:lpstr>
      <vt:lpstr>Slide 16</vt:lpstr>
      <vt:lpstr>Syntax of operator overloading function</vt:lpstr>
      <vt:lpstr>Notes  : -  </vt:lpstr>
      <vt:lpstr>Restrictions</vt:lpstr>
      <vt:lpstr>unary operator overloading</vt:lpstr>
      <vt:lpstr>Eg:- for unary op overloading – for decrementing and incrementing two complex numbers</vt:lpstr>
      <vt:lpstr>Sample questions</vt:lpstr>
      <vt:lpstr>Input and output operations</vt:lpstr>
      <vt:lpstr>binary operators</vt:lpstr>
      <vt:lpstr>The following table shows a list of operators that can be overloaded.</vt:lpstr>
      <vt:lpstr>Advantage..</vt:lpstr>
      <vt:lpstr>Binary operator overloading eg:- ( As member function )- To add two complex numbers</vt:lpstr>
      <vt:lpstr>Previous pgm – Using friend</vt:lpstr>
      <vt:lpstr>Sample questions</vt:lpstr>
      <vt:lpstr>Qn: To add and subtract two complex numbers ( Continued in the next 3 slides)</vt:lpstr>
      <vt:lpstr>Slide 31</vt:lpstr>
      <vt:lpstr>Slide 32</vt:lpstr>
      <vt:lpstr>Slide 33</vt:lpstr>
      <vt:lpstr>Pointers to Objects</vt:lpstr>
      <vt:lpstr>Sample program</vt:lpstr>
      <vt:lpstr>Run time poly ..Eg:- 1 ( without virtual concept)</vt:lpstr>
      <vt:lpstr>Pointers to derived classes</vt:lpstr>
      <vt:lpstr>Example program – To find the area</vt:lpstr>
      <vt:lpstr>Run time polymorphism </vt:lpstr>
      <vt:lpstr>Run time polymorphism</vt:lpstr>
      <vt:lpstr>Run time poly ..Eg:- 2 </vt:lpstr>
      <vt:lpstr>Output of previous program under different scenarios..</vt:lpstr>
      <vt:lpstr>To summarize..</vt:lpstr>
      <vt:lpstr>Slide 44</vt:lpstr>
      <vt:lpstr>Slide 45</vt:lpstr>
      <vt:lpstr>Rules for virtual function</vt:lpstr>
      <vt:lpstr>Pure virtual function</vt:lpstr>
      <vt:lpstr>Example..</vt:lpstr>
      <vt:lpstr>An example..</vt:lpstr>
      <vt:lpstr>Abstract Classes</vt:lpstr>
      <vt:lpstr>Characteristics of Abstract Class </vt:lpstr>
      <vt:lpstr>Example: - </vt:lpstr>
      <vt:lpstr>Applications of Abstract class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III</dc:title>
  <dc:creator>gopikas</dc:creator>
  <cp:lastModifiedBy>gopikas</cp:lastModifiedBy>
  <cp:revision>41</cp:revision>
  <dcterms:created xsi:type="dcterms:W3CDTF">2006-08-16T00:00:00Z</dcterms:created>
  <dcterms:modified xsi:type="dcterms:W3CDTF">2016-03-29T09:16:33Z</dcterms:modified>
</cp:coreProperties>
</file>