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6" r:id="rId9"/>
    <p:sldId id="269" r:id="rId10"/>
    <p:sldId id="268" r:id="rId11"/>
    <p:sldId id="270" r:id="rId12"/>
    <p:sldId id="271" r:id="rId13"/>
    <p:sldId id="286" r:id="rId14"/>
    <p:sldId id="272" r:id="rId15"/>
    <p:sldId id="273" r:id="rId16"/>
    <p:sldId id="287" r:id="rId17"/>
    <p:sldId id="274" r:id="rId18"/>
    <p:sldId id="277" r:id="rId19"/>
    <p:sldId id="276" r:id="rId20"/>
    <p:sldId id="280" r:id="rId21"/>
    <p:sldId id="275" r:id="rId22"/>
    <p:sldId id="288" r:id="rId23"/>
    <p:sldId id="291" r:id="rId24"/>
    <p:sldId id="281" r:id="rId25"/>
    <p:sldId id="289" r:id="rId26"/>
    <p:sldId id="290" r:id="rId27"/>
    <p:sldId id="278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3) If no promotion is found, C++ tries to find a match through standard built in conversion. </a:t>
            </a:r>
          </a:p>
          <a:p>
            <a:pPr>
              <a:buNone/>
            </a:pPr>
            <a:r>
              <a:rPr lang="en-US" dirty="0" smtClean="0"/>
              <a:t>    Standard conversions include: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 Any numeric type will match any other numeric type, including unsigned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to float) </a:t>
            </a:r>
          </a:p>
          <a:p>
            <a:pPr>
              <a:buNone/>
            </a:pPr>
            <a:r>
              <a:rPr lang="en-US" dirty="0" smtClean="0"/>
              <a:t>b. Zero will match a pointer type and numeric type (</a:t>
            </a:r>
            <a:r>
              <a:rPr lang="en-US" dirty="0" err="1" smtClean="0"/>
              <a:t>eg</a:t>
            </a:r>
            <a:r>
              <a:rPr lang="en-US" dirty="0" smtClean="0"/>
              <a:t>. 0 to char*, or 0 to float)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Employee; // defined somewhere else</a:t>
            </a:r>
          </a:p>
          <a:p>
            <a:pPr>
              <a:buNone/>
            </a:pPr>
            <a:r>
              <a:rPr lang="en-US" dirty="0" smtClean="0"/>
              <a:t>void print(float value);</a:t>
            </a:r>
          </a:p>
          <a:p>
            <a:pPr>
              <a:buNone/>
            </a:pPr>
            <a:r>
              <a:rPr lang="en-US" dirty="0" smtClean="0"/>
              <a:t>void print(Employee value);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print('a'); // 'a' converted to match print(float)</a:t>
            </a:r>
          </a:p>
          <a:p>
            <a:pPr>
              <a:buNone/>
            </a:pPr>
            <a:r>
              <a:rPr lang="en-US" dirty="0" smtClean="0"/>
              <a:t>In this case, because there is no print(char), and no print(</a:t>
            </a:r>
            <a:r>
              <a:rPr lang="en-US" dirty="0" err="1" smtClean="0"/>
              <a:t>int</a:t>
            </a:r>
            <a:r>
              <a:rPr lang="en-US" dirty="0" smtClean="0"/>
              <a:t>), the ‘a’ is converted to a float and matched with print(float).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Ambiguous matches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print(unsigned 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pPr>
              <a:buNone/>
            </a:pPr>
            <a:r>
              <a:rPr lang="en-US" dirty="0" smtClean="0"/>
              <a:t>void print(float value);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print('a');</a:t>
            </a:r>
          </a:p>
          <a:p>
            <a:pPr>
              <a:buNone/>
            </a:pPr>
            <a:r>
              <a:rPr lang="en-US" dirty="0" smtClean="0"/>
              <a:t>print(0);</a:t>
            </a:r>
          </a:p>
          <a:p>
            <a:pPr>
              <a:buNone/>
            </a:pPr>
            <a:r>
              <a:rPr lang="en-US" dirty="0" smtClean="0"/>
              <a:t>print(3.14159);</a:t>
            </a:r>
          </a:p>
          <a:p>
            <a:pPr>
              <a:buNone/>
            </a:pPr>
            <a:r>
              <a:rPr lang="en-US" dirty="0" smtClean="0"/>
              <a:t>………………………………………………….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In the case of print('a'), C++ can not find an exact match. It tries promoting ‘a’ to an </a:t>
            </a:r>
            <a:r>
              <a:rPr lang="en-US" dirty="0" err="1" smtClean="0"/>
              <a:t>int</a:t>
            </a:r>
            <a:r>
              <a:rPr lang="en-US" dirty="0" smtClean="0"/>
              <a:t>, but there is no print(</a:t>
            </a:r>
            <a:r>
              <a:rPr lang="en-US" dirty="0" err="1" smtClean="0"/>
              <a:t>int</a:t>
            </a:r>
            <a:r>
              <a:rPr lang="en-US" dirty="0" smtClean="0"/>
              <a:t>) either. Using a standard conversion, it can convert ‘a’ to both an unsigned </a:t>
            </a:r>
            <a:r>
              <a:rPr lang="en-US" dirty="0" err="1" smtClean="0"/>
              <a:t>int</a:t>
            </a:r>
            <a:r>
              <a:rPr lang="en-US" dirty="0" smtClean="0"/>
              <a:t> and a floating point value. Because all standard conversions are considered equal, this is an ambiguous match.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print(0) is similar. 0 is an </a:t>
            </a:r>
            <a:r>
              <a:rPr lang="en-US" dirty="0" err="1" smtClean="0"/>
              <a:t>int</a:t>
            </a:r>
            <a:r>
              <a:rPr lang="en-US" dirty="0" smtClean="0"/>
              <a:t>, and there is no print(</a:t>
            </a:r>
            <a:r>
              <a:rPr lang="en-US" dirty="0" err="1" smtClean="0"/>
              <a:t>int</a:t>
            </a:r>
            <a:r>
              <a:rPr lang="en-US" dirty="0" smtClean="0"/>
              <a:t>). It matches both calls via standard conversion.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c. print(3.14159)</a:t>
            </a:r>
          </a:p>
          <a:p>
            <a:pPr>
              <a:buNone/>
            </a:pPr>
            <a:r>
              <a:rPr lang="en-US" dirty="0" smtClean="0"/>
              <a:t>                3.14159 is a double, and there is no print(double). Consequently, it matches both calls via standard conversion.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Ambiguous matches are considered as compile-time error.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4. If all the above steps fail, the compiler checks for user defined conversions in combination  with  promotions and built in conversions to find a unique match.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 that also fails, a message is displayed as no match is found.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Write a program to find the volume of a cube , a sphere and  a cylinder. </a:t>
            </a:r>
          </a:p>
          <a:p>
            <a:pPr>
              <a:buNone/>
            </a:pPr>
            <a:r>
              <a:rPr lang="en-US" sz="2800" dirty="0" smtClean="0"/>
              <a:t>Use the concept of function overloading.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419600" cy="5867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    float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float </a:t>
            </a:r>
            <a:r>
              <a:rPr lang="en-US" dirty="0" err="1" smtClean="0"/>
              <a:t>vol</a:t>
            </a:r>
            <a:r>
              <a:rPr lang="en-US" dirty="0" smtClean="0"/>
              <a:t>(float);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 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r,h,a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 float r1;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cout</a:t>
            </a:r>
            <a:r>
              <a:rPr lang="en-US" dirty="0" smtClean="0"/>
              <a:t>&lt;&lt;"Enter radius and height of a cylinder:";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cin</a:t>
            </a:r>
            <a:r>
              <a:rPr lang="en-US" dirty="0" smtClean="0"/>
              <a:t>&gt;&gt;r&gt;&gt;h;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cout</a:t>
            </a:r>
            <a:r>
              <a:rPr lang="en-US" dirty="0" smtClean="0"/>
              <a:t>&lt;&lt;"Enter side of cube:";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cout</a:t>
            </a:r>
            <a:r>
              <a:rPr lang="en-US" dirty="0" smtClean="0"/>
              <a:t>&lt;&lt;"Enter radius of sphere:";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cin</a:t>
            </a:r>
            <a:r>
              <a:rPr lang="en-US" dirty="0" smtClean="0"/>
              <a:t>&gt;&gt;r1;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cout</a:t>
            </a:r>
            <a:r>
              <a:rPr lang="en-US" dirty="0" smtClean="0"/>
              <a:t>&lt;&lt;"Volume of cylinder is"&lt;&lt;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r,h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nVolume</a:t>
            </a:r>
            <a:r>
              <a:rPr lang="en-US" dirty="0" smtClean="0"/>
              <a:t> of cube is"&lt;&lt;</a:t>
            </a:r>
            <a:r>
              <a:rPr lang="en-US" dirty="0" err="1" smtClean="0"/>
              <a:t>vol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nVolume</a:t>
            </a:r>
            <a:r>
              <a:rPr lang="en-US" dirty="0" smtClean="0"/>
              <a:t> of sphere is"&lt;&lt;</a:t>
            </a:r>
            <a:r>
              <a:rPr lang="en-US" dirty="0" err="1" smtClean="0"/>
              <a:t>vol</a:t>
            </a:r>
            <a:r>
              <a:rPr lang="en-US" dirty="0" smtClean="0"/>
              <a:t>(r1);</a:t>
            </a:r>
          </a:p>
          <a:p>
            <a:pPr>
              <a:buNone/>
            </a:pPr>
            <a:r>
              <a:rPr lang="en-US" dirty="0" smtClean="0"/>
              <a:t>        return 0;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float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r,int</a:t>
            </a:r>
            <a:r>
              <a:rPr lang="en-US" dirty="0" smtClean="0"/>
              <a:t> h)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    return(3.14*r*r*h);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990600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vol</a:t>
            </a:r>
            <a:r>
              <a:rPr lang="en-US" dirty="0" smtClean="0"/>
              <a:t>(float r1)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    return((4*3.14*r1*r1*r1)/3);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    return(a*a*a);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943100" y="38481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Operator overloading is an exciting feature of C++</a:t>
            </a:r>
          </a:p>
          <a:p>
            <a:r>
              <a:rPr lang="en-US" dirty="0" smtClean="0"/>
              <a:t>The mechanism of giving special meaning to operator is called operator overloading.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can overload all of the C++ operators except the following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Class member access operator( . , .*)</a:t>
            </a:r>
          </a:p>
          <a:p>
            <a:pPr marL="514350" indent="-514350">
              <a:buAutoNum type="alphaLcPeriod"/>
            </a:pPr>
            <a:r>
              <a:rPr lang="en-US" dirty="0" smtClean="0"/>
              <a:t> scope resolution operator (::)</a:t>
            </a:r>
          </a:p>
          <a:p>
            <a:pPr marL="514350" indent="-514350">
              <a:buAutoNum type="alphaLcPeriod"/>
            </a:pPr>
            <a:r>
              <a:rPr lang="en-US" dirty="0" smtClean="0"/>
              <a:t>Size of operator( </a:t>
            </a:r>
            <a:r>
              <a:rPr lang="en-US" dirty="0" err="1" smtClean="0"/>
              <a:t>sizeof</a:t>
            </a:r>
            <a:r>
              <a:rPr lang="en-US" dirty="0" smtClean="0"/>
              <a:t>())</a:t>
            </a:r>
          </a:p>
          <a:p>
            <a:pPr marL="514350" indent="-514350">
              <a:buAutoNum type="alphaLcPeriod"/>
            </a:pPr>
            <a:r>
              <a:rPr lang="en-US" dirty="0" smtClean="0"/>
              <a:t>Conditional operator (?)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By overloading , the original meaning of the operator is not lost.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 unary operators that can be overloaded includes the following: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! (logical NOT) </a:t>
            </a:r>
          </a:p>
          <a:p>
            <a:pPr>
              <a:buNone/>
            </a:pPr>
            <a:r>
              <a:rPr lang="en-US" sz="1800" dirty="0" smtClean="0"/>
              <a:t>&amp; (address-of)</a:t>
            </a:r>
          </a:p>
          <a:p>
            <a:pPr>
              <a:buNone/>
            </a:pPr>
            <a:r>
              <a:rPr lang="en-US" sz="1800" dirty="0" smtClean="0"/>
              <a:t>~ (one's complement)</a:t>
            </a:r>
          </a:p>
          <a:p>
            <a:pPr>
              <a:buNone/>
            </a:pPr>
            <a:r>
              <a:rPr lang="en-US" sz="1800" dirty="0" smtClean="0"/>
              <a:t>* (pointer dereference)</a:t>
            </a:r>
          </a:p>
          <a:p>
            <a:pPr>
              <a:buNone/>
            </a:pPr>
            <a:r>
              <a:rPr lang="en-US" sz="1800" dirty="0" smtClean="0"/>
              <a:t>+ (unary plus)</a:t>
            </a:r>
          </a:p>
          <a:p>
            <a:pPr>
              <a:buNone/>
            </a:pPr>
            <a:r>
              <a:rPr lang="en-US" sz="1800" dirty="0" smtClean="0"/>
              <a:t>- (unary negation)</a:t>
            </a:r>
          </a:p>
          <a:p>
            <a:pPr>
              <a:buNone/>
            </a:pPr>
            <a:r>
              <a:rPr lang="en-US" sz="1800" dirty="0" smtClean="0"/>
              <a:t>++ (increment)</a:t>
            </a:r>
          </a:p>
          <a:p>
            <a:pPr>
              <a:buNone/>
            </a:pPr>
            <a:r>
              <a:rPr lang="en-US" sz="1800" dirty="0" smtClean="0"/>
              <a:t>-- (decrement)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Syntax of operator overloading function</a:t>
            </a:r>
            <a:endParaRPr lang="en-US" sz="2800" dirty="0"/>
          </a:p>
        </p:txBody>
      </p:sp>
      <p:pic>
        <p:nvPicPr>
          <p:cNvPr id="1026" name="Picture 2" descr="\\192.168.0.63\dcs\Faculty\Gopika S\2016\OOPS\operator-overloading-synta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5496693" cy="173380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320040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Implementing Operator Overloading</a:t>
            </a:r>
          </a:p>
          <a:p>
            <a:r>
              <a:rPr lang="en-US" dirty="0" smtClean="0"/>
              <a:t>Operator overloading can be done by implementing a function which can be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Member Function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Non-Member Function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Friend Function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Operator overloading function can be a member function if the Left operand is an Object of that class, but if the Left operand is different, then Operator overloading function must be a non-member function.</a:t>
            </a:r>
          </a:p>
          <a:p>
            <a:r>
              <a:rPr lang="en-US" dirty="0" smtClean="0"/>
              <a:t>Operator overloading function can be made friend function if it needs access to the private and protected members of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 : -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friend function will have only one argument for unary operators and two arguments for binary operators</a:t>
            </a:r>
          </a:p>
          <a:p>
            <a:pPr>
              <a:buNone/>
            </a:pPr>
            <a:r>
              <a:rPr lang="en-US" dirty="0" smtClean="0"/>
              <a:t>A member function will have no arguments for unary and only one for binary operators.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because object used to invoke the member function is passed implicitly and is therefore available to the member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a friend function, the arguments must be explicitly passed.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Following are some restrictions to be kept in mind while implementing operator overloading.</a:t>
            </a:r>
          </a:p>
          <a:p>
            <a:pPr>
              <a:buNone/>
            </a:pPr>
            <a:r>
              <a:rPr lang="en-US" dirty="0" smtClean="0"/>
              <a:t>a. </a:t>
            </a:r>
            <a:r>
              <a:rPr lang="en-US" sz="2400" dirty="0" smtClean="0"/>
              <a:t>Precedence and </a:t>
            </a:r>
            <a:r>
              <a:rPr lang="en-US" sz="2400" dirty="0" err="1" smtClean="0"/>
              <a:t>Associativity</a:t>
            </a:r>
            <a:r>
              <a:rPr lang="en-US" sz="2400" dirty="0" smtClean="0"/>
              <a:t> of an operator cannot be changed.</a:t>
            </a:r>
          </a:p>
          <a:p>
            <a:pPr>
              <a:buNone/>
            </a:pPr>
            <a:r>
              <a:rPr lang="en-US" sz="2400" dirty="0" smtClean="0"/>
              <a:t>b. </a:t>
            </a:r>
            <a:r>
              <a:rPr lang="en-US" sz="2400" dirty="0" err="1" smtClean="0"/>
              <a:t>Arity</a:t>
            </a:r>
            <a:r>
              <a:rPr lang="en-US" sz="2400" dirty="0" smtClean="0"/>
              <a:t> (numbers of Operands) cannot be changed. Unary operator remains unary, binary remains binary etc.</a:t>
            </a:r>
          </a:p>
          <a:p>
            <a:pPr>
              <a:buNone/>
            </a:pPr>
            <a:r>
              <a:rPr lang="en-US" sz="2400" dirty="0" smtClean="0"/>
              <a:t>c. No new operators can be created, only existing operators can be overloaded.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Polymorphism – Runtime and compile time polymorphism ,</a:t>
            </a:r>
          </a:p>
          <a:p>
            <a:pPr>
              <a:buNone/>
            </a:pPr>
            <a:r>
              <a:rPr lang="en-US" sz="2400" dirty="0" smtClean="0"/>
              <a:t>   overloading functions and operators, selecting friend member function for operator overloading ,  Virtual methods –</a:t>
            </a:r>
          </a:p>
          <a:p>
            <a:pPr>
              <a:buNone/>
            </a:pPr>
            <a:r>
              <a:rPr lang="en-US" sz="2400" dirty="0" smtClean="0"/>
              <a:t>    pure virtual methods – Abstract classes - applications of abstract classes.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The unary operators operate on a single operand and following are the examples of Unary </a:t>
            </a:r>
            <a:r>
              <a:rPr lang="en-US" sz="2400" smtClean="0"/>
              <a:t>operators: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increment and decrement operator(++ and --)</a:t>
            </a:r>
          </a:p>
          <a:p>
            <a:r>
              <a:rPr lang="en-US" sz="2400" dirty="0" smtClean="0"/>
              <a:t>The unary minus (-) operator.</a:t>
            </a:r>
          </a:p>
          <a:p>
            <a:r>
              <a:rPr lang="en-US" sz="2400" dirty="0" smtClean="0"/>
              <a:t>The logical not (!) operator. </a:t>
            </a:r>
          </a:p>
          <a:p>
            <a:r>
              <a:rPr lang="en-US" sz="2400" dirty="0" smtClean="0"/>
              <a:t>The unary operators operate on the object for which they were called and normally, this operator appears on the left side of the object, as in !</a:t>
            </a:r>
            <a:r>
              <a:rPr lang="en-US" sz="2400" dirty="0" err="1" smtClean="0"/>
              <a:t>obj</a:t>
            </a:r>
            <a:r>
              <a:rPr lang="en-US" sz="2400" dirty="0" smtClean="0"/>
              <a:t>, -</a:t>
            </a:r>
            <a:r>
              <a:rPr lang="en-US" sz="2400" dirty="0" err="1" smtClean="0"/>
              <a:t>obj</a:t>
            </a:r>
            <a:r>
              <a:rPr lang="en-US" sz="2400" dirty="0" smtClean="0"/>
              <a:t>, and ++obj.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Eg</a:t>
            </a:r>
            <a:r>
              <a:rPr lang="en-US" sz="2400" dirty="0" smtClean="0"/>
              <a:t>:- </a:t>
            </a:r>
            <a:r>
              <a:rPr lang="en-US" sz="1800" dirty="0" smtClean="0"/>
              <a:t>for</a:t>
            </a:r>
            <a:r>
              <a:rPr lang="en-US" sz="2400" dirty="0" smtClean="0"/>
              <a:t> unary op overloading – for decrementing and incrementing two complex numbers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5052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class complex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a,b,c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public:  </a:t>
            </a:r>
          </a:p>
          <a:p>
            <a:pPr>
              <a:buNone/>
            </a:pPr>
            <a:r>
              <a:rPr lang="en-US" sz="1600" dirty="0" smtClean="0"/>
              <a:t>        complex(){}</a:t>
            </a:r>
          </a:p>
          <a:p>
            <a:pPr>
              <a:buNone/>
            </a:pPr>
            <a:r>
              <a:rPr lang="en-US" sz="1600" dirty="0" smtClean="0"/>
              <a:t>        void </a:t>
            </a:r>
            <a:r>
              <a:rPr lang="en-US" sz="1600" dirty="0" err="1" smtClean="0"/>
              <a:t>getvalue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       {</a:t>
            </a:r>
          </a:p>
          <a:p>
            <a:pPr>
              <a:buNone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&lt;&lt;"Enter the Two Numbers:";</a:t>
            </a:r>
          </a:p>
          <a:p>
            <a:pPr>
              <a:buNone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  void operator++()</a:t>
            </a:r>
          </a:p>
          <a:p>
            <a:pPr>
              <a:buNone/>
            </a:pPr>
            <a:r>
              <a:rPr lang="en-US" sz="1600" dirty="0" smtClean="0"/>
              <a:t>      {          a=++a;</a:t>
            </a:r>
          </a:p>
          <a:p>
            <a:pPr>
              <a:buNone/>
            </a:pPr>
            <a:r>
              <a:rPr lang="en-US" sz="1600" dirty="0" smtClean="0"/>
              <a:t>                 b=++b;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          void operator--()</a:t>
            </a:r>
          </a:p>
          <a:p>
            <a:pPr>
              <a:buNone/>
            </a:pPr>
            <a:r>
              <a:rPr lang="en-US" sz="1600" dirty="0" smtClean="0"/>
              <a:t>       {        a=--a;</a:t>
            </a:r>
          </a:p>
          <a:p>
            <a:pPr>
              <a:buNone/>
            </a:pPr>
            <a:r>
              <a:rPr lang="en-US" sz="1600" dirty="0" smtClean="0"/>
              <a:t>                 b=--b;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1143000"/>
            <a:ext cx="457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void display()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&lt;&lt;a&lt;&lt;"+\t"&lt;&lt;b&lt;&lt;"</a:t>
            </a:r>
            <a:r>
              <a:rPr lang="en-US" dirty="0" err="1" smtClean="0"/>
              <a:t>i</a:t>
            </a:r>
            <a:r>
              <a:rPr lang="en-US" dirty="0" smtClean="0"/>
              <a:t>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complex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obj.getvalue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++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&lt;&lt;"Increment Complex Number\n";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--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&lt;&lt;"Decrement Complex Number\n";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181100" y="3924300"/>
            <a:ext cx="586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Write operator overloaded programs to </a:t>
            </a:r>
          </a:p>
          <a:p>
            <a:pPr>
              <a:buNone/>
            </a:pPr>
            <a:r>
              <a:rPr lang="en-US" sz="2400" dirty="0" smtClean="0"/>
              <a:t>         a. negate a complex number(use the operator -)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b. convert the format of time from am-pm notation to 24hr notation and vice versa. (use the operator ~)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c.  To negate a third degree polynomial. (use the operator !)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operations</a:t>
            </a:r>
            <a:endParaRPr lang="en-US" dirty="0"/>
          </a:p>
        </p:txBody>
      </p:sp>
      <p:pic>
        <p:nvPicPr>
          <p:cNvPr id="3074" name="Picture 2" descr="\\192.168.0.63\dcs\Faculty\Gopika S\2016\OOPS\Cout-Operator-in-C++-Insertion-Operato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4314825" cy="2552144"/>
          </a:xfrm>
          <a:prstGeom prst="rect">
            <a:avLst/>
          </a:prstGeom>
          <a:noFill/>
        </p:spPr>
      </p:pic>
      <p:pic>
        <p:nvPicPr>
          <p:cNvPr id="3075" name="Picture 3" descr="\\192.168.0.63\dcs\Faculty\Gopika S\2016\OOPS\extraction-operator-cin-Accepting-input-from-u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267200"/>
            <a:ext cx="4531739" cy="2413565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1600" y="1676400"/>
          <a:ext cx="3733800" cy="731520"/>
        </p:xfrm>
        <a:graphic>
          <a:graphicData uri="http://schemas.openxmlformats.org/drawingml/2006/table">
            <a:tbl>
              <a:tblPr/>
              <a:tblGrid>
                <a:gridCol w="643759"/>
                <a:gridCol w="3090041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input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output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While </a:t>
            </a:r>
            <a:r>
              <a:rPr lang="en-US" b="1" dirty="0" smtClean="0"/>
              <a:t>overloading binary operators</a:t>
            </a:r>
            <a:r>
              <a:rPr lang="en-US" dirty="0" smtClean="0"/>
              <a:t>, the left-hand operand calls the </a:t>
            </a:r>
            <a:r>
              <a:rPr lang="en-US" b="1" dirty="0" smtClean="0"/>
              <a:t>operator</a:t>
            </a:r>
            <a:r>
              <a:rPr lang="en-US" dirty="0" smtClean="0"/>
              <a:t> function and the right-hand </a:t>
            </a:r>
            <a:r>
              <a:rPr lang="en-US" b="1" dirty="0" smtClean="0"/>
              <a:t>operator</a:t>
            </a:r>
            <a:r>
              <a:rPr lang="en-US" dirty="0" smtClean="0"/>
              <a:t> is used as argument.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friend functions can be used alternatively with member functions for </a:t>
            </a:r>
            <a:r>
              <a:rPr lang="en-US" b="1" dirty="0" smtClean="0"/>
              <a:t>overloading</a:t>
            </a:r>
            <a:r>
              <a:rPr lang="en-US" dirty="0" smtClean="0"/>
              <a:t> of </a:t>
            </a:r>
            <a:r>
              <a:rPr lang="en-US" b="1" dirty="0" smtClean="0"/>
              <a:t>binary operators</a:t>
            </a:r>
            <a:r>
              <a:rPr lang="en-US" dirty="0" smtClean="0"/>
              <a:t>. The friend function requires two operands to be passed as arguments.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binary operators take two arguments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Frequently used binary operators are addition (+) operator, subtraction (-) operator and division (/) operator , multiplication (*) etc..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following table shows a list of operators that can be overloaded.</a:t>
            </a:r>
            <a:endParaRPr lang="en-US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30693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752600"/>
            <a:ext cx="29813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752600"/>
            <a:ext cx="30194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  statement like c = sum(</a:t>
            </a:r>
            <a:r>
              <a:rPr lang="en-US" sz="2400" dirty="0" err="1" smtClean="0"/>
              <a:t>a,b</a:t>
            </a:r>
            <a:r>
              <a:rPr lang="en-US" sz="2400" dirty="0" smtClean="0"/>
              <a:t>) can be replaced by a natural looking expression ,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</a:p>
          <a:p>
            <a:pPr>
              <a:buNone/>
            </a:pPr>
            <a:r>
              <a:rPr lang="en-US" sz="2400" dirty="0" smtClean="0"/>
              <a:t>       c = </a:t>
            </a:r>
            <a:r>
              <a:rPr lang="en-US" sz="2400" dirty="0" err="1" smtClean="0"/>
              <a:t>a+b</a:t>
            </a:r>
            <a:r>
              <a:rPr lang="en-US" sz="2400" dirty="0" smtClean="0"/>
              <a:t>;   by overloading the + operator using an operator+() function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Binary operator overloading </a:t>
            </a:r>
            <a:r>
              <a:rPr lang="en-US" sz="3200" dirty="0" err="1" smtClean="0"/>
              <a:t>eg</a:t>
            </a:r>
            <a:r>
              <a:rPr lang="en-US" sz="3200" dirty="0" smtClean="0"/>
              <a:t>:- ( As member function )- To add two complex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5814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overloading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public:</a:t>
            </a:r>
          </a:p>
          <a:p>
            <a:pPr>
              <a:buNone/>
            </a:pPr>
            <a:r>
              <a:rPr lang="en-US" sz="1600" dirty="0" smtClean="0"/>
              <a:t> void </a:t>
            </a:r>
            <a:r>
              <a:rPr lang="en-US" sz="1600" dirty="0" err="1" smtClean="0"/>
              <a:t>setValue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p,int</a:t>
            </a:r>
            <a:r>
              <a:rPr lang="en-US" sz="1600" dirty="0" smtClean="0"/>
              <a:t> q)</a:t>
            </a:r>
          </a:p>
          <a:p>
            <a:pPr>
              <a:buNone/>
            </a:pPr>
            <a:r>
              <a:rPr lang="en-US" sz="1600" dirty="0" smtClean="0"/>
              <a:t> {    a =p;</a:t>
            </a:r>
          </a:p>
          <a:p>
            <a:pPr>
              <a:buNone/>
            </a:pPr>
            <a:r>
              <a:rPr lang="en-US" sz="1600" dirty="0" smtClean="0"/>
              <a:t>      b =q;</a:t>
            </a:r>
          </a:p>
          <a:p>
            <a:pPr>
              <a:buNone/>
            </a:pPr>
            <a:r>
              <a:rPr lang="en-US" sz="1600" dirty="0" smtClean="0"/>
              <a:t> }</a:t>
            </a:r>
          </a:p>
          <a:p>
            <a:pPr>
              <a:buNone/>
            </a:pPr>
            <a:r>
              <a:rPr lang="en-US" sz="1600" dirty="0" smtClean="0"/>
              <a:t> overloading operator+(overloading ob)</a:t>
            </a:r>
          </a:p>
          <a:p>
            <a:pPr>
              <a:buNone/>
            </a:pP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  overloading t;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t.a</a:t>
            </a:r>
            <a:r>
              <a:rPr lang="en-US" sz="1600" dirty="0" smtClean="0"/>
              <a:t>=</a:t>
            </a:r>
            <a:r>
              <a:rPr lang="en-US" sz="1600" dirty="0" err="1" smtClean="0"/>
              <a:t>a+ob.a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t.b</a:t>
            </a:r>
            <a:r>
              <a:rPr lang="en-US" sz="1600" dirty="0" smtClean="0"/>
              <a:t>=</a:t>
            </a:r>
            <a:r>
              <a:rPr lang="en-US" sz="1600" dirty="0" err="1" smtClean="0"/>
              <a:t>b+ob.b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return(t);</a:t>
            </a:r>
          </a:p>
          <a:p>
            <a:pPr>
              <a:buNone/>
            </a:pPr>
            <a:r>
              <a:rPr lang="en-US" sz="1600" dirty="0" smtClean="0"/>
              <a:t>  }</a:t>
            </a:r>
          </a:p>
          <a:p>
            <a:pPr>
              <a:buNone/>
            </a:pPr>
            <a:r>
              <a:rPr lang="en-US" sz="1600" dirty="0" smtClean="0"/>
              <a:t>void display()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&lt;&lt;a&lt;&lt;"+"&lt;&lt;b&lt;&lt;"</a:t>
            </a:r>
            <a:r>
              <a:rPr lang="en-US" sz="1600" dirty="0" err="1" smtClean="0"/>
              <a:t>i</a:t>
            </a:r>
            <a:r>
              <a:rPr lang="en-US" sz="1600" dirty="0" smtClean="0"/>
              <a:t>"&lt;&lt;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    };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3400" y="1143000"/>
            <a:ext cx="3505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overloading obj1,obj2,result;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first Complex Number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obj1.setValue(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second Complex Number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obj2.setValue(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result = obj1+obj2;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&lt;&lt;"Input Values:\n";</a:t>
            </a:r>
          </a:p>
          <a:p>
            <a:pPr>
              <a:buNone/>
            </a:pPr>
            <a:r>
              <a:rPr lang="en-US" sz="1600" dirty="0" smtClean="0"/>
              <a:t>   obj1.display();</a:t>
            </a:r>
          </a:p>
          <a:p>
            <a:pPr>
              <a:buNone/>
            </a:pPr>
            <a:r>
              <a:rPr lang="en-US" sz="1600" dirty="0" smtClean="0"/>
              <a:t>   obj2.display();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&lt;&lt;"Result:";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result.display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219200" y="3962400"/>
            <a:ext cx="579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Previous </a:t>
            </a:r>
            <a:r>
              <a:rPr lang="en-US" sz="3200" dirty="0" err="1" smtClean="0"/>
              <a:t>pgm</a:t>
            </a:r>
            <a:r>
              <a:rPr lang="en-US" sz="3200" dirty="0" smtClean="0"/>
              <a:t> – Using friend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43434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overloading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public:</a:t>
            </a:r>
          </a:p>
          <a:p>
            <a:pPr>
              <a:buNone/>
            </a:pPr>
            <a:r>
              <a:rPr lang="en-US" sz="1600" dirty="0" smtClean="0"/>
              <a:t> void </a:t>
            </a:r>
            <a:r>
              <a:rPr lang="en-US" sz="1600" dirty="0" err="1" smtClean="0"/>
              <a:t>setValue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p,int</a:t>
            </a:r>
            <a:r>
              <a:rPr lang="en-US" sz="1600" dirty="0" smtClean="0"/>
              <a:t> q)</a:t>
            </a:r>
          </a:p>
          <a:p>
            <a:pPr>
              <a:buNone/>
            </a:pPr>
            <a:r>
              <a:rPr lang="en-US" sz="1600" dirty="0" smtClean="0"/>
              <a:t> {           a =p;</a:t>
            </a:r>
          </a:p>
          <a:p>
            <a:pPr>
              <a:buNone/>
            </a:pPr>
            <a:r>
              <a:rPr lang="en-US" sz="1600" dirty="0" smtClean="0"/>
              <a:t>             b =q;</a:t>
            </a:r>
          </a:p>
          <a:p>
            <a:pPr>
              <a:buNone/>
            </a:pPr>
            <a:r>
              <a:rPr lang="en-US" sz="1600" dirty="0" smtClean="0"/>
              <a:t> }</a:t>
            </a:r>
          </a:p>
          <a:p>
            <a:pPr>
              <a:buNone/>
            </a:pPr>
            <a:r>
              <a:rPr lang="en-US" sz="1600" dirty="0" smtClean="0"/>
              <a:t>friend overloading operator+(overloading ob1,overloading ob2);</a:t>
            </a:r>
          </a:p>
          <a:p>
            <a:pPr>
              <a:buNone/>
            </a:pPr>
            <a:r>
              <a:rPr lang="en-US" sz="1600" dirty="0" smtClean="0"/>
              <a:t>void display()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&lt;&lt;a&lt;&lt;"+"&lt;&lt;b&lt;&lt;"</a:t>
            </a:r>
            <a:r>
              <a:rPr lang="en-US" sz="1600" dirty="0" err="1" smtClean="0"/>
              <a:t>i</a:t>
            </a:r>
            <a:r>
              <a:rPr lang="en-US" sz="1600" dirty="0" smtClean="0"/>
              <a:t>"&lt;&lt;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  };</a:t>
            </a:r>
          </a:p>
          <a:p>
            <a:pPr>
              <a:buNone/>
            </a:pPr>
            <a:r>
              <a:rPr lang="en-US" sz="1600" dirty="0" smtClean="0"/>
              <a:t> overloading operator+(overloading ob1,overloading ob2)</a:t>
            </a:r>
          </a:p>
          <a:p>
            <a:pPr>
              <a:buNone/>
            </a:pP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  overloading t;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t.a</a:t>
            </a:r>
            <a:r>
              <a:rPr lang="en-US" sz="1600" dirty="0" smtClean="0"/>
              <a:t>=ob1.a+ob2.a;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t.b</a:t>
            </a:r>
            <a:r>
              <a:rPr lang="en-US" sz="1600" dirty="0" smtClean="0"/>
              <a:t>=ob1.b+ob2.b;</a:t>
            </a:r>
          </a:p>
          <a:p>
            <a:pPr>
              <a:buNone/>
            </a:pPr>
            <a:r>
              <a:rPr lang="en-US" sz="1600" dirty="0" smtClean="0"/>
              <a:t>  return(t);</a:t>
            </a:r>
          </a:p>
          <a:p>
            <a:pPr>
              <a:buNone/>
            </a:pPr>
            <a:r>
              <a:rPr lang="en-US" sz="1600" dirty="0" smtClean="0"/>
              <a:t>  }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0" y="856357"/>
            <a:ext cx="457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overloading obj1,obj2,result;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first Complex Number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obj1.setValue(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second Complex No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obj2.setValue(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result = obj1+obj2;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&lt;&lt;"Input Values:\n";</a:t>
            </a:r>
          </a:p>
          <a:p>
            <a:pPr>
              <a:buNone/>
            </a:pPr>
            <a:r>
              <a:rPr lang="en-US" sz="1600" dirty="0" smtClean="0"/>
              <a:t>   obj1.display();</a:t>
            </a:r>
          </a:p>
          <a:p>
            <a:pPr>
              <a:buNone/>
            </a:pPr>
            <a:r>
              <a:rPr lang="en-US" sz="1600" dirty="0" smtClean="0"/>
              <a:t>   obj2.display();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&lt;&lt;"Result:";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result.display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409700" y="3771900"/>
            <a:ext cx="617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1 . Write a menu driven program to add / subtract two 2</a:t>
            </a:r>
            <a:r>
              <a:rPr lang="en-US" baseline="30000" dirty="0" smtClean="0"/>
              <a:t>nd</a:t>
            </a:r>
            <a:r>
              <a:rPr lang="en-US" dirty="0" smtClean="0"/>
              <a:t> degree polynomials , to multiply a polynomial with a constant number.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Using the concept of friend and operator overloading, WAP to compare two string values.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Means one name , multiple forms.</a:t>
            </a:r>
          </a:p>
          <a:p>
            <a:endParaRPr lang="en-US" dirty="0"/>
          </a:p>
        </p:txBody>
      </p:sp>
      <p:pic>
        <p:nvPicPr>
          <p:cNvPr id="1026" name="Picture 2" descr="\\192.168.0.63\dcs\Faculty\Gopika S\2016\OOP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90800"/>
            <a:ext cx="5562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 time polymorphism: -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overloaded member functions are ‘selected’ for invoking by matching arguments, both type and number.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information is known to the compiler at compile time and therefore is able to select appropriate function for a particular call at compile time  itself.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called early binding , or static binding ,static linking or compile time polymorphism.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Using the same function name to create functions that perform a variety of different tasks.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overloading is the general concept of C++ which is not available with 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correct function to be invoked is determined by checking the number and type of arguments and not on the function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languages  </a:t>
            </a:r>
            <a:r>
              <a:rPr lang="en-US" b="1" dirty="0" smtClean="0"/>
              <a:t>Perl</a:t>
            </a:r>
            <a:r>
              <a:rPr lang="en-US" dirty="0" smtClean="0"/>
              <a:t> and </a:t>
            </a:r>
            <a:r>
              <a:rPr lang="en-US" b="1" dirty="0" smtClean="0"/>
              <a:t>Haskell </a:t>
            </a:r>
            <a:r>
              <a:rPr lang="en-US" dirty="0" smtClean="0"/>
              <a:t>overload by return type but other common OO languages does not support overloading by return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 C++ also does not support overloading by return type. Its does overloading based on        </a:t>
            </a:r>
          </a:p>
          <a:p>
            <a:r>
              <a:rPr lang="en-US" dirty="0" smtClean="0"/>
              <a:t>types of parameters </a:t>
            </a:r>
          </a:p>
          <a:p>
            <a:r>
              <a:rPr lang="en-US" dirty="0" smtClean="0"/>
              <a:t>number of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752600"/>
            <a:ext cx="2971800" cy="160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of function overloading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test() { }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a){ }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test(double a){ } 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double b){ 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a){ } </a:t>
            </a:r>
          </a:p>
          <a:p>
            <a:pPr>
              <a:buNone/>
            </a:pPr>
            <a:r>
              <a:rPr lang="en-US" sz="2400" dirty="0" smtClean="0"/>
              <a:t>double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b){ }</a:t>
            </a:r>
          </a:p>
          <a:p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4191000" y="4648200"/>
            <a:ext cx="4572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48200" y="5181600"/>
            <a:ext cx="388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Compiler shows error in this case.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105400" y="1524000"/>
            <a:ext cx="1524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 err="1" smtClean="0"/>
              <a:t>int</a:t>
            </a:r>
            <a:r>
              <a:rPr lang="en-US" sz="3400" dirty="0" smtClean="0"/>
              <a:t> operate (</a:t>
            </a:r>
            <a:r>
              <a:rPr lang="en-US" sz="3400" dirty="0" err="1" smtClean="0"/>
              <a:t>int</a:t>
            </a:r>
            <a:r>
              <a:rPr lang="en-US" sz="3400" dirty="0" smtClean="0"/>
              <a:t> a, </a:t>
            </a:r>
            <a:r>
              <a:rPr lang="en-US" sz="3400" dirty="0" err="1" smtClean="0"/>
              <a:t>int</a:t>
            </a:r>
            <a:r>
              <a:rPr lang="en-US" sz="3400" dirty="0" smtClean="0"/>
              <a:t> b) </a:t>
            </a:r>
          </a:p>
          <a:p>
            <a:pPr>
              <a:buNone/>
            </a:pPr>
            <a:r>
              <a:rPr lang="en-US" sz="3400" dirty="0" smtClean="0"/>
              <a:t>{ </a:t>
            </a:r>
          </a:p>
          <a:p>
            <a:pPr>
              <a:buNone/>
            </a:pPr>
            <a:r>
              <a:rPr lang="en-US" sz="3400" dirty="0" smtClean="0"/>
              <a:t>return (a*b);</a:t>
            </a:r>
          </a:p>
          <a:p>
            <a:pPr>
              <a:buNone/>
            </a:pPr>
            <a:r>
              <a:rPr lang="en-US" sz="3400" dirty="0" smtClean="0"/>
              <a:t> }</a:t>
            </a:r>
          </a:p>
          <a:p>
            <a:pPr>
              <a:buNone/>
            </a:pPr>
            <a:r>
              <a:rPr lang="en-US" sz="3400" dirty="0" smtClean="0"/>
              <a:t> double operate (double a, double b) </a:t>
            </a:r>
          </a:p>
          <a:p>
            <a:pPr>
              <a:buNone/>
            </a:pPr>
            <a:r>
              <a:rPr lang="en-US" sz="3400" dirty="0" smtClean="0"/>
              <a:t>{ </a:t>
            </a:r>
          </a:p>
          <a:p>
            <a:pPr>
              <a:buNone/>
            </a:pPr>
            <a:r>
              <a:rPr lang="en-US" sz="3400" dirty="0" smtClean="0"/>
              <a:t>return (a/b); </a:t>
            </a:r>
          </a:p>
          <a:p>
            <a:pPr>
              <a:buNone/>
            </a:pPr>
            <a:r>
              <a:rPr lang="en-US" sz="3400" dirty="0" smtClean="0"/>
              <a:t>}</a:t>
            </a:r>
            <a:br>
              <a:rPr lang="en-US" sz="3400" dirty="0" smtClean="0"/>
            </a:br>
            <a:endParaRPr lang="en-US" sz="3400" dirty="0" smtClean="0"/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 err="1" smtClean="0"/>
              <a:t>int</a:t>
            </a:r>
            <a:r>
              <a:rPr lang="en-US" sz="3400" dirty="0" smtClean="0"/>
              <a:t> main () </a:t>
            </a:r>
          </a:p>
          <a:p>
            <a:pPr>
              <a:buNone/>
            </a:pPr>
            <a:r>
              <a:rPr lang="en-US" sz="3400" dirty="0" smtClean="0"/>
              <a:t>{</a:t>
            </a:r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 err="1" smtClean="0"/>
              <a:t>int</a:t>
            </a:r>
            <a:r>
              <a:rPr lang="en-US" sz="3400" dirty="0" smtClean="0"/>
              <a:t> x=5,y=2;</a:t>
            </a:r>
          </a:p>
          <a:p>
            <a:pPr>
              <a:buNone/>
            </a:pPr>
            <a:r>
              <a:rPr lang="en-US" sz="3400" dirty="0" smtClean="0"/>
              <a:t> double n=5.0,m=2.0;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err="1" smtClean="0"/>
              <a:t>cout</a:t>
            </a:r>
            <a:r>
              <a:rPr lang="en-US" sz="3400" dirty="0" smtClean="0"/>
              <a:t> &lt;&lt; operate (</a:t>
            </a:r>
            <a:r>
              <a:rPr lang="en-US" sz="3400" dirty="0" err="1" smtClean="0"/>
              <a:t>x,y</a:t>
            </a:r>
            <a:r>
              <a:rPr lang="en-US" sz="3400" dirty="0" smtClean="0"/>
              <a:t>) &lt;&lt; '\n'; </a:t>
            </a:r>
          </a:p>
          <a:p>
            <a:pPr>
              <a:buNone/>
            </a:pPr>
            <a:r>
              <a:rPr lang="en-US" sz="3400" dirty="0" err="1" smtClean="0"/>
              <a:t>cout</a:t>
            </a:r>
            <a:r>
              <a:rPr lang="en-US" sz="3400" dirty="0" smtClean="0"/>
              <a:t> &lt;&lt; operate (</a:t>
            </a:r>
            <a:r>
              <a:rPr lang="en-US" sz="3400" dirty="0" err="1" smtClean="0"/>
              <a:t>n,m</a:t>
            </a:r>
            <a:r>
              <a:rPr lang="en-US" sz="3400" dirty="0" smtClean="0"/>
              <a:t>) &lt;&lt; '\n'; </a:t>
            </a:r>
          </a:p>
          <a:p>
            <a:pPr>
              <a:buNone/>
            </a:pPr>
            <a:r>
              <a:rPr lang="en-US" sz="3400" dirty="0" smtClean="0"/>
              <a:t>return 0;</a:t>
            </a:r>
          </a:p>
          <a:p>
            <a:pPr>
              <a:buNone/>
            </a:pPr>
            <a:r>
              <a:rPr lang="en-US" sz="3400" dirty="0" smtClean="0"/>
              <a:t> } 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function calls are matched with overloaded 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Making a call to an overloaded function results in one of three possible outcomes:</a:t>
            </a:r>
          </a:p>
          <a:p>
            <a:pPr marL="514350" indent="-514350">
              <a:buAutoNum type="arabicParenR"/>
            </a:pPr>
            <a:r>
              <a:rPr lang="en-US" dirty="0" smtClean="0"/>
              <a:t>A match is found. The call is resolved to a particular overloaded function.</a:t>
            </a:r>
          </a:p>
          <a:p>
            <a:pPr marL="514350" indent="-514350">
              <a:buAutoNum type="arabicParenR"/>
            </a:pPr>
            <a:r>
              <a:rPr lang="en-US" dirty="0" smtClean="0"/>
              <a:t> No match is found. The arguments cannot be matched to any overloaded function.</a:t>
            </a:r>
          </a:p>
          <a:p>
            <a:pPr marL="514350" indent="-514350">
              <a:buAutoNum type="arabicParenR"/>
            </a:pPr>
            <a:r>
              <a:rPr lang="en-US" dirty="0" smtClean="0"/>
              <a:t> An ambiguous match is found. The arguments matched more than one overloaded function.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an overloaded function is called, C++ goes through the following process to determine which version of the function will be called: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First, C++ tries to find an exact match. This is the case where the actual argument exactly matches the parameter type of one of the overloaded functions. For example:</a:t>
            </a:r>
          </a:p>
          <a:p>
            <a:pPr marL="514350" indent="-514350">
              <a:buNone/>
            </a:pPr>
            <a:endParaRPr lang="en-US" dirty="0" smtClean="0"/>
          </a:p>
          <a:p>
            <a:pPr lvl="2">
              <a:buNone/>
            </a:pPr>
            <a:r>
              <a:rPr lang="en-US" sz="2900" dirty="0" smtClean="0"/>
              <a:t>void print(char *value);</a:t>
            </a:r>
          </a:p>
          <a:p>
            <a:pPr lvl="2">
              <a:buNone/>
            </a:pPr>
            <a:r>
              <a:rPr lang="en-US" sz="2900" dirty="0" smtClean="0"/>
              <a:t>void print(</a:t>
            </a:r>
            <a:r>
              <a:rPr lang="en-US" sz="2900" dirty="0" err="1" smtClean="0"/>
              <a:t>int</a:t>
            </a:r>
            <a:r>
              <a:rPr lang="en-US" sz="2900" dirty="0" smtClean="0"/>
              <a:t> value);</a:t>
            </a:r>
          </a:p>
          <a:p>
            <a:pPr lvl="2">
              <a:buNone/>
            </a:pPr>
            <a:r>
              <a:rPr lang="en-US" sz="2900" dirty="0" smtClean="0"/>
              <a:t> </a:t>
            </a:r>
          </a:p>
          <a:p>
            <a:pPr lvl="2">
              <a:buNone/>
            </a:pPr>
            <a:r>
              <a:rPr lang="en-US" sz="2900" dirty="0" smtClean="0"/>
              <a:t>print(0); // exact match with print(</a:t>
            </a:r>
            <a:r>
              <a:rPr lang="en-US" sz="2900" dirty="0" err="1" smtClean="0"/>
              <a:t>int</a:t>
            </a:r>
            <a:r>
              <a:rPr lang="en-US" sz="2900" dirty="0" smtClean="0"/>
              <a:t>)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Although 0 could technically match print(char*) (as a null pointer), it exactly matches print(</a:t>
            </a:r>
            <a:r>
              <a:rPr lang="en-US" dirty="0" err="1" smtClean="0"/>
              <a:t>int</a:t>
            </a:r>
            <a:r>
              <a:rPr lang="en-US" dirty="0" smtClean="0"/>
              <a:t>). Thus print(</a:t>
            </a:r>
            <a:r>
              <a:rPr lang="en-US" dirty="0" err="1" smtClean="0"/>
              <a:t>int</a:t>
            </a:r>
            <a:r>
              <a:rPr lang="en-US" dirty="0" smtClean="0"/>
              <a:t>) is the best match available.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2) If no exact match is found, C++ tries to find a match through promotion. Certain types can be automatically promoted via internal type conversion to other types.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summarize,</a:t>
            </a:r>
          </a:p>
          <a:p>
            <a:pPr>
              <a:buNone/>
            </a:pPr>
            <a:r>
              <a:rPr lang="en-US" dirty="0" smtClean="0"/>
              <a:t>     - Char, unsigned char, and short is promoted to an int. </a:t>
            </a:r>
          </a:p>
          <a:p>
            <a:pPr>
              <a:buNone/>
            </a:pPr>
            <a:r>
              <a:rPr lang="en-US" dirty="0" smtClean="0"/>
              <a:t>     - Unsigned short can be promoted to </a:t>
            </a:r>
            <a:r>
              <a:rPr lang="en-US" dirty="0" err="1" smtClean="0"/>
              <a:t>int</a:t>
            </a:r>
            <a:r>
              <a:rPr lang="en-US" dirty="0" smtClean="0"/>
              <a:t> or unsigned </a:t>
            </a:r>
            <a:r>
              <a:rPr lang="en-US" dirty="0" err="1" smtClean="0"/>
              <a:t>int</a:t>
            </a:r>
            <a:r>
              <a:rPr lang="en-US" dirty="0" smtClean="0"/>
              <a:t>, depending on the size of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-  Float is promoted to double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       void print(char *value);</a:t>
            </a:r>
          </a:p>
          <a:p>
            <a:pPr>
              <a:buNone/>
            </a:pPr>
            <a:r>
              <a:rPr lang="en-US" dirty="0" smtClean="0"/>
              <a:t>       void print(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print('a'); // promoted to match print(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this case, because there is no print(char), the char ‘a’ is promoted to an integer, which then matches print(</a:t>
            </a:r>
            <a:r>
              <a:rPr lang="en-US" dirty="0" err="1" smtClean="0"/>
              <a:t>int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1853</Words>
  <Application>Microsoft Office PowerPoint</Application>
  <PresentationFormat>On-screen Show (4:3)</PresentationFormat>
  <Paragraphs>357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MODULE III</vt:lpstr>
      <vt:lpstr>Syllabus</vt:lpstr>
      <vt:lpstr>Polymorphism</vt:lpstr>
      <vt:lpstr>Compile time polymorphism: -  </vt:lpstr>
      <vt:lpstr>Function overloading</vt:lpstr>
      <vt:lpstr>Example of function overloading</vt:lpstr>
      <vt:lpstr>Example 1</vt:lpstr>
      <vt:lpstr>How function calls are matched with overloaded functions </vt:lpstr>
      <vt:lpstr>Slide 9</vt:lpstr>
      <vt:lpstr>Slide 10</vt:lpstr>
      <vt:lpstr>Ambiguous matches </vt:lpstr>
      <vt:lpstr>Slide 12</vt:lpstr>
      <vt:lpstr>Sample question</vt:lpstr>
      <vt:lpstr>Slide 14</vt:lpstr>
      <vt:lpstr>Operator overloading</vt:lpstr>
      <vt:lpstr>Slide 16</vt:lpstr>
      <vt:lpstr>Syntax of operator overloading function</vt:lpstr>
      <vt:lpstr>Notes  : -  </vt:lpstr>
      <vt:lpstr>Restrictions</vt:lpstr>
      <vt:lpstr>unary operator overloading</vt:lpstr>
      <vt:lpstr>Eg:- for unary op overloading – for decrementing and incrementing two complex numbers</vt:lpstr>
      <vt:lpstr>Sample questions</vt:lpstr>
      <vt:lpstr>Input and output operations</vt:lpstr>
      <vt:lpstr>binary operators</vt:lpstr>
      <vt:lpstr>The following table shows a list of operators that can be overloaded.</vt:lpstr>
      <vt:lpstr>Advantage..</vt:lpstr>
      <vt:lpstr>Binary operator overloading eg:- ( As member function )- To add two complex numbers</vt:lpstr>
      <vt:lpstr>Previous pgm – Using friend</vt:lpstr>
      <vt:lpstr>Sample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III</dc:title>
  <dc:creator>gopikas</dc:creator>
  <cp:lastModifiedBy>gopikas</cp:lastModifiedBy>
  <cp:revision>19</cp:revision>
  <dcterms:created xsi:type="dcterms:W3CDTF">2006-08-16T00:00:00Z</dcterms:created>
  <dcterms:modified xsi:type="dcterms:W3CDTF">2016-03-21T08:22:49Z</dcterms:modified>
</cp:coreProperties>
</file>