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63" r:id="rId3"/>
    <p:sldId id="270" r:id="rId4"/>
    <p:sldId id="271" r:id="rId5"/>
    <p:sldId id="257" r:id="rId6"/>
    <p:sldId id="258" r:id="rId7"/>
    <p:sldId id="259" r:id="rId8"/>
    <p:sldId id="261" r:id="rId9"/>
    <p:sldId id="260" r:id="rId10"/>
    <p:sldId id="262" r:id="rId11"/>
    <p:sldId id="272" r:id="rId12"/>
    <p:sldId id="278" r:id="rId13"/>
    <p:sldId id="279" r:id="rId14"/>
    <p:sldId id="267" r:id="rId15"/>
    <p:sldId id="277" r:id="rId16"/>
    <p:sldId id="264" r:id="rId17"/>
    <p:sldId id="273" r:id="rId18"/>
    <p:sldId id="274" r:id="rId19"/>
    <p:sldId id="269" r:id="rId20"/>
    <p:sldId id="280" r:id="rId21"/>
    <p:sldId id="281" r:id="rId22"/>
    <p:sldId id="282" r:id="rId23"/>
    <p:sldId id="287" r:id="rId24"/>
    <p:sldId id="285" r:id="rId25"/>
    <p:sldId id="286" r:id="rId26"/>
    <p:sldId id="288" r:id="rId27"/>
    <p:sldId id="289" r:id="rId28"/>
    <p:sldId id="291" r:id="rId29"/>
    <p:sldId id="294" r:id="rId30"/>
    <p:sldId id="295" r:id="rId31"/>
    <p:sldId id="299" r:id="rId32"/>
    <p:sldId id="296" r:id="rId33"/>
    <p:sldId id="297" r:id="rId34"/>
    <p:sldId id="300" r:id="rId35"/>
    <p:sldId id="301" r:id="rId36"/>
    <p:sldId id="304" r:id="rId37"/>
    <p:sldId id="303" r:id="rId38"/>
    <p:sldId id="305" r:id="rId39"/>
    <p:sldId id="302" r:id="rId40"/>
    <p:sldId id="306" r:id="rId41"/>
    <p:sldId id="318" r:id="rId42"/>
    <p:sldId id="308" r:id="rId43"/>
    <p:sldId id="309" r:id="rId44"/>
    <p:sldId id="292" r:id="rId45"/>
    <p:sldId id="310" r:id="rId46"/>
    <p:sldId id="319" r:id="rId47"/>
    <p:sldId id="311" r:id="rId48"/>
    <p:sldId id="312" r:id="rId49"/>
    <p:sldId id="313" r:id="rId50"/>
    <p:sldId id="317" r:id="rId51"/>
    <p:sldId id="320" r:id="rId52"/>
    <p:sldId id="321" r:id="rId53"/>
    <p:sldId id="322" r:id="rId54"/>
    <p:sldId id="314" r:id="rId55"/>
    <p:sldId id="315" r:id="rId56"/>
    <p:sldId id="316" r:id="rId57"/>
    <p:sldId id="323" r:id="rId58"/>
    <p:sldId id="326" r:id="rId59"/>
    <p:sldId id="328" r:id="rId60"/>
    <p:sldId id="329" r:id="rId61"/>
    <p:sldId id="327" r:id="rId62"/>
    <p:sldId id="332" r:id="rId63"/>
    <p:sldId id="331" r:id="rId64"/>
    <p:sldId id="325" r:id="rId65"/>
    <p:sldId id="330" r:id="rId66"/>
    <p:sldId id="337" r:id="rId67"/>
    <p:sldId id="338" r:id="rId68"/>
    <p:sldId id="339" r:id="rId69"/>
    <p:sldId id="340" r:id="rId70"/>
    <p:sldId id="341" r:id="rId71"/>
    <p:sldId id="342" r:id="rId72"/>
    <p:sldId id="343" r:id="rId73"/>
    <p:sldId id="344" r:id="rId74"/>
    <p:sldId id="283" r:id="rId75"/>
    <p:sldId id="284" r:id="rId76"/>
    <p:sldId id="324" r:id="rId77"/>
    <p:sldId id="334"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80186B-0CE2-4F33-A0F1-63C5EA5ECD40}" type="datetimeFigureOut">
              <a:rPr lang="en-US" smtClean="0"/>
              <a:pPr/>
              <a:t>4/16/2016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3E07C9-B584-44C0-8C43-43AD5EB7EF4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E07C9-B584-44C0-8C43-43AD5EB7EF47}"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A3E07C9-B584-44C0-8C43-43AD5EB7EF47}"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IV</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Templates    </a:t>
            </a:r>
            <a:endParaRPr lang="en-US" dirty="0"/>
          </a:p>
        </p:txBody>
      </p:sp>
      <p:sp>
        <p:nvSpPr>
          <p:cNvPr id="9" name="TextBox 8"/>
          <p:cNvSpPr txBox="1"/>
          <p:nvPr/>
        </p:nvSpPr>
        <p:spPr>
          <a:xfrm>
            <a:off x="381000" y="1676400"/>
            <a:ext cx="8305800" cy="4093428"/>
          </a:xfrm>
          <a:prstGeom prst="rect">
            <a:avLst/>
          </a:prstGeom>
          <a:noFill/>
        </p:spPr>
        <p:txBody>
          <a:bodyPr wrap="square" rtlCol="0">
            <a:spAutoFit/>
          </a:bodyPr>
          <a:lstStyle/>
          <a:p>
            <a:r>
              <a:rPr lang="en-US" sz="2000" dirty="0" smtClean="0"/>
              <a:t>A template defines a family of data types.</a:t>
            </a:r>
          </a:p>
          <a:p>
            <a:endParaRPr lang="en-US" sz="2000" dirty="0" smtClean="0"/>
          </a:p>
          <a:p>
            <a:r>
              <a:rPr lang="en-US" sz="2000" dirty="0" smtClean="0"/>
              <a:t>Templates are the foundation of generic programming, which involves writing code in a way that is independent of any particular type.</a:t>
            </a:r>
          </a:p>
          <a:p>
            <a:endParaRPr lang="en-US" sz="2000" dirty="0" smtClean="0"/>
          </a:p>
          <a:p>
            <a:r>
              <a:rPr lang="en-US" sz="2000" dirty="0" smtClean="0"/>
              <a:t>A template is a blueprint or formula for creating a generic class or a function.</a:t>
            </a:r>
          </a:p>
          <a:p>
            <a:r>
              <a:rPr lang="en-US" sz="2000" dirty="0" smtClean="0"/>
              <a:t> </a:t>
            </a:r>
            <a:br>
              <a:rPr lang="en-US" sz="2000" dirty="0" smtClean="0"/>
            </a:br>
            <a:r>
              <a:rPr lang="en-US" sz="2000" dirty="0" smtClean="0"/>
              <a:t>When an object of a specific type is to  be used, the template definition is substituted with the required data type.</a:t>
            </a:r>
          </a:p>
          <a:p>
            <a:endParaRPr lang="en-US" sz="2000" dirty="0" smtClean="0"/>
          </a:p>
          <a:p>
            <a:r>
              <a:rPr lang="en-US" sz="2000" dirty="0" smtClean="0"/>
              <a:t>Since a template is defined with a parameter that would be replaced by a specified data type at the time of  actual  use of the class or function,  templates are sometimes called parameterized classes or functions. </a:t>
            </a:r>
            <a:endParaRPr 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Templates (Contd..)</a:t>
            </a:r>
            <a:endParaRPr lang="en-US" dirty="0"/>
          </a:p>
        </p:txBody>
      </p:sp>
      <p:sp>
        <p:nvSpPr>
          <p:cNvPr id="3" name="Content Placeholder 2"/>
          <p:cNvSpPr>
            <a:spLocks noGrp="1"/>
          </p:cNvSpPr>
          <p:nvPr>
            <p:ph idx="1"/>
          </p:nvPr>
        </p:nvSpPr>
        <p:spPr/>
        <p:txBody>
          <a:bodyPr>
            <a:normAutofit/>
          </a:bodyPr>
          <a:lstStyle/>
          <a:p>
            <a:r>
              <a:rPr lang="en-US" sz="2400" dirty="0" smtClean="0"/>
              <a:t>The use of Templates helps us to define generic classes and functions thus provides support for generic programming.</a:t>
            </a:r>
          </a:p>
          <a:p>
            <a:endParaRPr lang="en-US" sz="2400" dirty="0" smtClean="0"/>
          </a:p>
          <a:p>
            <a:r>
              <a:rPr lang="en-US" sz="2400" dirty="0" smtClean="0"/>
              <a:t>A class template for an array helps us to create array of  </a:t>
            </a:r>
            <a:r>
              <a:rPr lang="en-US" sz="2400" dirty="0" err="1" smtClean="0"/>
              <a:t>int</a:t>
            </a:r>
            <a:r>
              <a:rPr lang="en-US" sz="2400" dirty="0" smtClean="0"/>
              <a:t> or float as per need.</a:t>
            </a:r>
          </a:p>
          <a:p>
            <a:endParaRPr lang="en-US" sz="2400" dirty="0" smtClean="0"/>
          </a:p>
          <a:p>
            <a:r>
              <a:rPr lang="en-US" sz="2400" dirty="0" smtClean="0"/>
              <a:t>The Template defined for the function </a:t>
            </a:r>
            <a:r>
              <a:rPr lang="en-US" sz="2400" dirty="0" err="1" smtClean="0"/>
              <a:t>mul</a:t>
            </a:r>
            <a:r>
              <a:rPr lang="en-US" sz="2400" dirty="0" smtClean="0"/>
              <a:t>() enables us to multiply </a:t>
            </a:r>
            <a:r>
              <a:rPr lang="en-US" sz="2400" dirty="0" err="1" smtClean="0"/>
              <a:t>int</a:t>
            </a:r>
            <a:r>
              <a:rPr lang="en-US" sz="2400" dirty="0" smtClean="0"/>
              <a:t>, float and double type values.</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Template Definition</a:t>
            </a:r>
            <a:endParaRPr lang="en-US" dirty="0"/>
          </a:p>
        </p:txBody>
      </p:sp>
      <p:sp>
        <p:nvSpPr>
          <p:cNvPr id="3" name="Content Placeholder 2"/>
          <p:cNvSpPr>
            <a:spLocks noGrp="1"/>
          </p:cNvSpPr>
          <p:nvPr>
            <p:ph idx="1"/>
          </p:nvPr>
        </p:nvSpPr>
        <p:spPr/>
        <p:txBody>
          <a:bodyPr>
            <a:normAutofit fontScale="70000" lnSpcReduction="20000"/>
          </a:bodyPr>
          <a:lstStyle/>
          <a:p>
            <a:pPr>
              <a:buNone/>
            </a:pPr>
            <a:endParaRPr lang="en-US" sz="2800" dirty="0" smtClean="0"/>
          </a:p>
          <a:p>
            <a:pPr>
              <a:buNone/>
            </a:pPr>
            <a:r>
              <a:rPr lang="en-US" sz="2800" dirty="0" smtClean="0"/>
              <a:t>template &lt;class </a:t>
            </a:r>
            <a:r>
              <a:rPr lang="en-US" sz="2800" dirty="0" err="1" smtClean="0"/>
              <a:t>Typ</a:t>
            </a:r>
            <a:r>
              <a:rPr lang="en-US" sz="2800" dirty="0" smtClean="0"/>
              <a:t>&gt;</a:t>
            </a:r>
          </a:p>
          <a:p>
            <a:pPr>
              <a:buNone/>
            </a:pPr>
            <a:r>
              <a:rPr lang="en-US" sz="2800" dirty="0" smtClean="0"/>
              <a:t>    This prefix tells the compiler that we are going to declare a template and use </a:t>
            </a:r>
            <a:r>
              <a:rPr lang="en-US" sz="2800" dirty="0" err="1" smtClean="0"/>
              <a:t>Typ</a:t>
            </a:r>
            <a:r>
              <a:rPr lang="en-US" sz="2800" dirty="0" smtClean="0"/>
              <a:t> as the type name in the declaration.</a:t>
            </a:r>
          </a:p>
          <a:p>
            <a:pPr>
              <a:buNone/>
            </a:pPr>
            <a:r>
              <a:rPr lang="en-US" sz="2800" dirty="0" smtClean="0"/>
              <a:t> </a:t>
            </a:r>
          </a:p>
          <a:p>
            <a:pPr>
              <a:buNone/>
            </a:pPr>
            <a:r>
              <a:rPr lang="en-US" sz="2800" dirty="0" smtClean="0"/>
              <a:t>Now, </a:t>
            </a:r>
            <a:r>
              <a:rPr lang="en-US" sz="2800" dirty="0" err="1" smtClean="0"/>
              <a:t>Typ</a:t>
            </a:r>
            <a:r>
              <a:rPr lang="en-US" sz="2800" dirty="0" smtClean="0"/>
              <a:t> may be substituted by any data type including any user defined data types.</a:t>
            </a:r>
          </a:p>
          <a:p>
            <a:pPr>
              <a:buNone/>
            </a:pPr>
            <a:endParaRPr lang="en-US" sz="2800" dirty="0" smtClean="0"/>
          </a:p>
          <a:p>
            <a:pPr>
              <a:buNone/>
            </a:pPr>
            <a:r>
              <a:rPr lang="en-US" sz="2800" dirty="0" smtClean="0"/>
              <a:t>template&lt;class T1&gt;</a:t>
            </a:r>
          </a:p>
          <a:p>
            <a:pPr>
              <a:buNone/>
            </a:pPr>
            <a:r>
              <a:rPr lang="en-US" sz="2800" dirty="0" smtClean="0"/>
              <a:t>class </a:t>
            </a:r>
            <a:r>
              <a:rPr lang="en-US" sz="2800" dirty="0" err="1" smtClean="0"/>
              <a:t>classname</a:t>
            </a:r>
            <a:endParaRPr lang="en-US" sz="2800" dirty="0" smtClean="0"/>
          </a:p>
          <a:p>
            <a:pPr>
              <a:buNone/>
            </a:pPr>
            <a:r>
              <a:rPr lang="en-US" sz="2800" dirty="0" smtClean="0"/>
              <a:t>{ </a:t>
            </a:r>
          </a:p>
          <a:p>
            <a:pPr>
              <a:buNone/>
            </a:pPr>
            <a:r>
              <a:rPr lang="en-US" sz="2800" dirty="0" smtClean="0"/>
              <a:t>    ……..</a:t>
            </a:r>
          </a:p>
          <a:p>
            <a:pPr>
              <a:buNone/>
            </a:pPr>
            <a:r>
              <a:rPr lang="en-US" sz="2800" dirty="0" smtClean="0"/>
              <a:t>    ……</a:t>
            </a:r>
          </a:p>
          <a:p>
            <a:pPr>
              <a:buNone/>
            </a:pPr>
            <a:r>
              <a:rPr lang="en-US" sz="2800" dirty="0" smtClean="0"/>
              <a:t>  };</a:t>
            </a:r>
          </a:p>
          <a:p>
            <a:pPr>
              <a:buNone/>
            </a:pP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smtClean="0"/>
              <a:t>     A class template by itself is not a type, or an object, or any other entity. No code is generated from a source file that contains only template definitions. In order for any code to appear, a template must be instantiated: the template arguments must be provided so that the compiler can generate an actual class (or function, from a function template). </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An example :  Stack..</a:t>
            </a:r>
            <a:endParaRPr lang="en-US" dirty="0"/>
          </a:p>
        </p:txBody>
      </p:sp>
      <p:sp>
        <p:nvSpPr>
          <p:cNvPr id="3" name="Content Placeholder 2"/>
          <p:cNvSpPr>
            <a:spLocks noGrp="1"/>
          </p:cNvSpPr>
          <p:nvPr>
            <p:ph idx="1"/>
          </p:nvPr>
        </p:nvSpPr>
        <p:spPr>
          <a:xfrm>
            <a:off x="228600" y="685800"/>
            <a:ext cx="3733800" cy="5867400"/>
          </a:xfrm>
        </p:spPr>
        <p:txBody>
          <a:bodyPr>
            <a:noAutofit/>
          </a:bodyPr>
          <a:lstStyle/>
          <a:p>
            <a:pPr>
              <a:buNone/>
            </a:pPr>
            <a:r>
              <a:rPr lang="en-US" sz="1100" dirty="0" smtClean="0"/>
              <a:t>	#define MAX 10   </a:t>
            </a:r>
          </a:p>
          <a:p>
            <a:pPr>
              <a:buNone/>
            </a:pPr>
            <a:r>
              <a:rPr lang="en-US" sz="1100" dirty="0" smtClean="0"/>
              <a:t>	template &lt;class T&gt;    // Using Templates so that any type of data can be given.</a:t>
            </a:r>
          </a:p>
          <a:p>
            <a:pPr>
              <a:buNone/>
            </a:pPr>
            <a:r>
              <a:rPr lang="en-US" sz="1100" dirty="0" smtClean="0"/>
              <a:t>	class stack</a:t>
            </a:r>
          </a:p>
          <a:p>
            <a:pPr>
              <a:buNone/>
            </a:pPr>
            <a:r>
              <a:rPr lang="en-US" sz="1100" dirty="0" smtClean="0"/>
              <a:t>	{</a:t>
            </a:r>
          </a:p>
          <a:p>
            <a:pPr>
              <a:buNone/>
            </a:pPr>
            <a:r>
              <a:rPr lang="en-US" sz="1100" dirty="0" smtClean="0"/>
              <a:t>	  protected:</a:t>
            </a:r>
          </a:p>
          <a:p>
            <a:pPr>
              <a:buNone/>
            </a:pPr>
            <a:r>
              <a:rPr lang="en-US" sz="1100" dirty="0" smtClean="0"/>
              <a:t>	  T </a:t>
            </a:r>
            <a:r>
              <a:rPr lang="en-US" sz="1100" dirty="0" err="1" smtClean="0"/>
              <a:t>arr</a:t>
            </a:r>
            <a:r>
              <a:rPr lang="en-US" sz="1100" dirty="0" smtClean="0"/>
              <a:t>[MAX];      </a:t>
            </a:r>
          </a:p>
          <a:p>
            <a:pPr>
              <a:buNone/>
            </a:pPr>
            <a:r>
              <a:rPr lang="en-US" sz="1100" dirty="0" smtClean="0"/>
              <a:t>	  public:   	    T </a:t>
            </a:r>
            <a:r>
              <a:rPr lang="en-US" sz="1100" dirty="0" err="1" smtClean="0"/>
              <a:t>item,r</a:t>
            </a:r>
            <a:r>
              <a:rPr lang="en-US" sz="1100" dirty="0" smtClean="0"/>
              <a:t>;</a:t>
            </a:r>
          </a:p>
          <a:p>
            <a:pPr>
              <a:buNone/>
            </a:pPr>
            <a:r>
              <a:rPr lang="en-US" sz="1100" dirty="0" smtClean="0"/>
              <a:t>	                       </a:t>
            </a:r>
            <a:r>
              <a:rPr lang="en-US" sz="1100" dirty="0" err="1" smtClean="0"/>
              <a:t>int</a:t>
            </a:r>
            <a:r>
              <a:rPr lang="en-US" sz="1100" dirty="0" smtClean="0"/>
              <a:t> top;        </a:t>
            </a:r>
          </a:p>
          <a:p>
            <a:pPr>
              <a:buNone/>
            </a:pPr>
            <a:r>
              <a:rPr lang="en-US" sz="1100" dirty="0" smtClean="0"/>
              <a:t>	 stack()        </a:t>
            </a:r>
          </a:p>
          <a:p>
            <a:pPr>
              <a:buNone/>
            </a:pPr>
            <a:r>
              <a:rPr lang="en-US" sz="1100" dirty="0" smtClean="0"/>
              <a:t>	  {</a:t>
            </a:r>
          </a:p>
          <a:p>
            <a:pPr>
              <a:buNone/>
            </a:pPr>
            <a:r>
              <a:rPr lang="en-US" sz="1100" dirty="0" smtClean="0"/>
              <a:t>	  for(</a:t>
            </a:r>
            <a:r>
              <a:rPr lang="en-US" sz="1100" dirty="0" err="1" smtClean="0"/>
              <a:t>int</a:t>
            </a:r>
            <a:r>
              <a:rPr lang="en-US" sz="1100" dirty="0" smtClean="0"/>
              <a:t> </a:t>
            </a:r>
            <a:r>
              <a:rPr lang="en-US" sz="1100" dirty="0" err="1" smtClean="0"/>
              <a:t>i</a:t>
            </a:r>
            <a:r>
              <a:rPr lang="en-US" sz="1100" dirty="0" smtClean="0"/>
              <a:t>=0;i&lt;</a:t>
            </a:r>
            <a:r>
              <a:rPr lang="en-US" sz="1100" dirty="0" err="1" smtClean="0"/>
              <a:t>MAX;i</a:t>
            </a:r>
            <a:r>
              <a:rPr lang="en-US" sz="1100" dirty="0" smtClean="0"/>
              <a:t>++)</a:t>
            </a:r>
          </a:p>
          <a:p>
            <a:pPr>
              <a:buNone/>
            </a:pPr>
            <a:r>
              <a:rPr lang="en-US" sz="1100" dirty="0" smtClean="0"/>
              <a:t>	        	  </a:t>
            </a:r>
            <a:r>
              <a:rPr lang="en-US" sz="1100" dirty="0" err="1" smtClean="0"/>
              <a:t>arr</a:t>
            </a:r>
            <a:r>
              <a:rPr lang="en-US" sz="1100" dirty="0" smtClean="0"/>
              <a:t>[</a:t>
            </a:r>
            <a:r>
              <a:rPr lang="en-US" sz="1100" dirty="0" err="1" smtClean="0"/>
              <a:t>i</a:t>
            </a:r>
            <a:r>
              <a:rPr lang="en-US" sz="1100" dirty="0" smtClean="0"/>
              <a:t>]=0;           </a:t>
            </a:r>
          </a:p>
          <a:p>
            <a:pPr>
              <a:buNone/>
            </a:pPr>
            <a:r>
              <a:rPr lang="en-US" sz="1100" dirty="0" smtClean="0"/>
              <a:t>	</a:t>
            </a:r>
          </a:p>
          <a:p>
            <a:pPr>
              <a:buNone/>
            </a:pPr>
            <a:r>
              <a:rPr lang="en-US" sz="1100" dirty="0" smtClean="0"/>
              <a:t>	  top=-1;     </a:t>
            </a:r>
          </a:p>
          <a:p>
            <a:pPr>
              <a:buNone/>
            </a:pPr>
            <a:r>
              <a:rPr lang="en-US" sz="1100" dirty="0" smtClean="0"/>
              <a:t>	  }</a:t>
            </a:r>
          </a:p>
          <a:p>
            <a:pPr>
              <a:buNone/>
            </a:pPr>
            <a:r>
              <a:rPr lang="en-US" sz="1100" dirty="0" smtClean="0"/>
              <a:t>	</a:t>
            </a:r>
          </a:p>
          <a:p>
            <a:pPr>
              <a:buNone/>
            </a:pPr>
            <a:r>
              <a:rPr lang="en-US" sz="1100" dirty="0" smtClean="0"/>
              <a:t>           void push(T a)  </a:t>
            </a:r>
          </a:p>
          <a:p>
            <a:pPr>
              <a:buNone/>
            </a:pPr>
            <a:r>
              <a:rPr lang="en-US" sz="1100" dirty="0" smtClean="0"/>
              <a:t>	 { </a:t>
            </a:r>
          </a:p>
          <a:p>
            <a:pPr>
              <a:buNone/>
            </a:pPr>
            <a:r>
              <a:rPr lang="en-US" sz="1100" dirty="0" smtClean="0"/>
              <a:t>	top++;       </a:t>
            </a:r>
          </a:p>
          <a:p>
            <a:pPr>
              <a:buNone/>
            </a:pPr>
            <a:r>
              <a:rPr lang="en-US" sz="1100" dirty="0" smtClean="0"/>
              <a:t>	if(top&lt;MAX)</a:t>
            </a:r>
          </a:p>
          <a:p>
            <a:pPr>
              <a:buNone/>
            </a:pPr>
            <a:r>
              <a:rPr lang="en-US" sz="1100" dirty="0" smtClean="0"/>
              <a:t>	 {           </a:t>
            </a:r>
            <a:r>
              <a:rPr lang="en-US" sz="1100" dirty="0" err="1" smtClean="0"/>
              <a:t>arr</a:t>
            </a:r>
            <a:r>
              <a:rPr lang="en-US" sz="1100" dirty="0" smtClean="0"/>
              <a:t>[top]=a;       </a:t>
            </a:r>
          </a:p>
          <a:p>
            <a:pPr>
              <a:buNone/>
            </a:pPr>
            <a:r>
              <a:rPr lang="en-US" sz="1100" dirty="0" smtClean="0"/>
              <a:t>	 }</a:t>
            </a:r>
          </a:p>
          <a:p>
            <a:pPr>
              <a:buNone/>
            </a:pPr>
            <a:r>
              <a:rPr lang="en-US" sz="1100" dirty="0" smtClean="0"/>
              <a:t>	 else   </a:t>
            </a:r>
          </a:p>
          <a:p>
            <a:pPr>
              <a:buNone/>
            </a:pPr>
            <a:r>
              <a:rPr lang="en-US" sz="1100" dirty="0" smtClean="0"/>
              <a:t>	 {             </a:t>
            </a:r>
            <a:r>
              <a:rPr lang="en-US" sz="1100" dirty="0" err="1" smtClean="0"/>
              <a:t>cout</a:t>
            </a:r>
            <a:r>
              <a:rPr lang="en-US" sz="1100" dirty="0" smtClean="0"/>
              <a:t>&lt;&lt;" stack is full";</a:t>
            </a:r>
          </a:p>
          <a:p>
            <a:pPr>
              <a:buNone/>
            </a:pPr>
            <a:r>
              <a:rPr lang="en-US" sz="1100" dirty="0" smtClean="0"/>
              <a:t>	              top--;</a:t>
            </a:r>
          </a:p>
          <a:p>
            <a:pPr>
              <a:buNone/>
            </a:pPr>
            <a:r>
              <a:rPr lang="en-US" sz="1100" dirty="0" smtClean="0"/>
              <a:t>	 }    }</a:t>
            </a:r>
          </a:p>
          <a:p>
            <a:pPr>
              <a:buNone/>
            </a:pPr>
            <a:r>
              <a:rPr lang="en-US" sz="1100" dirty="0" smtClean="0"/>
              <a:t>	</a:t>
            </a:r>
            <a:endParaRPr lang="en-US" sz="1100" dirty="0"/>
          </a:p>
        </p:txBody>
      </p:sp>
      <p:sp>
        <p:nvSpPr>
          <p:cNvPr id="4" name="Rectangle 3"/>
          <p:cNvSpPr/>
          <p:nvPr/>
        </p:nvSpPr>
        <p:spPr>
          <a:xfrm>
            <a:off x="4343400" y="685800"/>
            <a:ext cx="4572000" cy="5262979"/>
          </a:xfrm>
          <a:prstGeom prst="rect">
            <a:avLst/>
          </a:prstGeom>
        </p:spPr>
        <p:txBody>
          <a:bodyPr>
            <a:spAutoFit/>
          </a:bodyPr>
          <a:lstStyle/>
          <a:p>
            <a:pPr>
              <a:buNone/>
            </a:pPr>
            <a:r>
              <a:rPr lang="en-US" sz="1400" dirty="0" smtClean="0"/>
              <a:t>               T pop()               </a:t>
            </a:r>
          </a:p>
          <a:p>
            <a:pPr>
              <a:buNone/>
            </a:pPr>
            <a:r>
              <a:rPr lang="en-US" sz="1400" dirty="0" smtClean="0"/>
              <a:t>	 {</a:t>
            </a:r>
          </a:p>
          <a:p>
            <a:pPr>
              <a:buNone/>
            </a:pPr>
            <a:r>
              <a:rPr lang="en-US" sz="1400" dirty="0" smtClean="0"/>
              <a:t>	if(top==-1)</a:t>
            </a:r>
          </a:p>
          <a:p>
            <a:pPr>
              <a:buNone/>
            </a:pPr>
            <a:r>
              <a:rPr lang="en-US" sz="1400" dirty="0" smtClean="0"/>
              <a:t>	{</a:t>
            </a:r>
          </a:p>
          <a:p>
            <a:pPr>
              <a:buNone/>
            </a:pPr>
            <a:r>
              <a:rPr lang="en-US" sz="1400" dirty="0" smtClean="0"/>
              <a:t>		</a:t>
            </a:r>
            <a:r>
              <a:rPr lang="en-US" sz="1400" dirty="0" err="1" smtClean="0"/>
              <a:t>cout</a:t>
            </a:r>
            <a:r>
              <a:rPr lang="en-US" sz="1400" dirty="0" smtClean="0"/>
              <a:t>&lt;&lt;"stack empty";</a:t>
            </a:r>
          </a:p>
          <a:p>
            <a:pPr>
              <a:buNone/>
            </a:pPr>
            <a:r>
              <a:rPr lang="en-US" sz="1400" dirty="0" smtClean="0"/>
              <a:t>	return 0;</a:t>
            </a:r>
          </a:p>
          <a:p>
            <a:pPr>
              <a:buNone/>
            </a:pPr>
            <a:r>
              <a:rPr lang="en-US" sz="1400" dirty="0" smtClean="0"/>
              <a:t>	}</a:t>
            </a:r>
          </a:p>
          <a:p>
            <a:pPr>
              <a:buNone/>
            </a:pPr>
            <a:r>
              <a:rPr lang="en-US" sz="1400" dirty="0" smtClean="0"/>
              <a:t>	else</a:t>
            </a:r>
          </a:p>
          <a:p>
            <a:pPr>
              <a:buNone/>
            </a:pPr>
            <a:r>
              <a:rPr lang="en-US" sz="1400" dirty="0" smtClean="0"/>
              <a:t>	{</a:t>
            </a:r>
          </a:p>
          <a:p>
            <a:pPr>
              <a:buNone/>
            </a:pPr>
            <a:r>
              <a:rPr lang="en-US" sz="1400" dirty="0" smtClean="0"/>
              <a:t>	T data=</a:t>
            </a:r>
            <a:r>
              <a:rPr lang="en-US" sz="1400" dirty="0" err="1" smtClean="0"/>
              <a:t>arr</a:t>
            </a:r>
            <a:r>
              <a:rPr lang="en-US" sz="1400" dirty="0" smtClean="0"/>
              <a:t>[top];     </a:t>
            </a:r>
          </a:p>
          <a:p>
            <a:pPr>
              <a:buNone/>
            </a:pPr>
            <a:r>
              <a:rPr lang="en-US" sz="1400" dirty="0" smtClean="0"/>
              <a:t>    	top--;             </a:t>
            </a:r>
          </a:p>
          <a:p>
            <a:pPr>
              <a:buNone/>
            </a:pPr>
            <a:r>
              <a:rPr lang="en-US" sz="1400" dirty="0" smtClean="0"/>
              <a:t>	return data;         </a:t>
            </a:r>
          </a:p>
          <a:p>
            <a:pPr>
              <a:buNone/>
            </a:pPr>
            <a:r>
              <a:rPr lang="en-US" sz="1400" dirty="0" smtClean="0"/>
              <a:t>	}  } };</a:t>
            </a:r>
          </a:p>
          <a:p>
            <a:pPr>
              <a:buNone/>
            </a:pPr>
            <a:r>
              <a:rPr lang="en-US" sz="1400" dirty="0" smtClean="0"/>
              <a:t>		 </a:t>
            </a:r>
          </a:p>
          <a:p>
            <a:pPr>
              <a:buNone/>
            </a:pPr>
            <a:r>
              <a:rPr lang="en-US" sz="1400" dirty="0" smtClean="0"/>
              <a:t>	</a:t>
            </a:r>
            <a:r>
              <a:rPr lang="en-US" sz="1400" dirty="0" err="1" smtClean="0"/>
              <a:t>int</a:t>
            </a:r>
            <a:r>
              <a:rPr lang="en-US" sz="1400" dirty="0" smtClean="0"/>
              <a:t> main()</a:t>
            </a:r>
          </a:p>
          <a:p>
            <a:pPr>
              <a:buNone/>
            </a:pPr>
            <a:r>
              <a:rPr lang="en-US" sz="1400" dirty="0" smtClean="0"/>
              <a:t>	{</a:t>
            </a:r>
          </a:p>
          <a:p>
            <a:pPr>
              <a:buNone/>
            </a:pPr>
            <a:r>
              <a:rPr lang="en-US" sz="1400" dirty="0" smtClean="0"/>
              <a:t>	 stack &lt;</a:t>
            </a:r>
            <a:r>
              <a:rPr lang="en-US" sz="1400" dirty="0" err="1" smtClean="0"/>
              <a:t>int</a:t>
            </a:r>
            <a:r>
              <a:rPr lang="en-US" sz="1400" dirty="0" smtClean="0"/>
              <a:t>&gt;a;    </a:t>
            </a:r>
          </a:p>
          <a:p>
            <a:pPr>
              <a:buNone/>
            </a:pPr>
            <a:r>
              <a:rPr lang="en-US" sz="1400" dirty="0" smtClean="0"/>
              <a:t>	 </a:t>
            </a:r>
            <a:r>
              <a:rPr lang="en-US" sz="1400" dirty="0" err="1" smtClean="0"/>
              <a:t>int</a:t>
            </a:r>
            <a:r>
              <a:rPr lang="en-US" sz="1400" dirty="0" smtClean="0"/>
              <a:t> opt=1;</a:t>
            </a:r>
          </a:p>
          <a:p>
            <a:pPr>
              <a:buNone/>
            </a:pPr>
            <a:r>
              <a:rPr lang="en-US" sz="1400" dirty="0" smtClean="0"/>
              <a:t>	 </a:t>
            </a:r>
            <a:r>
              <a:rPr lang="en-US" sz="1400" dirty="0" err="1" smtClean="0"/>
              <a:t>cout</a:t>
            </a:r>
            <a:r>
              <a:rPr lang="en-US" sz="1400" dirty="0" smtClean="0"/>
              <a:t>&lt;&lt;" enter the element to be entered in to the stack\n";	 </a:t>
            </a:r>
          </a:p>
          <a:p>
            <a:pPr>
              <a:buNone/>
            </a:pPr>
            <a:r>
              <a:rPr lang="en-US" sz="1400" dirty="0" smtClean="0"/>
              <a:t>                   </a:t>
            </a:r>
            <a:r>
              <a:rPr lang="en-US" sz="1400" dirty="0" err="1" smtClean="0"/>
              <a:t>cin</a:t>
            </a:r>
            <a:r>
              <a:rPr lang="en-US" sz="1400" dirty="0" smtClean="0"/>
              <a:t>&gt;&gt;</a:t>
            </a:r>
            <a:r>
              <a:rPr lang="en-US" sz="1400" dirty="0" err="1" smtClean="0"/>
              <a:t>a.item</a:t>
            </a:r>
            <a:r>
              <a:rPr lang="en-US" sz="1400" dirty="0" smtClean="0"/>
              <a:t>;</a:t>
            </a:r>
          </a:p>
          <a:p>
            <a:pPr>
              <a:buNone/>
            </a:pPr>
            <a:r>
              <a:rPr lang="en-US" sz="1400" dirty="0" smtClean="0"/>
              <a:t>                    </a:t>
            </a:r>
            <a:r>
              <a:rPr lang="en-US" sz="1400" dirty="0" err="1" smtClean="0"/>
              <a:t>a.push</a:t>
            </a:r>
            <a:r>
              <a:rPr lang="en-US" sz="1400" dirty="0" smtClean="0"/>
              <a:t>(</a:t>
            </a:r>
            <a:r>
              <a:rPr lang="en-US" sz="1400" dirty="0" err="1" smtClean="0"/>
              <a:t>a.item</a:t>
            </a:r>
            <a:r>
              <a:rPr lang="en-US" sz="1400" dirty="0" smtClean="0"/>
              <a:t>);</a:t>
            </a:r>
          </a:p>
          <a:p>
            <a:pPr>
              <a:buNone/>
            </a:pPr>
            <a:r>
              <a:rPr lang="en-US" sz="1400" dirty="0" smtClean="0"/>
              <a:t>                     </a:t>
            </a:r>
            <a:r>
              <a:rPr lang="en-US" sz="1400" dirty="0" err="1" smtClean="0"/>
              <a:t>cout</a:t>
            </a:r>
            <a:r>
              <a:rPr lang="en-US" sz="1400" dirty="0" smtClean="0"/>
              <a:t>&lt;&lt;a.pop();</a:t>
            </a:r>
          </a:p>
          <a:p>
            <a:pPr>
              <a:buNone/>
            </a:pPr>
            <a:r>
              <a:rPr lang="en-US" sz="1400" dirty="0" smtClean="0"/>
              <a:t>}</a:t>
            </a:r>
            <a:endParaRPr lang="en-US" sz="1400" dirty="0"/>
          </a:p>
        </p:txBody>
      </p:sp>
      <p:cxnSp>
        <p:nvCxnSpPr>
          <p:cNvPr id="6" name="Straight Connector 5"/>
          <p:cNvCxnSpPr/>
          <p:nvPr/>
        </p:nvCxnSpPr>
        <p:spPr>
          <a:xfrm rot="5400000">
            <a:off x="1104900" y="3771900"/>
            <a:ext cx="61722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Stack &lt;</a:t>
            </a:r>
            <a:r>
              <a:rPr lang="en-US" sz="2400" dirty="0" err="1" smtClean="0"/>
              <a:t>int</a:t>
            </a:r>
            <a:r>
              <a:rPr lang="en-US" sz="2400" dirty="0" smtClean="0"/>
              <a:t>&gt;a;   -- Gives a stack with integers as data members</a:t>
            </a:r>
          </a:p>
          <a:p>
            <a:endParaRPr lang="en-US" sz="2400" dirty="0" smtClean="0"/>
          </a:p>
          <a:p>
            <a:r>
              <a:rPr lang="en-US" sz="2400" dirty="0" smtClean="0"/>
              <a:t>Stack &lt;float&gt;a;  -- Gives a stack with floating point numbers as data members</a:t>
            </a:r>
          </a:p>
          <a:p>
            <a:endParaRPr lang="en-US" sz="2400" dirty="0" smtClean="0"/>
          </a:p>
          <a:p>
            <a:endParaRPr lang="en-US" sz="2400" dirty="0" smtClean="0"/>
          </a:p>
          <a:p>
            <a:r>
              <a:rPr lang="en-US" sz="2400" dirty="0" smtClean="0"/>
              <a:t>Stack &lt;char&gt;a; Gives a stack with characters as data members.</a:t>
            </a:r>
          </a:p>
          <a:p>
            <a:pPr>
              <a:buNone/>
            </a:pPr>
            <a:r>
              <a:rPr lang="en-US" sz="2400" dirty="0" smtClean="0"/>
              <a:t>          </a:t>
            </a:r>
          </a:p>
          <a:p>
            <a:pPr>
              <a:buNone/>
            </a:pPr>
            <a:r>
              <a:rPr lang="en-US" sz="2400" dirty="0" smtClean="0"/>
              <a:t>         .. also, user defined data types can be passed as parameters.</a:t>
            </a:r>
          </a:p>
          <a:p>
            <a:pPr>
              <a:buNone/>
            </a:pPr>
            <a:endParaRPr lang="en-US" sz="2400" dirty="0" smtClean="0"/>
          </a:p>
          <a:p>
            <a:pPr>
              <a:buNone/>
            </a:pPr>
            <a:endParaRPr lang="en-US" sz="2400" dirty="0" smtClean="0"/>
          </a:p>
          <a:p>
            <a:pPr>
              <a:buNone/>
            </a:pPr>
            <a:r>
              <a:rPr lang="en-US" sz="2400" dirty="0" smtClean="0"/>
              <a:t>This process of creating a specific class from  a class template is called </a:t>
            </a:r>
            <a:r>
              <a:rPr lang="en-US" sz="2400" dirty="0" smtClean="0">
                <a:solidFill>
                  <a:srgbClr val="FF0000"/>
                </a:solidFill>
              </a:rPr>
              <a:t>instantiation</a:t>
            </a:r>
            <a:r>
              <a:rPr lang="en-US" sz="2400" dirty="0" smtClean="0"/>
              <a:t>. The compiler will perform error analysis only  when an instantiation takes place.</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 Templates with multiple arguments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More than one generic data type can be  created in a class.</a:t>
            </a:r>
          </a:p>
          <a:p>
            <a:pPr>
              <a:buNone/>
            </a:pPr>
            <a:r>
              <a:rPr lang="en-US" dirty="0" smtClean="0"/>
              <a:t>They can be specified as a comma separated list in the template specification.</a:t>
            </a:r>
          </a:p>
          <a:p>
            <a:pPr>
              <a:buNone/>
            </a:pPr>
            <a:r>
              <a:rPr lang="en-US" dirty="0" smtClean="0"/>
              <a:t> </a:t>
            </a:r>
          </a:p>
          <a:p>
            <a:pPr>
              <a:buNone/>
            </a:pPr>
            <a:r>
              <a:rPr lang="en-US" dirty="0" smtClean="0"/>
              <a:t> template&lt;class T1, class T2, … &gt;</a:t>
            </a:r>
          </a:p>
          <a:p>
            <a:pPr>
              <a:buNone/>
            </a:pPr>
            <a:r>
              <a:rPr lang="en-US" dirty="0" smtClean="0"/>
              <a:t>class </a:t>
            </a:r>
            <a:r>
              <a:rPr lang="en-US" dirty="0" err="1" smtClean="0"/>
              <a:t>classname</a:t>
            </a:r>
            <a:endParaRPr lang="en-US" dirty="0" smtClean="0"/>
          </a:p>
          <a:p>
            <a:pPr>
              <a:buNone/>
            </a:pPr>
            <a:r>
              <a:rPr lang="en-US" dirty="0" smtClean="0"/>
              <a:t>{ </a:t>
            </a:r>
          </a:p>
          <a:p>
            <a:pPr>
              <a:buNone/>
            </a:pPr>
            <a:r>
              <a:rPr lang="en-US" dirty="0" smtClean="0"/>
              <a:t>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program</a:t>
            </a:r>
            <a:endParaRPr lang="en-US" dirty="0"/>
          </a:p>
        </p:txBody>
      </p:sp>
      <p:sp>
        <p:nvSpPr>
          <p:cNvPr id="3" name="Content Placeholder 2"/>
          <p:cNvSpPr>
            <a:spLocks noGrp="1"/>
          </p:cNvSpPr>
          <p:nvPr>
            <p:ph idx="1"/>
          </p:nvPr>
        </p:nvSpPr>
        <p:spPr>
          <a:xfrm>
            <a:off x="457200" y="1600200"/>
            <a:ext cx="3581400" cy="4525963"/>
          </a:xfrm>
        </p:spPr>
        <p:txBody>
          <a:bodyPr>
            <a:normAutofit fontScale="47500" lnSpcReduction="20000"/>
          </a:bodyPr>
          <a:lstStyle/>
          <a:p>
            <a:pPr>
              <a:buNone/>
            </a:pPr>
            <a:endParaRPr lang="en-US" dirty="0" smtClean="0"/>
          </a:p>
          <a:p>
            <a:pPr>
              <a:buNone/>
            </a:pPr>
            <a:r>
              <a:rPr lang="en-US" dirty="0" smtClean="0"/>
              <a:t> #include&lt;</a:t>
            </a:r>
            <a:r>
              <a:rPr lang="en-US" dirty="0" err="1" smtClean="0"/>
              <a:t>iostream</a:t>
            </a:r>
            <a:r>
              <a:rPr lang="en-US" dirty="0" smtClean="0"/>
              <a:t>&gt;</a:t>
            </a:r>
          </a:p>
          <a:p>
            <a:pPr>
              <a:buNone/>
            </a:pPr>
            <a:r>
              <a:rPr lang="en-US" dirty="0" smtClean="0"/>
              <a:t>using namespace std;</a:t>
            </a:r>
          </a:p>
          <a:p>
            <a:pPr>
              <a:buNone/>
            </a:pPr>
            <a:r>
              <a:rPr lang="en-US" dirty="0" smtClean="0"/>
              <a:t>template &lt; class T1 , class T2&gt;</a:t>
            </a:r>
          </a:p>
          <a:p>
            <a:pPr>
              <a:buNone/>
            </a:pPr>
            <a:r>
              <a:rPr lang="en-US" dirty="0" smtClean="0"/>
              <a:t>class Test</a:t>
            </a:r>
          </a:p>
          <a:p>
            <a:pPr>
              <a:buNone/>
            </a:pPr>
            <a:r>
              <a:rPr lang="en-US" dirty="0" smtClean="0"/>
              <a:t>{</a:t>
            </a:r>
          </a:p>
          <a:p>
            <a:pPr>
              <a:buNone/>
            </a:pPr>
            <a:r>
              <a:rPr lang="en-US" dirty="0" smtClean="0"/>
              <a:t> T1 a;</a:t>
            </a:r>
          </a:p>
          <a:p>
            <a:pPr>
              <a:buNone/>
            </a:pPr>
            <a:r>
              <a:rPr lang="en-US" dirty="0" smtClean="0"/>
              <a:t> T2 b; </a:t>
            </a:r>
          </a:p>
          <a:p>
            <a:pPr>
              <a:buNone/>
            </a:pPr>
            <a:r>
              <a:rPr lang="en-US" dirty="0" smtClean="0"/>
              <a:t>public: Test(T1 x, T2 y)</a:t>
            </a:r>
          </a:p>
          <a:p>
            <a:pPr>
              <a:buNone/>
            </a:pPr>
            <a:r>
              <a:rPr lang="en-US" dirty="0" smtClean="0"/>
              <a:t>{ </a:t>
            </a:r>
          </a:p>
          <a:p>
            <a:pPr>
              <a:buNone/>
            </a:pPr>
            <a:r>
              <a:rPr lang="en-US" dirty="0" smtClean="0"/>
              <a:t>a =x;</a:t>
            </a:r>
          </a:p>
          <a:p>
            <a:pPr>
              <a:buNone/>
            </a:pPr>
            <a:r>
              <a:rPr lang="en-US" dirty="0" smtClean="0"/>
              <a:t>b = y;</a:t>
            </a:r>
          </a:p>
          <a:p>
            <a:pPr>
              <a:buNone/>
            </a:pPr>
            <a:r>
              <a:rPr lang="en-US" dirty="0" smtClean="0"/>
              <a:t>}</a:t>
            </a:r>
          </a:p>
          <a:p>
            <a:pPr>
              <a:buNone/>
            </a:pPr>
            <a:endParaRPr lang="en-US" dirty="0" smtClean="0"/>
          </a:p>
          <a:p>
            <a:pPr>
              <a:buNone/>
            </a:pPr>
            <a:r>
              <a:rPr lang="en-US" dirty="0" smtClean="0"/>
              <a:t>void show()</a:t>
            </a:r>
          </a:p>
          <a:p>
            <a:pPr>
              <a:buNone/>
            </a:pPr>
            <a:r>
              <a:rPr lang="en-US" dirty="0" smtClean="0"/>
              <a:t>{ </a:t>
            </a:r>
          </a:p>
          <a:p>
            <a:pPr>
              <a:buNone/>
            </a:pPr>
            <a:r>
              <a:rPr lang="en-US" dirty="0" smtClean="0"/>
              <a:t>   </a:t>
            </a:r>
            <a:r>
              <a:rPr lang="en-US" dirty="0" err="1" smtClean="0"/>
              <a:t>cout</a:t>
            </a:r>
            <a:r>
              <a:rPr lang="en-US" dirty="0" smtClean="0"/>
              <a:t>&lt;&lt;a&lt;&lt;"   and   " &lt;&lt;b&lt;&lt;"\n";</a:t>
            </a:r>
          </a:p>
          <a:p>
            <a:pPr>
              <a:buNone/>
            </a:pPr>
            <a:r>
              <a:rPr lang="en-US" dirty="0" smtClean="0"/>
              <a:t>}};</a:t>
            </a:r>
          </a:p>
          <a:p>
            <a:pPr>
              <a:buNone/>
            </a:pPr>
            <a:endParaRPr lang="en-US" dirty="0" smtClean="0"/>
          </a:p>
          <a:p>
            <a:pPr>
              <a:buNone/>
            </a:pPr>
            <a:endParaRPr lang="en-US" dirty="0" smtClean="0"/>
          </a:p>
          <a:p>
            <a:pPr>
              <a:buNone/>
            </a:pPr>
            <a:endParaRPr lang="en-US" dirty="0"/>
          </a:p>
        </p:txBody>
      </p:sp>
      <p:cxnSp>
        <p:nvCxnSpPr>
          <p:cNvPr id="5" name="Straight Connector 4"/>
          <p:cNvCxnSpPr/>
          <p:nvPr/>
        </p:nvCxnSpPr>
        <p:spPr>
          <a:xfrm rot="5400000">
            <a:off x="1715294" y="4075906"/>
            <a:ext cx="5105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724400" y="1981200"/>
            <a:ext cx="3387146" cy="2862322"/>
          </a:xfrm>
          <a:prstGeom prst="rect">
            <a:avLst/>
          </a:prstGeom>
          <a:noFill/>
        </p:spPr>
        <p:txBody>
          <a:bodyPr wrap="none" rtlCol="0">
            <a:spAutoFit/>
          </a:bodyPr>
          <a:lstStyle/>
          <a:p>
            <a:endParaRPr lang="en-US" dirty="0" smtClean="0"/>
          </a:p>
          <a:p>
            <a:r>
              <a:rPr lang="en-US" dirty="0" err="1" smtClean="0"/>
              <a:t>int</a:t>
            </a:r>
            <a:r>
              <a:rPr lang="en-US" dirty="0" smtClean="0"/>
              <a:t> main()</a:t>
            </a:r>
          </a:p>
          <a:p>
            <a:r>
              <a:rPr lang="en-US" dirty="0" smtClean="0"/>
              <a:t>{ </a:t>
            </a:r>
          </a:p>
          <a:p>
            <a:r>
              <a:rPr lang="en-US" dirty="0" smtClean="0"/>
              <a:t>    Test &lt;</a:t>
            </a:r>
            <a:r>
              <a:rPr lang="en-US" dirty="0" err="1" smtClean="0"/>
              <a:t>float,int</a:t>
            </a:r>
            <a:r>
              <a:rPr lang="en-US" dirty="0" smtClean="0"/>
              <a:t>&gt; test1(1.23, 100);</a:t>
            </a:r>
          </a:p>
          <a:p>
            <a:r>
              <a:rPr lang="en-US" dirty="0" smtClean="0"/>
              <a:t>  Test&lt;</a:t>
            </a:r>
            <a:r>
              <a:rPr lang="en-US" dirty="0" err="1" smtClean="0"/>
              <a:t>int,char</a:t>
            </a:r>
            <a:r>
              <a:rPr lang="en-US" dirty="0" smtClean="0"/>
              <a:t>&gt; test2 (100,'w');</a:t>
            </a:r>
          </a:p>
          <a:p>
            <a:r>
              <a:rPr lang="en-US" dirty="0" smtClean="0"/>
              <a:t>test1.show();</a:t>
            </a:r>
          </a:p>
          <a:p>
            <a:r>
              <a:rPr lang="en-US" dirty="0" smtClean="0"/>
              <a:t>test2.show();</a:t>
            </a:r>
          </a:p>
          <a:p>
            <a:r>
              <a:rPr lang="en-US" dirty="0" smtClean="0"/>
              <a:t>return 0;</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question</a:t>
            </a:r>
            <a:endParaRPr lang="en-US" dirty="0"/>
          </a:p>
        </p:txBody>
      </p:sp>
      <p:sp>
        <p:nvSpPr>
          <p:cNvPr id="3" name="Content Placeholder 2"/>
          <p:cNvSpPr>
            <a:spLocks noGrp="1"/>
          </p:cNvSpPr>
          <p:nvPr>
            <p:ph idx="1"/>
          </p:nvPr>
        </p:nvSpPr>
        <p:spPr/>
        <p:txBody>
          <a:bodyPr>
            <a:noAutofit/>
          </a:bodyPr>
          <a:lstStyle/>
          <a:p>
            <a:pPr>
              <a:buNone/>
            </a:pPr>
            <a:r>
              <a:rPr lang="en-US" sz="2000" dirty="0" smtClean="0"/>
              <a:t>Write a class template to represent a generic array. Perform the following tasks:</a:t>
            </a:r>
          </a:p>
          <a:p>
            <a:pPr>
              <a:buNone/>
            </a:pPr>
            <a:endParaRPr lang="en-US" sz="2000" dirty="0" smtClean="0"/>
          </a:p>
          <a:p>
            <a:pPr>
              <a:buNone/>
            </a:pPr>
            <a:r>
              <a:rPr lang="en-US" sz="2000" dirty="0" smtClean="0"/>
              <a:t> a. To create the array.</a:t>
            </a:r>
          </a:p>
          <a:p>
            <a:pPr>
              <a:buNone/>
            </a:pPr>
            <a:r>
              <a:rPr lang="en-US" sz="2000" dirty="0" smtClean="0"/>
              <a:t>  b. To modify the value of a given element.</a:t>
            </a:r>
          </a:p>
          <a:p>
            <a:pPr>
              <a:buNone/>
            </a:pPr>
            <a:r>
              <a:rPr lang="en-US" sz="2000" dirty="0" smtClean="0"/>
              <a:t>c. To multiply by a scalar value.</a:t>
            </a:r>
          </a:p>
          <a:p>
            <a:pPr>
              <a:buNone/>
            </a:pP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Templates</a:t>
            </a:r>
            <a:endParaRPr lang="en-US"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buNone/>
            </a:pPr>
            <a:r>
              <a:rPr lang="en-US" dirty="0" smtClean="0"/>
              <a:t>    Like class templates , function templates can be used to create a family of functions with different argument types.</a:t>
            </a:r>
          </a:p>
          <a:p>
            <a:pPr>
              <a:buNone/>
            </a:pPr>
            <a:r>
              <a:rPr lang="en-US" dirty="0" smtClean="0"/>
              <a:t>The general format is , </a:t>
            </a:r>
          </a:p>
          <a:p>
            <a:pPr>
              <a:buNone/>
            </a:pPr>
            <a:r>
              <a:rPr lang="en-US" dirty="0" smtClean="0"/>
              <a:t>  </a:t>
            </a:r>
          </a:p>
          <a:p>
            <a:pPr>
              <a:buNone/>
            </a:pPr>
            <a:r>
              <a:rPr lang="en-US" dirty="0" smtClean="0"/>
              <a:t>   template &lt;class T&gt;</a:t>
            </a:r>
          </a:p>
          <a:p>
            <a:pPr>
              <a:buNone/>
            </a:pPr>
            <a:r>
              <a:rPr lang="en-US" dirty="0" smtClean="0"/>
              <a:t>   </a:t>
            </a:r>
            <a:r>
              <a:rPr lang="en-US" dirty="0" err="1" smtClean="0"/>
              <a:t>returntype</a:t>
            </a:r>
            <a:r>
              <a:rPr lang="en-US" dirty="0" smtClean="0"/>
              <a:t> </a:t>
            </a:r>
            <a:r>
              <a:rPr lang="en-US" dirty="0" err="1" smtClean="0"/>
              <a:t>functionname</a:t>
            </a:r>
            <a:r>
              <a:rPr lang="en-US" dirty="0" smtClean="0"/>
              <a:t>   (arguments of type T)</a:t>
            </a:r>
          </a:p>
          <a:p>
            <a:pPr>
              <a:buNone/>
            </a:pPr>
            <a:r>
              <a:rPr lang="en-US" dirty="0" smtClean="0"/>
              <a:t>   { </a:t>
            </a:r>
          </a:p>
          <a:p>
            <a:pPr>
              <a:buNone/>
            </a:pPr>
            <a:r>
              <a:rPr lang="en-US" dirty="0" smtClean="0"/>
              <a:t>   </a:t>
            </a:r>
          </a:p>
          <a:p>
            <a:pPr>
              <a:buNone/>
            </a:pPr>
            <a:r>
              <a:rPr lang="en-US" dirty="0" smtClean="0"/>
              <a:t>      …………….</a:t>
            </a:r>
          </a:p>
          <a:p>
            <a:pPr>
              <a:buNone/>
            </a:pPr>
            <a:r>
              <a:rPr lang="en-US" dirty="0" smtClean="0"/>
              <a:t>    // Body of the function </a:t>
            </a:r>
          </a:p>
          <a:p>
            <a:pPr>
              <a:buNone/>
            </a:pPr>
            <a:r>
              <a:rPr lang="en-US" dirty="0" smtClean="0"/>
              <a:t>  // with type T</a:t>
            </a:r>
          </a:p>
          <a:p>
            <a:pPr>
              <a:buNone/>
            </a:pPr>
            <a:r>
              <a:rPr lang="en-US" dirty="0" smtClean="0"/>
              <a:t> ………..</a:t>
            </a:r>
          </a:p>
          <a:p>
            <a:pPr>
              <a:buNone/>
            </a:pPr>
            <a:endParaRPr lang="en-US" dirty="0" smtClean="0"/>
          </a:p>
          <a:p>
            <a:pPr>
              <a:buNone/>
            </a:pPr>
            <a:r>
              <a:rPr lang="en-US" dirty="0" smtClean="0"/>
              <a:t>…………..</a:t>
            </a:r>
          </a:p>
          <a:p>
            <a:pPr>
              <a:buNone/>
            </a:pPr>
            <a:endParaRPr lang="en-US" dirty="0" smtClean="0"/>
          </a:p>
          <a:p>
            <a:pPr>
              <a:buNone/>
            </a:pPr>
            <a:r>
              <a:rPr lang="en-US" dirty="0" smtClean="0"/>
              <a:t>   }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 IV</a:t>
            </a:r>
            <a:endParaRPr lang="en-US" dirty="0"/>
          </a:p>
        </p:txBody>
      </p:sp>
      <p:sp>
        <p:nvSpPr>
          <p:cNvPr id="3" name="Content Placeholder 2"/>
          <p:cNvSpPr>
            <a:spLocks noGrp="1"/>
          </p:cNvSpPr>
          <p:nvPr>
            <p:ph idx="1"/>
          </p:nvPr>
        </p:nvSpPr>
        <p:spPr/>
        <p:txBody>
          <a:bodyPr>
            <a:normAutofit/>
          </a:bodyPr>
          <a:lstStyle/>
          <a:p>
            <a:pPr>
              <a:buNone/>
            </a:pPr>
            <a:r>
              <a:rPr lang="en-US" b="1" dirty="0" smtClean="0"/>
              <a:t> </a:t>
            </a:r>
            <a:r>
              <a:rPr lang="en-US" sz="2400" b="1" u="sng" dirty="0" smtClean="0"/>
              <a:t>Syllabus:</a:t>
            </a:r>
            <a:r>
              <a:rPr lang="en-US" b="1" dirty="0" smtClean="0"/>
              <a:t> - </a:t>
            </a:r>
            <a:endParaRPr lang="en-US" dirty="0" smtClean="0"/>
          </a:p>
          <a:p>
            <a:pPr>
              <a:buNone/>
            </a:pPr>
            <a:r>
              <a:rPr lang="en-US" sz="2000" dirty="0" smtClean="0"/>
              <a:t>Virtual Destructors – </a:t>
            </a:r>
            <a:r>
              <a:rPr lang="en-US" sz="2000" dirty="0" smtClean="0">
                <a:solidFill>
                  <a:schemeClr val="accent3"/>
                </a:solidFill>
              </a:rPr>
              <a:t>Virtual Base Classes </a:t>
            </a:r>
            <a:r>
              <a:rPr lang="en-US" sz="2000" dirty="0" smtClean="0"/>
              <a:t>- Template- class templates and function  templates- Creating and using templates –  Namespaces-Dynamic Objects - Dynamic object allocation - </a:t>
            </a:r>
            <a:r>
              <a:rPr lang="en-US" sz="2000" dirty="0" smtClean="0">
                <a:solidFill>
                  <a:schemeClr val="accent3"/>
                </a:solidFill>
              </a:rPr>
              <a:t>Inline functions</a:t>
            </a:r>
            <a:r>
              <a:rPr lang="en-US" sz="2000" dirty="0" smtClean="0"/>
              <a:t>. Exception Handling-basics of exception handling-exception handling mechanism- Throwing and Catching Mechanism-</a:t>
            </a:r>
            <a:r>
              <a:rPr lang="en-US" sz="2000" dirty="0" err="1" smtClean="0"/>
              <a:t>Rethrowing</a:t>
            </a:r>
            <a:r>
              <a:rPr lang="en-US" sz="2000" dirty="0" smtClean="0"/>
              <a:t> and Specifying exceptions.</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Example 1:- program to add</a:t>
            </a:r>
            <a:endParaRPr lang="en-US" dirty="0"/>
          </a:p>
        </p:txBody>
      </p:sp>
      <p:sp>
        <p:nvSpPr>
          <p:cNvPr id="3" name="Content Placeholder 2"/>
          <p:cNvSpPr>
            <a:spLocks noGrp="1"/>
          </p:cNvSpPr>
          <p:nvPr>
            <p:ph idx="1"/>
          </p:nvPr>
        </p:nvSpPr>
        <p:spPr>
          <a:xfrm>
            <a:off x="609600" y="990600"/>
            <a:ext cx="8229600" cy="5486400"/>
          </a:xfrm>
        </p:spPr>
        <p:txBody>
          <a:bodyPr>
            <a:normAutofit fontScale="550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template &lt;class T&gt;</a:t>
            </a:r>
          </a:p>
          <a:p>
            <a:pPr>
              <a:buNone/>
            </a:pPr>
            <a:endParaRPr lang="en-US" dirty="0" smtClean="0"/>
          </a:p>
          <a:p>
            <a:pPr>
              <a:buNone/>
            </a:pPr>
            <a:r>
              <a:rPr lang="en-US" dirty="0" smtClean="0"/>
              <a:t>T add(T a, T b)</a:t>
            </a:r>
          </a:p>
          <a:p>
            <a:pPr>
              <a:buNone/>
            </a:pPr>
            <a:r>
              <a:rPr lang="en-US" dirty="0" smtClean="0"/>
              <a:t>{</a:t>
            </a:r>
          </a:p>
          <a:p>
            <a:pPr>
              <a:buNone/>
            </a:pPr>
            <a:r>
              <a:rPr lang="en-US" dirty="0" smtClean="0"/>
              <a:t>	T c ;</a:t>
            </a:r>
          </a:p>
          <a:p>
            <a:pPr>
              <a:buNone/>
            </a:pPr>
            <a:r>
              <a:rPr lang="en-US" dirty="0" smtClean="0"/>
              <a:t>	c= </a:t>
            </a:r>
            <a:r>
              <a:rPr lang="en-US" dirty="0" err="1" smtClean="0"/>
              <a:t>a+b</a:t>
            </a:r>
            <a:r>
              <a:rPr lang="en-US" dirty="0" smtClean="0"/>
              <a:t>;</a:t>
            </a:r>
          </a:p>
          <a:p>
            <a:pPr>
              <a:buNone/>
            </a:pPr>
            <a:r>
              <a:rPr lang="en-US" dirty="0" smtClean="0"/>
              <a:t>	return c;</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 </a:t>
            </a:r>
          </a:p>
          <a:p>
            <a:pPr>
              <a:buNone/>
            </a:pPr>
            <a:endParaRPr lang="en-US" dirty="0" smtClean="0"/>
          </a:p>
          <a:p>
            <a:pPr>
              <a:buNone/>
            </a:pPr>
            <a:r>
              <a:rPr lang="en-US" dirty="0" err="1" smtClean="0"/>
              <a:t>cout</a:t>
            </a:r>
            <a:r>
              <a:rPr lang="en-US" dirty="0" smtClean="0"/>
              <a:t>&lt;&lt;"sum of integer 2 n 3 is \t:"&lt;&lt;add(2,3);</a:t>
            </a:r>
          </a:p>
          <a:p>
            <a:pPr>
              <a:buNone/>
            </a:pPr>
            <a:r>
              <a:rPr lang="en-US" dirty="0" err="1" smtClean="0"/>
              <a:t>cout</a:t>
            </a:r>
            <a:r>
              <a:rPr lang="en-US" dirty="0" smtClean="0"/>
              <a:t>&lt;&lt;"m of floats 5.5 n 6.6. is \t"&lt;&lt;add(5.5,6.6);</a:t>
            </a:r>
          </a:p>
          <a:p>
            <a:pPr>
              <a:buNone/>
            </a:pPr>
            <a:endParaRPr lang="en-US" dirty="0" smtClean="0"/>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 2 ( Swapping )</a:t>
            </a:r>
            <a:endParaRPr lang="en-US" dirty="0"/>
          </a:p>
        </p:txBody>
      </p:sp>
      <p:sp>
        <p:nvSpPr>
          <p:cNvPr id="3" name="Content Placeholder 2"/>
          <p:cNvSpPr>
            <a:spLocks noGrp="1"/>
          </p:cNvSpPr>
          <p:nvPr>
            <p:ph idx="1"/>
          </p:nvPr>
        </p:nvSpPr>
        <p:spPr>
          <a:xfrm>
            <a:off x="457200" y="838200"/>
            <a:ext cx="3886200" cy="5715000"/>
          </a:xfrm>
        </p:spPr>
        <p:txBody>
          <a:bodyPr>
            <a:normAutofit fontScale="47500" lnSpcReduction="20000"/>
          </a:bodyPr>
          <a:lstStyle/>
          <a:p>
            <a:pPr>
              <a:buNone/>
            </a:pPr>
            <a:endParaRPr lang="en-US" dirty="0" smtClean="0"/>
          </a:p>
          <a:p>
            <a:pPr>
              <a:buNone/>
            </a:pPr>
            <a:r>
              <a:rPr lang="en-US" dirty="0" smtClean="0"/>
              <a:t>template &lt;</a:t>
            </a:r>
            <a:r>
              <a:rPr lang="en-US" dirty="0" err="1" smtClean="0"/>
              <a:t>typename</a:t>
            </a:r>
            <a:r>
              <a:rPr lang="en-US" dirty="0" smtClean="0"/>
              <a:t> T&gt;</a:t>
            </a:r>
          </a:p>
          <a:p>
            <a:pPr>
              <a:buNone/>
            </a:pPr>
            <a:endParaRPr lang="en-US" dirty="0" smtClean="0"/>
          </a:p>
          <a:p>
            <a:pPr>
              <a:buNone/>
            </a:pPr>
            <a:r>
              <a:rPr lang="en-US" dirty="0" smtClean="0"/>
              <a:t>void Swap(T &amp;n1, T &amp;n2)</a:t>
            </a:r>
          </a:p>
          <a:p>
            <a:pPr>
              <a:buNone/>
            </a:pPr>
            <a:r>
              <a:rPr lang="en-US" dirty="0" smtClean="0"/>
              <a:t>{</a:t>
            </a:r>
          </a:p>
          <a:p>
            <a:pPr>
              <a:buNone/>
            </a:pPr>
            <a:r>
              <a:rPr lang="en-US" dirty="0" smtClean="0"/>
              <a:t>	T  temp;</a:t>
            </a:r>
          </a:p>
          <a:p>
            <a:pPr>
              <a:buNone/>
            </a:pPr>
            <a:r>
              <a:rPr lang="en-US" dirty="0" smtClean="0"/>
              <a:t>	temp = n1;</a:t>
            </a:r>
          </a:p>
          <a:p>
            <a:pPr>
              <a:buNone/>
            </a:pPr>
            <a:r>
              <a:rPr lang="en-US" dirty="0" smtClean="0"/>
              <a:t>	n1 = n2;</a:t>
            </a:r>
          </a:p>
          <a:p>
            <a:pPr>
              <a:buNone/>
            </a:pPr>
            <a:r>
              <a:rPr lang="en-US" dirty="0" smtClean="0"/>
              <a:t>	n2 = temp;</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i1=1, i2=2;</a:t>
            </a:r>
          </a:p>
          <a:p>
            <a:pPr>
              <a:buNone/>
            </a:pPr>
            <a:r>
              <a:rPr lang="en-US" dirty="0" smtClean="0"/>
              <a:t>	float f1=1.1, f2=2.2;</a:t>
            </a:r>
          </a:p>
          <a:p>
            <a:pPr>
              <a:buNone/>
            </a:pPr>
            <a:r>
              <a:rPr lang="en-US" dirty="0" smtClean="0"/>
              <a:t>	char c1='a', c2='b';</a:t>
            </a:r>
          </a:p>
          <a:p>
            <a:pPr>
              <a:buNone/>
            </a:pPr>
            <a:endParaRPr lang="en-US" dirty="0" smtClean="0"/>
          </a:p>
          <a:p>
            <a:pPr>
              <a:buNone/>
            </a:pPr>
            <a:r>
              <a:rPr lang="en-US" dirty="0" smtClean="0"/>
              <a:t>	</a:t>
            </a:r>
            <a:r>
              <a:rPr lang="en-US" dirty="0" err="1" smtClean="0"/>
              <a:t>cout</a:t>
            </a:r>
            <a:r>
              <a:rPr lang="en-US" dirty="0" smtClean="0"/>
              <a:t>&lt;&lt;"Before passing data to function template.\n";</a:t>
            </a:r>
          </a:p>
          <a:p>
            <a:pPr>
              <a:buNone/>
            </a:pPr>
            <a:r>
              <a:rPr lang="en-US" dirty="0" smtClean="0"/>
              <a:t>	</a:t>
            </a:r>
            <a:r>
              <a:rPr lang="en-US" dirty="0" err="1" smtClean="0"/>
              <a:t>cout</a:t>
            </a:r>
            <a:r>
              <a:rPr lang="en-US" dirty="0" smtClean="0"/>
              <a:t>&lt;&lt;"i1 = "&lt;&lt;i1&lt;&lt;"\ni2="&lt;&lt;i2;</a:t>
            </a:r>
          </a:p>
          <a:p>
            <a:pPr>
              <a:buNone/>
            </a:pPr>
            <a:r>
              <a:rPr lang="en-US" dirty="0" smtClean="0"/>
              <a:t>	</a:t>
            </a:r>
            <a:r>
              <a:rPr lang="en-US" dirty="0" err="1" smtClean="0"/>
              <a:t>cout</a:t>
            </a:r>
            <a:r>
              <a:rPr lang="en-US" dirty="0" smtClean="0"/>
              <a:t>&lt;&lt;"\nf1 = "&lt;&lt;f1&lt;&lt;"\nf2="&lt;&lt;f2;</a:t>
            </a:r>
          </a:p>
          <a:p>
            <a:pPr>
              <a:buNone/>
            </a:pPr>
            <a:r>
              <a:rPr lang="en-US" dirty="0" smtClean="0"/>
              <a:t>	</a:t>
            </a:r>
            <a:r>
              <a:rPr lang="en-US" dirty="0" err="1" smtClean="0"/>
              <a:t>cout</a:t>
            </a:r>
            <a:r>
              <a:rPr lang="en-US" dirty="0" smtClean="0"/>
              <a:t>&lt;&lt;"\nc1 = "&lt;&lt;c1&lt;&lt;"\nc2="&lt;&lt;c2;</a:t>
            </a:r>
          </a:p>
          <a:p>
            <a:pPr>
              <a:buNone/>
            </a:pPr>
            <a:endParaRPr lang="en-US" dirty="0" smtClean="0"/>
          </a:p>
          <a:p>
            <a:pPr>
              <a:buNone/>
            </a:pPr>
            <a:r>
              <a:rPr lang="en-US" dirty="0" smtClean="0"/>
              <a:t>	</a:t>
            </a:r>
            <a:endParaRPr lang="en-US" dirty="0"/>
          </a:p>
        </p:txBody>
      </p:sp>
      <p:cxnSp>
        <p:nvCxnSpPr>
          <p:cNvPr id="5" name="Straight Connector 4"/>
          <p:cNvCxnSpPr/>
          <p:nvPr/>
        </p:nvCxnSpPr>
        <p:spPr>
          <a:xfrm rot="16200000" flipH="1">
            <a:off x="1752600" y="4114800"/>
            <a:ext cx="5410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648200" y="1905000"/>
            <a:ext cx="3810000" cy="3970318"/>
          </a:xfrm>
          <a:prstGeom prst="rect">
            <a:avLst/>
          </a:prstGeom>
        </p:spPr>
        <p:txBody>
          <a:bodyPr wrap="square">
            <a:spAutoFit/>
          </a:bodyPr>
          <a:lstStyle/>
          <a:p>
            <a:r>
              <a:rPr lang="en-US" dirty="0" smtClean="0"/>
              <a:t>                 Swap(i1, i2);</a:t>
            </a:r>
          </a:p>
          <a:p>
            <a:r>
              <a:rPr lang="en-US" dirty="0" smtClean="0"/>
              <a:t>	Swap(f1, f2);</a:t>
            </a:r>
          </a:p>
          <a:p>
            <a:r>
              <a:rPr lang="en-US" dirty="0" smtClean="0"/>
              <a:t>	Swap(c1, c2);</a:t>
            </a:r>
          </a:p>
          <a:p>
            <a:endParaRPr lang="en-US" dirty="0" smtClean="0"/>
          </a:p>
          <a:p>
            <a:r>
              <a:rPr lang="en-US" dirty="0" smtClean="0"/>
              <a:t>        </a:t>
            </a:r>
            <a:r>
              <a:rPr lang="en-US" dirty="0" err="1" smtClean="0"/>
              <a:t>cout</a:t>
            </a:r>
            <a:r>
              <a:rPr lang="en-US" dirty="0" smtClean="0"/>
              <a:t>&lt;&lt;"\n\</a:t>
            </a:r>
            <a:r>
              <a:rPr lang="en-US" dirty="0" err="1" smtClean="0"/>
              <a:t>nAfter</a:t>
            </a:r>
            <a:r>
              <a:rPr lang="en-US" dirty="0" smtClean="0"/>
              <a:t> passing data to function template.\n";</a:t>
            </a:r>
          </a:p>
          <a:p>
            <a:endParaRPr lang="en-US" dirty="0" smtClean="0"/>
          </a:p>
          <a:p>
            <a:endParaRPr lang="en-US" dirty="0" smtClean="0"/>
          </a:p>
          <a:p>
            <a:r>
              <a:rPr lang="en-US" dirty="0" err="1" smtClean="0"/>
              <a:t>cout</a:t>
            </a:r>
            <a:r>
              <a:rPr lang="en-US" dirty="0" smtClean="0"/>
              <a:t>&lt;&lt;"i1 = "&lt;&lt;i1&lt;&lt;"\ni2="&lt;&lt;i2;</a:t>
            </a:r>
          </a:p>
          <a:p>
            <a:r>
              <a:rPr lang="en-US" dirty="0" err="1" smtClean="0"/>
              <a:t>cout</a:t>
            </a:r>
            <a:r>
              <a:rPr lang="en-US" dirty="0" smtClean="0"/>
              <a:t>&lt;&lt;"\nf1 = "&lt;&lt;f1&lt;&lt;"\nf2="&lt;&lt;f2;</a:t>
            </a:r>
          </a:p>
          <a:p>
            <a:r>
              <a:rPr lang="en-US" dirty="0" err="1" smtClean="0"/>
              <a:t>cout</a:t>
            </a:r>
            <a:r>
              <a:rPr lang="en-US" dirty="0" smtClean="0"/>
              <a:t>&lt;&lt;"\nc1 = "&lt;&lt;c1&lt;&lt;"\nc2="&lt;&lt;c2;</a:t>
            </a:r>
          </a:p>
          <a:p>
            <a:endParaRPr lang="en-US" dirty="0" smtClean="0"/>
          </a:p>
          <a:p>
            <a:r>
              <a:rPr lang="en-US" dirty="0" smtClean="0"/>
              <a:t>return 0;</a:t>
            </a:r>
          </a:p>
          <a:p>
            <a:r>
              <a:rPr lang="en-US" dirty="0" smtClean="0"/>
              <a: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err="1" smtClean="0"/>
              <a:t>Eg</a:t>
            </a:r>
            <a:r>
              <a:rPr lang="en-US" dirty="0" smtClean="0"/>
              <a:t>: 3 ( Sorting )</a:t>
            </a:r>
            <a:endParaRPr lang="en-US" dirty="0"/>
          </a:p>
        </p:txBody>
      </p:sp>
      <p:sp>
        <p:nvSpPr>
          <p:cNvPr id="3" name="Content Placeholder 2"/>
          <p:cNvSpPr>
            <a:spLocks noGrp="1"/>
          </p:cNvSpPr>
          <p:nvPr>
            <p:ph idx="1"/>
          </p:nvPr>
        </p:nvSpPr>
        <p:spPr>
          <a:xfrm>
            <a:off x="457200" y="838200"/>
            <a:ext cx="3733800" cy="5638800"/>
          </a:xfrm>
        </p:spPr>
        <p:txBody>
          <a:bodyPr>
            <a:noAutofit/>
          </a:bodyPr>
          <a:lstStyle/>
          <a:p>
            <a:pPr>
              <a:buNone/>
            </a:pPr>
            <a:r>
              <a:rPr lang="en-US" sz="1600" dirty="0" smtClean="0"/>
              <a:t>#include&lt;</a:t>
            </a:r>
            <a:r>
              <a:rPr lang="en-US" sz="1600" dirty="0" err="1" smtClean="0"/>
              <a:t>iostream</a:t>
            </a:r>
            <a:r>
              <a:rPr lang="en-US" sz="1600" dirty="0" smtClean="0"/>
              <a:t>&gt;</a:t>
            </a:r>
          </a:p>
          <a:p>
            <a:pPr>
              <a:buNone/>
            </a:pPr>
            <a:r>
              <a:rPr lang="en-US" sz="1600" dirty="0" smtClean="0"/>
              <a:t>using namespace std;</a:t>
            </a:r>
          </a:p>
          <a:p>
            <a:pPr>
              <a:buNone/>
            </a:pPr>
            <a:r>
              <a:rPr lang="en-US" sz="1600" dirty="0" smtClean="0"/>
              <a:t> </a:t>
            </a:r>
          </a:p>
          <a:p>
            <a:pPr>
              <a:buNone/>
            </a:pPr>
            <a:r>
              <a:rPr lang="en-US" sz="1600" dirty="0" smtClean="0"/>
              <a:t>template&lt;class </a:t>
            </a:r>
            <a:r>
              <a:rPr lang="en-US" sz="1600" dirty="0" err="1" smtClean="0"/>
              <a:t>bubT</a:t>
            </a:r>
            <a:r>
              <a:rPr lang="en-US" sz="1600" dirty="0" smtClean="0"/>
              <a:t>&gt;</a:t>
            </a:r>
          </a:p>
          <a:p>
            <a:pPr>
              <a:buNone/>
            </a:pPr>
            <a:r>
              <a:rPr lang="en-US" sz="1600" dirty="0" smtClean="0"/>
              <a:t>void </a:t>
            </a:r>
            <a:r>
              <a:rPr lang="en-US" sz="1600" dirty="0" err="1" smtClean="0"/>
              <a:t>bubblesort</a:t>
            </a:r>
            <a:r>
              <a:rPr lang="en-US" sz="1600" dirty="0" smtClean="0"/>
              <a:t>(</a:t>
            </a:r>
            <a:r>
              <a:rPr lang="en-US" sz="1600" dirty="0" err="1" smtClean="0"/>
              <a:t>bubT</a:t>
            </a:r>
            <a:r>
              <a:rPr lang="en-US" sz="1600" dirty="0" smtClean="0"/>
              <a:t> a[], </a:t>
            </a:r>
            <a:r>
              <a:rPr lang="en-US" sz="1600" dirty="0" err="1" smtClean="0"/>
              <a:t>int</a:t>
            </a:r>
            <a:r>
              <a:rPr lang="en-US" sz="1600" dirty="0" smtClean="0"/>
              <a:t> n)</a:t>
            </a:r>
          </a:p>
          <a:p>
            <a:pPr>
              <a:buNone/>
            </a:pPr>
            <a:r>
              <a:rPr lang="en-US" sz="1600" dirty="0" smtClean="0"/>
              <a:t>{</a:t>
            </a:r>
          </a:p>
          <a:p>
            <a:pPr>
              <a:buNone/>
            </a:pPr>
            <a:r>
              <a:rPr lang="en-US" sz="1600" dirty="0" smtClean="0"/>
              <a:t>    </a:t>
            </a:r>
            <a:r>
              <a:rPr lang="en-US" sz="1600" dirty="0" err="1" smtClean="0"/>
              <a:t>int</a:t>
            </a:r>
            <a:r>
              <a:rPr lang="en-US" sz="1600" dirty="0" smtClean="0"/>
              <a:t> </a:t>
            </a:r>
            <a:r>
              <a:rPr lang="en-US" sz="1600" dirty="0" err="1" smtClean="0"/>
              <a:t>i</a:t>
            </a:r>
            <a:r>
              <a:rPr lang="en-US" sz="1600" dirty="0" smtClean="0"/>
              <a:t>, j;</a:t>
            </a:r>
          </a:p>
          <a:p>
            <a:pPr>
              <a:buNone/>
            </a:pPr>
            <a:r>
              <a:rPr lang="en-US" sz="1600" dirty="0" smtClean="0"/>
              <a:t>    for(</a:t>
            </a:r>
            <a:r>
              <a:rPr lang="en-US" sz="1600" dirty="0" err="1" smtClean="0"/>
              <a:t>i</a:t>
            </a:r>
            <a:r>
              <a:rPr lang="en-US" sz="1600" dirty="0" smtClean="0"/>
              <a:t>=0;i&lt;n-1;i++)</a:t>
            </a:r>
          </a:p>
          <a:p>
            <a:pPr>
              <a:buNone/>
            </a:pPr>
            <a:r>
              <a:rPr lang="en-US" sz="1600" dirty="0" smtClean="0"/>
              <a:t>    {</a:t>
            </a:r>
          </a:p>
          <a:p>
            <a:pPr>
              <a:buNone/>
            </a:pPr>
            <a:r>
              <a:rPr lang="en-US" sz="1600" dirty="0" smtClean="0"/>
              <a:t>        for(j=i+1;j&lt;</a:t>
            </a:r>
            <a:r>
              <a:rPr lang="en-US" sz="1600" dirty="0" err="1" smtClean="0"/>
              <a:t>n;j</a:t>
            </a:r>
            <a:r>
              <a:rPr lang="en-US" sz="1600" dirty="0" smtClean="0"/>
              <a:t>++)</a:t>
            </a:r>
          </a:p>
          <a:p>
            <a:pPr>
              <a:buNone/>
            </a:pPr>
            <a:r>
              <a:rPr lang="en-US" sz="1600" dirty="0" smtClean="0"/>
              <a:t>        {</a:t>
            </a:r>
          </a:p>
          <a:p>
            <a:pPr>
              <a:buNone/>
            </a:pPr>
            <a:r>
              <a:rPr lang="en-US" sz="1600" dirty="0" smtClean="0"/>
              <a:t>            if(a[</a:t>
            </a:r>
            <a:r>
              <a:rPr lang="en-US" sz="1600" dirty="0" err="1" smtClean="0"/>
              <a:t>i</a:t>
            </a:r>
            <a:r>
              <a:rPr lang="en-US" sz="1600" dirty="0" smtClean="0"/>
              <a:t>]&gt;a[j])</a:t>
            </a:r>
          </a:p>
          <a:p>
            <a:pPr>
              <a:buNone/>
            </a:pPr>
            <a:r>
              <a:rPr lang="en-US" sz="1600" dirty="0" smtClean="0"/>
              <a:t>            {</a:t>
            </a:r>
          </a:p>
          <a:p>
            <a:pPr>
              <a:buNone/>
            </a:pPr>
            <a:r>
              <a:rPr lang="en-US" sz="1600" dirty="0" smtClean="0"/>
              <a:t>                </a:t>
            </a:r>
            <a:r>
              <a:rPr lang="en-US" sz="1600" dirty="0" err="1" smtClean="0"/>
              <a:t>bubT</a:t>
            </a:r>
            <a:r>
              <a:rPr lang="en-US" sz="1600" dirty="0" smtClean="0"/>
              <a:t> element;</a:t>
            </a:r>
          </a:p>
          <a:p>
            <a:pPr>
              <a:buNone/>
            </a:pPr>
            <a:r>
              <a:rPr lang="en-US" sz="1600" dirty="0" smtClean="0"/>
              <a:t>                element = a[</a:t>
            </a:r>
            <a:r>
              <a:rPr lang="en-US" sz="1600" dirty="0" err="1" smtClean="0"/>
              <a:t>i</a:t>
            </a:r>
            <a:r>
              <a:rPr lang="en-US" sz="1600" dirty="0" smtClean="0"/>
              <a:t>];</a:t>
            </a:r>
          </a:p>
          <a:p>
            <a:pPr>
              <a:buNone/>
            </a:pPr>
            <a:r>
              <a:rPr lang="en-US" sz="1600" dirty="0" smtClean="0"/>
              <a:t>                a[</a:t>
            </a:r>
            <a:r>
              <a:rPr lang="en-US" sz="1600" dirty="0" err="1" smtClean="0"/>
              <a:t>i</a:t>
            </a:r>
            <a:r>
              <a:rPr lang="en-US" sz="1600" dirty="0" smtClean="0"/>
              <a:t>] = a[j];</a:t>
            </a:r>
          </a:p>
          <a:p>
            <a:pPr>
              <a:buNone/>
            </a:pPr>
            <a:r>
              <a:rPr lang="en-US" sz="1600" dirty="0" smtClean="0"/>
              <a:t>                a[j] = element;</a:t>
            </a:r>
          </a:p>
          <a:p>
            <a:pPr>
              <a:buNone/>
            </a:pPr>
            <a:r>
              <a:rPr lang="en-US" sz="1600" dirty="0" smtClean="0"/>
              <a:t>        </a:t>
            </a:r>
          </a:p>
          <a:p>
            <a:pPr>
              <a:buNone/>
            </a:pPr>
            <a:r>
              <a:rPr lang="en-US" sz="1600" dirty="0" smtClean="0"/>
              <a:t>    }         }      }    }</a:t>
            </a:r>
          </a:p>
          <a:p>
            <a:pPr>
              <a:buNone/>
            </a:pPr>
            <a:r>
              <a:rPr lang="en-US" sz="1600" dirty="0" smtClean="0"/>
              <a:t> </a:t>
            </a:r>
          </a:p>
        </p:txBody>
      </p:sp>
      <p:cxnSp>
        <p:nvCxnSpPr>
          <p:cNvPr id="5" name="Straight Connector 4"/>
          <p:cNvCxnSpPr/>
          <p:nvPr/>
        </p:nvCxnSpPr>
        <p:spPr>
          <a:xfrm rot="5400000">
            <a:off x="2019302" y="3848098"/>
            <a:ext cx="4648201" cy="3"/>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724400" y="1447800"/>
            <a:ext cx="4191000" cy="5078313"/>
          </a:xfrm>
          <a:prstGeom prst="rect">
            <a:avLst/>
          </a:prstGeom>
        </p:spPr>
        <p:txBody>
          <a:bodyPr wrap="square">
            <a:spAutoFit/>
          </a:bodyPr>
          <a:lstStyle/>
          <a:p>
            <a:pPr>
              <a:buNone/>
            </a:pPr>
            <a:r>
              <a:rPr lang="en-US" dirty="0" smtClean="0"/>
              <a:t>main()</a:t>
            </a:r>
          </a:p>
          <a:p>
            <a:pPr>
              <a:buNone/>
            </a:pPr>
            <a:r>
              <a:rPr lang="en-US" dirty="0" smtClean="0"/>
              <a:t>{</a:t>
            </a:r>
          </a:p>
          <a:p>
            <a:pPr>
              <a:buNone/>
            </a:pPr>
            <a:r>
              <a:rPr lang="en-US" dirty="0" smtClean="0"/>
              <a:t>    </a:t>
            </a:r>
            <a:r>
              <a:rPr lang="en-US" dirty="0" err="1" smtClean="0"/>
              <a:t>int</a:t>
            </a:r>
            <a:r>
              <a:rPr lang="en-US" dirty="0" smtClean="0"/>
              <a:t> a[6]={1,2,3,4,4,3};</a:t>
            </a:r>
          </a:p>
          <a:p>
            <a:pPr>
              <a:buNone/>
            </a:pPr>
            <a:r>
              <a:rPr lang="en-US" dirty="0" smtClean="0"/>
              <a:t>    char b[4]={'</a:t>
            </a:r>
            <a:r>
              <a:rPr lang="en-US" dirty="0" err="1" smtClean="0"/>
              <a:t>s','b','d','e</a:t>
            </a:r>
            <a:r>
              <a:rPr lang="en-US" dirty="0" smtClean="0"/>
              <a:t>'};</a:t>
            </a:r>
          </a:p>
          <a:p>
            <a:pPr>
              <a:buNone/>
            </a:pPr>
            <a:r>
              <a:rPr lang="en-US" dirty="0" smtClean="0"/>
              <a:t>    </a:t>
            </a:r>
          </a:p>
          <a:p>
            <a:pPr>
              <a:buNone/>
            </a:pPr>
            <a:r>
              <a:rPr lang="en-US" dirty="0" smtClean="0"/>
              <a:t>    </a:t>
            </a:r>
            <a:r>
              <a:rPr lang="en-US" dirty="0" err="1" smtClean="0"/>
              <a:t>bubblesort</a:t>
            </a:r>
            <a:r>
              <a:rPr lang="en-US" dirty="0" smtClean="0"/>
              <a:t>(a,6);</a:t>
            </a:r>
          </a:p>
          <a:p>
            <a:pPr>
              <a:buNone/>
            </a:pPr>
            <a:r>
              <a:rPr lang="en-US" dirty="0" smtClean="0"/>
              <a:t>    </a:t>
            </a:r>
            <a:r>
              <a:rPr lang="en-US" dirty="0" err="1" smtClean="0"/>
              <a:t>cout</a:t>
            </a:r>
            <a:r>
              <a:rPr lang="en-US" dirty="0" smtClean="0"/>
              <a:t>&lt;&lt;"\</a:t>
            </a:r>
            <a:r>
              <a:rPr lang="en-US" dirty="0" err="1" smtClean="0"/>
              <a:t>nSorted</a:t>
            </a:r>
            <a:r>
              <a:rPr lang="en-US" dirty="0" smtClean="0"/>
              <a:t> Order Integers: ";</a:t>
            </a:r>
          </a:p>
          <a:p>
            <a:pPr>
              <a:buNone/>
            </a:pPr>
            <a:r>
              <a:rPr lang="en-US" dirty="0" smtClean="0"/>
              <a:t>    for(</a:t>
            </a:r>
            <a:r>
              <a:rPr lang="en-US" dirty="0" err="1" smtClean="0"/>
              <a:t>int</a:t>
            </a:r>
            <a:r>
              <a:rPr lang="en-US" dirty="0" smtClean="0"/>
              <a:t> </a:t>
            </a:r>
            <a:r>
              <a:rPr lang="en-US" dirty="0" err="1" smtClean="0"/>
              <a:t>i</a:t>
            </a:r>
            <a:r>
              <a:rPr lang="en-US" dirty="0" smtClean="0"/>
              <a:t>=0;i&lt;6;i++)</a:t>
            </a:r>
          </a:p>
          <a:p>
            <a:pPr>
              <a:buNone/>
            </a:pPr>
            <a:r>
              <a:rPr lang="en-US" dirty="0" smtClean="0"/>
              <a:t>        </a:t>
            </a:r>
            <a:r>
              <a:rPr lang="en-US" dirty="0" err="1" smtClean="0"/>
              <a:t>cout</a:t>
            </a:r>
            <a:r>
              <a:rPr lang="en-US" dirty="0" smtClean="0"/>
              <a:t>&lt;&lt;a[</a:t>
            </a:r>
            <a:r>
              <a:rPr lang="en-US" dirty="0" err="1" smtClean="0"/>
              <a:t>i</a:t>
            </a:r>
            <a:r>
              <a:rPr lang="en-US" dirty="0" smtClean="0"/>
              <a:t>]&lt;&lt;"\t";</a:t>
            </a:r>
          </a:p>
          <a:p>
            <a:pPr>
              <a:buNone/>
            </a:pPr>
            <a:r>
              <a:rPr lang="en-US" dirty="0" smtClean="0"/>
              <a:t>    </a:t>
            </a:r>
          </a:p>
          <a:p>
            <a:pPr>
              <a:buNone/>
            </a:pPr>
            <a:r>
              <a:rPr lang="en-US" dirty="0" smtClean="0"/>
              <a:t>         </a:t>
            </a:r>
            <a:r>
              <a:rPr lang="en-US" dirty="0" err="1" smtClean="0"/>
              <a:t>bubblesort</a:t>
            </a:r>
            <a:r>
              <a:rPr lang="en-US" dirty="0" smtClean="0"/>
              <a:t>(b,4);</a:t>
            </a:r>
          </a:p>
          <a:p>
            <a:pPr>
              <a:buNone/>
            </a:pPr>
            <a:r>
              <a:rPr lang="en-US" dirty="0" smtClean="0"/>
              <a:t>     </a:t>
            </a:r>
            <a:r>
              <a:rPr lang="en-US" dirty="0" err="1" smtClean="0"/>
              <a:t>cout</a:t>
            </a:r>
            <a:r>
              <a:rPr lang="en-US" dirty="0" smtClean="0"/>
              <a:t>&lt;&lt;"\</a:t>
            </a:r>
            <a:r>
              <a:rPr lang="en-US" dirty="0" err="1" smtClean="0"/>
              <a:t>nSorted</a:t>
            </a:r>
            <a:r>
              <a:rPr lang="en-US" dirty="0" smtClean="0"/>
              <a:t> Order Characters: ";</a:t>
            </a:r>
          </a:p>
          <a:p>
            <a:pPr>
              <a:buNone/>
            </a:pPr>
            <a:r>
              <a:rPr lang="en-US" dirty="0" smtClean="0"/>
              <a:t>   </a:t>
            </a:r>
          </a:p>
          <a:p>
            <a:pPr>
              <a:buNone/>
            </a:pPr>
            <a:r>
              <a:rPr lang="en-US" dirty="0" smtClean="0"/>
              <a:t>        for(</a:t>
            </a:r>
            <a:r>
              <a:rPr lang="en-US" dirty="0" err="1" smtClean="0"/>
              <a:t>int</a:t>
            </a:r>
            <a:r>
              <a:rPr lang="en-US" dirty="0" smtClean="0"/>
              <a:t> j=0;j&lt;4;j++)</a:t>
            </a:r>
          </a:p>
          <a:p>
            <a:pPr>
              <a:buNone/>
            </a:pPr>
            <a:r>
              <a:rPr lang="en-US" dirty="0" smtClean="0"/>
              <a:t>        </a:t>
            </a:r>
            <a:r>
              <a:rPr lang="en-US" dirty="0" err="1" smtClean="0"/>
              <a:t>cout</a:t>
            </a:r>
            <a:r>
              <a:rPr lang="en-US" dirty="0" smtClean="0"/>
              <a:t>&lt;&lt;b[j]&lt;&lt;"\t";</a:t>
            </a:r>
          </a:p>
          <a:p>
            <a:pPr>
              <a:buNone/>
            </a:pPr>
            <a:r>
              <a:rPr lang="en-US" dirty="0" smtClean="0"/>
              <a:t>   </a:t>
            </a:r>
          </a:p>
          <a:p>
            <a:pPr>
              <a:buNone/>
            </a:pPr>
            <a:r>
              <a:rPr lang="en-US" dirty="0" smtClean="0"/>
              <a:t>         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Function templates with multiple parameters</a:t>
            </a:r>
            <a:endParaRPr lang="en-US" dirty="0"/>
          </a:p>
        </p:txBody>
      </p:sp>
      <p:sp>
        <p:nvSpPr>
          <p:cNvPr id="3" name="Content Placeholder 2"/>
          <p:cNvSpPr>
            <a:spLocks noGrp="1"/>
          </p:cNvSpPr>
          <p:nvPr>
            <p:ph idx="1"/>
          </p:nvPr>
        </p:nvSpPr>
        <p:spPr>
          <a:xfrm>
            <a:off x="457200" y="1371600"/>
            <a:ext cx="8229600" cy="4754563"/>
          </a:xfrm>
        </p:spPr>
        <p:txBody>
          <a:bodyPr>
            <a:normAutofit fontScale="70000" lnSpcReduction="20000"/>
          </a:bodyPr>
          <a:lstStyle/>
          <a:p>
            <a:pPr>
              <a:buNone/>
            </a:pPr>
            <a:r>
              <a:rPr lang="en-US" dirty="0" smtClean="0"/>
              <a:t>Like class templates , we can add more than one generic data type in the template statement using comma separated list.</a:t>
            </a:r>
          </a:p>
          <a:p>
            <a:pPr>
              <a:buNone/>
            </a:pPr>
            <a:r>
              <a:rPr lang="en-US" dirty="0" smtClean="0"/>
              <a:t> </a:t>
            </a:r>
          </a:p>
          <a:p>
            <a:pPr>
              <a:buNone/>
            </a:pPr>
            <a:r>
              <a:rPr lang="en-US" dirty="0" smtClean="0"/>
              <a:t>  template &lt;class T1,class  T2, …. &gt;</a:t>
            </a:r>
          </a:p>
          <a:p>
            <a:pPr>
              <a:buNone/>
            </a:pPr>
            <a:r>
              <a:rPr lang="en-US" dirty="0" smtClean="0"/>
              <a:t>  return type </a:t>
            </a:r>
            <a:r>
              <a:rPr lang="en-US" dirty="0" err="1" smtClean="0"/>
              <a:t>functionname</a:t>
            </a:r>
            <a:r>
              <a:rPr lang="en-US" dirty="0" smtClean="0"/>
              <a:t>(arguments of T1, T2, .. )</a:t>
            </a:r>
          </a:p>
          <a:p>
            <a:pPr>
              <a:buNone/>
            </a:pPr>
            <a:r>
              <a:rPr lang="en-US" dirty="0" smtClean="0"/>
              <a:t>{  </a:t>
            </a:r>
          </a:p>
          <a:p>
            <a:pPr>
              <a:buNone/>
            </a:pPr>
            <a:r>
              <a:rPr lang="en-US" dirty="0" smtClean="0"/>
              <a:t>…</a:t>
            </a:r>
          </a:p>
          <a:p>
            <a:pPr>
              <a:buNone/>
            </a:pPr>
            <a:r>
              <a:rPr lang="en-US" dirty="0" smtClean="0"/>
              <a:t> …..</a:t>
            </a:r>
          </a:p>
          <a:p>
            <a:pPr>
              <a:buNone/>
            </a:pPr>
            <a:r>
              <a:rPr lang="en-US" dirty="0" smtClean="0"/>
              <a:t>( Body of the function)</a:t>
            </a:r>
          </a:p>
          <a:p>
            <a:pPr>
              <a:buNone/>
            </a:pPr>
            <a:endParaRPr lang="en-US" dirty="0" smtClean="0"/>
          </a:p>
          <a:p>
            <a:pPr>
              <a:buNone/>
            </a:pPr>
            <a:endParaRPr lang="en-US" dirty="0" smtClean="0"/>
          </a:p>
          <a:p>
            <a:pPr>
              <a:buNone/>
            </a:pPr>
            <a:r>
              <a:rPr lang="en-US" dirty="0" smtClean="0"/>
              <a:t>}</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endParaRPr lang="en-US" dirty="0" smtClean="0"/>
          </a:p>
          <a:p>
            <a:pPr>
              <a:buNone/>
            </a:pPr>
            <a:r>
              <a:rPr lang="en-US" dirty="0" smtClean="0"/>
              <a:t>template&lt;class T1,class T2&gt;</a:t>
            </a:r>
          </a:p>
          <a:p>
            <a:pPr>
              <a:buNone/>
            </a:pPr>
            <a:r>
              <a:rPr lang="en-US" dirty="0" smtClean="0"/>
              <a:t>void display (T1 x , T2 y)</a:t>
            </a:r>
          </a:p>
          <a:p>
            <a:pPr>
              <a:buNone/>
            </a:pPr>
            <a:r>
              <a:rPr lang="en-US" dirty="0" smtClean="0"/>
              <a:t>{</a:t>
            </a:r>
          </a:p>
          <a:p>
            <a:pPr>
              <a:buNone/>
            </a:pPr>
            <a:r>
              <a:rPr lang="en-US" dirty="0" smtClean="0"/>
              <a:t> </a:t>
            </a:r>
            <a:r>
              <a:rPr lang="en-US" dirty="0" err="1" smtClean="0"/>
              <a:t>cout</a:t>
            </a:r>
            <a:r>
              <a:rPr lang="en-US" dirty="0" smtClean="0"/>
              <a:t>&lt;&lt;x&lt;&lt;"    "&lt;&lt;y&lt;&lt;"\n";</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display(1999 , " ABC");</a:t>
            </a:r>
          </a:p>
          <a:p>
            <a:pPr>
              <a:buNone/>
            </a:pPr>
            <a:r>
              <a:rPr lang="en-US" dirty="0" smtClean="0"/>
              <a:t>display(12.34 , 1200);</a:t>
            </a:r>
          </a:p>
          <a:p>
            <a:pPr>
              <a:buNone/>
            </a:pPr>
            <a:r>
              <a:rPr lang="en-US" dirty="0" smtClean="0"/>
              <a:t>return 0;</a:t>
            </a:r>
          </a:p>
          <a:p>
            <a:pPr>
              <a:buNone/>
            </a:pPr>
            <a:r>
              <a:rPr lang="en-US" dirty="0" smtClean="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Overloading of template functions</a:t>
            </a:r>
            <a:endParaRPr lang="en-US" dirty="0"/>
          </a:p>
        </p:txBody>
      </p:sp>
      <p:sp>
        <p:nvSpPr>
          <p:cNvPr id="3" name="Content Placeholder 2"/>
          <p:cNvSpPr>
            <a:spLocks noGrp="1"/>
          </p:cNvSpPr>
          <p:nvPr>
            <p:ph idx="1"/>
          </p:nvPr>
        </p:nvSpPr>
        <p:spPr/>
        <p:txBody>
          <a:bodyPr>
            <a:noAutofit/>
          </a:bodyPr>
          <a:lstStyle/>
          <a:p>
            <a:pPr>
              <a:buNone/>
            </a:pPr>
            <a:r>
              <a:rPr lang="en-US" sz="2000" dirty="0" smtClean="0"/>
              <a:t>A  template function may be overloaded with either template functions or ordinary function of its name.</a:t>
            </a:r>
          </a:p>
          <a:p>
            <a:pPr>
              <a:buNone/>
            </a:pPr>
            <a:r>
              <a:rPr lang="en-US" sz="2000" dirty="0" smtClean="0"/>
              <a:t> </a:t>
            </a:r>
          </a:p>
          <a:p>
            <a:pPr>
              <a:buNone/>
            </a:pPr>
            <a:r>
              <a:rPr lang="en-US" sz="2000" dirty="0" smtClean="0"/>
              <a:t>  Overloading resolution is accomplished as follows,</a:t>
            </a:r>
          </a:p>
          <a:p>
            <a:pPr>
              <a:buNone/>
            </a:pPr>
            <a:endParaRPr lang="en-US" sz="2000" dirty="0" smtClean="0"/>
          </a:p>
          <a:p>
            <a:pPr marL="514350" indent="-514350">
              <a:buAutoNum type="arabicPeriod"/>
            </a:pPr>
            <a:r>
              <a:rPr lang="en-US" sz="2000" dirty="0" smtClean="0"/>
              <a:t>Call an ordinary function that has an exact match.</a:t>
            </a:r>
          </a:p>
          <a:p>
            <a:pPr marL="514350" indent="-514350">
              <a:buAutoNum type="arabicPeriod"/>
            </a:pPr>
            <a:r>
              <a:rPr lang="en-US" sz="2000" dirty="0" smtClean="0"/>
              <a:t>Call a template function that could be created with an exact match.</a:t>
            </a:r>
          </a:p>
          <a:p>
            <a:pPr marL="514350" indent="-514350">
              <a:buAutoNum type="arabicPeriod"/>
            </a:pPr>
            <a:r>
              <a:rPr lang="en-US" sz="2000" dirty="0" smtClean="0"/>
              <a:t>Try normal overloading resolution to find a match (Refer mod 3).</a:t>
            </a:r>
          </a:p>
          <a:p>
            <a:pPr marL="514350" indent="-514350">
              <a:buNone/>
            </a:pPr>
            <a:endParaRPr lang="en-US" sz="2000" dirty="0" smtClean="0"/>
          </a:p>
          <a:p>
            <a:pPr marL="514350" indent="-514350">
              <a:buNone/>
            </a:pPr>
            <a:r>
              <a:rPr lang="en-US" sz="2000" dirty="0" smtClean="0"/>
              <a:t>              An error is generated if no match is found.</a:t>
            </a:r>
          </a:p>
          <a:p>
            <a:pPr>
              <a:buNone/>
            </a:pP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Eg</a:t>
            </a:r>
            <a:r>
              <a:rPr lang="en-US" dirty="0" smtClean="0"/>
              <a:t>: - Overloading</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template&lt;class T1&gt;</a:t>
            </a:r>
          </a:p>
          <a:p>
            <a:pPr>
              <a:buNone/>
            </a:pPr>
            <a:endParaRPr lang="en-US" dirty="0" smtClean="0"/>
          </a:p>
          <a:p>
            <a:pPr>
              <a:buNone/>
            </a:pPr>
            <a:r>
              <a:rPr lang="en-US" dirty="0" smtClean="0"/>
              <a:t>void display (T1 x )</a:t>
            </a:r>
          </a:p>
          <a:p>
            <a:pPr>
              <a:buNone/>
            </a:pPr>
            <a:r>
              <a:rPr lang="en-US" dirty="0" smtClean="0"/>
              <a:t>{ </a:t>
            </a:r>
            <a:r>
              <a:rPr lang="en-US" dirty="0" err="1" smtClean="0"/>
              <a:t>cout</a:t>
            </a:r>
            <a:r>
              <a:rPr lang="en-US" dirty="0" smtClean="0"/>
              <a:t>&lt;&lt;"template display "&lt;&lt;x&lt;&lt;"\n";</a:t>
            </a:r>
          </a:p>
          <a:p>
            <a:pPr>
              <a:buNone/>
            </a:pPr>
            <a:r>
              <a:rPr lang="en-US" dirty="0" smtClean="0"/>
              <a:t>}</a:t>
            </a:r>
          </a:p>
          <a:p>
            <a:pPr>
              <a:buNone/>
            </a:pPr>
            <a:endParaRPr lang="en-US" dirty="0" smtClean="0"/>
          </a:p>
          <a:p>
            <a:pPr>
              <a:buNone/>
            </a:pPr>
            <a:r>
              <a:rPr lang="en-US" dirty="0" smtClean="0"/>
              <a:t>void display (</a:t>
            </a:r>
            <a:r>
              <a:rPr lang="en-US" dirty="0" err="1" smtClean="0"/>
              <a:t>int</a:t>
            </a:r>
            <a:r>
              <a:rPr lang="en-US" dirty="0" smtClean="0"/>
              <a:t> x )</a:t>
            </a:r>
          </a:p>
          <a:p>
            <a:pPr>
              <a:buNone/>
            </a:pPr>
            <a:r>
              <a:rPr lang="en-US" dirty="0" smtClean="0"/>
              <a:t>{ </a:t>
            </a:r>
            <a:r>
              <a:rPr lang="en-US" dirty="0" err="1" smtClean="0"/>
              <a:t>cout</a:t>
            </a:r>
            <a:r>
              <a:rPr lang="en-US" dirty="0" smtClean="0"/>
              <a:t>&lt;&lt;"explicit display "&lt;&lt;x&lt;&lt;"\n";</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display(100);</a:t>
            </a:r>
          </a:p>
          <a:p>
            <a:pPr>
              <a:buNone/>
            </a:pPr>
            <a:r>
              <a:rPr lang="en-US" dirty="0" smtClean="0"/>
              <a:t>display(12.34 );</a:t>
            </a:r>
          </a:p>
          <a:p>
            <a:pPr>
              <a:buNone/>
            </a:pPr>
            <a:r>
              <a:rPr lang="en-US" dirty="0" smtClean="0"/>
              <a:t>display('C');</a:t>
            </a:r>
          </a:p>
          <a:p>
            <a:pPr>
              <a:buNone/>
            </a:pPr>
            <a:r>
              <a:rPr lang="en-US" dirty="0" smtClean="0"/>
              <a:t>return 0;</a:t>
            </a:r>
          </a:p>
          <a:p>
            <a:pPr>
              <a:buNone/>
            </a:pPr>
            <a:r>
              <a:rPr lang="en-US" dirty="0" smtClean="0"/>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762000" y="1600200"/>
            <a:ext cx="80010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Dynamic Initialization of objects:</a:t>
            </a:r>
            <a:br>
              <a:rPr lang="en-US" b="1" dirty="0" smtClean="0"/>
            </a:br>
            <a:endParaRPr lang="en-US" dirty="0"/>
          </a:p>
        </p:txBody>
      </p:sp>
      <p:sp>
        <p:nvSpPr>
          <p:cNvPr id="3" name="Content Placeholder 2"/>
          <p:cNvSpPr>
            <a:spLocks noGrp="1"/>
          </p:cNvSpPr>
          <p:nvPr>
            <p:ph idx="1"/>
          </p:nvPr>
        </p:nvSpPr>
        <p:spPr>
          <a:xfrm>
            <a:off x="457200" y="1646237"/>
            <a:ext cx="8229600" cy="4525963"/>
          </a:xfrm>
        </p:spPr>
        <p:txBody>
          <a:bodyPr>
            <a:normAutofit fontScale="77500" lnSpcReduction="20000"/>
          </a:bodyPr>
          <a:lstStyle/>
          <a:p>
            <a:pPr>
              <a:buNone/>
            </a:pPr>
            <a:r>
              <a:rPr lang="en-US" dirty="0" smtClean="0"/>
              <a:t>Class objects can be initialized dynamically. </a:t>
            </a:r>
          </a:p>
          <a:p>
            <a:pPr>
              <a:buNone/>
            </a:pPr>
            <a:endParaRPr lang="en-US" dirty="0" smtClean="0"/>
          </a:p>
          <a:p>
            <a:pPr>
              <a:buNone/>
            </a:pPr>
            <a:r>
              <a:rPr lang="en-US" dirty="0" err="1" smtClean="0"/>
              <a:t>i.e</a:t>
            </a:r>
            <a:r>
              <a:rPr lang="en-US" dirty="0" smtClean="0"/>
              <a:t> ,  initializing the objects by passing the values to the constructor from the user input or other means.  </a:t>
            </a:r>
          </a:p>
          <a:p>
            <a:pPr>
              <a:buNone/>
            </a:pPr>
            <a:r>
              <a:rPr lang="en-US" dirty="0" smtClean="0"/>
              <a:t>       This form of initializing an object is known dynamic initialization.</a:t>
            </a:r>
          </a:p>
          <a:p>
            <a:pPr>
              <a:buNone/>
            </a:pPr>
            <a:endParaRPr lang="en-US" dirty="0" smtClean="0"/>
          </a:p>
          <a:p>
            <a:pPr>
              <a:buNone/>
            </a:pPr>
            <a:r>
              <a:rPr lang="en-US" u="sng" dirty="0" smtClean="0"/>
              <a:t>Advantage: - </a:t>
            </a:r>
          </a:p>
          <a:p>
            <a:pPr>
              <a:buNone/>
            </a:pPr>
            <a:r>
              <a:rPr lang="en-US" dirty="0" smtClean="0"/>
              <a:t>We can provide various initialization formats , using overloaded constructors</a:t>
            </a:r>
          </a:p>
          <a:p>
            <a:pPr>
              <a:buNone/>
            </a:pPr>
            <a:r>
              <a:rPr lang="en-US" dirty="0" smtClean="0"/>
              <a:t>This provides the flexibility of using different format of data at runtime depending on the situation.</a:t>
            </a:r>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Eg</a:t>
            </a:r>
            <a:r>
              <a:rPr lang="en-US" dirty="0" smtClean="0"/>
              <a:t>:- A bank Account </a:t>
            </a:r>
            <a:endParaRPr lang="en-US" dirty="0"/>
          </a:p>
        </p:txBody>
      </p:sp>
      <p:sp>
        <p:nvSpPr>
          <p:cNvPr id="3" name="Content Placeholder 2"/>
          <p:cNvSpPr>
            <a:spLocks noGrp="1"/>
          </p:cNvSpPr>
          <p:nvPr>
            <p:ph idx="1"/>
          </p:nvPr>
        </p:nvSpPr>
        <p:spPr>
          <a:xfrm>
            <a:off x="152400" y="838200"/>
            <a:ext cx="4114800" cy="5562600"/>
          </a:xfrm>
        </p:spPr>
        <p:txBody>
          <a:bodyPr>
            <a:noAutofit/>
          </a:bodyPr>
          <a:lstStyle/>
          <a:p>
            <a:pPr>
              <a:buNone/>
            </a:pPr>
            <a:r>
              <a:rPr lang="en-US" sz="1600" dirty="0" smtClean="0"/>
              <a:t>class </a:t>
            </a:r>
            <a:r>
              <a:rPr lang="en-US" sz="1600" dirty="0" err="1" smtClean="0"/>
              <a:t>Fixed_deposit</a:t>
            </a:r>
            <a:endParaRPr lang="en-US" sz="1600" dirty="0" smtClean="0"/>
          </a:p>
          <a:p>
            <a:pPr>
              <a:buNone/>
            </a:pPr>
            <a:r>
              <a:rPr lang="en-US" sz="1600" dirty="0" smtClean="0"/>
              <a:t>{ long </a:t>
            </a:r>
            <a:r>
              <a:rPr lang="en-US" sz="1600" dirty="0" err="1" smtClean="0"/>
              <a:t>int</a:t>
            </a:r>
            <a:r>
              <a:rPr lang="en-US" sz="1600" dirty="0" smtClean="0"/>
              <a:t> </a:t>
            </a:r>
            <a:r>
              <a:rPr lang="en-US" sz="1600" dirty="0" err="1" smtClean="0"/>
              <a:t>P_amount</a:t>
            </a:r>
            <a:r>
              <a:rPr lang="en-US" sz="1600" dirty="0" smtClean="0"/>
              <a:t>; //Principal amount</a:t>
            </a:r>
          </a:p>
          <a:p>
            <a:pPr>
              <a:buNone/>
            </a:pPr>
            <a:r>
              <a:rPr lang="en-US" sz="1600" dirty="0" err="1" smtClean="0"/>
              <a:t>int</a:t>
            </a:r>
            <a:r>
              <a:rPr lang="en-US" sz="1600" dirty="0" smtClean="0"/>
              <a:t> years; //Period of investment</a:t>
            </a:r>
          </a:p>
          <a:p>
            <a:pPr>
              <a:buNone/>
            </a:pPr>
            <a:r>
              <a:rPr lang="en-US" sz="1600" dirty="0" smtClean="0"/>
              <a:t>float Rate; //Interest rate</a:t>
            </a:r>
          </a:p>
          <a:p>
            <a:pPr>
              <a:buNone/>
            </a:pPr>
            <a:r>
              <a:rPr lang="en-US" sz="1600" dirty="0" smtClean="0"/>
              <a:t>float </a:t>
            </a:r>
            <a:r>
              <a:rPr lang="en-US" sz="1600" dirty="0" err="1" smtClean="0"/>
              <a:t>R_value</a:t>
            </a:r>
            <a:r>
              <a:rPr lang="en-US" sz="1600" dirty="0" smtClean="0"/>
              <a:t>; //Return value of </a:t>
            </a:r>
            <a:r>
              <a:rPr lang="en-US" sz="1600" dirty="0" err="1" smtClean="0"/>
              <a:t>amont</a:t>
            </a:r>
            <a:endParaRPr lang="en-US" sz="1600" dirty="0" smtClean="0"/>
          </a:p>
          <a:p>
            <a:pPr>
              <a:buNone/>
            </a:pPr>
            <a:r>
              <a:rPr lang="en-US" sz="1600" dirty="0" smtClean="0"/>
              <a:t>public:</a:t>
            </a:r>
          </a:p>
          <a:p>
            <a:pPr>
              <a:buNone/>
            </a:pPr>
            <a:r>
              <a:rPr lang="en-US" sz="1600" dirty="0" err="1" smtClean="0"/>
              <a:t>Fixed_deposit</a:t>
            </a:r>
            <a:r>
              <a:rPr lang="en-US" sz="1600" dirty="0" smtClean="0"/>
              <a:t> ( ) { }</a:t>
            </a:r>
          </a:p>
          <a:p>
            <a:pPr>
              <a:buNone/>
            </a:pPr>
            <a:r>
              <a:rPr lang="en-US" sz="1600" dirty="0" err="1" smtClean="0"/>
              <a:t>Fixed_deposit</a:t>
            </a:r>
            <a:r>
              <a:rPr lang="en-US" sz="1600" dirty="0" smtClean="0"/>
              <a:t> (long </a:t>
            </a:r>
            <a:r>
              <a:rPr lang="en-US" sz="1600" dirty="0" err="1" smtClean="0"/>
              <a:t>int</a:t>
            </a:r>
            <a:r>
              <a:rPr lang="en-US" sz="1600" dirty="0" smtClean="0"/>
              <a:t> p, </a:t>
            </a:r>
            <a:r>
              <a:rPr lang="en-US" sz="1600" dirty="0" err="1" smtClean="0"/>
              <a:t>int</a:t>
            </a:r>
            <a:r>
              <a:rPr lang="en-US" sz="1600" dirty="0" smtClean="0"/>
              <a:t> y, float r = 0.12);</a:t>
            </a:r>
          </a:p>
          <a:p>
            <a:pPr>
              <a:buNone/>
            </a:pPr>
            <a:r>
              <a:rPr lang="en-US" sz="1600" dirty="0" err="1" smtClean="0"/>
              <a:t>Fixed_deposit</a:t>
            </a:r>
            <a:r>
              <a:rPr lang="en-US" sz="1600" dirty="0" smtClean="0"/>
              <a:t> (long </a:t>
            </a:r>
            <a:r>
              <a:rPr lang="en-US" sz="1600" dirty="0" err="1" smtClean="0"/>
              <a:t>int</a:t>
            </a:r>
            <a:r>
              <a:rPr lang="en-US" sz="1600" dirty="0" smtClean="0"/>
              <a:t> p, </a:t>
            </a:r>
            <a:r>
              <a:rPr lang="en-US" sz="1600" dirty="0" err="1" smtClean="0"/>
              <a:t>int</a:t>
            </a:r>
            <a:r>
              <a:rPr lang="en-US" sz="1600" dirty="0" smtClean="0"/>
              <a:t> y, </a:t>
            </a:r>
            <a:r>
              <a:rPr lang="en-US" sz="1600" dirty="0" err="1" smtClean="0"/>
              <a:t>int</a:t>
            </a:r>
            <a:r>
              <a:rPr lang="en-US" sz="1600" dirty="0" smtClean="0"/>
              <a:t> r);</a:t>
            </a:r>
          </a:p>
          <a:p>
            <a:pPr>
              <a:buNone/>
            </a:pPr>
            <a:r>
              <a:rPr lang="en-US" sz="1600" dirty="0" smtClean="0"/>
              <a:t>void display (void);</a:t>
            </a:r>
          </a:p>
          <a:p>
            <a:pPr>
              <a:buNone/>
            </a:pPr>
            <a:r>
              <a:rPr lang="en-US" sz="1600" dirty="0" smtClean="0"/>
              <a:t>};</a:t>
            </a:r>
          </a:p>
          <a:p>
            <a:pPr>
              <a:buNone/>
            </a:pPr>
            <a:r>
              <a:rPr lang="en-US" sz="1600" dirty="0" smtClean="0"/>
              <a:t> </a:t>
            </a:r>
            <a:r>
              <a:rPr lang="en-US" sz="1600" dirty="0" err="1" smtClean="0"/>
              <a:t>Fixed_deposit</a:t>
            </a:r>
            <a:r>
              <a:rPr lang="en-US" sz="1600" dirty="0" smtClean="0"/>
              <a:t> :: </a:t>
            </a:r>
            <a:r>
              <a:rPr lang="en-US" sz="1600" dirty="0" err="1" smtClean="0"/>
              <a:t>Fixed_deposit</a:t>
            </a:r>
            <a:r>
              <a:rPr lang="en-US" sz="1600" dirty="0" smtClean="0"/>
              <a:t> (long </a:t>
            </a:r>
            <a:r>
              <a:rPr lang="en-US" sz="1600" dirty="0" err="1" smtClean="0"/>
              <a:t>int</a:t>
            </a:r>
            <a:r>
              <a:rPr lang="en-US" sz="1600" dirty="0" smtClean="0"/>
              <a:t> p, </a:t>
            </a:r>
            <a:r>
              <a:rPr lang="en-US" sz="1600" dirty="0" err="1" smtClean="0"/>
              <a:t>int</a:t>
            </a:r>
            <a:r>
              <a:rPr lang="en-US" sz="1600" dirty="0" smtClean="0"/>
              <a:t> y, float r)</a:t>
            </a:r>
          </a:p>
          <a:p>
            <a:pPr>
              <a:buNone/>
            </a:pPr>
            <a:r>
              <a:rPr lang="en-US" sz="1600" dirty="0" smtClean="0"/>
              <a:t>{</a:t>
            </a:r>
          </a:p>
          <a:p>
            <a:pPr>
              <a:buNone/>
            </a:pPr>
            <a:r>
              <a:rPr lang="en-US" sz="1600" dirty="0" err="1" smtClean="0"/>
              <a:t>P_amount</a:t>
            </a:r>
            <a:r>
              <a:rPr lang="en-US" sz="1600" dirty="0" smtClean="0"/>
              <a:t> = p;</a:t>
            </a:r>
          </a:p>
          <a:p>
            <a:pPr>
              <a:buNone/>
            </a:pPr>
            <a:r>
              <a:rPr lang="en-US" sz="1600" dirty="0" smtClean="0"/>
              <a:t>years = y; Rate = r;</a:t>
            </a:r>
          </a:p>
          <a:p>
            <a:pPr>
              <a:buNone/>
            </a:pPr>
            <a:r>
              <a:rPr lang="en-US" sz="1600" dirty="0" err="1" smtClean="0"/>
              <a:t>R_value</a:t>
            </a:r>
            <a:r>
              <a:rPr lang="en-US" sz="1600" dirty="0" smtClean="0"/>
              <a:t> = </a:t>
            </a:r>
            <a:r>
              <a:rPr lang="en-US" sz="1600" dirty="0" err="1" smtClean="0"/>
              <a:t>P_amount</a:t>
            </a:r>
            <a:r>
              <a:rPr lang="en-US" sz="1600" dirty="0" smtClean="0"/>
              <a:t>;</a:t>
            </a:r>
          </a:p>
          <a:p>
            <a:pPr>
              <a:buNone/>
            </a:pPr>
            <a:r>
              <a:rPr lang="en-US" sz="1600" dirty="0" smtClean="0"/>
              <a:t>for (</a:t>
            </a:r>
            <a:r>
              <a:rPr lang="en-US" sz="1600" dirty="0" err="1" smtClean="0"/>
              <a:t>int</a:t>
            </a:r>
            <a:r>
              <a:rPr lang="en-US" sz="1600" dirty="0" smtClean="0"/>
              <a:t> </a:t>
            </a:r>
            <a:r>
              <a:rPr lang="en-US" sz="1600" dirty="0" err="1" smtClean="0"/>
              <a:t>i</a:t>
            </a:r>
            <a:r>
              <a:rPr lang="en-US" sz="1600" dirty="0" smtClean="0"/>
              <a:t> = 1; </a:t>
            </a:r>
            <a:r>
              <a:rPr lang="en-US" sz="1600" dirty="0" err="1" smtClean="0"/>
              <a:t>i</a:t>
            </a:r>
            <a:r>
              <a:rPr lang="en-US" sz="1600" dirty="0" smtClean="0"/>
              <a:t> &lt;= y; </a:t>
            </a:r>
            <a:r>
              <a:rPr lang="en-US" sz="1600" dirty="0" err="1" smtClean="0"/>
              <a:t>i</a:t>
            </a:r>
            <a:r>
              <a:rPr lang="en-US" sz="1600" dirty="0" smtClean="0"/>
              <a:t>++)</a:t>
            </a:r>
          </a:p>
          <a:p>
            <a:pPr>
              <a:buNone/>
            </a:pPr>
            <a:r>
              <a:rPr lang="en-US" sz="1600" dirty="0" err="1" smtClean="0"/>
              <a:t>R_value</a:t>
            </a:r>
            <a:r>
              <a:rPr lang="en-US" sz="1600" dirty="0" smtClean="0"/>
              <a:t> = </a:t>
            </a:r>
            <a:r>
              <a:rPr lang="en-US" sz="1600" dirty="0" err="1" smtClean="0"/>
              <a:t>R_value</a:t>
            </a:r>
            <a:r>
              <a:rPr lang="en-US" sz="1600" dirty="0" smtClean="0"/>
              <a:t> * (1.0 + r);</a:t>
            </a:r>
          </a:p>
          <a:p>
            <a:pPr>
              <a:buNone/>
            </a:pPr>
            <a:r>
              <a:rPr lang="en-US" sz="1600" dirty="0" smtClean="0"/>
              <a:t>} ;</a:t>
            </a:r>
            <a:br>
              <a:rPr lang="en-US" sz="1600" dirty="0" smtClean="0"/>
            </a:br>
            <a:endParaRPr lang="en-US" sz="1600" dirty="0"/>
          </a:p>
        </p:txBody>
      </p:sp>
      <p:sp>
        <p:nvSpPr>
          <p:cNvPr id="4" name="Rectangle 3"/>
          <p:cNvSpPr/>
          <p:nvPr/>
        </p:nvSpPr>
        <p:spPr>
          <a:xfrm>
            <a:off x="4648200" y="1295400"/>
            <a:ext cx="4191000" cy="5078313"/>
          </a:xfrm>
          <a:prstGeom prst="rect">
            <a:avLst/>
          </a:prstGeom>
        </p:spPr>
        <p:txBody>
          <a:bodyPr wrap="square">
            <a:spAutoFit/>
          </a:bodyPr>
          <a:lstStyle/>
          <a:p>
            <a:pPr>
              <a:buNone/>
            </a:pPr>
            <a:r>
              <a:rPr lang="en-US" dirty="0" err="1" smtClean="0"/>
              <a:t>Fixed_deposit</a:t>
            </a:r>
            <a:r>
              <a:rPr lang="en-US" dirty="0" smtClean="0"/>
              <a:t> :: </a:t>
            </a:r>
            <a:r>
              <a:rPr lang="en-US" dirty="0" err="1" smtClean="0"/>
              <a:t>Fixed_deposit</a:t>
            </a:r>
            <a:r>
              <a:rPr lang="en-US" dirty="0" smtClean="0"/>
              <a:t> (</a:t>
            </a:r>
          </a:p>
          <a:p>
            <a:pPr>
              <a:buNone/>
            </a:pPr>
            <a:r>
              <a:rPr lang="en-US" dirty="0" smtClean="0"/>
              <a:t>long </a:t>
            </a:r>
            <a:r>
              <a:rPr lang="en-US" dirty="0" err="1" smtClean="0"/>
              <a:t>int</a:t>
            </a:r>
            <a:r>
              <a:rPr lang="en-US" dirty="0" smtClean="0"/>
              <a:t> p, </a:t>
            </a:r>
            <a:r>
              <a:rPr lang="en-US" dirty="0" err="1" smtClean="0"/>
              <a:t>int</a:t>
            </a:r>
            <a:r>
              <a:rPr lang="en-US" dirty="0" smtClean="0"/>
              <a:t> y, </a:t>
            </a:r>
            <a:r>
              <a:rPr lang="en-US" dirty="0" err="1" smtClean="0"/>
              <a:t>int</a:t>
            </a:r>
            <a:r>
              <a:rPr lang="en-US" dirty="0" smtClean="0"/>
              <a:t> r)</a:t>
            </a:r>
          </a:p>
          <a:p>
            <a:pPr>
              <a:buNone/>
            </a:pPr>
            <a:r>
              <a:rPr lang="en-US" dirty="0" smtClean="0"/>
              <a:t>{</a:t>
            </a:r>
          </a:p>
          <a:p>
            <a:pPr>
              <a:buNone/>
            </a:pPr>
            <a:r>
              <a:rPr lang="en-US" dirty="0" err="1" smtClean="0"/>
              <a:t>P_amount</a:t>
            </a:r>
            <a:r>
              <a:rPr lang="en-US" dirty="0" smtClean="0"/>
              <a:t> = p;</a:t>
            </a:r>
          </a:p>
          <a:p>
            <a:pPr>
              <a:buNone/>
            </a:pPr>
            <a:r>
              <a:rPr lang="en-US" dirty="0" smtClean="0"/>
              <a:t>years = y;</a:t>
            </a:r>
          </a:p>
          <a:p>
            <a:pPr>
              <a:buNone/>
            </a:pPr>
            <a:r>
              <a:rPr lang="en-US" dirty="0" smtClean="0"/>
              <a:t>Rate = r;</a:t>
            </a:r>
          </a:p>
          <a:p>
            <a:pPr>
              <a:buNone/>
            </a:pPr>
            <a:r>
              <a:rPr lang="en-US" dirty="0" err="1" smtClean="0"/>
              <a:t>R_value</a:t>
            </a:r>
            <a:r>
              <a:rPr lang="en-US" dirty="0" smtClean="0"/>
              <a:t> = </a:t>
            </a:r>
            <a:r>
              <a:rPr lang="en-US" dirty="0" err="1" smtClean="0"/>
              <a:t>P_amount</a:t>
            </a:r>
            <a:r>
              <a:rPr lang="en-US" dirty="0" smtClean="0"/>
              <a:t>;</a:t>
            </a:r>
          </a:p>
          <a:p>
            <a:pPr>
              <a:buNone/>
            </a:pPr>
            <a:r>
              <a:rPr lang="en-US" dirty="0" smtClean="0"/>
              <a:t>for (</a:t>
            </a:r>
            <a:r>
              <a:rPr lang="en-US" dirty="0" err="1" smtClean="0"/>
              <a:t>int</a:t>
            </a:r>
            <a:r>
              <a:rPr lang="en-US" dirty="0" smtClean="0"/>
              <a:t> I = 1; I &lt;= y; I++)</a:t>
            </a:r>
          </a:p>
          <a:p>
            <a:pPr>
              <a:buNone/>
            </a:pPr>
            <a:r>
              <a:rPr lang="en-US" dirty="0" err="1" smtClean="0"/>
              <a:t>R_value</a:t>
            </a:r>
            <a:r>
              <a:rPr lang="en-US" dirty="0" smtClean="0"/>
              <a:t> = </a:t>
            </a:r>
            <a:r>
              <a:rPr lang="en-US" dirty="0" err="1" smtClean="0"/>
              <a:t>R_value</a:t>
            </a:r>
            <a:r>
              <a:rPr lang="en-US" dirty="0" smtClean="0"/>
              <a:t> * (1.0 + float ( r ) /100);</a:t>
            </a:r>
          </a:p>
          <a:p>
            <a:pPr>
              <a:buNone/>
            </a:pPr>
            <a:r>
              <a:rPr lang="en-US" dirty="0" smtClean="0"/>
              <a:t>}</a:t>
            </a:r>
          </a:p>
          <a:p>
            <a:pPr>
              <a:buNone/>
            </a:pPr>
            <a:endParaRPr lang="en-US" dirty="0" smtClean="0"/>
          </a:p>
          <a:p>
            <a:pPr>
              <a:buNone/>
            </a:pPr>
            <a:r>
              <a:rPr lang="en-US" dirty="0" smtClean="0"/>
              <a:t>void </a:t>
            </a:r>
            <a:r>
              <a:rPr lang="en-US" dirty="0" err="1" smtClean="0"/>
              <a:t>Fixed_deposit</a:t>
            </a:r>
            <a:r>
              <a:rPr lang="en-US" dirty="0" smtClean="0"/>
              <a:t> :: display (void)</a:t>
            </a:r>
          </a:p>
          <a:p>
            <a:pPr>
              <a:buNone/>
            </a:pPr>
            <a:r>
              <a:rPr lang="en-US" dirty="0" smtClean="0"/>
              <a:t>{</a:t>
            </a:r>
          </a:p>
          <a:p>
            <a:pPr>
              <a:buNone/>
            </a:pPr>
            <a:r>
              <a:rPr lang="en-US" dirty="0" err="1" smtClean="0"/>
              <a:t>cout</a:t>
            </a:r>
            <a:r>
              <a:rPr lang="en-US" dirty="0" smtClean="0"/>
              <a:t>&lt;&lt; "\n" </a:t>
            </a:r>
          </a:p>
          <a:p>
            <a:pPr>
              <a:buNone/>
            </a:pPr>
            <a:r>
              <a:rPr lang="en-US" dirty="0" smtClean="0"/>
              <a:t>&lt;&lt; "Principal Amount = " &lt;&lt;</a:t>
            </a:r>
            <a:r>
              <a:rPr lang="en-US" dirty="0" err="1" smtClean="0"/>
              <a:t>P_amount</a:t>
            </a:r>
            <a:r>
              <a:rPr lang="en-US" dirty="0" smtClean="0"/>
              <a:t>  &lt;&lt; "\n"</a:t>
            </a:r>
          </a:p>
          <a:p>
            <a:pPr>
              <a:buNone/>
            </a:pPr>
            <a:r>
              <a:rPr lang="en-US" dirty="0" smtClean="0"/>
              <a:t>&lt;&lt; "Return Vale = " &lt;&lt; </a:t>
            </a:r>
            <a:r>
              <a:rPr lang="en-US" dirty="0" err="1" smtClean="0"/>
              <a:t>R_value</a:t>
            </a:r>
            <a:r>
              <a:rPr lang="en-US" dirty="0" smtClean="0"/>
              <a:t> &lt;&lt; "\n" ;</a:t>
            </a:r>
          </a:p>
          <a:p>
            <a:pPr>
              <a:buNone/>
            </a:pPr>
            <a:r>
              <a:rPr lang="en-US" dirty="0" smtClean="0"/>
              <a:t>}</a:t>
            </a:r>
            <a:endParaRPr lang="en-US" dirty="0"/>
          </a:p>
        </p:txBody>
      </p:sp>
      <p:cxnSp>
        <p:nvCxnSpPr>
          <p:cNvPr id="6" name="Straight Connector 5"/>
          <p:cNvCxnSpPr/>
          <p:nvPr/>
        </p:nvCxnSpPr>
        <p:spPr>
          <a:xfrm rot="16200000" flipH="1">
            <a:off x="1409700" y="3467100"/>
            <a:ext cx="60960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Constructors</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400" dirty="0" smtClean="0"/>
              <a:t>Constructors are special class functions which performs initialization of every object. </a:t>
            </a:r>
          </a:p>
          <a:p>
            <a:pPr>
              <a:buNone/>
            </a:pPr>
            <a:endParaRPr lang="en-US" sz="2400" dirty="0" smtClean="0"/>
          </a:p>
          <a:p>
            <a:r>
              <a:rPr lang="en-US" sz="2400" dirty="0" smtClean="0"/>
              <a:t>   The Compiler calls the Constructor whenever an object is created. </a:t>
            </a:r>
          </a:p>
          <a:p>
            <a:pPr>
              <a:buNone/>
            </a:pPr>
            <a:endParaRPr lang="en-US" sz="2400" dirty="0" smtClean="0"/>
          </a:p>
          <a:p>
            <a:r>
              <a:rPr lang="en-US" sz="2400" dirty="0" smtClean="0"/>
              <a:t>   Constructors initialize values to object members after storage is allocated to the object.</a:t>
            </a:r>
            <a:endParaRPr lang="en-US" sz="2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Continued..</a:t>
            </a:r>
            <a:endParaRPr lang="en-US" dirty="0"/>
          </a:p>
        </p:txBody>
      </p:sp>
      <p:sp>
        <p:nvSpPr>
          <p:cNvPr id="3" name="Content Placeholder 2"/>
          <p:cNvSpPr>
            <a:spLocks noGrp="1"/>
          </p:cNvSpPr>
          <p:nvPr>
            <p:ph idx="1"/>
          </p:nvPr>
        </p:nvSpPr>
        <p:spPr>
          <a:xfrm>
            <a:off x="457200" y="1600200"/>
            <a:ext cx="4267200" cy="4525963"/>
          </a:xfrm>
        </p:spPr>
        <p:txBody>
          <a:bodyPr>
            <a:noAutofit/>
          </a:bodyPr>
          <a:lstStyle/>
          <a:p>
            <a:pPr>
              <a:buNone/>
            </a:pPr>
            <a:r>
              <a:rPr lang="en-US" sz="1600" dirty="0" smtClean="0"/>
              <a:t>        main()</a:t>
            </a:r>
          </a:p>
          <a:p>
            <a:pPr>
              <a:buNone/>
            </a:pPr>
            <a:r>
              <a:rPr lang="en-US" sz="1600" dirty="0" smtClean="0"/>
              <a:t>{</a:t>
            </a:r>
          </a:p>
          <a:p>
            <a:pPr>
              <a:buNone/>
            </a:pPr>
            <a:r>
              <a:rPr lang="en-US" sz="1600" dirty="0" err="1" smtClean="0"/>
              <a:t>Fixed_deposit</a:t>
            </a:r>
            <a:r>
              <a:rPr lang="en-US" sz="1600" dirty="0" smtClean="0"/>
              <a:t> FD1, FD2, FD3 ; //deposits created</a:t>
            </a:r>
          </a:p>
          <a:p>
            <a:pPr>
              <a:buNone/>
            </a:pPr>
            <a:endParaRPr lang="en-US" sz="1600" dirty="0" smtClean="0"/>
          </a:p>
          <a:p>
            <a:pPr>
              <a:buNone/>
            </a:pPr>
            <a:r>
              <a:rPr lang="en-US" sz="1600" dirty="0" smtClean="0"/>
              <a:t>long </a:t>
            </a:r>
            <a:r>
              <a:rPr lang="en-US" sz="1600" dirty="0" err="1" smtClean="0"/>
              <a:t>int</a:t>
            </a:r>
            <a:r>
              <a:rPr lang="en-US" sz="1600" dirty="0" smtClean="0"/>
              <a:t> p; //principal amount</a:t>
            </a:r>
          </a:p>
          <a:p>
            <a:pPr>
              <a:buNone/>
            </a:pPr>
            <a:r>
              <a:rPr lang="en-US" sz="1600" dirty="0" err="1" smtClean="0"/>
              <a:t>int</a:t>
            </a:r>
            <a:r>
              <a:rPr lang="en-US" sz="1600" dirty="0" smtClean="0"/>
              <a:t> y; //investment period, years</a:t>
            </a:r>
          </a:p>
          <a:p>
            <a:pPr>
              <a:buNone/>
            </a:pPr>
            <a:r>
              <a:rPr lang="en-US" sz="1600" dirty="0" smtClean="0"/>
              <a:t>float r;</a:t>
            </a:r>
          </a:p>
          <a:p>
            <a:pPr>
              <a:buNone/>
            </a:pPr>
            <a:r>
              <a:rPr lang="en-US" sz="1600" dirty="0" err="1" smtClean="0"/>
              <a:t>int</a:t>
            </a:r>
            <a:r>
              <a:rPr lang="en-US" sz="1600" dirty="0" smtClean="0"/>
              <a:t> R ;//interest rate, percent form</a:t>
            </a:r>
          </a:p>
          <a:p>
            <a:pPr>
              <a:buNone/>
            </a:pPr>
            <a:endParaRPr lang="en-US" sz="1600" dirty="0" smtClean="0"/>
          </a:p>
          <a:p>
            <a:pPr>
              <a:buNone/>
            </a:pPr>
            <a:r>
              <a:rPr lang="en-US" sz="1600" dirty="0" err="1" smtClean="0"/>
              <a:t>cout</a:t>
            </a:r>
            <a:r>
              <a:rPr lang="en-US" sz="1600" dirty="0" smtClean="0"/>
              <a:t> &lt;&lt; "Enter amount period, interest rate (in percent)" &lt;&lt;"\n";</a:t>
            </a:r>
          </a:p>
          <a:p>
            <a:pPr>
              <a:buNone/>
            </a:pPr>
            <a:r>
              <a:rPr lang="en-US" sz="1600" dirty="0" err="1" smtClean="0"/>
              <a:t>cin</a:t>
            </a:r>
            <a:r>
              <a:rPr lang="en-US" sz="1600" dirty="0" smtClean="0"/>
              <a:t> &gt;&gt; p &gt;&gt; y &gt;&gt; R;</a:t>
            </a:r>
          </a:p>
          <a:p>
            <a:pPr>
              <a:buNone/>
            </a:pPr>
            <a:r>
              <a:rPr lang="en-US" sz="1600" dirty="0" smtClean="0"/>
              <a:t>FD1 = </a:t>
            </a:r>
            <a:r>
              <a:rPr lang="en-US" sz="1600" dirty="0" err="1" smtClean="0"/>
              <a:t>Fixed_deposit</a:t>
            </a:r>
            <a:r>
              <a:rPr lang="en-US" sz="1600" dirty="0" smtClean="0"/>
              <a:t> (p, y, R);</a:t>
            </a:r>
          </a:p>
          <a:p>
            <a:pPr>
              <a:buNone/>
            </a:pPr>
            <a:r>
              <a:rPr lang="en-US" sz="1600" dirty="0" err="1" smtClean="0"/>
              <a:t>cout</a:t>
            </a:r>
            <a:r>
              <a:rPr lang="en-US" sz="1600" dirty="0" smtClean="0"/>
              <a:t> &lt;&lt;"Enter amount, period, interest rate (decimal form)";</a:t>
            </a:r>
          </a:p>
        </p:txBody>
      </p:sp>
      <p:cxnSp>
        <p:nvCxnSpPr>
          <p:cNvPr id="6" name="Straight Connector 5"/>
          <p:cNvCxnSpPr/>
          <p:nvPr/>
        </p:nvCxnSpPr>
        <p:spPr>
          <a:xfrm rot="5400000">
            <a:off x="2247900" y="4152900"/>
            <a:ext cx="4953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953000" y="1981200"/>
            <a:ext cx="3733800" cy="4524315"/>
          </a:xfrm>
          <a:prstGeom prst="rect">
            <a:avLst/>
          </a:prstGeom>
        </p:spPr>
        <p:txBody>
          <a:bodyPr wrap="square">
            <a:spAutoFit/>
          </a:bodyPr>
          <a:lstStyle/>
          <a:p>
            <a:pPr>
              <a:buNone/>
            </a:pPr>
            <a:r>
              <a:rPr lang="en-US" dirty="0" err="1" smtClean="0"/>
              <a:t>cin</a:t>
            </a:r>
            <a:r>
              <a:rPr lang="en-US" dirty="0" smtClean="0"/>
              <a:t> &gt;&gt; p &gt;&gt; y &gt;&gt; r;</a:t>
            </a:r>
          </a:p>
          <a:p>
            <a:pPr>
              <a:buNone/>
            </a:pPr>
            <a:r>
              <a:rPr lang="en-US" dirty="0" smtClean="0"/>
              <a:t>FD2 = </a:t>
            </a:r>
            <a:r>
              <a:rPr lang="en-US" dirty="0" err="1" smtClean="0"/>
              <a:t>Fixed_deposit</a:t>
            </a:r>
            <a:r>
              <a:rPr lang="en-US" dirty="0" smtClean="0"/>
              <a:t> (p, y, r);</a:t>
            </a:r>
          </a:p>
          <a:p>
            <a:pPr>
              <a:buNone/>
            </a:pPr>
            <a:r>
              <a:rPr lang="en-US" dirty="0" err="1" smtClean="0"/>
              <a:t>cout</a:t>
            </a:r>
            <a:r>
              <a:rPr lang="en-US" dirty="0" smtClean="0"/>
              <a:t> &lt;&lt; "Enter amount and period"  &lt;&lt; "\n";</a:t>
            </a:r>
          </a:p>
          <a:p>
            <a:pPr>
              <a:buNone/>
            </a:pPr>
            <a:r>
              <a:rPr lang="en-US" dirty="0" err="1" smtClean="0"/>
              <a:t>cin</a:t>
            </a:r>
            <a:r>
              <a:rPr lang="en-US" dirty="0" smtClean="0"/>
              <a:t> &gt;&gt; p &gt;&gt; y;</a:t>
            </a:r>
          </a:p>
          <a:p>
            <a:pPr>
              <a:buNone/>
            </a:pPr>
            <a:endParaRPr lang="en-US" dirty="0" smtClean="0"/>
          </a:p>
          <a:p>
            <a:pPr>
              <a:buNone/>
            </a:pPr>
            <a:r>
              <a:rPr lang="en-US" dirty="0" smtClean="0"/>
              <a:t>FD3 = </a:t>
            </a:r>
            <a:r>
              <a:rPr lang="en-US" dirty="0" err="1" smtClean="0"/>
              <a:t>Fixed_deposit</a:t>
            </a:r>
            <a:r>
              <a:rPr lang="en-US" dirty="0" smtClean="0"/>
              <a:t> (p, y);</a:t>
            </a:r>
          </a:p>
          <a:p>
            <a:pPr>
              <a:buNone/>
            </a:pPr>
            <a:r>
              <a:rPr lang="en-US" dirty="0" err="1" smtClean="0"/>
              <a:t>cout</a:t>
            </a:r>
            <a:r>
              <a:rPr lang="en-US" dirty="0" smtClean="0"/>
              <a:t> &lt;&lt; "/n Deposit 1" ;</a:t>
            </a:r>
          </a:p>
          <a:p>
            <a:pPr>
              <a:buNone/>
            </a:pPr>
            <a:r>
              <a:rPr lang="en-US" dirty="0" smtClean="0"/>
              <a:t>FD1. display ( );</a:t>
            </a:r>
          </a:p>
          <a:p>
            <a:pPr>
              <a:buNone/>
            </a:pPr>
            <a:endParaRPr lang="en-US" dirty="0" smtClean="0"/>
          </a:p>
          <a:p>
            <a:pPr>
              <a:buNone/>
            </a:pPr>
            <a:r>
              <a:rPr lang="en-US" dirty="0" err="1" smtClean="0"/>
              <a:t>cout</a:t>
            </a:r>
            <a:r>
              <a:rPr lang="en-US" dirty="0" smtClean="0"/>
              <a:t> &lt;&lt; "/n Deposit 2";</a:t>
            </a:r>
          </a:p>
          <a:p>
            <a:pPr>
              <a:buNone/>
            </a:pPr>
            <a:r>
              <a:rPr lang="en-US" dirty="0" smtClean="0"/>
              <a:t>FD2. display() ;</a:t>
            </a:r>
          </a:p>
          <a:p>
            <a:pPr>
              <a:buNone/>
            </a:pPr>
            <a:endParaRPr lang="en-US" dirty="0" smtClean="0"/>
          </a:p>
          <a:p>
            <a:pPr>
              <a:buNone/>
            </a:pPr>
            <a:r>
              <a:rPr lang="en-US" dirty="0" err="1" smtClean="0"/>
              <a:t>cout</a:t>
            </a:r>
            <a:r>
              <a:rPr lang="en-US" dirty="0" smtClean="0"/>
              <a:t> &lt;&lt; "\</a:t>
            </a:r>
            <a:r>
              <a:rPr lang="en-US" dirty="0" err="1" smtClean="0"/>
              <a:t>nDeposit</a:t>
            </a:r>
            <a:r>
              <a:rPr lang="en-US" dirty="0" smtClean="0"/>
              <a:t> 3";</a:t>
            </a:r>
          </a:p>
          <a:p>
            <a:pPr>
              <a:buNone/>
            </a:pPr>
            <a:r>
              <a:rPr lang="en-US" dirty="0" smtClean="0"/>
              <a:t>FD3. display();</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762000" y="1371600"/>
            <a:ext cx="8077200" cy="426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DYNAMIC CONSTRUCTORS</a:t>
            </a:r>
            <a:br>
              <a:rPr lang="en-US" sz="3200" b="1" dirty="0" smtClean="0"/>
            </a:br>
            <a:r>
              <a:rPr lang="en-US" sz="3200" b="1" dirty="0" smtClean="0"/>
              <a:t>.. . Continued..</a:t>
            </a:r>
            <a:endParaRPr lang="en-US" sz="3200"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a:r>
            <a:br>
              <a:rPr lang="en-US" dirty="0" smtClean="0"/>
            </a:br>
            <a:r>
              <a:rPr lang="en-US" dirty="0" smtClean="0"/>
              <a:t> The constructors can be used to allocate memory while creating objects. This will enable the system to allocate the right amount of memory for each objects when the objects are not of the same size, thus resulting in the saving of memory. </a:t>
            </a:r>
          </a:p>
          <a:p>
            <a:pPr>
              <a:buNone/>
            </a:pPr>
            <a:endParaRPr lang="en-US" dirty="0" smtClean="0"/>
          </a:p>
          <a:p>
            <a:pPr>
              <a:buNone/>
            </a:pPr>
            <a:r>
              <a:rPr lang="en-US" dirty="0" smtClean="0"/>
              <a:t>     Allocation of memory to objects at the time of their construction is known as dynamic construction of objects.</a:t>
            </a:r>
            <a:br>
              <a:rPr lang="en-US" dirty="0" smtClean="0"/>
            </a:br>
            <a:r>
              <a:rPr lang="en-US" dirty="0" smtClean="0"/>
              <a:t/>
            </a:r>
            <a:br>
              <a:rPr lang="en-US" dirty="0" smtClean="0"/>
            </a:br>
            <a:r>
              <a:rPr lang="en-US" dirty="0" smtClean="0"/>
              <a:t>The memory can be allocated with the help of the new operator. </a:t>
            </a:r>
          </a:p>
          <a:p>
            <a:pPr>
              <a:buNone/>
            </a:pPr>
            <a:r>
              <a:rPr lang="en-US" dirty="0" smtClean="0"/>
              <a:t>         </a:t>
            </a:r>
          </a:p>
          <a:p>
            <a:pPr>
              <a:buNone/>
            </a:pPr>
            <a:r>
              <a:rPr lang="en-US" dirty="0" smtClean="0"/>
              <a:t>      Program below shows the use of new in constructors that are used to construct strings in objects.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Eg</a:t>
            </a:r>
            <a:r>
              <a:rPr lang="en-US" dirty="0" smtClean="0"/>
              <a:t>: to do string creation dynamically</a:t>
            </a:r>
            <a:endParaRPr lang="en-US" dirty="0"/>
          </a:p>
        </p:txBody>
      </p:sp>
      <p:sp>
        <p:nvSpPr>
          <p:cNvPr id="3" name="Content Placeholder 2"/>
          <p:cNvSpPr>
            <a:spLocks noGrp="1"/>
          </p:cNvSpPr>
          <p:nvPr>
            <p:ph idx="1"/>
          </p:nvPr>
        </p:nvSpPr>
        <p:spPr>
          <a:xfrm>
            <a:off x="457200" y="990600"/>
            <a:ext cx="3886200" cy="5135563"/>
          </a:xfrm>
        </p:spPr>
        <p:txBody>
          <a:bodyPr>
            <a:noAutofit/>
          </a:bodyPr>
          <a:lstStyle/>
          <a:p>
            <a:pPr>
              <a:buNone/>
            </a:pPr>
            <a:endParaRPr lang="en-US" sz="1100" dirty="0" smtClean="0"/>
          </a:p>
          <a:p>
            <a:pPr>
              <a:buNone/>
            </a:pPr>
            <a:r>
              <a:rPr lang="en-US" sz="1400" dirty="0" smtClean="0"/>
              <a:t>#include &lt;</a:t>
            </a:r>
            <a:r>
              <a:rPr lang="en-US" sz="1400" dirty="0" err="1" smtClean="0"/>
              <a:t>iostream</a:t>
            </a:r>
            <a:r>
              <a:rPr lang="en-US" sz="1400" dirty="0" smtClean="0"/>
              <a:t>&gt;</a:t>
            </a:r>
          </a:p>
          <a:p>
            <a:pPr>
              <a:buNone/>
            </a:pPr>
            <a:r>
              <a:rPr lang="en-US" sz="1400" dirty="0" smtClean="0"/>
              <a:t>#include &lt;</a:t>
            </a:r>
            <a:r>
              <a:rPr lang="en-US" sz="1400" dirty="0" err="1" smtClean="0"/>
              <a:t>cstring</a:t>
            </a:r>
            <a:r>
              <a:rPr lang="en-US" sz="1400" dirty="0" smtClean="0"/>
              <a:t>&gt;</a:t>
            </a:r>
          </a:p>
          <a:p>
            <a:pPr>
              <a:buNone/>
            </a:pPr>
            <a:r>
              <a:rPr lang="en-US" sz="1400" dirty="0" smtClean="0"/>
              <a:t>using namespace std;</a:t>
            </a:r>
          </a:p>
          <a:p>
            <a:pPr>
              <a:buNone/>
            </a:pPr>
            <a:endParaRPr lang="en-US" sz="1400" dirty="0" smtClean="0"/>
          </a:p>
          <a:p>
            <a:pPr>
              <a:buNone/>
            </a:pPr>
            <a:r>
              <a:rPr lang="en-US" sz="1400" dirty="0" smtClean="0"/>
              <a:t>class String</a:t>
            </a:r>
          </a:p>
          <a:p>
            <a:pPr>
              <a:buNone/>
            </a:pPr>
            <a:r>
              <a:rPr lang="en-US" sz="1400" dirty="0" smtClean="0"/>
              <a:t>{</a:t>
            </a:r>
          </a:p>
          <a:p>
            <a:pPr>
              <a:buNone/>
            </a:pPr>
            <a:r>
              <a:rPr lang="en-US" sz="1400" dirty="0" smtClean="0"/>
              <a:t>char *name;</a:t>
            </a:r>
          </a:p>
          <a:p>
            <a:pPr>
              <a:buNone/>
            </a:pPr>
            <a:r>
              <a:rPr lang="en-US" sz="1400" dirty="0" err="1" smtClean="0"/>
              <a:t>int</a:t>
            </a:r>
            <a:r>
              <a:rPr lang="en-US" sz="1400" dirty="0" smtClean="0"/>
              <a:t> length;</a:t>
            </a:r>
          </a:p>
          <a:p>
            <a:pPr>
              <a:buNone/>
            </a:pPr>
            <a:r>
              <a:rPr lang="en-US" sz="1400" dirty="0" smtClean="0"/>
              <a:t>public:</a:t>
            </a:r>
          </a:p>
          <a:p>
            <a:pPr>
              <a:buNone/>
            </a:pPr>
            <a:r>
              <a:rPr lang="en-US" sz="1400" dirty="0" smtClean="0"/>
              <a:t>String() //constructor " 1</a:t>
            </a:r>
          </a:p>
          <a:p>
            <a:pPr>
              <a:buNone/>
            </a:pPr>
            <a:r>
              <a:rPr lang="en-US" sz="1400" dirty="0" smtClean="0"/>
              <a:t>{</a:t>
            </a:r>
          </a:p>
          <a:p>
            <a:pPr>
              <a:buNone/>
            </a:pPr>
            <a:r>
              <a:rPr lang="en-US" sz="1400" dirty="0" smtClean="0"/>
              <a:t>length = 0;</a:t>
            </a:r>
          </a:p>
          <a:p>
            <a:pPr>
              <a:buNone/>
            </a:pPr>
            <a:r>
              <a:rPr lang="en-US" sz="1400" dirty="0" smtClean="0"/>
              <a:t>name = new char[length + 1]; //one extra for \0</a:t>
            </a:r>
          </a:p>
          <a:p>
            <a:pPr>
              <a:buNone/>
            </a:pPr>
            <a:r>
              <a:rPr lang="en-US" sz="1400" dirty="0" smtClean="0"/>
              <a:t>}</a:t>
            </a:r>
          </a:p>
          <a:p>
            <a:pPr>
              <a:buNone/>
            </a:pPr>
            <a:r>
              <a:rPr lang="en-US" sz="1400" dirty="0" smtClean="0"/>
              <a:t>String (char * s) //constructor 2</a:t>
            </a:r>
          </a:p>
          <a:p>
            <a:pPr>
              <a:buNone/>
            </a:pPr>
            <a:r>
              <a:rPr lang="en-US" sz="1400" dirty="0" smtClean="0"/>
              <a:t>{</a:t>
            </a:r>
          </a:p>
          <a:p>
            <a:pPr>
              <a:buNone/>
            </a:pPr>
            <a:r>
              <a:rPr lang="en-US" sz="1400" dirty="0" smtClean="0"/>
              <a:t>length = </a:t>
            </a:r>
            <a:r>
              <a:rPr lang="en-US" sz="1400" dirty="0" err="1" smtClean="0"/>
              <a:t>strlen</a:t>
            </a:r>
            <a:r>
              <a:rPr lang="en-US" sz="1400" dirty="0" smtClean="0"/>
              <a:t> (s);</a:t>
            </a:r>
          </a:p>
          <a:p>
            <a:pPr>
              <a:buNone/>
            </a:pPr>
            <a:r>
              <a:rPr lang="en-US" sz="1400" dirty="0" smtClean="0"/>
              <a:t>name = new char[length + 1];//one extra for \0</a:t>
            </a:r>
          </a:p>
          <a:p>
            <a:pPr>
              <a:buNone/>
            </a:pPr>
            <a:r>
              <a:rPr lang="en-US" sz="1400" dirty="0" err="1" smtClean="0"/>
              <a:t>strcpy</a:t>
            </a:r>
            <a:r>
              <a:rPr lang="en-US" sz="1400" dirty="0" smtClean="0"/>
              <a:t> (name , s);</a:t>
            </a:r>
          </a:p>
          <a:p>
            <a:pPr>
              <a:buNone/>
            </a:pPr>
            <a:r>
              <a:rPr lang="en-US" sz="1400" dirty="0" smtClean="0"/>
              <a:t>}</a:t>
            </a:r>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a:p>
            <a:pPr>
              <a:buNone/>
            </a:pPr>
            <a:endParaRPr lang="en-US" sz="1400" dirty="0" smtClean="0"/>
          </a:p>
        </p:txBody>
      </p:sp>
      <p:cxnSp>
        <p:nvCxnSpPr>
          <p:cNvPr id="6" name="Straight Connector 5"/>
          <p:cNvCxnSpPr/>
          <p:nvPr/>
        </p:nvCxnSpPr>
        <p:spPr>
          <a:xfrm rot="16200000" flipH="1">
            <a:off x="2095500" y="4229100"/>
            <a:ext cx="4724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257800" y="2057400"/>
            <a:ext cx="3886200" cy="3970318"/>
          </a:xfrm>
          <a:prstGeom prst="rect">
            <a:avLst/>
          </a:prstGeom>
        </p:spPr>
        <p:txBody>
          <a:bodyPr wrap="square">
            <a:spAutoFit/>
          </a:bodyPr>
          <a:lstStyle/>
          <a:p>
            <a:pPr>
              <a:buNone/>
            </a:pPr>
            <a:r>
              <a:rPr lang="en-US" dirty="0" smtClean="0"/>
              <a:t>void display (void)</a:t>
            </a:r>
          </a:p>
          <a:p>
            <a:pPr>
              <a:buNone/>
            </a:pPr>
            <a:r>
              <a:rPr lang="en-US" dirty="0" smtClean="0"/>
              <a:t>{</a:t>
            </a:r>
          </a:p>
          <a:p>
            <a:pPr>
              <a:buNone/>
            </a:pPr>
            <a:r>
              <a:rPr lang="en-US" dirty="0" err="1" smtClean="0"/>
              <a:t>cout</a:t>
            </a:r>
            <a:r>
              <a:rPr lang="en-US" dirty="0" smtClean="0"/>
              <a:t> &lt;&lt; name &lt;&lt; " \n" ;</a:t>
            </a:r>
          </a:p>
          <a:p>
            <a:pPr>
              <a:buNone/>
            </a:pPr>
            <a:r>
              <a:rPr lang="en-US" dirty="0" smtClean="0"/>
              <a:t>}</a:t>
            </a:r>
          </a:p>
          <a:p>
            <a:pPr>
              <a:buNone/>
            </a:pPr>
            <a:r>
              <a:rPr lang="en-US" dirty="0" smtClean="0"/>
              <a:t>void join(String &amp;a, String &amp;b){</a:t>
            </a:r>
          </a:p>
          <a:p>
            <a:pPr>
              <a:buNone/>
            </a:pPr>
            <a:r>
              <a:rPr lang="en-US" dirty="0" smtClean="0"/>
              <a:t>	</a:t>
            </a:r>
          </a:p>
          <a:p>
            <a:pPr>
              <a:buNone/>
            </a:pPr>
            <a:r>
              <a:rPr lang="en-US" dirty="0" smtClean="0"/>
              <a:t>length = a. length + b. length;</a:t>
            </a:r>
          </a:p>
          <a:p>
            <a:pPr>
              <a:buNone/>
            </a:pPr>
            <a:r>
              <a:rPr lang="en-US" dirty="0" smtClean="0"/>
              <a:t>delete name ;</a:t>
            </a:r>
          </a:p>
          <a:p>
            <a:pPr>
              <a:buNone/>
            </a:pPr>
            <a:r>
              <a:rPr lang="en-US" dirty="0" smtClean="0"/>
              <a:t>name = new char [length + 1]; //dynamic allocation.</a:t>
            </a:r>
          </a:p>
          <a:p>
            <a:pPr>
              <a:buNone/>
            </a:pPr>
            <a:r>
              <a:rPr lang="en-US" dirty="0" err="1" smtClean="0"/>
              <a:t>strcpy</a:t>
            </a:r>
            <a:r>
              <a:rPr lang="en-US" dirty="0" smtClean="0"/>
              <a:t> (name, a.name);</a:t>
            </a:r>
          </a:p>
          <a:p>
            <a:pPr>
              <a:buNone/>
            </a:pPr>
            <a:r>
              <a:rPr lang="en-US" dirty="0" err="1" smtClean="0"/>
              <a:t>strcat</a:t>
            </a:r>
            <a:r>
              <a:rPr lang="en-US" dirty="0" smtClean="0"/>
              <a:t> (name, b. name);</a:t>
            </a:r>
          </a:p>
          <a:p>
            <a:pPr>
              <a:buNone/>
            </a:pP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a:xfrm>
            <a:off x="457200" y="1143000"/>
            <a:ext cx="8229600" cy="4983163"/>
          </a:xfrm>
        </p:spPr>
        <p:txBody>
          <a:bodyPr>
            <a:normAutofit fontScale="55000" lnSpcReduction="20000"/>
          </a:bodyPr>
          <a:lstStyle/>
          <a:p>
            <a:pPr>
              <a:buNone/>
            </a:pPr>
            <a:r>
              <a:rPr lang="en-US" dirty="0" smtClean="0"/>
              <a:t>main ( )</a:t>
            </a:r>
          </a:p>
          <a:p>
            <a:pPr>
              <a:buNone/>
            </a:pPr>
            <a:r>
              <a:rPr lang="en-US" dirty="0" smtClean="0"/>
              <a:t>{</a:t>
            </a:r>
          </a:p>
          <a:p>
            <a:pPr>
              <a:buNone/>
            </a:pPr>
            <a:r>
              <a:rPr lang="en-US" dirty="0" smtClean="0"/>
              <a:t>char *first =  " Joe " ;</a:t>
            </a:r>
          </a:p>
          <a:p>
            <a:pPr>
              <a:buNone/>
            </a:pPr>
            <a:r>
              <a:rPr lang="en-US" dirty="0" smtClean="0"/>
              <a:t>String name1(first);</a:t>
            </a:r>
          </a:p>
          <a:p>
            <a:pPr>
              <a:buNone/>
            </a:pPr>
            <a:r>
              <a:rPr lang="en-US" dirty="0" smtClean="0"/>
              <a:t>String name2(" Jim "), name3("  John "), s1, s2;</a:t>
            </a:r>
          </a:p>
          <a:p>
            <a:pPr>
              <a:buNone/>
            </a:pPr>
            <a:r>
              <a:rPr lang="en-US" dirty="0" smtClean="0"/>
              <a:t>s1. join (name1, name2);</a:t>
            </a:r>
          </a:p>
          <a:p>
            <a:pPr>
              <a:buNone/>
            </a:pPr>
            <a:r>
              <a:rPr lang="en-US" dirty="0" smtClean="0"/>
              <a:t>s2. join (s1, name3);</a:t>
            </a:r>
          </a:p>
          <a:p>
            <a:pPr>
              <a:buNone/>
            </a:pPr>
            <a:r>
              <a:rPr lang="en-US" dirty="0" err="1" smtClean="0"/>
              <a:t>cout</a:t>
            </a:r>
            <a:r>
              <a:rPr lang="en-US" dirty="0" smtClean="0"/>
              <a:t> &lt;&lt;" .............\n";</a:t>
            </a:r>
          </a:p>
          <a:p>
            <a:pPr>
              <a:buNone/>
            </a:pPr>
            <a:r>
              <a:rPr lang="en-US" dirty="0" smtClean="0"/>
              <a:t>name1. display ( ) ;</a:t>
            </a:r>
          </a:p>
          <a:p>
            <a:pPr>
              <a:buNone/>
            </a:pPr>
            <a:r>
              <a:rPr lang="en-US" dirty="0" smtClean="0"/>
              <a:t>name2. display ( );</a:t>
            </a:r>
          </a:p>
          <a:p>
            <a:pPr>
              <a:buNone/>
            </a:pPr>
            <a:r>
              <a:rPr lang="en-US" dirty="0" smtClean="0"/>
              <a:t>name3. display ( );</a:t>
            </a:r>
          </a:p>
          <a:p>
            <a:pPr>
              <a:buNone/>
            </a:pPr>
            <a:r>
              <a:rPr lang="en-US" dirty="0" err="1" smtClean="0"/>
              <a:t>cout</a:t>
            </a:r>
            <a:r>
              <a:rPr lang="en-US" dirty="0" smtClean="0"/>
              <a:t>&lt;&lt;" After join function call \n";</a:t>
            </a:r>
          </a:p>
          <a:p>
            <a:pPr>
              <a:buNone/>
            </a:pPr>
            <a:r>
              <a:rPr lang="en-US" dirty="0" err="1" smtClean="0"/>
              <a:t>cout</a:t>
            </a:r>
            <a:r>
              <a:rPr lang="en-US" dirty="0" smtClean="0"/>
              <a:t>&lt;&lt;"s1 = ";</a:t>
            </a:r>
          </a:p>
          <a:p>
            <a:pPr>
              <a:buNone/>
            </a:pPr>
            <a:r>
              <a:rPr lang="en-US" dirty="0" smtClean="0"/>
              <a:t> s1. display ( );</a:t>
            </a:r>
          </a:p>
          <a:p>
            <a:pPr>
              <a:buNone/>
            </a:pPr>
            <a:r>
              <a:rPr lang="en-US" dirty="0" err="1" smtClean="0"/>
              <a:t>cout</a:t>
            </a:r>
            <a:r>
              <a:rPr lang="en-US" dirty="0" smtClean="0"/>
              <a:t>&lt;&lt;"s2 = ";</a:t>
            </a:r>
          </a:p>
          <a:p>
            <a:pPr>
              <a:buNone/>
            </a:pPr>
            <a:r>
              <a:rPr lang="en-US" dirty="0" smtClean="0"/>
              <a:t>s2 .display ( );</a:t>
            </a:r>
          </a:p>
          <a:p>
            <a:pPr>
              <a:buNone/>
            </a:pPr>
            <a:r>
              <a:rPr lang="en-US" dirty="0" smtClean="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457200"/>
            <a:ext cx="8346625" cy="4675981"/>
          </a:xfrm>
          <a:prstGeom prst="rect">
            <a:avLst/>
          </a:prstGeom>
          <a:noFill/>
          <a:ln w="9525">
            <a:noFill/>
            <a:miter lim="800000"/>
            <a:headEnd/>
            <a:tailEnd/>
          </a:ln>
          <a:effectLst/>
        </p:spPr>
      </p:pic>
      <p:sp>
        <p:nvSpPr>
          <p:cNvPr id="5" name="TextBox 4"/>
          <p:cNvSpPr txBox="1"/>
          <p:nvPr/>
        </p:nvSpPr>
        <p:spPr>
          <a:xfrm>
            <a:off x="228600" y="5257800"/>
            <a:ext cx="8953348" cy="923330"/>
          </a:xfrm>
          <a:prstGeom prst="rect">
            <a:avLst/>
          </a:prstGeom>
          <a:noFill/>
        </p:spPr>
        <p:txBody>
          <a:bodyPr wrap="square" rtlCol="0">
            <a:spAutoFit/>
          </a:bodyPr>
          <a:lstStyle/>
          <a:p>
            <a:r>
              <a:rPr lang="en-US" dirty="0" smtClean="0"/>
              <a:t>In the above program, we can see that, the memory allocated for the data member ‘name’</a:t>
            </a:r>
          </a:p>
          <a:p>
            <a:r>
              <a:rPr lang="en-US" dirty="0" smtClean="0"/>
              <a:t> always depends on the size of the string the user wants to have.</a:t>
            </a:r>
            <a:endParaRPr lang="en-US" smtClean="0"/>
          </a:p>
          <a:p>
            <a:r>
              <a:rPr lang="en-US" smtClean="0"/>
              <a:t>That </a:t>
            </a:r>
            <a:r>
              <a:rPr lang="en-US" dirty="0" smtClean="0"/>
              <a:t>feature makes this program dynamic, whereby memory is allocated without any wastage.</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pPr>
              <a:buNone/>
            </a:pPr>
            <a:r>
              <a:rPr lang="en-US" sz="2400" dirty="0" smtClean="0"/>
              <a:t>Programs normally have bugs when they are done for the first time.</a:t>
            </a:r>
          </a:p>
          <a:p>
            <a:pPr>
              <a:buNone/>
            </a:pPr>
            <a:r>
              <a:rPr lang="en-US" sz="2400" dirty="0" smtClean="0"/>
              <a:t>These bugs come under the category logical errors and syntactical errors. </a:t>
            </a:r>
          </a:p>
          <a:p>
            <a:pPr>
              <a:buNone/>
            </a:pPr>
            <a:r>
              <a:rPr lang="en-US" sz="2400" dirty="0" smtClean="0"/>
              <a:t>These errors can be detected by means of proper debugging and testing procedures.</a:t>
            </a:r>
          </a:p>
          <a:p>
            <a:pPr>
              <a:buNone/>
            </a:pPr>
            <a:endParaRPr lang="en-US" sz="2400" dirty="0" smtClean="0"/>
          </a:p>
          <a:p>
            <a:pPr>
              <a:buNone/>
            </a:pPr>
            <a:r>
              <a:rPr lang="en-US" sz="2400" dirty="0" smtClean="0"/>
              <a:t>    Some  peculiar problems other than logical and syntactical errors are known as exceptions.</a:t>
            </a:r>
          </a:p>
          <a:p>
            <a:pPr>
              <a:buNone/>
            </a:pPr>
            <a:endParaRPr lang="en-US" sz="2400" dirty="0" smtClean="0"/>
          </a:p>
          <a:p>
            <a:pPr>
              <a:buNone/>
            </a:pP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 </a:t>
            </a:r>
            <a:r>
              <a:rPr lang="en-US" sz="3200" dirty="0" smtClean="0"/>
              <a:t>(Continued..)</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Exceptions are run time anomalies or unusual conditions that a program may encounter while executing.</a:t>
            </a:r>
          </a:p>
          <a:p>
            <a:pPr>
              <a:buNone/>
            </a:pPr>
            <a:endParaRPr lang="en-US" dirty="0" smtClean="0"/>
          </a:p>
          <a:p>
            <a:pPr>
              <a:buNone/>
            </a:pPr>
            <a:r>
              <a:rPr lang="en-US" dirty="0" err="1" smtClean="0"/>
              <a:t>Eg</a:t>
            </a:r>
            <a:r>
              <a:rPr lang="en-US" dirty="0" smtClean="0"/>
              <a:t>: -  Division by zero , access to an array outside of its bounds , running out of memory space etc.</a:t>
            </a:r>
          </a:p>
          <a:p>
            <a:pPr>
              <a:buNone/>
            </a:pPr>
            <a:endParaRPr lang="en-US" dirty="0" smtClean="0"/>
          </a:p>
          <a:p>
            <a:pPr>
              <a:buNone/>
            </a:pPr>
            <a:r>
              <a:rPr lang="en-US" dirty="0" smtClean="0"/>
              <a:t>When  a program encounters an exceptional condition, it is important to identify it and handle it in effective way.</a:t>
            </a:r>
          </a:p>
          <a:p>
            <a:pPr>
              <a:buNone/>
            </a:pPr>
            <a:endParaRPr lang="en-US" dirty="0" smtClean="0"/>
          </a:p>
          <a:p>
            <a:pPr>
              <a:buNone/>
            </a:pPr>
            <a:r>
              <a:rPr lang="en-US" dirty="0" smtClean="0"/>
              <a:t>C++ exception handling provides a safe , integrated approach to deal with unusual problems that arise while executing a program.</a:t>
            </a:r>
          </a:p>
          <a:p>
            <a:pPr>
              <a:buNone/>
            </a:pPr>
            <a:endParaRPr lang="en-US" dirty="0" smtClean="0"/>
          </a:p>
          <a:p>
            <a:pPr>
              <a:buNone/>
            </a:pPr>
            <a:r>
              <a:rPr lang="en-US" dirty="0" smtClean="0"/>
              <a:t>The purpose of exception handling mechanism is to provide means to detect and report an “exceptional  circumstance” so that appropriate action can be taken.</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400" dirty="0" smtClean="0"/>
              <a:t>Exception handling mechanism suggests a separate error handling code that performs the following tasks.</a:t>
            </a:r>
          </a:p>
          <a:p>
            <a:pPr>
              <a:buNone/>
            </a:pPr>
            <a:r>
              <a:rPr lang="en-US" sz="2000" dirty="0" smtClean="0"/>
              <a:t>1. Find the problem(</a:t>
            </a:r>
            <a:r>
              <a:rPr lang="en-US" sz="2000" i="1" dirty="0" smtClean="0"/>
              <a:t>hit the exception</a:t>
            </a:r>
            <a:r>
              <a:rPr lang="en-US" sz="2000" dirty="0" smtClean="0"/>
              <a:t>). </a:t>
            </a:r>
          </a:p>
          <a:p>
            <a:pPr>
              <a:buNone/>
            </a:pPr>
            <a:r>
              <a:rPr lang="en-US" sz="2000" dirty="0" smtClean="0"/>
              <a:t>2. Inform that an error has occurred(</a:t>
            </a:r>
            <a:r>
              <a:rPr lang="en-US" sz="2000" i="1" dirty="0" smtClean="0"/>
              <a:t>Throw </a:t>
            </a:r>
            <a:r>
              <a:rPr lang="en-US" sz="2000" dirty="0" smtClean="0"/>
              <a:t>the exception)</a:t>
            </a:r>
          </a:p>
          <a:p>
            <a:pPr>
              <a:buNone/>
            </a:pPr>
            <a:r>
              <a:rPr lang="en-US" sz="2000" dirty="0" smtClean="0"/>
              <a:t>3.Receive the error information.</a:t>
            </a:r>
            <a:r>
              <a:rPr lang="en-US" sz="2000" i="1" dirty="0" smtClean="0"/>
              <a:t>(Catch </a:t>
            </a:r>
            <a:r>
              <a:rPr lang="en-US" sz="2000" dirty="0" smtClean="0"/>
              <a:t>the exception)</a:t>
            </a:r>
          </a:p>
          <a:p>
            <a:pPr>
              <a:buNone/>
            </a:pPr>
            <a:r>
              <a:rPr lang="en-US" sz="2000" dirty="0" smtClean="0"/>
              <a:t>4.Take corrective action.(</a:t>
            </a:r>
            <a:r>
              <a:rPr lang="en-US" sz="2000" i="1" dirty="0" smtClean="0"/>
              <a:t>Handle</a:t>
            </a:r>
            <a:r>
              <a:rPr lang="en-US" sz="2000" dirty="0" smtClean="0"/>
              <a:t> the exception)</a:t>
            </a:r>
          </a:p>
          <a:p>
            <a:pPr>
              <a:buNone/>
            </a:pPr>
            <a:endParaRPr lang="en-US" dirty="0" smtClean="0"/>
          </a:p>
          <a:p>
            <a:pPr>
              <a:buNone/>
            </a:pPr>
            <a:endParaRPr lang="en-US" dirty="0" smtClean="0"/>
          </a:p>
          <a:p>
            <a:pPr>
              <a:buNone/>
            </a:pPr>
            <a:endParaRPr lang="en-US" dirty="0" smtClean="0"/>
          </a:p>
          <a:p>
            <a:endParaRPr lang="en-US" dirty="0"/>
          </a:p>
        </p:txBody>
      </p:sp>
      <p:pic>
        <p:nvPicPr>
          <p:cNvPr id="1026" name="Picture 2" descr="\\192.168.0.63\dcs\Faculty\Gopika S\2016\OOPS\exception-handling-basics_clip_image002.jpg"/>
          <p:cNvPicPr>
            <a:picLocks noChangeAspect="1" noChangeArrowheads="1"/>
          </p:cNvPicPr>
          <p:nvPr/>
        </p:nvPicPr>
        <p:blipFill>
          <a:blip r:embed="rId2"/>
          <a:srcRect/>
          <a:stretch>
            <a:fillRect/>
          </a:stretch>
        </p:blipFill>
        <p:spPr bwMode="auto">
          <a:xfrm>
            <a:off x="4355934" y="3352800"/>
            <a:ext cx="4378492" cy="3124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Destructors</a:t>
            </a:r>
            <a:br>
              <a:rPr lang="en-US" b="1"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sz="2600" dirty="0" smtClean="0"/>
              <a:t>Destructor is a special class function which destroys the object as soon as the scope of object ends. </a:t>
            </a:r>
          </a:p>
          <a:p>
            <a:pPr>
              <a:buNone/>
            </a:pPr>
            <a:endParaRPr lang="en-US" sz="2600" dirty="0" smtClean="0"/>
          </a:p>
          <a:p>
            <a:r>
              <a:rPr lang="en-US" sz="2600" dirty="0" smtClean="0"/>
              <a:t>The destructor is called automatically by the compiler when the object goes out of scope.</a:t>
            </a:r>
          </a:p>
          <a:p>
            <a:pPr>
              <a:buNone/>
            </a:pPr>
            <a:endParaRPr lang="en-US" sz="2600" dirty="0" smtClean="0"/>
          </a:p>
          <a:p>
            <a:r>
              <a:rPr lang="en-US" sz="2600" dirty="0" smtClean="0"/>
              <a:t>The syntax for destructor is same as that for the constructor, the class name is used for the name of destructor, with a </a:t>
            </a:r>
            <a:r>
              <a:rPr lang="en-US" sz="2600" b="1" dirty="0" smtClean="0"/>
              <a:t>tilde</a:t>
            </a:r>
            <a:r>
              <a:rPr lang="en-US" sz="2600" dirty="0" smtClean="0"/>
              <a:t> ~ sign as prefix to it.</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Exceptions provide a way to transfer control from one part of a program to another. </a:t>
            </a:r>
          </a:p>
          <a:p>
            <a:endParaRPr lang="en-US" dirty="0" smtClean="0"/>
          </a:p>
          <a:p>
            <a:r>
              <a:rPr lang="en-US" dirty="0" smtClean="0"/>
              <a:t>C++ exception handling is built upon three keywords: </a:t>
            </a:r>
            <a:r>
              <a:rPr lang="en-US" b="1" dirty="0" smtClean="0"/>
              <a:t>try, catch,</a:t>
            </a:r>
            <a:r>
              <a:rPr lang="en-US" dirty="0" smtClean="0"/>
              <a:t> and </a:t>
            </a:r>
            <a:r>
              <a:rPr lang="en-US" b="1" dirty="0" smtClean="0"/>
              <a:t>throw</a:t>
            </a:r>
            <a:r>
              <a:rPr lang="en-US" dirty="0" smtClean="0"/>
              <a:t>.</a:t>
            </a:r>
          </a:p>
          <a:p>
            <a:r>
              <a:rPr lang="en-US" b="1" dirty="0" smtClean="0"/>
              <a:t>try:</a:t>
            </a:r>
            <a:r>
              <a:rPr lang="en-US" dirty="0" smtClean="0"/>
              <a:t> A </a:t>
            </a:r>
            <a:r>
              <a:rPr lang="en-US" b="1" dirty="0" smtClean="0"/>
              <a:t>try</a:t>
            </a:r>
            <a:r>
              <a:rPr lang="en-US" dirty="0" smtClean="0"/>
              <a:t> block identifies a block of code for which particular exceptions will be activated. It's followed by one or more catch blocks.</a:t>
            </a:r>
          </a:p>
          <a:p>
            <a:endParaRPr lang="en-US" b="1" dirty="0" smtClean="0"/>
          </a:p>
          <a:p>
            <a:r>
              <a:rPr lang="en-US" b="1" dirty="0" smtClean="0"/>
              <a:t>throw:</a:t>
            </a:r>
            <a:r>
              <a:rPr lang="en-US" dirty="0" smtClean="0"/>
              <a:t> A program throws an exception when a problem shows up. This is done using a </a:t>
            </a:r>
            <a:r>
              <a:rPr lang="en-US" b="1" dirty="0" smtClean="0"/>
              <a:t>throw</a:t>
            </a:r>
            <a:r>
              <a:rPr lang="en-US" dirty="0" smtClean="0"/>
              <a:t> keyword.</a:t>
            </a:r>
          </a:p>
          <a:p>
            <a:endParaRPr lang="en-US" b="1" dirty="0" smtClean="0"/>
          </a:p>
          <a:p>
            <a:r>
              <a:rPr lang="en-US" b="1" dirty="0" smtClean="0"/>
              <a:t>catch:</a:t>
            </a:r>
            <a:r>
              <a:rPr lang="en-US" dirty="0" smtClean="0"/>
              <a:t> A program catches an exception with an exception handler at the place in a program where you want to handle the problem.</a:t>
            </a:r>
          </a:p>
          <a:p>
            <a:endParaRPr lang="en-US" dirty="0" smtClean="0"/>
          </a:p>
          <a:p>
            <a:r>
              <a:rPr lang="en-US" dirty="0" smtClean="0"/>
              <a:t>Assuming a block will raise an exception, a method catches an exception using a combination of the </a:t>
            </a:r>
            <a:r>
              <a:rPr lang="en-US" b="1" dirty="0" smtClean="0"/>
              <a:t>try</a:t>
            </a:r>
            <a:r>
              <a:rPr lang="en-US" dirty="0" smtClean="0"/>
              <a:t> and </a:t>
            </a:r>
            <a:r>
              <a:rPr lang="en-US" b="1" dirty="0" smtClean="0"/>
              <a:t>catch</a:t>
            </a:r>
            <a:r>
              <a:rPr lang="en-US" dirty="0" smtClean="0"/>
              <a:t> keywords. A try/catch block is placed around the code that might generate an exception. </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0" y="274638"/>
            <a:ext cx="3352800" cy="1143000"/>
          </a:xfrm>
        </p:spPr>
        <p:txBody>
          <a:bodyPr>
            <a:normAutofit fontScale="90000"/>
          </a:bodyPr>
          <a:lstStyle/>
          <a:p>
            <a:r>
              <a:rPr lang="en-US" dirty="0" smtClean="0"/>
              <a:t>Types of exceptions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457200" y="274637"/>
            <a:ext cx="4724399" cy="452596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7200" y="4876800"/>
            <a:ext cx="4676775" cy="1600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Exception handling</a:t>
            </a:r>
            <a:endParaRPr lang="en-US" dirty="0"/>
          </a:p>
        </p:txBody>
      </p:sp>
      <p:sp>
        <p:nvSpPr>
          <p:cNvPr id="3" name="Content Placeholder 2"/>
          <p:cNvSpPr>
            <a:spLocks noGrp="1"/>
          </p:cNvSpPr>
          <p:nvPr>
            <p:ph idx="1"/>
          </p:nvPr>
        </p:nvSpPr>
        <p:spPr>
          <a:xfrm>
            <a:off x="457200" y="914400"/>
            <a:ext cx="8229600" cy="5211763"/>
          </a:xfrm>
        </p:spPr>
        <p:txBody>
          <a:bodyPr>
            <a:normAutofit fontScale="62500" lnSpcReduction="20000"/>
          </a:bodyPr>
          <a:lstStyle/>
          <a:p>
            <a:pPr>
              <a:buNone/>
            </a:pPr>
            <a:r>
              <a:rPr lang="en-US" dirty="0" smtClean="0"/>
              <a:t>    The catch block that catches an exception must immediately follow the try block that throws the exception. The general form of these two block is as follows:</a:t>
            </a:r>
          </a:p>
          <a:p>
            <a:pPr>
              <a:buNone/>
            </a:pPr>
            <a:r>
              <a:rPr lang="en-US" dirty="0" smtClean="0"/>
              <a:t> try </a:t>
            </a:r>
          </a:p>
          <a:p>
            <a:pPr>
              <a:buNone/>
            </a:pPr>
            <a:r>
              <a:rPr lang="en-US" dirty="0" smtClean="0"/>
              <a:t>    { </a:t>
            </a:r>
          </a:p>
          <a:p>
            <a:pPr>
              <a:buNone/>
            </a:pPr>
            <a:r>
              <a:rPr lang="en-US" dirty="0" smtClean="0"/>
              <a:t>       ------- throw exception;</a:t>
            </a:r>
          </a:p>
          <a:p>
            <a:pPr>
              <a:buNone/>
            </a:pPr>
            <a:r>
              <a:rPr lang="en-US" dirty="0" smtClean="0"/>
              <a:t>      ------- </a:t>
            </a:r>
          </a:p>
          <a:p>
            <a:pPr>
              <a:buNone/>
            </a:pPr>
            <a:r>
              <a:rPr lang="en-US" dirty="0" smtClean="0"/>
              <a:t>      } catch(exception-type object) </a:t>
            </a:r>
          </a:p>
          <a:p>
            <a:pPr>
              <a:buNone/>
            </a:pPr>
            <a:r>
              <a:rPr lang="en-US" dirty="0" smtClean="0"/>
              <a:t>    { </a:t>
            </a:r>
          </a:p>
          <a:p>
            <a:pPr>
              <a:buNone/>
            </a:pPr>
            <a:r>
              <a:rPr lang="en-US" dirty="0" smtClean="0"/>
              <a:t>    -  ------ </a:t>
            </a:r>
          </a:p>
          <a:p>
            <a:pPr>
              <a:buNone/>
            </a:pPr>
            <a:r>
              <a:rPr lang="en-US" dirty="0" smtClean="0"/>
              <a:t>      ------- </a:t>
            </a:r>
          </a:p>
          <a:p>
            <a:pPr>
              <a:buNone/>
            </a:pPr>
            <a:r>
              <a:rPr lang="en-US" dirty="0" smtClean="0"/>
              <a:t>} </a:t>
            </a:r>
          </a:p>
          <a:p>
            <a:pPr>
              <a:buNone/>
            </a:pPr>
            <a:r>
              <a:rPr lang="en-US" dirty="0" smtClean="0"/>
              <a:t> When a try block throws an exception, the program control leaves the try block and enters the statement of the catch block.</a:t>
            </a:r>
          </a:p>
          <a:p>
            <a:pPr>
              <a:buNone/>
            </a:pPr>
            <a:r>
              <a:rPr lang="en-US" dirty="0" smtClean="0"/>
              <a:t>Exceptions are objects used to transmit information about a problem. If the type of object thrown matches the argument- type in the catch statement, then catch block is executed for handling the exception.</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Eg</a:t>
            </a:r>
            <a:r>
              <a:rPr lang="en-US" dirty="0" smtClean="0"/>
              <a:t>: 1 </a:t>
            </a:r>
            <a:endParaRPr lang="en-US" dirty="0"/>
          </a:p>
        </p:txBody>
      </p:sp>
      <p:sp>
        <p:nvSpPr>
          <p:cNvPr id="3" name="Content Placeholder 2"/>
          <p:cNvSpPr>
            <a:spLocks noGrp="1"/>
          </p:cNvSpPr>
          <p:nvPr>
            <p:ph idx="1"/>
          </p:nvPr>
        </p:nvSpPr>
        <p:spPr>
          <a:xfrm>
            <a:off x="533400" y="838200"/>
            <a:ext cx="8305800" cy="5562600"/>
          </a:xfrm>
        </p:spPr>
        <p:txBody>
          <a:bodyPr>
            <a:noAutofit/>
          </a:bodyPr>
          <a:lstStyle/>
          <a:p>
            <a:pPr>
              <a:buNone/>
            </a:pPr>
            <a:r>
              <a:rPr lang="en-US" sz="1400" dirty="0" err="1" smtClean="0"/>
              <a:t>int</a:t>
            </a:r>
            <a:r>
              <a:rPr lang="en-US" sz="1400" dirty="0" smtClean="0"/>
              <a:t> main()</a:t>
            </a:r>
          </a:p>
          <a:p>
            <a:pPr>
              <a:buNone/>
            </a:pPr>
            <a:r>
              <a:rPr lang="en-US" sz="1400" dirty="0" smtClean="0"/>
              <a:t>{</a:t>
            </a:r>
          </a:p>
          <a:p>
            <a:pPr>
              <a:buNone/>
            </a:pPr>
            <a:r>
              <a:rPr lang="en-US" sz="1400" dirty="0" smtClean="0"/>
              <a:t>   </a:t>
            </a:r>
            <a:r>
              <a:rPr lang="en-US" sz="1400" dirty="0" err="1" smtClean="0"/>
              <a:t>int</a:t>
            </a:r>
            <a:r>
              <a:rPr lang="en-US" sz="1400" dirty="0" smtClean="0"/>
              <a:t> </a:t>
            </a:r>
            <a:r>
              <a:rPr lang="en-US" sz="1400" dirty="0" err="1" smtClean="0"/>
              <a:t>a,b,c</a:t>
            </a:r>
            <a:r>
              <a:rPr lang="en-US" sz="1400" dirty="0" smtClean="0"/>
              <a:t>;</a:t>
            </a:r>
          </a:p>
          <a:p>
            <a:pPr>
              <a:buNone/>
            </a:pPr>
            <a:r>
              <a:rPr lang="en-US" sz="1400" dirty="0" smtClean="0"/>
              <a:t>   float  d;</a:t>
            </a:r>
          </a:p>
          <a:p>
            <a:pPr>
              <a:buNone/>
            </a:pPr>
            <a:r>
              <a:rPr lang="en-US" sz="1400" dirty="0" smtClean="0"/>
              <a:t>   </a:t>
            </a:r>
            <a:r>
              <a:rPr lang="en-US" sz="1400" dirty="0" err="1" smtClean="0"/>
              <a:t>cout</a:t>
            </a:r>
            <a:r>
              <a:rPr lang="en-US" sz="1400" dirty="0" smtClean="0"/>
              <a:t>&lt;&lt;"Enter the value of a:";</a:t>
            </a:r>
          </a:p>
          <a:p>
            <a:pPr>
              <a:buNone/>
            </a:pPr>
            <a:r>
              <a:rPr lang="en-US" sz="1400" dirty="0" smtClean="0"/>
              <a:t>   </a:t>
            </a:r>
            <a:r>
              <a:rPr lang="en-US" sz="1400" dirty="0" err="1" smtClean="0"/>
              <a:t>cin</a:t>
            </a:r>
            <a:r>
              <a:rPr lang="en-US" sz="1400" dirty="0" smtClean="0"/>
              <a:t>&gt;&gt;a;</a:t>
            </a:r>
          </a:p>
          <a:p>
            <a:pPr>
              <a:buNone/>
            </a:pPr>
            <a:r>
              <a:rPr lang="en-US" sz="1400" dirty="0" smtClean="0"/>
              <a:t>   </a:t>
            </a:r>
            <a:r>
              <a:rPr lang="en-US" sz="1400" dirty="0" err="1" smtClean="0"/>
              <a:t>cout</a:t>
            </a:r>
            <a:r>
              <a:rPr lang="en-US" sz="1400" dirty="0" smtClean="0"/>
              <a:t>&lt;&lt;"Enter the value of b:";</a:t>
            </a:r>
          </a:p>
          <a:p>
            <a:pPr>
              <a:buNone/>
            </a:pPr>
            <a:r>
              <a:rPr lang="en-US" sz="1400" dirty="0" smtClean="0"/>
              <a:t>   </a:t>
            </a:r>
            <a:r>
              <a:rPr lang="en-US" sz="1400" dirty="0" err="1" smtClean="0"/>
              <a:t>cin</a:t>
            </a:r>
            <a:r>
              <a:rPr lang="en-US" sz="1400" dirty="0" smtClean="0"/>
              <a:t>&gt;&gt;b;</a:t>
            </a:r>
          </a:p>
          <a:p>
            <a:pPr>
              <a:buNone/>
            </a:pPr>
            <a:r>
              <a:rPr lang="en-US" sz="1400" dirty="0" smtClean="0"/>
              <a:t>   </a:t>
            </a:r>
            <a:r>
              <a:rPr lang="en-US" sz="1400" dirty="0" err="1" smtClean="0"/>
              <a:t>cout</a:t>
            </a:r>
            <a:r>
              <a:rPr lang="en-US" sz="1400" dirty="0" smtClean="0"/>
              <a:t>&lt;&lt;"Enter the value of c:";</a:t>
            </a:r>
          </a:p>
          <a:p>
            <a:pPr>
              <a:buNone/>
            </a:pPr>
            <a:r>
              <a:rPr lang="en-US" sz="1400" dirty="0" smtClean="0"/>
              <a:t>   </a:t>
            </a:r>
            <a:r>
              <a:rPr lang="en-US" sz="1400" dirty="0" err="1" smtClean="0"/>
              <a:t>cin</a:t>
            </a:r>
            <a:r>
              <a:rPr lang="en-US" sz="1400" dirty="0" smtClean="0"/>
              <a:t>&gt;&gt;c;</a:t>
            </a:r>
          </a:p>
          <a:p>
            <a:pPr>
              <a:buNone/>
            </a:pPr>
            <a:r>
              <a:rPr lang="en-US" sz="1400" dirty="0" smtClean="0"/>
              <a:t>    try</a:t>
            </a:r>
          </a:p>
          <a:p>
            <a:pPr>
              <a:buNone/>
            </a:pPr>
            <a:r>
              <a:rPr lang="en-US" sz="1400" dirty="0" smtClean="0"/>
              <a:t>   {</a:t>
            </a:r>
          </a:p>
          <a:p>
            <a:pPr>
              <a:buNone/>
            </a:pPr>
            <a:r>
              <a:rPr lang="en-US" sz="1400" dirty="0" smtClean="0"/>
              <a:t>             if((a-b)!=0)</a:t>
            </a:r>
          </a:p>
          <a:p>
            <a:pPr>
              <a:buNone/>
            </a:pPr>
            <a:r>
              <a:rPr lang="en-US" sz="1400" dirty="0" smtClean="0"/>
              <a:t>              {</a:t>
            </a:r>
          </a:p>
          <a:p>
            <a:pPr>
              <a:buNone/>
            </a:pPr>
            <a:r>
              <a:rPr lang="en-US" sz="1400" dirty="0" smtClean="0"/>
              <a:t>                 d=c/(a-b);</a:t>
            </a:r>
          </a:p>
          <a:p>
            <a:pPr>
              <a:buNone/>
            </a:pPr>
            <a:r>
              <a:rPr lang="en-US" sz="1400" dirty="0" smtClean="0"/>
              <a:t>                 </a:t>
            </a:r>
            <a:r>
              <a:rPr lang="en-US" sz="1400" dirty="0" err="1" smtClean="0"/>
              <a:t>cout</a:t>
            </a:r>
            <a:r>
              <a:rPr lang="en-US" sz="1400" dirty="0" smtClean="0"/>
              <a:t>&lt;&lt;"Result is:"&lt;&lt;d;</a:t>
            </a:r>
          </a:p>
          <a:p>
            <a:pPr>
              <a:buNone/>
            </a:pPr>
            <a:r>
              <a:rPr lang="en-US" sz="1400" dirty="0" smtClean="0"/>
              <a:t>              } </a:t>
            </a:r>
          </a:p>
          <a:p>
            <a:pPr>
              <a:buNone/>
            </a:pPr>
            <a:endParaRPr lang="en-US" sz="1400" dirty="0" smtClean="0"/>
          </a:p>
          <a:p>
            <a:pPr>
              <a:buNone/>
            </a:pPr>
            <a:endParaRPr lang="en-US" sz="1400" dirty="0" smtClean="0"/>
          </a:p>
          <a:p>
            <a:pPr>
              <a:buNone/>
            </a:pPr>
            <a:r>
              <a:rPr lang="en-US" sz="1600" dirty="0" smtClean="0"/>
              <a:t>The above program detects and catches a division-by-zero error. Different values of </a:t>
            </a:r>
            <a:r>
              <a:rPr lang="en-US" sz="1600" b="1" dirty="0" smtClean="0"/>
              <a:t>a</a:t>
            </a:r>
            <a:r>
              <a:rPr lang="en-US" sz="1600" dirty="0" smtClean="0"/>
              <a:t> and </a:t>
            </a:r>
            <a:r>
              <a:rPr lang="en-US" sz="1600" b="1" dirty="0" smtClean="0"/>
              <a:t>b</a:t>
            </a:r>
            <a:r>
              <a:rPr lang="en-US" sz="1600" dirty="0" smtClean="0"/>
              <a:t> will show how the exception mechanism works.</a:t>
            </a:r>
          </a:p>
        </p:txBody>
      </p:sp>
      <p:cxnSp>
        <p:nvCxnSpPr>
          <p:cNvPr id="5" name="Straight Connector 4"/>
          <p:cNvCxnSpPr/>
          <p:nvPr/>
        </p:nvCxnSpPr>
        <p:spPr>
          <a:xfrm rot="16200000" flipH="1">
            <a:off x="1943100" y="3238500"/>
            <a:ext cx="4419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953000" y="1219200"/>
            <a:ext cx="3429000" cy="3108543"/>
          </a:xfrm>
          <a:prstGeom prst="rect">
            <a:avLst/>
          </a:prstGeom>
        </p:spPr>
        <p:txBody>
          <a:bodyPr wrap="square">
            <a:spAutoFit/>
          </a:bodyPr>
          <a:lstStyle/>
          <a:p>
            <a:pPr>
              <a:buNone/>
            </a:pPr>
            <a:r>
              <a:rPr lang="en-US" sz="1600" dirty="0" smtClean="0"/>
              <a:t> else</a:t>
            </a:r>
          </a:p>
          <a:p>
            <a:pPr>
              <a:buNone/>
            </a:pPr>
            <a:r>
              <a:rPr lang="en-US" sz="1600" dirty="0" smtClean="0"/>
              <a:t>              {</a:t>
            </a:r>
          </a:p>
          <a:p>
            <a:pPr>
              <a:buNone/>
            </a:pPr>
            <a:r>
              <a:rPr lang="en-US" sz="1600" dirty="0" smtClean="0"/>
              <a:t>                 throw(a-b);</a:t>
            </a:r>
          </a:p>
          <a:p>
            <a:pPr>
              <a:buNone/>
            </a:pPr>
            <a:r>
              <a:rPr lang="en-US" sz="1600" dirty="0" smtClean="0"/>
              <a:t>              }</a:t>
            </a:r>
          </a:p>
          <a:p>
            <a:pPr>
              <a:buNone/>
            </a:pPr>
            <a:r>
              <a:rPr lang="en-US" sz="1600" dirty="0" smtClean="0"/>
              <a:t>   }</a:t>
            </a:r>
          </a:p>
          <a:p>
            <a:pPr>
              <a:buNone/>
            </a:pPr>
            <a:r>
              <a:rPr lang="en-US" sz="1600" dirty="0" smtClean="0"/>
              <a:t>    catch(</a:t>
            </a:r>
            <a:r>
              <a:rPr lang="en-US" sz="1600" dirty="0" err="1" smtClean="0"/>
              <a:t>int</a:t>
            </a:r>
            <a:r>
              <a:rPr lang="en-US" sz="1600" dirty="0" smtClean="0"/>
              <a:t> </a:t>
            </a:r>
            <a:r>
              <a:rPr lang="en-US" sz="1600" dirty="0" err="1" smtClean="0"/>
              <a:t>i</a:t>
            </a:r>
            <a:r>
              <a:rPr lang="en-US" sz="1600" dirty="0" smtClean="0"/>
              <a:t>)</a:t>
            </a:r>
          </a:p>
          <a:p>
            <a:pPr>
              <a:buNone/>
            </a:pPr>
            <a:r>
              <a:rPr lang="en-US" sz="1600" dirty="0" smtClean="0"/>
              <a:t>   {</a:t>
            </a:r>
          </a:p>
          <a:p>
            <a:pPr>
              <a:buNone/>
            </a:pPr>
            <a:r>
              <a:rPr lang="en-US" sz="1600" dirty="0" err="1" smtClean="0"/>
              <a:t>cout</a:t>
            </a:r>
            <a:r>
              <a:rPr lang="en-US" sz="1600" dirty="0" smtClean="0"/>
              <a:t>&lt;&lt;"Answer is infinite because a-b is:"&lt;&lt;</a:t>
            </a:r>
            <a:r>
              <a:rPr lang="en-US" sz="1600" dirty="0" err="1" smtClean="0"/>
              <a:t>i</a:t>
            </a:r>
            <a:r>
              <a:rPr lang="en-US" sz="1600" dirty="0" smtClean="0"/>
              <a:t>;</a:t>
            </a:r>
          </a:p>
          <a:p>
            <a:pPr>
              <a:buNone/>
            </a:pPr>
            <a:r>
              <a:rPr lang="en-US" sz="1600" dirty="0" smtClean="0"/>
              <a:t>   }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81000"/>
            <a:ext cx="4572000" cy="6093976"/>
          </a:xfrm>
          <a:prstGeom prst="rect">
            <a:avLst/>
          </a:prstGeom>
        </p:spPr>
        <p:txBody>
          <a:bodyPr wrap="square">
            <a:spAutoFit/>
          </a:bodyPr>
          <a:lstStyle/>
          <a:p>
            <a:r>
              <a:rPr lang="en-US" sz="1600" dirty="0" smtClean="0"/>
              <a:t>#include&lt;</a:t>
            </a:r>
            <a:r>
              <a:rPr lang="en-US" sz="1600" dirty="0" err="1" smtClean="0"/>
              <a:t>iostream</a:t>
            </a:r>
            <a:r>
              <a:rPr lang="en-US" sz="1600" dirty="0" smtClean="0"/>
              <a:t>&gt;</a:t>
            </a:r>
          </a:p>
          <a:p>
            <a:r>
              <a:rPr lang="en-US" sz="1600" dirty="0" smtClean="0"/>
              <a:t>using namespace std;</a:t>
            </a:r>
          </a:p>
          <a:p>
            <a:r>
              <a:rPr lang="en-US" sz="1600" dirty="0" smtClean="0"/>
              <a:t>void divide(</a:t>
            </a:r>
            <a:r>
              <a:rPr lang="en-US" sz="1600" dirty="0" err="1" smtClean="0"/>
              <a:t>int</a:t>
            </a:r>
            <a:r>
              <a:rPr lang="en-US" sz="1600" dirty="0" smtClean="0"/>
              <a:t> </a:t>
            </a:r>
            <a:r>
              <a:rPr lang="en-US" sz="1600" dirty="0" err="1" smtClean="0"/>
              <a:t>x,int</a:t>
            </a:r>
            <a:r>
              <a:rPr lang="en-US" sz="1600" dirty="0" smtClean="0"/>
              <a:t> y){</a:t>
            </a:r>
          </a:p>
          <a:p>
            <a:r>
              <a:rPr lang="en-US" sz="1600" dirty="0" smtClean="0"/>
              <a:t>	</a:t>
            </a:r>
            <a:r>
              <a:rPr lang="en-US" sz="1600" dirty="0" err="1" smtClean="0"/>
              <a:t>cout</a:t>
            </a:r>
            <a:r>
              <a:rPr lang="en-US" sz="1600" dirty="0" smtClean="0"/>
              <a:t>&lt;&lt;"inside the function\n";</a:t>
            </a:r>
          </a:p>
          <a:p>
            <a:r>
              <a:rPr lang="en-US" sz="1600" dirty="0" smtClean="0"/>
              <a:t>	if (y!=0)</a:t>
            </a:r>
          </a:p>
          <a:p>
            <a:r>
              <a:rPr lang="en-US" sz="1600" dirty="0" smtClean="0"/>
              <a:t>	 { </a:t>
            </a:r>
          </a:p>
          <a:p>
            <a:r>
              <a:rPr lang="en-US" sz="1600" dirty="0" smtClean="0"/>
              <a:t>	 float R =(float)x/y;</a:t>
            </a:r>
          </a:p>
          <a:p>
            <a:r>
              <a:rPr lang="en-US" sz="1600" dirty="0" smtClean="0"/>
              <a:t>	   </a:t>
            </a:r>
            <a:r>
              <a:rPr lang="en-US" sz="1600" dirty="0" err="1" smtClean="0"/>
              <a:t>cout</a:t>
            </a:r>
            <a:r>
              <a:rPr lang="en-US" sz="1600" dirty="0" smtClean="0"/>
              <a:t> &lt;&lt;"result = "&lt;&lt;R;</a:t>
            </a:r>
          </a:p>
          <a:p>
            <a:r>
              <a:rPr lang="en-US" sz="1600" dirty="0" smtClean="0"/>
              <a:t>	 }</a:t>
            </a:r>
          </a:p>
          <a:p>
            <a:r>
              <a:rPr lang="en-US" sz="1600" dirty="0" smtClean="0"/>
              <a:t>	 else throw(y);</a:t>
            </a:r>
          </a:p>
          <a:p>
            <a:r>
              <a:rPr lang="en-US" sz="1600" dirty="0" smtClean="0"/>
              <a:t>}</a:t>
            </a:r>
          </a:p>
          <a:p>
            <a:r>
              <a:rPr lang="en-US" sz="1600" dirty="0" err="1" smtClean="0"/>
              <a:t>int</a:t>
            </a:r>
            <a:r>
              <a:rPr lang="en-US" sz="1600" dirty="0" smtClean="0"/>
              <a:t> main()</a:t>
            </a:r>
          </a:p>
          <a:p>
            <a:r>
              <a:rPr lang="en-US" sz="1600" dirty="0" smtClean="0"/>
              <a:t>{</a:t>
            </a:r>
          </a:p>
          <a:p>
            <a:r>
              <a:rPr lang="en-US" sz="1600" dirty="0" smtClean="0"/>
              <a:t>	try{</a:t>
            </a:r>
          </a:p>
          <a:p>
            <a:r>
              <a:rPr lang="en-US" sz="1600" dirty="0" smtClean="0"/>
              <a:t>		</a:t>
            </a:r>
            <a:r>
              <a:rPr lang="en-US" sz="1600" dirty="0" err="1" smtClean="0"/>
              <a:t>cout</a:t>
            </a:r>
            <a:r>
              <a:rPr lang="en-US" sz="1600" dirty="0" smtClean="0"/>
              <a:t>&lt;&lt;"inside try\n";</a:t>
            </a:r>
          </a:p>
          <a:p>
            <a:r>
              <a:rPr lang="en-US" sz="1600" dirty="0" smtClean="0"/>
              <a:t>		divide(5,4);</a:t>
            </a:r>
          </a:p>
          <a:p>
            <a:r>
              <a:rPr lang="en-US" sz="1600" dirty="0" smtClean="0"/>
              <a:t>		divide(4,0);</a:t>
            </a:r>
          </a:p>
          <a:p>
            <a:r>
              <a:rPr lang="en-US" sz="1600" dirty="0" smtClean="0"/>
              <a:t>		</a:t>
            </a:r>
          </a:p>
          <a:p>
            <a:r>
              <a:rPr lang="en-US" sz="1600" dirty="0" smtClean="0"/>
              <a:t>	}catch(</a:t>
            </a:r>
            <a:r>
              <a:rPr lang="en-US" sz="1600" dirty="0" err="1" smtClean="0"/>
              <a:t>int</a:t>
            </a:r>
            <a:r>
              <a:rPr lang="en-US" sz="1600" dirty="0" smtClean="0"/>
              <a:t> </a:t>
            </a:r>
            <a:r>
              <a:rPr lang="en-US" sz="1600" dirty="0" err="1" smtClean="0"/>
              <a:t>i</a:t>
            </a:r>
            <a:r>
              <a:rPr lang="en-US" sz="1600" dirty="0" smtClean="0"/>
              <a:t>)</a:t>
            </a:r>
          </a:p>
          <a:p>
            <a:r>
              <a:rPr lang="en-US" sz="1600" dirty="0" smtClean="0"/>
              <a:t>	{</a:t>
            </a:r>
          </a:p>
          <a:p>
            <a:r>
              <a:rPr lang="en-US" sz="1600" dirty="0" smtClean="0"/>
              <a:t>		</a:t>
            </a:r>
            <a:r>
              <a:rPr lang="en-US" sz="1600" dirty="0" err="1" smtClean="0"/>
              <a:t>cout</a:t>
            </a:r>
            <a:r>
              <a:rPr lang="en-US" sz="1600" dirty="0" smtClean="0"/>
              <a:t>&lt;&lt;"caught exception\n";</a:t>
            </a:r>
          </a:p>
          <a:p>
            <a:r>
              <a:rPr lang="en-US" sz="1600" dirty="0" smtClean="0"/>
              <a:t>	}</a:t>
            </a:r>
          </a:p>
          <a:p>
            <a:r>
              <a:rPr lang="en-US" sz="1600" dirty="0" smtClean="0"/>
              <a:t>return 0;</a:t>
            </a:r>
          </a:p>
          <a:p>
            <a:r>
              <a:rPr lang="en-US" sz="1600" dirty="0" smtClean="0"/>
              <a:t>}</a:t>
            </a:r>
            <a:endParaRPr lang="en-US" sz="1600" dirty="0"/>
          </a:p>
        </p:txBody>
      </p:sp>
      <p:sp>
        <p:nvSpPr>
          <p:cNvPr id="3" name="TextBox 2"/>
          <p:cNvSpPr txBox="1"/>
          <p:nvPr/>
        </p:nvSpPr>
        <p:spPr>
          <a:xfrm>
            <a:off x="5791200" y="1676400"/>
            <a:ext cx="2895600" cy="1015663"/>
          </a:xfrm>
          <a:prstGeom prst="rect">
            <a:avLst/>
          </a:prstGeom>
          <a:noFill/>
        </p:spPr>
        <p:txBody>
          <a:bodyPr wrap="square" rtlCol="0">
            <a:spAutoFit/>
          </a:bodyPr>
          <a:lstStyle/>
          <a:p>
            <a:r>
              <a:rPr lang="en-US" sz="2000" dirty="0" smtClean="0"/>
              <a:t>Example 2: Invoking a function that generates an exception</a:t>
            </a:r>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2667001"/>
          </a:xfrm>
        </p:spPr>
        <p:txBody>
          <a:bodyPr>
            <a:noAutofit/>
          </a:bodyPr>
          <a:lstStyle/>
          <a:p>
            <a:pPr>
              <a:buNone/>
            </a:pPr>
            <a:r>
              <a:rPr lang="en-US" sz="2400" dirty="0" smtClean="0"/>
              <a:t>Exceptions are normally thrown by functions that are invoked from within the try block .  The point at which the throw is executed is called the throw point. Once an exception is thrown to the catch block , control cannot return to the throw point.</a:t>
            </a:r>
            <a:endParaRPr lang="en-US" sz="2400" dirty="0"/>
          </a:p>
        </p:txBody>
      </p:sp>
      <p:sp>
        <p:nvSpPr>
          <p:cNvPr id="4" name="Oval 3"/>
          <p:cNvSpPr/>
          <p:nvPr/>
        </p:nvSpPr>
        <p:spPr>
          <a:xfrm>
            <a:off x="1524000" y="3581400"/>
            <a:ext cx="15240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Throw point</a:t>
            </a:r>
            <a:endParaRPr lang="en-US" dirty="0"/>
          </a:p>
        </p:txBody>
      </p:sp>
      <p:sp>
        <p:nvSpPr>
          <p:cNvPr id="5" name="Oval 4"/>
          <p:cNvSpPr/>
          <p:nvPr/>
        </p:nvSpPr>
        <p:spPr>
          <a:xfrm>
            <a:off x="3505200" y="4724400"/>
            <a:ext cx="15240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Try block </a:t>
            </a:r>
            <a:endParaRPr lang="en-US" dirty="0"/>
          </a:p>
        </p:txBody>
      </p:sp>
      <p:sp>
        <p:nvSpPr>
          <p:cNvPr id="6" name="Oval 5"/>
          <p:cNvSpPr/>
          <p:nvPr/>
        </p:nvSpPr>
        <p:spPr>
          <a:xfrm>
            <a:off x="5410200" y="5334000"/>
            <a:ext cx="1524000" cy="914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Catch point</a:t>
            </a:r>
            <a:endParaRPr lang="en-US" dirty="0"/>
          </a:p>
        </p:txBody>
      </p:sp>
      <p:cxnSp>
        <p:nvCxnSpPr>
          <p:cNvPr id="8" name="Curved Connector 7"/>
          <p:cNvCxnSpPr>
            <a:endCxn id="4" idx="6"/>
          </p:cNvCxnSpPr>
          <p:nvPr/>
        </p:nvCxnSpPr>
        <p:spPr>
          <a:xfrm rot="10800000">
            <a:off x="3048000" y="4038600"/>
            <a:ext cx="1524000" cy="6858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urved Connector 9"/>
          <p:cNvCxnSpPr/>
          <p:nvPr/>
        </p:nvCxnSpPr>
        <p:spPr>
          <a:xfrm>
            <a:off x="2133600" y="4572000"/>
            <a:ext cx="3733800" cy="1676400"/>
          </a:xfrm>
          <a:prstGeom prst="curvedConnector3">
            <a:avLst>
              <a:gd name="adj1" fmla="val 2196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5486400" cy="5516563"/>
          </a:xfrm>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 </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int</a:t>
            </a:r>
            <a:r>
              <a:rPr lang="en-US" dirty="0" smtClean="0"/>
              <a:t> x = -1;</a:t>
            </a:r>
          </a:p>
          <a:p>
            <a:pPr>
              <a:buNone/>
            </a:pPr>
            <a:r>
              <a:rPr lang="en-US" dirty="0" smtClean="0"/>
              <a:t>    </a:t>
            </a:r>
            <a:r>
              <a:rPr lang="en-US" dirty="0" err="1" smtClean="0"/>
              <a:t>cout</a:t>
            </a:r>
            <a:r>
              <a:rPr lang="en-US" dirty="0" smtClean="0"/>
              <a:t> &lt;&lt; "Before try \n";</a:t>
            </a:r>
          </a:p>
          <a:p>
            <a:pPr>
              <a:buNone/>
            </a:pPr>
            <a:r>
              <a:rPr lang="en-US" dirty="0" smtClean="0"/>
              <a:t>   try {</a:t>
            </a:r>
          </a:p>
          <a:p>
            <a:pPr>
              <a:buNone/>
            </a:pPr>
            <a:r>
              <a:rPr lang="en-US" dirty="0" smtClean="0"/>
              <a:t>      </a:t>
            </a:r>
            <a:r>
              <a:rPr lang="en-US" dirty="0" err="1" smtClean="0"/>
              <a:t>cout</a:t>
            </a:r>
            <a:r>
              <a:rPr lang="en-US" dirty="0" smtClean="0"/>
              <a:t> &lt;&lt; "Inside try \n";</a:t>
            </a:r>
          </a:p>
          <a:p>
            <a:pPr>
              <a:buNone/>
            </a:pPr>
            <a:r>
              <a:rPr lang="en-US" dirty="0" smtClean="0"/>
              <a:t>      if (x &lt; 0)</a:t>
            </a:r>
          </a:p>
          <a:p>
            <a:pPr>
              <a:buNone/>
            </a:pPr>
            <a:r>
              <a:rPr lang="en-US" dirty="0" smtClean="0"/>
              <a:t>      {</a:t>
            </a:r>
          </a:p>
          <a:p>
            <a:pPr>
              <a:buNone/>
            </a:pPr>
            <a:r>
              <a:rPr lang="en-US" dirty="0" smtClean="0"/>
              <a:t>         throw x;</a:t>
            </a:r>
          </a:p>
          <a:p>
            <a:pPr>
              <a:buNone/>
            </a:pPr>
            <a:r>
              <a:rPr lang="en-US" dirty="0" smtClean="0"/>
              <a:t>         </a:t>
            </a:r>
            <a:r>
              <a:rPr lang="en-US" dirty="0" err="1" smtClean="0"/>
              <a:t>cout</a:t>
            </a:r>
            <a:r>
              <a:rPr lang="en-US" dirty="0" smtClean="0"/>
              <a:t> &lt;&lt; "After throw (Never executed) \n";</a:t>
            </a:r>
          </a:p>
          <a:p>
            <a:pPr>
              <a:buNone/>
            </a:pPr>
            <a:r>
              <a:rPr lang="en-US" dirty="0" smtClean="0"/>
              <a:t>      }</a:t>
            </a:r>
          </a:p>
          <a:p>
            <a:pPr>
              <a:buNone/>
            </a:pPr>
            <a:r>
              <a:rPr lang="en-US" dirty="0" smtClean="0"/>
              <a:t>   }</a:t>
            </a:r>
          </a:p>
          <a:p>
            <a:pPr>
              <a:buNone/>
            </a:pPr>
            <a:r>
              <a:rPr lang="en-US" dirty="0" smtClean="0"/>
              <a:t>   catch (</a:t>
            </a:r>
            <a:r>
              <a:rPr lang="en-US" dirty="0" err="1" smtClean="0"/>
              <a:t>int</a:t>
            </a:r>
            <a:r>
              <a:rPr lang="en-US" dirty="0" smtClean="0"/>
              <a:t> x ) {</a:t>
            </a:r>
          </a:p>
          <a:p>
            <a:pPr>
              <a:buNone/>
            </a:pPr>
            <a:r>
              <a:rPr lang="en-US" dirty="0" smtClean="0"/>
              <a:t>      </a:t>
            </a:r>
            <a:r>
              <a:rPr lang="en-US" dirty="0" err="1" smtClean="0"/>
              <a:t>cout</a:t>
            </a:r>
            <a:r>
              <a:rPr lang="en-US" dirty="0" smtClean="0"/>
              <a:t> &lt;&lt; "Exception Caught \n";</a:t>
            </a:r>
          </a:p>
          <a:p>
            <a:pPr>
              <a:buNone/>
            </a:pPr>
            <a:r>
              <a:rPr lang="en-US" dirty="0" smtClean="0"/>
              <a:t>   }</a:t>
            </a:r>
          </a:p>
          <a:p>
            <a:pPr>
              <a:buNone/>
            </a:pPr>
            <a:r>
              <a:rPr lang="en-US" dirty="0" smtClean="0"/>
              <a:t> </a:t>
            </a:r>
          </a:p>
          <a:p>
            <a:pPr>
              <a:buNone/>
            </a:pPr>
            <a:r>
              <a:rPr lang="en-US" dirty="0" smtClean="0"/>
              <a:t>   </a:t>
            </a:r>
            <a:r>
              <a:rPr lang="en-US" dirty="0" err="1" smtClean="0"/>
              <a:t>cout</a:t>
            </a:r>
            <a:r>
              <a:rPr lang="en-US" dirty="0" smtClean="0"/>
              <a:t> &lt;&lt; "After catch (Will be executed) \n";</a:t>
            </a:r>
          </a:p>
          <a:p>
            <a:pPr>
              <a:buNone/>
            </a:pPr>
            <a:r>
              <a:rPr lang="en-US" dirty="0" smtClean="0"/>
              <a:t>   return 0;</a:t>
            </a:r>
          </a:p>
          <a:p>
            <a:pPr>
              <a:buNone/>
            </a:pPr>
            <a:r>
              <a:rPr lang="en-US" dirty="0" smtClean="0"/>
              <a:t>}</a:t>
            </a:r>
          </a:p>
          <a:p>
            <a:pPr>
              <a:buNone/>
            </a:pPr>
            <a:endParaRPr lang="en-US" dirty="0"/>
          </a:p>
        </p:txBody>
      </p:sp>
      <p:sp>
        <p:nvSpPr>
          <p:cNvPr id="4" name="TextBox 3"/>
          <p:cNvSpPr txBox="1"/>
          <p:nvPr/>
        </p:nvSpPr>
        <p:spPr>
          <a:xfrm>
            <a:off x="6629400" y="2590800"/>
            <a:ext cx="2133600" cy="1200329"/>
          </a:xfrm>
          <a:prstGeom prst="rect">
            <a:avLst/>
          </a:prstGeom>
          <a:noFill/>
        </p:spPr>
        <p:txBody>
          <a:bodyPr wrap="square" rtlCol="0">
            <a:spAutoFit/>
          </a:bodyPr>
          <a:lstStyle/>
          <a:p>
            <a:r>
              <a:rPr lang="en-US" dirty="0" smtClean="0"/>
              <a:t>A  program just to indicate the control flow in case of exceptions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Throwing mechanism</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When an exception is detected, it is thrown using the throw statement </a:t>
            </a:r>
          </a:p>
          <a:p>
            <a:pPr>
              <a:buNone/>
            </a:pPr>
            <a:r>
              <a:rPr lang="en-US" sz="2400" dirty="0" smtClean="0"/>
              <a:t>        a. throw (exception);</a:t>
            </a:r>
          </a:p>
          <a:p>
            <a:pPr>
              <a:buNone/>
            </a:pPr>
            <a:r>
              <a:rPr lang="en-US" sz="2400" dirty="0" smtClean="0"/>
              <a:t>        b. throw exception;</a:t>
            </a:r>
          </a:p>
          <a:p>
            <a:pPr>
              <a:buNone/>
            </a:pPr>
            <a:r>
              <a:rPr lang="en-US" sz="2400" dirty="0" smtClean="0"/>
              <a:t>        c. throw ;      // used for re-throwing </a:t>
            </a:r>
          </a:p>
          <a:p>
            <a:pPr>
              <a:buNone/>
            </a:pPr>
            <a:endParaRPr lang="en-US" sz="2400" dirty="0" smtClean="0"/>
          </a:p>
          <a:p>
            <a:pPr>
              <a:buNone/>
            </a:pPr>
            <a:r>
              <a:rPr lang="en-US" sz="2400" dirty="0" smtClean="0"/>
              <a:t>The object exception can be of any type, including constants.</a:t>
            </a:r>
          </a:p>
          <a:p>
            <a:pPr>
              <a:buNone/>
            </a:pPr>
            <a:endParaRPr lang="en-US" sz="2400" dirty="0" smtClean="0"/>
          </a:p>
          <a:p>
            <a:pPr>
              <a:buNone/>
            </a:pPr>
            <a:endParaRPr lang="en-US" sz="2400" dirty="0" smtClean="0"/>
          </a:p>
          <a:p>
            <a:pPr>
              <a:buNone/>
            </a:pPr>
            <a:r>
              <a:rPr lang="en-US" sz="2400" dirty="0" smtClean="0"/>
              <a:t>When an exception is thrown , it will be caught by catch block associated with that try. Control exits the try block and enters catch block.</a:t>
            </a:r>
            <a:endParaRPr lang="en-US" sz="24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mechanism</a:t>
            </a:r>
            <a:endParaRPr lang="en-US" dirty="0"/>
          </a:p>
        </p:txBody>
      </p:sp>
      <p:sp>
        <p:nvSpPr>
          <p:cNvPr id="3" name="Content Placeholder 2"/>
          <p:cNvSpPr>
            <a:spLocks noGrp="1"/>
          </p:cNvSpPr>
          <p:nvPr>
            <p:ph idx="1"/>
          </p:nvPr>
        </p:nvSpPr>
        <p:spPr>
          <a:xfrm>
            <a:off x="457200" y="1295400"/>
            <a:ext cx="8229600" cy="4830763"/>
          </a:xfrm>
        </p:spPr>
        <p:txBody>
          <a:bodyPr>
            <a:normAutofit lnSpcReduction="10000"/>
          </a:bodyPr>
          <a:lstStyle/>
          <a:p>
            <a:pPr>
              <a:buFontTx/>
              <a:buChar char="-"/>
            </a:pPr>
            <a:r>
              <a:rPr lang="en-US" sz="2400" dirty="0" smtClean="0"/>
              <a:t>Catch block looks  like a function definition and is of the form</a:t>
            </a:r>
          </a:p>
          <a:p>
            <a:pPr>
              <a:buNone/>
            </a:pPr>
            <a:r>
              <a:rPr lang="en-US" dirty="0" smtClean="0"/>
              <a:t> </a:t>
            </a:r>
            <a:r>
              <a:rPr lang="en-US" sz="2400" dirty="0" smtClean="0"/>
              <a:t>catch(type argument)</a:t>
            </a:r>
          </a:p>
          <a:p>
            <a:pPr>
              <a:buNone/>
            </a:pPr>
            <a:r>
              <a:rPr lang="en-US" sz="2400" dirty="0" smtClean="0"/>
              <a:t>{</a:t>
            </a:r>
          </a:p>
          <a:p>
            <a:pPr>
              <a:buNone/>
            </a:pPr>
            <a:r>
              <a:rPr lang="en-US" sz="2400" dirty="0" smtClean="0"/>
              <a:t> // statements for handling exceptions</a:t>
            </a:r>
          </a:p>
          <a:p>
            <a:pPr>
              <a:buNone/>
            </a:pPr>
            <a:r>
              <a:rPr lang="en-US" sz="2400" dirty="0" smtClean="0"/>
              <a:t>} </a:t>
            </a:r>
          </a:p>
          <a:p>
            <a:pPr>
              <a:buNone/>
            </a:pPr>
            <a:endParaRPr lang="en-US" sz="2400" dirty="0" smtClean="0"/>
          </a:p>
          <a:p>
            <a:pPr>
              <a:buNone/>
            </a:pPr>
            <a:r>
              <a:rPr lang="en-US" sz="2400" dirty="0" smtClean="0"/>
              <a:t>Type indicates the type of exception that catch block handles.</a:t>
            </a:r>
          </a:p>
          <a:p>
            <a:pPr>
              <a:buNone/>
            </a:pPr>
            <a:r>
              <a:rPr lang="en-US" sz="2400" dirty="0" smtClean="0"/>
              <a:t>After executing the handler, control goes to the statements immediately following the catch block.</a:t>
            </a:r>
          </a:p>
          <a:p>
            <a:pPr>
              <a:buNone/>
            </a:pPr>
            <a:r>
              <a:rPr lang="en-US" sz="2400" dirty="0" smtClean="0"/>
              <a:t>Due to mismatch, if an exception is not caught, then abnormal program termination occurs</a:t>
            </a:r>
          </a:p>
          <a:p>
            <a:pPr>
              <a:buNone/>
            </a:pP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Multiple catch statements</a:t>
            </a:r>
            <a:endParaRPr lang="en-US" dirty="0"/>
          </a:p>
        </p:txBody>
      </p:sp>
      <p:sp>
        <p:nvSpPr>
          <p:cNvPr id="3" name="Content Placeholder 2"/>
          <p:cNvSpPr>
            <a:spLocks noGrp="1"/>
          </p:cNvSpPr>
          <p:nvPr>
            <p:ph idx="1"/>
          </p:nvPr>
        </p:nvSpPr>
        <p:spPr>
          <a:xfrm>
            <a:off x="457200" y="838200"/>
            <a:ext cx="8229600" cy="5287963"/>
          </a:xfrm>
        </p:spPr>
        <p:txBody>
          <a:bodyPr>
            <a:normAutofit fontScale="62500" lnSpcReduction="20000"/>
          </a:bodyPr>
          <a:lstStyle/>
          <a:p>
            <a:pPr>
              <a:buNone/>
            </a:pPr>
            <a:r>
              <a:rPr lang="en-US" dirty="0" smtClean="0"/>
              <a:t>   It is possible for  a program segment to have more than one condition to throw an exception. In such cases, we can associate multiple catch statement with a try block. </a:t>
            </a:r>
          </a:p>
          <a:p>
            <a:pPr>
              <a:buNone/>
            </a:pPr>
            <a:endParaRPr lang="en-US" dirty="0" smtClean="0"/>
          </a:p>
          <a:p>
            <a:pPr>
              <a:buNone/>
            </a:pPr>
            <a:r>
              <a:rPr lang="en-US" dirty="0" smtClean="0"/>
              <a:t>try</a:t>
            </a:r>
          </a:p>
          <a:p>
            <a:pPr>
              <a:buNone/>
            </a:pPr>
            <a:r>
              <a:rPr lang="en-US" dirty="0" smtClean="0"/>
              <a:t>{</a:t>
            </a:r>
          </a:p>
          <a:p>
            <a:pPr>
              <a:buNone/>
            </a:pPr>
            <a:r>
              <a:rPr lang="en-US" dirty="0" smtClean="0"/>
              <a:t>//try block code</a:t>
            </a:r>
          </a:p>
          <a:p>
            <a:pPr>
              <a:buNone/>
            </a:pPr>
            <a:r>
              <a:rPr lang="en-US" dirty="0" smtClean="0"/>
              <a:t>  ………..</a:t>
            </a:r>
          </a:p>
          <a:p>
            <a:pPr>
              <a:buNone/>
            </a:pPr>
            <a:endParaRPr lang="en-US" dirty="0" smtClean="0"/>
          </a:p>
          <a:p>
            <a:pPr>
              <a:buNone/>
            </a:pPr>
            <a:r>
              <a:rPr lang="en-US" dirty="0" smtClean="0"/>
              <a:t>}catch(type1  </a:t>
            </a:r>
            <a:r>
              <a:rPr lang="en-US" dirty="0" err="1" smtClean="0"/>
              <a:t>arg</a:t>
            </a:r>
            <a:r>
              <a:rPr lang="en-US" dirty="0" smtClean="0"/>
              <a:t>)  { …. }</a:t>
            </a:r>
          </a:p>
          <a:p>
            <a:pPr>
              <a:buNone/>
            </a:pPr>
            <a:r>
              <a:rPr lang="en-US" dirty="0" smtClean="0"/>
              <a:t> catch(type2  </a:t>
            </a:r>
            <a:r>
              <a:rPr lang="en-US" dirty="0" err="1" smtClean="0"/>
              <a:t>arg</a:t>
            </a:r>
            <a:r>
              <a:rPr lang="en-US" dirty="0" smtClean="0"/>
              <a:t>) {…}</a:t>
            </a:r>
          </a:p>
          <a:p>
            <a:pPr>
              <a:buNone/>
            </a:pPr>
            <a:r>
              <a:rPr lang="en-US" dirty="0" smtClean="0"/>
              <a:t> ….</a:t>
            </a:r>
          </a:p>
          <a:p>
            <a:pPr>
              <a:buNone/>
            </a:pPr>
            <a:r>
              <a:rPr lang="en-US" dirty="0" smtClean="0"/>
              <a:t> catch (</a:t>
            </a:r>
            <a:r>
              <a:rPr lang="en-US" dirty="0" err="1" smtClean="0"/>
              <a:t>typeN</a:t>
            </a:r>
            <a:r>
              <a:rPr lang="en-US" dirty="0" smtClean="0"/>
              <a:t>  </a:t>
            </a:r>
            <a:r>
              <a:rPr lang="en-US" dirty="0" err="1" smtClean="0"/>
              <a:t>arg</a:t>
            </a:r>
            <a:r>
              <a:rPr lang="en-US" dirty="0" smtClean="0"/>
              <a:t>){ … }</a:t>
            </a:r>
          </a:p>
          <a:p>
            <a:pPr>
              <a:buNone/>
            </a:pPr>
            <a:endParaRPr lang="en-US" dirty="0" smtClean="0"/>
          </a:p>
          <a:p>
            <a:pPr>
              <a:buNone/>
            </a:pPr>
            <a:endParaRPr lang="en-US" dirty="0" smtClean="0"/>
          </a:p>
          <a:p>
            <a:pPr>
              <a:buNone/>
            </a:pPr>
            <a:r>
              <a:rPr lang="en-US" dirty="0" smtClean="0"/>
              <a:t>When an exception is thrown, the exception handlers are searched in order for an appropriate match. The first handler that yields a match  is executed.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Virtual Destructors</a:t>
            </a:r>
            <a:br>
              <a:rPr lang="en-US" b="1" dirty="0" smtClean="0"/>
            </a:br>
            <a:endParaRPr lang="en-US" dirty="0"/>
          </a:p>
        </p:txBody>
      </p:sp>
      <p:sp>
        <p:nvSpPr>
          <p:cNvPr id="3" name="Content Placeholder 2"/>
          <p:cNvSpPr>
            <a:spLocks noGrp="1"/>
          </p:cNvSpPr>
          <p:nvPr>
            <p:ph idx="1"/>
          </p:nvPr>
        </p:nvSpPr>
        <p:spPr/>
        <p:txBody>
          <a:bodyPr>
            <a:normAutofit/>
          </a:bodyPr>
          <a:lstStyle/>
          <a:p>
            <a:r>
              <a:rPr lang="en-US" sz="2800" dirty="0" smtClean="0"/>
              <a:t>Constructors cannot be made virtual. (Refer Module I) </a:t>
            </a:r>
          </a:p>
          <a:p>
            <a:endParaRPr lang="en-US" sz="2800" dirty="0" smtClean="0"/>
          </a:p>
          <a:p>
            <a:endParaRPr lang="en-US" sz="2800" dirty="0" smtClean="0"/>
          </a:p>
          <a:p>
            <a:r>
              <a:rPr lang="en-US" sz="2800" dirty="0" smtClean="0"/>
              <a:t>But destructors in the Base class can be Virtual. Destructors of the Base class must be made virtual for proper destruction of the object when the program exits.</a:t>
            </a:r>
          </a:p>
          <a:p>
            <a:endParaRPr lang="en-US" sz="2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74638"/>
            <a:ext cx="6172200" cy="563562"/>
          </a:xfrm>
        </p:spPr>
        <p:txBody>
          <a:bodyPr>
            <a:normAutofit fontScale="90000"/>
          </a:bodyPr>
          <a:lstStyle/>
          <a:p>
            <a:r>
              <a:rPr lang="en-US" dirty="0" err="1" smtClean="0"/>
              <a:t>Eg</a:t>
            </a:r>
            <a:r>
              <a:rPr lang="en-US" dirty="0" smtClean="0"/>
              <a:t>:- for multiple catch blocks</a:t>
            </a:r>
            <a:endParaRPr lang="en-US" dirty="0"/>
          </a:p>
        </p:txBody>
      </p:sp>
      <p:sp>
        <p:nvSpPr>
          <p:cNvPr id="3" name="Content Placeholder 2"/>
          <p:cNvSpPr>
            <a:spLocks noGrp="1"/>
          </p:cNvSpPr>
          <p:nvPr>
            <p:ph idx="1"/>
          </p:nvPr>
        </p:nvSpPr>
        <p:spPr>
          <a:xfrm>
            <a:off x="457200" y="228600"/>
            <a:ext cx="4191000" cy="6248400"/>
          </a:xfrm>
        </p:spPr>
        <p:txBody>
          <a:bodyPr>
            <a:noAutofit/>
          </a:bodyPr>
          <a:lstStyle/>
          <a:p>
            <a:pPr>
              <a:buNone/>
            </a:pPr>
            <a:r>
              <a:rPr lang="en-US" sz="1400" dirty="0" smtClean="0"/>
              <a:t>void test(</a:t>
            </a:r>
            <a:r>
              <a:rPr lang="en-US" sz="1400" dirty="0" err="1" smtClean="0"/>
              <a:t>int</a:t>
            </a:r>
            <a:r>
              <a:rPr lang="en-US" sz="1400" dirty="0" smtClean="0"/>
              <a:t> x)</a:t>
            </a:r>
          </a:p>
          <a:p>
            <a:pPr>
              <a:buNone/>
            </a:pPr>
            <a:r>
              <a:rPr lang="en-US" sz="1400" dirty="0" smtClean="0"/>
              <a:t>{</a:t>
            </a:r>
          </a:p>
          <a:p>
            <a:pPr>
              <a:buNone/>
            </a:pPr>
            <a:r>
              <a:rPr lang="en-US" sz="1400" dirty="0" smtClean="0"/>
              <a:t>	try{</a:t>
            </a:r>
          </a:p>
          <a:p>
            <a:pPr>
              <a:buNone/>
            </a:pPr>
            <a:r>
              <a:rPr lang="en-US" sz="1400" dirty="0" smtClean="0"/>
              <a:t>		if(x==1)throw x;</a:t>
            </a:r>
          </a:p>
          <a:p>
            <a:pPr>
              <a:buNone/>
            </a:pPr>
            <a:r>
              <a:rPr lang="en-US" sz="1400" dirty="0" smtClean="0"/>
              <a:t>		else if (x==0) throw 'x';</a:t>
            </a:r>
          </a:p>
          <a:p>
            <a:pPr>
              <a:buNone/>
            </a:pPr>
            <a:r>
              <a:rPr lang="en-US" sz="1400" dirty="0" smtClean="0"/>
              <a:t>		else if (x==-1) throw 1.0;</a:t>
            </a:r>
          </a:p>
          <a:p>
            <a:pPr>
              <a:buNone/>
            </a:pPr>
            <a:r>
              <a:rPr lang="en-US" sz="1400" dirty="0" smtClean="0"/>
              <a:t>		</a:t>
            </a:r>
            <a:r>
              <a:rPr lang="en-US" sz="1400" dirty="0" err="1" smtClean="0"/>
              <a:t>cout</a:t>
            </a:r>
            <a:r>
              <a:rPr lang="en-US" sz="1400" dirty="0" smtClean="0"/>
              <a:t>&lt;&lt;"end of try block\n";</a:t>
            </a:r>
          </a:p>
          <a:p>
            <a:pPr>
              <a:buNone/>
            </a:pPr>
            <a:r>
              <a:rPr lang="en-US" sz="1400" dirty="0" smtClean="0"/>
              <a:t>		}</a:t>
            </a:r>
          </a:p>
          <a:p>
            <a:pPr>
              <a:buNone/>
            </a:pPr>
            <a:r>
              <a:rPr lang="en-US" sz="1400" dirty="0" smtClean="0"/>
              <a:t>catch (char c)</a:t>
            </a:r>
          </a:p>
          <a:p>
            <a:pPr>
              <a:buNone/>
            </a:pPr>
            <a:r>
              <a:rPr lang="en-US" sz="1400" dirty="0" smtClean="0"/>
              <a:t>		{</a:t>
            </a:r>
          </a:p>
          <a:p>
            <a:pPr>
              <a:buNone/>
            </a:pPr>
            <a:r>
              <a:rPr lang="en-US" sz="1400" dirty="0" smtClean="0"/>
              <a:t>		</a:t>
            </a:r>
            <a:r>
              <a:rPr lang="en-US" sz="1400" dirty="0" err="1" smtClean="0"/>
              <a:t>cout</a:t>
            </a:r>
            <a:r>
              <a:rPr lang="en-US" sz="1400" dirty="0" smtClean="0"/>
              <a:t>&lt;&lt;"caught a character\n";</a:t>
            </a:r>
          </a:p>
          <a:p>
            <a:pPr>
              <a:buNone/>
            </a:pPr>
            <a:r>
              <a:rPr lang="en-US" sz="1400" dirty="0" smtClean="0"/>
              <a:t>		}</a:t>
            </a:r>
          </a:p>
          <a:p>
            <a:pPr>
              <a:buNone/>
            </a:pPr>
            <a:r>
              <a:rPr lang="en-US" sz="1400" dirty="0" smtClean="0"/>
              <a:t>catch (</a:t>
            </a:r>
            <a:r>
              <a:rPr lang="en-US" sz="1400" dirty="0" err="1" smtClean="0"/>
              <a:t>int</a:t>
            </a:r>
            <a:r>
              <a:rPr lang="en-US" sz="1400" dirty="0" smtClean="0"/>
              <a:t> c)</a:t>
            </a:r>
          </a:p>
          <a:p>
            <a:pPr>
              <a:buNone/>
            </a:pPr>
            <a:r>
              <a:rPr lang="en-US" sz="1400" dirty="0" smtClean="0"/>
              <a:t>		{  			</a:t>
            </a:r>
            <a:r>
              <a:rPr lang="en-US" sz="1400" dirty="0" err="1" smtClean="0"/>
              <a:t>cout</a:t>
            </a:r>
            <a:r>
              <a:rPr lang="en-US" sz="1400" dirty="0" smtClean="0"/>
              <a:t>&lt;&lt;"caught an integer\n";</a:t>
            </a:r>
          </a:p>
          <a:p>
            <a:pPr>
              <a:buNone/>
            </a:pPr>
            <a:r>
              <a:rPr lang="en-US" sz="1400" dirty="0" smtClean="0"/>
              <a:t>		}</a:t>
            </a:r>
          </a:p>
          <a:p>
            <a:pPr>
              <a:buNone/>
            </a:pPr>
            <a:r>
              <a:rPr lang="en-US" sz="1400" dirty="0" smtClean="0"/>
              <a:t>catch (double c)</a:t>
            </a:r>
          </a:p>
          <a:p>
            <a:pPr>
              <a:buNone/>
            </a:pPr>
            <a:r>
              <a:rPr lang="en-US" sz="1400" dirty="0" smtClean="0"/>
              <a:t>		{</a:t>
            </a:r>
          </a:p>
          <a:p>
            <a:pPr>
              <a:buNone/>
            </a:pPr>
            <a:r>
              <a:rPr lang="en-US" sz="1400" dirty="0" smtClean="0"/>
              <a:t>			</a:t>
            </a:r>
            <a:r>
              <a:rPr lang="en-US" sz="1400" dirty="0" err="1" smtClean="0"/>
              <a:t>cout</a:t>
            </a:r>
            <a:r>
              <a:rPr lang="en-US" sz="1400" dirty="0" smtClean="0"/>
              <a:t>&lt;&lt;"caught a double\n";</a:t>
            </a:r>
          </a:p>
          <a:p>
            <a:pPr>
              <a:buNone/>
            </a:pPr>
            <a:r>
              <a:rPr lang="en-US" sz="1400" dirty="0" smtClean="0"/>
              <a:t>			</a:t>
            </a:r>
          </a:p>
          <a:p>
            <a:pPr>
              <a:buNone/>
            </a:pPr>
            <a:r>
              <a:rPr lang="en-US" sz="1400" dirty="0" smtClean="0"/>
              <a:t>		}</a:t>
            </a:r>
          </a:p>
          <a:p>
            <a:pPr>
              <a:buNone/>
            </a:pPr>
            <a:r>
              <a:rPr lang="en-US" sz="1400" dirty="0" smtClean="0"/>
              <a:t>} </a:t>
            </a:r>
          </a:p>
        </p:txBody>
      </p:sp>
      <p:sp>
        <p:nvSpPr>
          <p:cNvPr id="4" name="Rectangle 3"/>
          <p:cNvSpPr/>
          <p:nvPr/>
        </p:nvSpPr>
        <p:spPr>
          <a:xfrm>
            <a:off x="5562600" y="1600200"/>
            <a:ext cx="3276600" cy="2585323"/>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endParaRPr lang="en-US" dirty="0" smtClean="0"/>
          </a:p>
          <a:p>
            <a:pPr>
              <a:buNone/>
            </a:pPr>
            <a:r>
              <a:rPr lang="en-US" dirty="0" smtClean="0"/>
              <a:t>test(1);</a:t>
            </a:r>
          </a:p>
          <a:p>
            <a:pPr>
              <a:buNone/>
            </a:pPr>
            <a:r>
              <a:rPr lang="en-US" dirty="0" smtClean="0"/>
              <a:t>test(0);</a:t>
            </a:r>
          </a:p>
          <a:p>
            <a:pPr>
              <a:buNone/>
            </a:pPr>
            <a:r>
              <a:rPr lang="en-US" dirty="0" smtClean="0"/>
              <a:t>test(-1);</a:t>
            </a:r>
          </a:p>
          <a:p>
            <a:pPr>
              <a:buNone/>
            </a:pPr>
            <a:r>
              <a:rPr lang="en-US" dirty="0" smtClean="0"/>
              <a:t>test(7);</a:t>
            </a:r>
          </a:p>
          <a:p>
            <a:pPr>
              <a:buNone/>
            </a:pPr>
            <a:r>
              <a:rPr lang="en-US" dirty="0" smtClean="0"/>
              <a:t>return 0;</a:t>
            </a:r>
          </a:p>
          <a:p>
            <a:pPr>
              <a:buNone/>
            </a:pPr>
            <a:r>
              <a:rPr lang="en-US" dirty="0" smtClean="0"/>
              <a:t>}</a:t>
            </a:r>
            <a:endParaRPr lang="en-US" dirty="0"/>
          </a:p>
        </p:txBody>
      </p:sp>
      <p:cxnSp>
        <p:nvCxnSpPr>
          <p:cNvPr id="6" name="Straight Connector 5"/>
          <p:cNvCxnSpPr/>
          <p:nvPr/>
        </p:nvCxnSpPr>
        <p:spPr>
          <a:xfrm rot="5400000">
            <a:off x="1981200" y="3886200"/>
            <a:ext cx="5943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Catching all exceptions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Some times , we can force a catch block to catch all exceptions instead of a certain type alone.</a:t>
            </a:r>
          </a:p>
          <a:p>
            <a:pPr>
              <a:buNone/>
            </a:pPr>
            <a:r>
              <a:rPr lang="en-US" dirty="0" smtClean="0"/>
              <a:t>This is achieved by defining the catch statement as follows</a:t>
            </a:r>
          </a:p>
          <a:p>
            <a:pPr>
              <a:buNone/>
            </a:pPr>
            <a:endParaRPr lang="en-US" dirty="0" smtClean="0"/>
          </a:p>
          <a:p>
            <a:pPr>
              <a:buNone/>
            </a:pPr>
            <a:r>
              <a:rPr lang="en-US" dirty="0" smtClean="0"/>
              <a:t> catch(…)</a:t>
            </a:r>
          </a:p>
          <a:p>
            <a:pPr>
              <a:buNone/>
            </a:pPr>
            <a:r>
              <a:rPr lang="en-US" dirty="0" smtClean="0"/>
              <a:t>{  </a:t>
            </a:r>
          </a:p>
          <a:p>
            <a:pPr>
              <a:buNone/>
            </a:pPr>
            <a:r>
              <a:rPr lang="en-US" dirty="0" smtClean="0"/>
              <a:t>   \\  statements</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Eg</a:t>
            </a:r>
            <a:r>
              <a:rPr lang="en-US" dirty="0" smtClean="0"/>
              <a:t>:- Catching all exceptions</a:t>
            </a:r>
            <a:endParaRPr lang="en-US" dirty="0"/>
          </a:p>
        </p:txBody>
      </p:sp>
      <p:sp>
        <p:nvSpPr>
          <p:cNvPr id="3" name="Content Placeholder 2"/>
          <p:cNvSpPr>
            <a:spLocks noGrp="1"/>
          </p:cNvSpPr>
          <p:nvPr>
            <p:ph idx="1"/>
          </p:nvPr>
        </p:nvSpPr>
        <p:spPr>
          <a:xfrm>
            <a:off x="457200" y="1295400"/>
            <a:ext cx="4114800" cy="4830763"/>
          </a:xfrm>
        </p:spPr>
        <p:txBody>
          <a:bodyPr>
            <a:normAutofit fontScale="55000" lnSpcReduction="20000"/>
          </a:bodyPr>
          <a:lstStyle/>
          <a:p>
            <a:pPr>
              <a:buNone/>
            </a:pPr>
            <a:r>
              <a:rPr lang="en-US" dirty="0" smtClean="0"/>
              <a:t>void test(</a:t>
            </a:r>
            <a:r>
              <a:rPr lang="en-US" dirty="0" err="1" smtClean="0"/>
              <a:t>int</a:t>
            </a:r>
            <a:r>
              <a:rPr lang="en-US" dirty="0" smtClean="0"/>
              <a:t> x)</a:t>
            </a:r>
          </a:p>
          <a:p>
            <a:pPr>
              <a:buNone/>
            </a:pPr>
            <a:r>
              <a:rPr lang="en-US" dirty="0" smtClean="0"/>
              <a:t>{</a:t>
            </a:r>
          </a:p>
          <a:p>
            <a:pPr>
              <a:buNone/>
            </a:pPr>
            <a:r>
              <a:rPr lang="en-US" dirty="0" smtClean="0"/>
              <a:t>	try{</a:t>
            </a:r>
          </a:p>
          <a:p>
            <a:pPr>
              <a:buNone/>
            </a:pPr>
            <a:r>
              <a:rPr lang="en-US" dirty="0" smtClean="0"/>
              <a:t>		if(x==1)throw x;</a:t>
            </a:r>
          </a:p>
          <a:p>
            <a:pPr>
              <a:buNone/>
            </a:pPr>
            <a:r>
              <a:rPr lang="en-US" dirty="0" smtClean="0"/>
              <a:t>		else if (x==0) throw 'x';</a:t>
            </a:r>
          </a:p>
          <a:p>
            <a:pPr>
              <a:buNone/>
            </a:pPr>
            <a:r>
              <a:rPr lang="en-US" dirty="0" smtClean="0"/>
              <a:t>		else if (x==-1) throw 1.0;</a:t>
            </a:r>
          </a:p>
          <a:p>
            <a:pPr>
              <a:buNone/>
            </a:pPr>
            <a:r>
              <a:rPr lang="en-US" dirty="0" smtClean="0"/>
              <a:t>		</a:t>
            </a:r>
          </a:p>
          <a:p>
            <a:pPr>
              <a:buNone/>
            </a:pPr>
            <a:r>
              <a:rPr lang="en-US" dirty="0" smtClean="0"/>
              <a:t>            </a:t>
            </a:r>
            <a:r>
              <a:rPr lang="en-US" dirty="0" err="1" smtClean="0"/>
              <a:t>cout</a:t>
            </a:r>
            <a:r>
              <a:rPr lang="en-US" dirty="0" smtClean="0"/>
              <a:t>&lt;&lt;"end of try block\n";</a:t>
            </a:r>
          </a:p>
          <a:p>
            <a:pPr>
              <a:buNone/>
            </a:pPr>
            <a:r>
              <a:rPr lang="en-US" dirty="0" smtClean="0"/>
              <a:t>		</a:t>
            </a:r>
          </a:p>
          <a:p>
            <a:pPr>
              <a:buNone/>
            </a:pPr>
            <a:r>
              <a:rPr lang="en-US" dirty="0" smtClean="0"/>
              <a:t>		</a:t>
            </a:r>
          </a:p>
          <a:p>
            <a:pPr>
              <a:buNone/>
            </a:pPr>
            <a:r>
              <a:rPr lang="en-US" dirty="0" smtClean="0"/>
              <a:t>		}</a:t>
            </a:r>
          </a:p>
          <a:p>
            <a:pPr>
              <a:buNone/>
            </a:pPr>
            <a:r>
              <a:rPr lang="en-US" dirty="0" smtClean="0"/>
              <a:t>catch (...)</a:t>
            </a:r>
          </a:p>
          <a:p>
            <a:pPr>
              <a:buNone/>
            </a:pPr>
            <a:r>
              <a:rPr lang="en-US" dirty="0" smtClean="0"/>
              <a:t>{</a:t>
            </a:r>
          </a:p>
          <a:p>
            <a:pPr>
              <a:buNone/>
            </a:pPr>
            <a:r>
              <a:rPr lang="en-US" dirty="0" smtClean="0"/>
              <a:t>	</a:t>
            </a:r>
            <a:r>
              <a:rPr lang="en-US" dirty="0" err="1" smtClean="0"/>
              <a:t>cout</a:t>
            </a:r>
            <a:r>
              <a:rPr lang="en-US" dirty="0" smtClean="0"/>
              <a:t>&lt;&lt;"Caught an exception\n";</a:t>
            </a:r>
          </a:p>
          <a:p>
            <a:pPr>
              <a:buNone/>
            </a:pPr>
            <a:r>
              <a:rPr lang="en-US" dirty="0" smtClean="0"/>
              <a:t>		}	</a:t>
            </a:r>
          </a:p>
          <a:p>
            <a:pPr>
              <a:buNone/>
            </a:pPr>
            <a:r>
              <a:rPr lang="en-US" dirty="0" smtClean="0"/>
              <a:t>			</a:t>
            </a:r>
          </a:p>
          <a:p>
            <a:pPr>
              <a:buNone/>
            </a:pPr>
            <a:r>
              <a:rPr lang="en-US" dirty="0" smtClean="0"/>
              <a:t>		}</a:t>
            </a:r>
          </a:p>
          <a:p>
            <a:pPr>
              <a:buNone/>
            </a:pPr>
            <a:endParaRPr lang="en-US" dirty="0" smtClean="0"/>
          </a:p>
        </p:txBody>
      </p:sp>
      <p:cxnSp>
        <p:nvCxnSpPr>
          <p:cNvPr id="5" name="Straight Connector 4"/>
          <p:cNvCxnSpPr/>
          <p:nvPr/>
        </p:nvCxnSpPr>
        <p:spPr>
          <a:xfrm rot="5400000">
            <a:off x="2514600" y="4191000"/>
            <a:ext cx="502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715000" y="2209800"/>
            <a:ext cx="3200400" cy="2585323"/>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endParaRPr lang="en-US" dirty="0" smtClean="0"/>
          </a:p>
          <a:p>
            <a:pPr>
              <a:buNone/>
            </a:pPr>
            <a:r>
              <a:rPr lang="en-US" dirty="0" smtClean="0"/>
              <a:t>test(1);</a:t>
            </a:r>
          </a:p>
          <a:p>
            <a:pPr>
              <a:buNone/>
            </a:pPr>
            <a:r>
              <a:rPr lang="en-US" dirty="0" smtClean="0"/>
              <a:t>test(0);</a:t>
            </a:r>
          </a:p>
          <a:p>
            <a:pPr>
              <a:buNone/>
            </a:pPr>
            <a:r>
              <a:rPr lang="en-US" dirty="0" smtClean="0"/>
              <a:t>test(-1);</a:t>
            </a:r>
          </a:p>
          <a:p>
            <a:pPr>
              <a:buNone/>
            </a:pPr>
            <a:r>
              <a:rPr lang="en-US" dirty="0" smtClean="0"/>
              <a:t>test(7);</a:t>
            </a:r>
          </a:p>
          <a:p>
            <a:pPr>
              <a:buNone/>
            </a:pPr>
            <a:r>
              <a:rPr lang="en-US" dirty="0" smtClean="0"/>
              <a:t>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066800" y="1447800"/>
            <a:ext cx="7825894" cy="42235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r>
              <a:rPr lang="en-US" b="1" dirty="0" smtClean="0"/>
              <a:t>Re-throwing an Exception</a:t>
            </a:r>
            <a:br>
              <a:rPr lang="en-US" b="1" dirty="0" smtClean="0"/>
            </a:b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2400" dirty="0" smtClean="0"/>
              <a:t>  A handler may decide to re-throw an exception caught without processing it. In such situations, we may simply invoke throw without any arguments.</a:t>
            </a:r>
          </a:p>
          <a:p>
            <a:pPr>
              <a:buNone/>
            </a:pPr>
            <a:endParaRPr lang="en-US" sz="2400" dirty="0" smtClean="0"/>
          </a:p>
          <a:p>
            <a:pPr>
              <a:buNone/>
            </a:pPr>
            <a:r>
              <a:rPr lang="en-US" sz="2400" dirty="0" smtClean="0"/>
              <a:t>      throw; </a:t>
            </a:r>
          </a:p>
          <a:p>
            <a:pPr>
              <a:buNone/>
            </a:pPr>
            <a:r>
              <a:rPr lang="en-US" sz="2400" dirty="0" smtClean="0"/>
              <a:t>      </a:t>
            </a:r>
          </a:p>
          <a:p>
            <a:pPr>
              <a:buNone/>
            </a:pPr>
            <a:r>
              <a:rPr lang="en-US" sz="2400" dirty="0" smtClean="0"/>
              <a:t>  This causes the current exception to be thrown to the next enclosing try/catch sequence and is caught by a catch statement listed after that enclosing try block. </a:t>
            </a:r>
          </a:p>
          <a:p>
            <a:endParaRPr lang="en-US" sz="24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err="1" smtClean="0"/>
              <a:t>Eg</a:t>
            </a:r>
            <a:r>
              <a:rPr lang="en-US" dirty="0" smtClean="0"/>
              <a:t>: - for re-throwing exceptions</a:t>
            </a:r>
            <a:endParaRPr lang="en-US" dirty="0"/>
          </a:p>
        </p:txBody>
      </p:sp>
      <p:sp>
        <p:nvSpPr>
          <p:cNvPr id="3" name="Content Placeholder 2"/>
          <p:cNvSpPr>
            <a:spLocks noGrp="1"/>
          </p:cNvSpPr>
          <p:nvPr>
            <p:ph idx="1"/>
          </p:nvPr>
        </p:nvSpPr>
        <p:spPr>
          <a:xfrm>
            <a:off x="457200" y="1066800"/>
            <a:ext cx="3810000" cy="5059363"/>
          </a:xfrm>
        </p:spPr>
        <p:txBody>
          <a:bodyPr>
            <a:noAutofit/>
          </a:bodyPr>
          <a:lstStyle/>
          <a:p>
            <a:pPr>
              <a:buNone/>
            </a:pPr>
            <a:r>
              <a:rPr lang="en-US" sz="1600" dirty="0" smtClean="0"/>
              <a:t>void </a:t>
            </a:r>
            <a:r>
              <a:rPr lang="en-US" sz="1600" dirty="0" smtClean="0"/>
              <a:t>divide(</a:t>
            </a:r>
            <a:r>
              <a:rPr lang="en-US" sz="1600" dirty="0" smtClean="0"/>
              <a:t>double</a:t>
            </a:r>
            <a:r>
              <a:rPr lang="en-US" sz="1600" dirty="0" smtClean="0"/>
              <a:t> </a:t>
            </a:r>
            <a:r>
              <a:rPr lang="en-US" sz="1600" dirty="0" smtClean="0"/>
              <a:t>x, double y) </a:t>
            </a:r>
          </a:p>
          <a:p>
            <a:pPr>
              <a:buNone/>
            </a:pPr>
            <a:r>
              <a:rPr lang="en-US" sz="1600" dirty="0" smtClean="0"/>
              <a:t>{ </a:t>
            </a:r>
          </a:p>
          <a:p>
            <a:pPr>
              <a:buNone/>
            </a:pPr>
            <a:r>
              <a:rPr lang="en-US" sz="1600" dirty="0" smtClean="0"/>
              <a:t>    </a:t>
            </a:r>
            <a:r>
              <a:rPr lang="en-US" sz="1600" dirty="0" err="1" smtClean="0"/>
              <a:t>cout</a:t>
            </a:r>
            <a:r>
              <a:rPr lang="en-US" sz="1600" dirty="0" smtClean="0"/>
              <a:t>&lt;&lt;"Inside function \n"; </a:t>
            </a:r>
          </a:p>
          <a:p>
            <a:pPr>
              <a:buNone/>
            </a:pPr>
            <a:r>
              <a:rPr lang="en-US" sz="1600" dirty="0" smtClean="0"/>
              <a:t>    try </a:t>
            </a:r>
          </a:p>
          <a:p>
            <a:pPr>
              <a:buNone/>
            </a:pPr>
            <a:r>
              <a:rPr lang="en-US" sz="1600" dirty="0" smtClean="0"/>
              <a:t>    { </a:t>
            </a:r>
          </a:p>
          <a:p>
            <a:pPr>
              <a:buNone/>
            </a:pPr>
            <a:r>
              <a:rPr lang="en-US" sz="1600" dirty="0" smtClean="0"/>
              <a:t>        if(y == 0.0) </a:t>
            </a:r>
          </a:p>
          <a:p>
            <a:pPr>
              <a:buNone/>
            </a:pPr>
            <a:r>
              <a:rPr lang="en-US" sz="1600" dirty="0" smtClean="0"/>
              <a:t>            throw y; </a:t>
            </a:r>
          </a:p>
          <a:p>
            <a:pPr>
              <a:buNone/>
            </a:pPr>
            <a:r>
              <a:rPr lang="en-US" sz="1600" dirty="0" smtClean="0"/>
              <a:t>        else </a:t>
            </a:r>
          </a:p>
          <a:p>
            <a:pPr>
              <a:buNone/>
            </a:pPr>
            <a:r>
              <a:rPr lang="en-US" sz="1600" dirty="0" smtClean="0"/>
              <a:t>            </a:t>
            </a:r>
            <a:r>
              <a:rPr lang="en-US" sz="1600" dirty="0" err="1" smtClean="0"/>
              <a:t>cout</a:t>
            </a:r>
            <a:r>
              <a:rPr lang="en-US" sz="1600" dirty="0" smtClean="0"/>
              <a:t>&lt;&lt;"Division = "&lt;&lt;x/y&lt;&lt;"\n"; </a:t>
            </a:r>
          </a:p>
          <a:p>
            <a:pPr>
              <a:buNone/>
            </a:pPr>
            <a:r>
              <a:rPr lang="en-US" sz="1600" dirty="0" smtClean="0"/>
              <a:t>    } </a:t>
            </a:r>
          </a:p>
          <a:p>
            <a:pPr>
              <a:buNone/>
            </a:pPr>
            <a:r>
              <a:rPr lang="en-US" sz="1600" dirty="0" smtClean="0"/>
              <a:t>    catch(double) </a:t>
            </a:r>
          </a:p>
          <a:p>
            <a:pPr>
              <a:buNone/>
            </a:pPr>
            <a:r>
              <a:rPr lang="en-US" sz="1600" dirty="0" smtClean="0"/>
              <a:t>    { </a:t>
            </a:r>
          </a:p>
          <a:p>
            <a:pPr>
              <a:buNone/>
            </a:pPr>
            <a:r>
              <a:rPr lang="en-US" sz="1600" dirty="0" smtClean="0"/>
              <a:t>   </a:t>
            </a:r>
            <a:r>
              <a:rPr lang="en-US" sz="1600" dirty="0" err="1" smtClean="0"/>
              <a:t>cout</a:t>
            </a:r>
            <a:r>
              <a:rPr lang="en-US" sz="1600" dirty="0" smtClean="0"/>
              <a:t>&lt;&lt;"Caught double inside function \n"; </a:t>
            </a:r>
          </a:p>
          <a:p>
            <a:pPr>
              <a:buNone/>
            </a:pPr>
            <a:r>
              <a:rPr lang="en-US" sz="1600" dirty="0" smtClean="0"/>
              <a:t>        throw; </a:t>
            </a:r>
          </a:p>
          <a:p>
            <a:pPr>
              <a:buNone/>
            </a:pPr>
            <a:r>
              <a:rPr lang="en-US" sz="1600" dirty="0" smtClean="0"/>
              <a:t>    } </a:t>
            </a:r>
          </a:p>
          <a:p>
            <a:pPr>
              <a:buNone/>
            </a:pPr>
            <a:r>
              <a:rPr lang="en-US" sz="1600" dirty="0" smtClean="0"/>
              <a:t>    </a:t>
            </a:r>
            <a:r>
              <a:rPr lang="en-US" sz="1600" dirty="0" err="1" smtClean="0"/>
              <a:t>cout</a:t>
            </a:r>
            <a:r>
              <a:rPr lang="en-US" sz="1600" dirty="0" smtClean="0"/>
              <a:t>&lt;&lt;" END OF FUNCTION \n"; </a:t>
            </a:r>
          </a:p>
          <a:p>
            <a:pPr>
              <a:buNone/>
            </a:pPr>
            <a:r>
              <a:rPr lang="en-US" sz="1600" dirty="0" smtClean="0"/>
              <a:t>} </a:t>
            </a:r>
          </a:p>
        </p:txBody>
      </p:sp>
      <p:cxnSp>
        <p:nvCxnSpPr>
          <p:cNvPr id="7" name="Straight Connector 6"/>
          <p:cNvCxnSpPr/>
          <p:nvPr/>
        </p:nvCxnSpPr>
        <p:spPr>
          <a:xfrm rot="16200000" flipH="1">
            <a:off x="2019300" y="3771900"/>
            <a:ext cx="5029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029200" y="1447800"/>
            <a:ext cx="3962400" cy="4247317"/>
          </a:xfrm>
          <a:prstGeom prst="rect">
            <a:avLst/>
          </a:prstGeom>
        </p:spPr>
        <p:txBody>
          <a:bodyPr wrap="square">
            <a:spAutoFit/>
          </a:bodyPr>
          <a:lstStyle/>
          <a:p>
            <a:pPr>
              <a:buNone/>
            </a:pPr>
            <a:r>
              <a:rPr lang="en-US" dirty="0" smtClean="0"/>
              <a:t> main() </a:t>
            </a:r>
          </a:p>
          <a:p>
            <a:pPr>
              <a:buNone/>
            </a:pPr>
            <a:r>
              <a:rPr lang="en-US" dirty="0" smtClean="0"/>
              <a:t>{ </a:t>
            </a:r>
          </a:p>
          <a:p>
            <a:pPr>
              <a:buNone/>
            </a:pPr>
            <a:r>
              <a:rPr lang="en-US" dirty="0" smtClean="0"/>
              <a:t>    </a:t>
            </a:r>
            <a:r>
              <a:rPr lang="en-US" dirty="0" err="1" smtClean="0"/>
              <a:t>cout</a:t>
            </a:r>
            <a:r>
              <a:rPr lang="en-US" dirty="0" smtClean="0"/>
              <a:t>&lt;&lt;"Inside main \n"; </a:t>
            </a:r>
          </a:p>
          <a:p>
            <a:pPr>
              <a:buNone/>
            </a:pPr>
            <a:r>
              <a:rPr lang="en-US" dirty="0" smtClean="0"/>
              <a:t>    try </a:t>
            </a:r>
          </a:p>
          <a:p>
            <a:pPr>
              <a:buNone/>
            </a:pPr>
            <a:r>
              <a:rPr lang="en-US" dirty="0" smtClean="0"/>
              <a:t>    { </a:t>
            </a:r>
          </a:p>
          <a:p>
            <a:pPr>
              <a:buNone/>
            </a:pPr>
            <a:r>
              <a:rPr lang="en-US" dirty="0" smtClean="0"/>
              <a:t>        divide(10.5,2.0); </a:t>
            </a:r>
          </a:p>
          <a:p>
            <a:pPr>
              <a:buNone/>
            </a:pPr>
            <a:r>
              <a:rPr lang="en-US" dirty="0" smtClean="0"/>
              <a:t>        divide(20.5,0.0); </a:t>
            </a:r>
          </a:p>
          <a:p>
            <a:pPr>
              <a:buNone/>
            </a:pPr>
            <a:r>
              <a:rPr lang="en-US" dirty="0" smtClean="0"/>
              <a:t>    } </a:t>
            </a:r>
          </a:p>
          <a:p>
            <a:pPr>
              <a:buNone/>
            </a:pPr>
            <a:r>
              <a:rPr lang="en-US" dirty="0" smtClean="0"/>
              <a:t>    catch(double) </a:t>
            </a:r>
          </a:p>
          <a:p>
            <a:pPr>
              <a:buNone/>
            </a:pPr>
            <a:r>
              <a:rPr lang="en-US" dirty="0" smtClean="0"/>
              <a:t>    { </a:t>
            </a:r>
          </a:p>
          <a:p>
            <a:pPr>
              <a:buNone/>
            </a:pPr>
            <a:r>
              <a:rPr lang="en-US" dirty="0" smtClean="0"/>
              <a:t>        </a:t>
            </a:r>
            <a:r>
              <a:rPr lang="en-US" dirty="0" err="1" smtClean="0"/>
              <a:t>cout</a:t>
            </a:r>
            <a:r>
              <a:rPr lang="en-US" dirty="0" smtClean="0"/>
              <a:t>&lt;&lt;"Caught double inside main \n"; </a:t>
            </a:r>
          </a:p>
          <a:p>
            <a:pPr>
              <a:buNone/>
            </a:pPr>
            <a:r>
              <a:rPr lang="en-US" dirty="0" smtClean="0"/>
              <a:t>    } </a:t>
            </a:r>
          </a:p>
          <a:p>
            <a:pPr>
              <a:buNone/>
            </a:pPr>
            <a:r>
              <a:rPr lang="en-US" dirty="0" smtClean="0"/>
              <a:t>    </a:t>
            </a:r>
            <a:r>
              <a:rPr lang="en-US" dirty="0" err="1" smtClean="0"/>
              <a:t>cout</a:t>
            </a:r>
            <a:r>
              <a:rPr lang="en-US" dirty="0" smtClean="0"/>
              <a:t>&lt;&lt;"End of main";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33400" y="1752600"/>
            <a:ext cx="8077198" cy="40385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Specifying exceptions</a:t>
            </a:r>
            <a:endParaRPr lang="en-US" dirty="0"/>
          </a:p>
        </p:txBody>
      </p:sp>
      <p:sp>
        <p:nvSpPr>
          <p:cNvPr id="3" name="Content Placeholder 2"/>
          <p:cNvSpPr>
            <a:spLocks noGrp="1"/>
          </p:cNvSpPr>
          <p:nvPr>
            <p:ph idx="1"/>
          </p:nvPr>
        </p:nvSpPr>
        <p:spPr>
          <a:xfrm>
            <a:off x="533400" y="990600"/>
            <a:ext cx="8229600" cy="5334000"/>
          </a:xfrm>
        </p:spPr>
        <p:txBody>
          <a:bodyPr>
            <a:normAutofit fontScale="92500" lnSpcReduction="10000"/>
          </a:bodyPr>
          <a:lstStyle/>
          <a:p>
            <a:r>
              <a:rPr lang="en-US" sz="2400" dirty="0" smtClean="0"/>
              <a:t>It is possible to restrict a function to throw only certain specified exceptions.</a:t>
            </a:r>
          </a:p>
          <a:p>
            <a:r>
              <a:rPr lang="en-US" sz="2400" dirty="0" smtClean="0"/>
              <a:t>It is done by adding a throw list clause to the function definition.</a:t>
            </a:r>
          </a:p>
          <a:p>
            <a:r>
              <a:rPr lang="en-US" sz="2400" dirty="0" smtClean="0"/>
              <a:t> the general  form is </a:t>
            </a:r>
          </a:p>
          <a:p>
            <a:pPr>
              <a:buNone/>
            </a:pPr>
            <a:endParaRPr lang="en-US" sz="2400" dirty="0" smtClean="0"/>
          </a:p>
          <a:p>
            <a:pPr>
              <a:buNone/>
            </a:pPr>
            <a:r>
              <a:rPr lang="en-US" sz="2400" dirty="0" smtClean="0"/>
              <a:t>     type function-name(</a:t>
            </a:r>
            <a:r>
              <a:rPr lang="en-US" sz="2400" dirty="0" err="1" smtClean="0"/>
              <a:t>arg</a:t>
            </a:r>
            <a:r>
              <a:rPr lang="en-US" sz="2400" dirty="0" smtClean="0"/>
              <a:t>-list) throw (type list)</a:t>
            </a:r>
          </a:p>
          <a:p>
            <a:pPr>
              <a:buNone/>
            </a:pPr>
            <a:r>
              <a:rPr lang="en-US" sz="2400" dirty="0" smtClean="0"/>
              <a:t>   {…….</a:t>
            </a:r>
          </a:p>
          <a:p>
            <a:pPr>
              <a:buNone/>
            </a:pPr>
            <a:r>
              <a:rPr lang="en-US" sz="2400" dirty="0" smtClean="0"/>
              <a:t>      ……….</a:t>
            </a:r>
          </a:p>
          <a:p>
            <a:pPr>
              <a:buNone/>
            </a:pPr>
            <a:r>
              <a:rPr lang="en-US" sz="2400" dirty="0" smtClean="0"/>
              <a:t>  }</a:t>
            </a:r>
          </a:p>
          <a:p>
            <a:pPr>
              <a:buNone/>
            </a:pPr>
            <a:endParaRPr lang="en-US" sz="2400" dirty="0" smtClean="0"/>
          </a:p>
          <a:p>
            <a:pPr>
              <a:buNone/>
            </a:pPr>
            <a:r>
              <a:rPr lang="en-US" sz="2400" dirty="0" smtClean="0"/>
              <a:t>Type-list specifies the type of exception that may be thrown. </a:t>
            </a:r>
          </a:p>
          <a:p>
            <a:pPr>
              <a:buNone/>
            </a:pPr>
            <a:r>
              <a:rPr lang="en-US" sz="2400" dirty="0" smtClean="0"/>
              <a:t>Throwing any other type of exception will cause abnormal program termination.</a:t>
            </a:r>
          </a:p>
          <a:p>
            <a:pPr>
              <a:buNone/>
            </a:pPr>
            <a:r>
              <a:rPr lang="en-US" sz="2400" dirty="0" smtClean="0"/>
              <a:t> </a:t>
            </a:r>
          </a:p>
          <a:p>
            <a:pPr>
              <a:buNone/>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Contd..</a:t>
            </a:r>
            <a:endParaRPr lang="en-US" dirty="0"/>
          </a:p>
        </p:txBody>
      </p:sp>
      <p:sp>
        <p:nvSpPr>
          <p:cNvPr id="3" name="Content Placeholder 2"/>
          <p:cNvSpPr>
            <a:spLocks noGrp="1"/>
          </p:cNvSpPr>
          <p:nvPr>
            <p:ph idx="1"/>
          </p:nvPr>
        </p:nvSpPr>
        <p:spPr/>
        <p:txBody>
          <a:bodyPr>
            <a:noAutofit/>
          </a:bodyPr>
          <a:lstStyle/>
          <a:p>
            <a:r>
              <a:rPr lang="en-US" sz="2400" dirty="0" smtClean="0"/>
              <a:t>If we wish to prevent a function from throwing any type of exception, we may do so by making the type-list empty.</a:t>
            </a:r>
          </a:p>
          <a:p>
            <a:pPr>
              <a:buNone/>
            </a:pPr>
            <a:r>
              <a:rPr lang="en-US" sz="2400" dirty="0" smtClean="0"/>
              <a:t> </a:t>
            </a:r>
            <a:r>
              <a:rPr lang="en-US" sz="2400" dirty="0" err="1" smtClean="0"/>
              <a:t>ie</a:t>
            </a:r>
            <a:r>
              <a:rPr lang="en-US" sz="2400" dirty="0" smtClean="0"/>
              <a:t> </a:t>
            </a:r>
          </a:p>
          <a:p>
            <a:pPr>
              <a:buNone/>
            </a:pPr>
            <a:r>
              <a:rPr lang="en-US" sz="2400" dirty="0" smtClean="0"/>
              <a:t> </a:t>
            </a:r>
            <a:r>
              <a:rPr lang="en-US" sz="2400" dirty="0" err="1" smtClean="0"/>
              <a:t>returntype</a:t>
            </a:r>
            <a:r>
              <a:rPr lang="en-US" sz="2400" dirty="0" smtClean="0"/>
              <a:t> </a:t>
            </a:r>
            <a:r>
              <a:rPr lang="en-US" sz="2400" dirty="0" err="1" smtClean="0"/>
              <a:t>fnname</a:t>
            </a:r>
            <a:r>
              <a:rPr lang="en-US" sz="2400" dirty="0" smtClean="0"/>
              <a:t> (</a:t>
            </a:r>
            <a:r>
              <a:rPr lang="en-US" sz="2400" dirty="0" err="1" smtClean="0"/>
              <a:t>arg</a:t>
            </a:r>
            <a:r>
              <a:rPr lang="en-US" sz="2400" dirty="0" smtClean="0"/>
              <a:t>) throw()</a:t>
            </a:r>
          </a:p>
          <a:p>
            <a:pPr>
              <a:buNone/>
            </a:pPr>
            <a:r>
              <a:rPr lang="en-US" sz="2400" dirty="0" smtClean="0"/>
              <a:t>    {</a:t>
            </a:r>
          </a:p>
          <a:p>
            <a:pPr>
              <a:buNone/>
            </a:pPr>
            <a:r>
              <a:rPr lang="en-US" sz="2400" dirty="0" smtClean="0"/>
              <a:t>    }</a:t>
            </a:r>
          </a:p>
          <a:p>
            <a:pPr>
              <a:buNone/>
            </a:pPr>
            <a:r>
              <a:rPr lang="en-US" sz="2400" dirty="0" smtClean="0"/>
              <a:t>  This restriction applies only when throwing an exception out of the function and not within the function.</a:t>
            </a:r>
            <a:endParaRPr lang="en-US" sz="24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err="1" smtClean="0"/>
              <a:t>Eg</a:t>
            </a:r>
            <a:r>
              <a:rPr lang="en-US" dirty="0" smtClean="0"/>
              <a:t>: - for specifying exceptions</a:t>
            </a:r>
            <a:endParaRPr lang="en-US" dirty="0"/>
          </a:p>
        </p:txBody>
      </p:sp>
      <p:sp>
        <p:nvSpPr>
          <p:cNvPr id="3" name="Content Placeholder 2"/>
          <p:cNvSpPr>
            <a:spLocks noGrp="1"/>
          </p:cNvSpPr>
          <p:nvPr>
            <p:ph idx="1"/>
          </p:nvPr>
        </p:nvSpPr>
        <p:spPr>
          <a:xfrm>
            <a:off x="457200" y="914400"/>
            <a:ext cx="4876800" cy="5211763"/>
          </a:xfrm>
        </p:spPr>
        <p:txBody>
          <a:bodyPr>
            <a:normAutofit fontScale="55000" lnSpcReduction="20000"/>
          </a:bodyPr>
          <a:lstStyle/>
          <a:p>
            <a:pPr>
              <a:buNone/>
            </a:pPr>
            <a:r>
              <a:rPr lang="en-US" dirty="0" smtClean="0"/>
              <a:t>void test(</a:t>
            </a:r>
            <a:r>
              <a:rPr lang="en-US" dirty="0" err="1" smtClean="0"/>
              <a:t>int</a:t>
            </a:r>
            <a:r>
              <a:rPr lang="en-US" dirty="0" smtClean="0"/>
              <a:t> x) throw(</a:t>
            </a:r>
            <a:r>
              <a:rPr lang="en-US" dirty="0" err="1" smtClean="0"/>
              <a:t>int,double</a:t>
            </a:r>
            <a:r>
              <a:rPr lang="en-US" dirty="0" smtClean="0"/>
              <a:t>)</a:t>
            </a:r>
          </a:p>
          <a:p>
            <a:pPr>
              <a:buNone/>
            </a:pPr>
            <a:r>
              <a:rPr lang="en-US" dirty="0" smtClean="0"/>
              <a:t>{</a:t>
            </a:r>
          </a:p>
          <a:p>
            <a:pPr>
              <a:buNone/>
            </a:pPr>
            <a:r>
              <a:rPr lang="en-US" dirty="0" smtClean="0"/>
              <a:t>	if(x==0) throw 'x';</a:t>
            </a:r>
          </a:p>
          <a:p>
            <a:pPr>
              <a:buNone/>
            </a:pPr>
            <a:r>
              <a:rPr lang="en-US" dirty="0" smtClean="0"/>
              <a:t>	else if (x==1)throw x;</a:t>
            </a:r>
          </a:p>
          <a:p>
            <a:pPr>
              <a:buNone/>
            </a:pPr>
            <a:r>
              <a:rPr lang="en-US" dirty="0" smtClean="0"/>
              <a:t>	else if (x==-1) throw 1.0;</a:t>
            </a:r>
          </a:p>
          <a:p>
            <a:pPr>
              <a:buNone/>
            </a:pPr>
            <a:r>
              <a:rPr lang="en-US" dirty="0" smtClean="0"/>
              <a:t>	</a:t>
            </a:r>
            <a:r>
              <a:rPr lang="en-US" dirty="0" err="1" smtClean="0"/>
              <a:t>cout</a:t>
            </a:r>
            <a:r>
              <a:rPr lang="en-US" dirty="0" smtClean="0"/>
              <a:t>&lt;&lt;" End of function block\n";</a:t>
            </a:r>
          </a:p>
          <a:p>
            <a:pPr>
              <a:buNone/>
            </a:pPr>
            <a:r>
              <a:rPr lang="en-US" dirty="0" smtClean="0"/>
              <a:t>	}</a:t>
            </a:r>
          </a:p>
          <a:p>
            <a:pPr>
              <a:buNone/>
            </a:pPr>
            <a:r>
              <a:rPr lang="en-US" dirty="0" smtClean="0"/>
              <a:t>	</a:t>
            </a:r>
          </a:p>
          <a:p>
            <a:pPr>
              <a:buNone/>
            </a:pPr>
            <a:r>
              <a:rPr lang="en-US" dirty="0" smtClean="0"/>
              <a:t>	</a:t>
            </a:r>
            <a:r>
              <a:rPr lang="en-US" dirty="0" err="1" smtClean="0"/>
              <a:t>int</a:t>
            </a:r>
            <a:r>
              <a:rPr lang="en-US" dirty="0" smtClean="0"/>
              <a:t> main()</a:t>
            </a:r>
          </a:p>
          <a:p>
            <a:pPr>
              <a:buNone/>
            </a:pPr>
            <a:r>
              <a:rPr lang="en-US" dirty="0" smtClean="0"/>
              <a:t>{</a:t>
            </a:r>
          </a:p>
          <a:p>
            <a:pPr>
              <a:buNone/>
            </a:pPr>
            <a:r>
              <a:rPr lang="en-US" dirty="0" smtClean="0"/>
              <a:t>	try{</a:t>
            </a:r>
          </a:p>
          <a:p>
            <a:pPr>
              <a:buNone/>
            </a:pPr>
            <a:r>
              <a:rPr lang="en-US" dirty="0" smtClean="0"/>
              <a:t>		</a:t>
            </a:r>
            <a:r>
              <a:rPr lang="en-US" dirty="0" err="1" smtClean="0"/>
              <a:t>cout</a:t>
            </a:r>
            <a:r>
              <a:rPr lang="en-US" dirty="0" smtClean="0"/>
              <a:t>&lt;&lt;"testing throw restrictions\n";</a:t>
            </a:r>
          </a:p>
          <a:p>
            <a:pPr>
              <a:buNone/>
            </a:pPr>
            <a:r>
              <a:rPr lang="en-US" dirty="0" err="1" smtClean="0"/>
              <a:t>cout</a:t>
            </a:r>
            <a:r>
              <a:rPr lang="en-US" dirty="0" smtClean="0"/>
              <a:t>&lt;&lt;"x==0\n";</a:t>
            </a:r>
          </a:p>
          <a:p>
            <a:pPr>
              <a:buNone/>
            </a:pPr>
            <a:r>
              <a:rPr lang="en-US" dirty="0" smtClean="0"/>
              <a:t>test(0);</a:t>
            </a:r>
          </a:p>
          <a:p>
            <a:pPr>
              <a:buNone/>
            </a:pPr>
            <a:r>
              <a:rPr lang="en-US" dirty="0" err="1" smtClean="0"/>
              <a:t>cout</a:t>
            </a:r>
            <a:r>
              <a:rPr lang="en-US" dirty="0" smtClean="0"/>
              <a:t>&lt;&lt;"x==1\n";</a:t>
            </a:r>
          </a:p>
          <a:p>
            <a:pPr>
              <a:buNone/>
            </a:pPr>
            <a:r>
              <a:rPr lang="en-US" dirty="0" smtClean="0"/>
              <a:t>test(1);</a:t>
            </a:r>
          </a:p>
          <a:p>
            <a:pPr>
              <a:buNone/>
            </a:pPr>
            <a:r>
              <a:rPr lang="en-US" dirty="0" err="1" smtClean="0"/>
              <a:t>cout</a:t>
            </a:r>
            <a:r>
              <a:rPr lang="en-US" dirty="0" smtClean="0"/>
              <a:t>&lt;&lt;"x==-1";</a:t>
            </a:r>
          </a:p>
          <a:p>
            <a:pPr>
              <a:buNone/>
            </a:pPr>
            <a:r>
              <a:rPr lang="en-US" dirty="0" smtClean="0"/>
              <a:t>test(-1);</a:t>
            </a:r>
          </a:p>
        </p:txBody>
      </p:sp>
      <p:sp>
        <p:nvSpPr>
          <p:cNvPr id="4" name="Rectangle 3"/>
          <p:cNvSpPr/>
          <p:nvPr/>
        </p:nvSpPr>
        <p:spPr>
          <a:xfrm>
            <a:off x="5181600" y="1295400"/>
            <a:ext cx="3733800" cy="4524315"/>
          </a:xfrm>
          <a:prstGeom prst="rect">
            <a:avLst/>
          </a:prstGeom>
        </p:spPr>
        <p:txBody>
          <a:bodyPr wrap="square">
            <a:spAutoFit/>
          </a:bodyPr>
          <a:lstStyle/>
          <a:p>
            <a:pPr>
              <a:buNone/>
            </a:pPr>
            <a:r>
              <a:rPr lang="en-US" dirty="0" err="1" smtClean="0"/>
              <a:t>cout</a:t>
            </a:r>
            <a:r>
              <a:rPr lang="en-US" dirty="0" smtClean="0"/>
              <a:t>&lt;&lt;"x==2\n";</a:t>
            </a:r>
          </a:p>
          <a:p>
            <a:pPr>
              <a:buNone/>
            </a:pPr>
            <a:r>
              <a:rPr lang="en-US" dirty="0" smtClean="0"/>
              <a:t>test(2);</a:t>
            </a:r>
          </a:p>
          <a:p>
            <a:pPr>
              <a:buNone/>
            </a:pPr>
            <a:r>
              <a:rPr lang="en-US" dirty="0" smtClean="0"/>
              <a:t>	}catch(char c)</a:t>
            </a:r>
          </a:p>
          <a:p>
            <a:pPr>
              <a:buNone/>
            </a:pPr>
            <a:r>
              <a:rPr lang="en-US" dirty="0" smtClean="0"/>
              <a:t>{ </a:t>
            </a:r>
          </a:p>
          <a:p>
            <a:pPr>
              <a:buNone/>
            </a:pPr>
            <a:r>
              <a:rPr lang="en-US" dirty="0" smtClean="0"/>
              <a:t>   </a:t>
            </a:r>
            <a:r>
              <a:rPr lang="en-US" dirty="0" err="1" smtClean="0"/>
              <a:t>cout</a:t>
            </a:r>
            <a:r>
              <a:rPr lang="en-US" dirty="0" smtClean="0"/>
              <a:t>&lt;&lt;" caught a character\n";</a:t>
            </a:r>
          </a:p>
          <a:p>
            <a:pPr>
              <a:buNone/>
            </a:pPr>
            <a:r>
              <a:rPr lang="en-US" dirty="0" smtClean="0"/>
              <a:t>	</a:t>
            </a:r>
          </a:p>
          <a:p>
            <a:pPr>
              <a:buNone/>
            </a:pPr>
            <a:r>
              <a:rPr lang="en-US" dirty="0" smtClean="0"/>
              <a:t>	}catch(</a:t>
            </a:r>
            <a:r>
              <a:rPr lang="en-US" dirty="0" err="1" smtClean="0"/>
              <a:t>int</a:t>
            </a:r>
            <a:r>
              <a:rPr lang="en-US" dirty="0" smtClean="0"/>
              <a:t> m)</a:t>
            </a:r>
          </a:p>
          <a:p>
            <a:pPr>
              <a:buNone/>
            </a:pPr>
            <a:r>
              <a:rPr lang="en-US" dirty="0" smtClean="0"/>
              <a:t>{ </a:t>
            </a:r>
          </a:p>
          <a:p>
            <a:pPr>
              <a:buNone/>
            </a:pPr>
            <a:r>
              <a:rPr lang="en-US" dirty="0" smtClean="0"/>
              <a:t>   </a:t>
            </a:r>
            <a:r>
              <a:rPr lang="en-US" dirty="0" err="1" smtClean="0"/>
              <a:t>cout</a:t>
            </a:r>
            <a:r>
              <a:rPr lang="en-US" dirty="0" smtClean="0"/>
              <a:t>&lt;&lt;" caught an integer\n";</a:t>
            </a:r>
          </a:p>
          <a:p>
            <a:pPr>
              <a:buNone/>
            </a:pPr>
            <a:r>
              <a:rPr lang="en-US" dirty="0" smtClean="0"/>
              <a:t>}</a:t>
            </a:r>
          </a:p>
          <a:p>
            <a:pPr>
              <a:buNone/>
            </a:pPr>
            <a:r>
              <a:rPr lang="en-US" dirty="0" smtClean="0"/>
              <a:t>catch(double m)</a:t>
            </a:r>
          </a:p>
          <a:p>
            <a:pPr>
              <a:buNone/>
            </a:pPr>
            <a:r>
              <a:rPr lang="en-US" dirty="0" smtClean="0"/>
              <a:t>{ </a:t>
            </a:r>
          </a:p>
          <a:p>
            <a:pPr>
              <a:buNone/>
            </a:pPr>
            <a:r>
              <a:rPr lang="en-US" dirty="0" smtClean="0"/>
              <a:t>   </a:t>
            </a:r>
            <a:r>
              <a:rPr lang="en-US" dirty="0" err="1" smtClean="0"/>
              <a:t>cout</a:t>
            </a:r>
            <a:r>
              <a:rPr lang="en-US" dirty="0" smtClean="0"/>
              <a:t>&lt;&lt;" caught a double\n";</a:t>
            </a:r>
          </a:p>
          <a:p>
            <a:pPr>
              <a:buNone/>
            </a:pPr>
            <a:r>
              <a:rPr lang="en-US" dirty="0" smtClean="0"/>
              <a:t>}</a:t>
            </a:r>
          </a:p>
          <a:p>
            <a:pPr>
              <a:buNone/>
            </a:pPr>
            <a:r>
              <a:rPr lang="en-US" dirty="0" err="1" smtClean="0"/>
              <a:t>cout</a:t>
            </a:r>
            <a:r>
              <a:rPr lang="en-US" dirty="0" smtClean="0"/>
              <a:t>&lt;&lt;"end of try catch system";</a:t>
            </a:r>
          </a:p>
          <a:p>
            <a:pPr>
              <a:buNone/>
            </a:pPr>
            <a:r>
              <a:rPr lang="en-US" dirty="0" smtClean="0"/>
              <a:t>}</a:t>
            </a:r>
            <a:endParaRPr lang="en-US" dirty="0"/>
          </a:p>
        </p:txBody>
      </p:sp>
      <p:cxnSp>
        <p:nvCxnSpPr>
          <p:cNvPr id="6" name="Straight Connector 5"/>
          <p:cNvCxnSpPr/>
          <p:nvPr/>
        </p:nvCxnSpPr>
        <p:spPr>
          <a:xfrm rot="5400000">
            <a:off x="1752600" y="3810000"/>
            <a:ext cx="6096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Base class destructor without “virtual”</a:t>
            </a:r>
            <a:endParaRPr lang="en-US" dirty="0"/>
          </a:p>
        </p:txBody>
      </p:sp>
      <p:sp>
        <p:nvSpPr>
          <p:cNvPr id="3" name="Content Placeholder 2"/>
          <p:cNvSpPr>
            <a:spLocks noGrp="1"/>
          </p:cNvSpPr>
          <p:nvPr>
            <p:ph idx="1"/>
          </p:nvPr>
        </p:nvSpPr>
        <p:spPr>
          <a:xfrm>
            <a:off x="457200" y="1066800"/>
            <a:ext cx="4038600" cy="5562600"/>
          </a:xfrm>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endParaRPr lang="en-US" dirty="0" smtClean="0"/>
          </a:p>
          <a:p>
            <a:pPr>
              <a:buNone/>
            </a:pPr>
            <a:r>
              <a:rPr lang="en-US" dirty="0" smtClean="0"/>
              <a:t>class Base</a:t>
            </a:r>
          </a:p>
          <a:p>
            <a:pPr>
              <a:buNone/>
            </a:pPr>
            <a:r>
              <a:rPr lang="en-US" dirty="0" smtClean="0"/>
              <a:t>{</a:t>
            </a:r>
          </a:p>
          <a:p>
            <a:pPr>
              <a:buNone/>
            </a:pPr>
            <a:r>
              <a:rPr lang="en-US" dirty="0" smtClean="0"/>
              <a:t> public:</a:t>
            </a:r>
          </a:p>
          <a:p>
            <a:pPr>
              <a:buNone/>
            </a:pPr>
            <a:r>
              <a:rPr lang="en-US" dirty="0" smtClean="0"/>
              <a:t> 	Base()</a:t>
            </a:r>
          </a:p>
          <a:p>
            <a:pPr>
              <a:buNone/>
            </a:pPr>
            <a:r>
              <a:rPr lang="en-US" dirty="0" smtClean="0"/>
              <a:t> 	{</a:t>
            </a:r>
          </a:p>
          <a:p>
            <a:pPr>
              <a:buNone/>
            </a:pPr>
            <a:r>
              <a:rPr lang="en-US" dirty="0" smtClean="0"/>
              <a:t> 		</a:t>
            </a:r>
            <a:r>
              <a:rPr lang="en-US" dirty="0" err="1" smtClean="0"/>
              <a:t>cout</a:t>
            </a:r>
            <a:r>
              <a:rPr lang="en-US" dirty="0" smtClean="0"/>
              <a:t> &lt;&lt; "Base Constructor\t";</a:t>
            </a:r>
          </a:p>
          <a:p>
            <a:pPr>
              <a:buNone/>
            </a:pPr>
            <a:r>
              <a:rPr lang="en-US" dirty="0" smtClean="0"/>
              <a:t>	 }</a:t>
            </a:r>
          </a:p>
          <a:p>
            <a:pPr>
              <a:buNone/>
            </a:pPr>
            <a:r>
              <a:rPr lang="en-US" dirty="0" smtClean="0"/>
              <a:t>  ~Base() </a:t>
            </a:r>
          </a:p>
          <a:p>
            <a:pPr>
              <a:buNone/>
            </a:pPr>
            <a:r>
              <a:rPr lang="en-US" dirty="0" smtClean="0"/>
              <a:t>{</a:t>
            </a:r>
          </a:p>
          <a:p>
            <a:pPr>
              <a:buNone/>
            </a:pPr>
            <a:r>
              <a:rPr lang="en-US" dirty="0" smtClean="0"/>
              <a:t>               </a:t>
            </a:r>
            <a:r>
              <a:rPr lang="en-US" dirty="0" err="1" smtClean="0"/>
              <a:t>cout</a:t>
            </a:r>
            <a:r>
              <a:rPr lang="en-US" dirty="0" smtClean="0"/>
              <a:t> &lt;&lt; "Base Destructor\t\n"; }</a:t>
            </a:r>
          </a:p>
          <a:p>
            <a:pPr>
              <a:buNone/>
            </a:pPr>
            <a:r>
              <a:rPr lang="en-US" dirty="0" smtClean="0"/>
              <a:t>};</a:t>
            </a:r>
          </a:p>
          <a:p>
            <a:pPr>
              <a:buNone/>
            </a:pPr>
            <a:endParaRPr lang="en-US" dirty="0" smtClean="0"/>
          </a:p>
          <a:p>
            <a:pPr>
              <a:buNone/>
            </a:pPr>
            <a:r>
              <a:rPr lang="en-US" dirty="0" smtClean="0"/>
              <a:t>class Derived: public Base</a:t>
            </a:r>
          </a:p>
          <a:p>
            <a:pPr>
              <a:buNone/>
            </a:pPr>
            <a:r>
              <a:rPr lang="en-US" dirty="0" smtClean="0"/>
              <a:t>{</a:t>
            </a:r>
          </a:p>
          <a:p>
            <a:pPr>
              <a:buNone/>
            </a:pPr>
            <a:r>
              <a:rPr lang="en-US" dirty="0" smtClean="0"/>
              <a:t> public:</a:t>
            </a:r>
          </a:p>
          <a:p>
            <a:pPr>
              <a:buNone/>
            </a:pPr>
            <a:r>
              <a:rPr lang="en-US" dirty="0" smtClean="0"/>
              <a:t> 	Derived()</a:t>
            </a:r>
          </a:p>
          <a:p>
            <a:pPr>
              <a:buNone/>
            </a:pPr>
            <a:r>
              <a:rPr lang="en-US" dirty="0" smtClean="0"/>
              <a:t> 	{</a:t>
            </a:r>
          </a:p>
          <a:p>
            <a:pPr>
              <a:buNone/>
            </a:pPr>
            <a:r>
              <a:rPr lang="en-US" dirty="0" smtClean="0"/>
              <a:t>             </a:t>
            </a:r>
            <a:r>
              <a:rPr lang="en-US" dirty="0" err="1" smtClean="0"/>
              <a:t>cout</a:t>
            </a:r>
            <a:r>
              <a:rPr lang="en-US" dirty="0" smtClean="0"/>
              <a:t> &lt;&lt; "Derived Constructor\t\n";</a:t>
            </a:r>
          </a:p>
          <a:p>
            <a:pPr>
              <a:buNone/>
            </a:pPr>
            <a:r>
              <a:rPr lang="en-US" dirty="0" smtClean="0"/>
              <a:t>	 }</a:t>
            </a:r>
          </a:p>
          <a:p>
            <a:pPr>
              <a:buNone/>
            </a:pPr>
            <a:r>
              <a:rPr lang="en-US" dirty="0" smtClean="0"/>
              <a:t> ~Derived() { </a:t>
            </a:r>
            <a:r>
              <a:rPr lang="en-US" dirty="0" err="1" smtClean="0"/>
              <a:t>cout</a:t>
            </a:r>
            <a:r>
              <a:rPr lang="en-US" dirty="0" smtClean="0"/>
              <a:t>&lt;&lt; "Derived Destructor\n"; }</a:t>
            </a:r>
          </a:p>
          <a:p>
            <a:pPr>
              <a:buNone/>
            </a:pPr>
            <a:r>
              <a:rPr lang="en-US" dirty="0" smtClean="0"/>
              <a:t>}; </a:t>
            </a:r>
          </a:p>
          <a:p>
            <a:pPr>
              <a:buNone/>
            </a:pPr>
            <a:endParaRPr lang="en-US" dirty="0" smtClean="0"/>
          </a:p>
        </p:txBody>
      </p:sp>
      <p:sp>
        <p:nvSpPr>
          <p:cNvPr id="4" name="Rectangle 3"/>
          <p:cNvSpPr/>
          <p:nvPr/>
        </p:nvSpPr>
        <p:spPr>
          <a:xfrm>
            <a:off x="5029200" y="1905000"/>
            <a:ext cx="3886200" cy="1477328"/>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 Base* b = new Derived;    //</a:t>
            </a:r>
            <a:r>
              <a:rPr lang="en-US" dirty="0" err="1" smtClean="0"/>
              <a:t>Upcasting</a:t>
            </a:r>
            <a:endParaRPr lang="en-US" dirty="0" smtClean="0"/>
          </a:p>
          <a:p>
            <a:pPr>
              <a:buNone/>
            </a:pPr>
            <a:r>
              <a:rPr lang="en-US" dirty="0" smtClean="0"/>
              <a:t> delete b;</a:t>
            </a:r>
          </a:p>
          <a:p>
            <a:pPr>
              <a:buNone/>
            </a:pPr>
            <a:r>
              <a:rPr lang="en-US" dirty="0" smtClean="0"/>
              <a:t>} </a:t>
            </a:r>
            <a:endParaRPr lang="en-US" dirty="0"/>
          </a:p>
        </p:txBody>
      </p:sp>
      <p:cxnSp>
        <p:nvCxnSpPr>
          <p:cNvPr id="6" name="Straight Connector 5"/>
          <p:cNvCxnSpPr/>
          <p:nvPr/>
        </p:nvCxnSpPr>
        <p:spPr>
          <a:xfrm rot="16200000" flipH="1">
            <a:off x="2400300" y="3848100"/>
            <a:ext cx="50292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previous </a:t>
            </a:r>
            <a:r>
              <a:rPr lang="en-US" dirty="0" err="1" smtClean="0"/>
              <a:t>pgm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685800" y="1524000"/>
            <a:ext cx="7915275" cy="3390900"/>
          </a:xfrm>
          <a:prstGeom prst="rect">
            <a:avLst/>
          </a:prstGeom>
          <a:noFill/>
          <a:ln w="9525">
            <a:noFill/>
            <a:miter lim="800000"/>
            <a:headEnd/>
            <a:tailEnd/>
          </a:ln>
          <a:effectLst/>
        </p:spPr>
      </p:pic>
      <p:sp>
        <p:nvSpPr>
          <p:cNvPr id="5" name="TextBox 4"/>
          <p:cNvSpPr txBox="1"/>
          <p:nvPr/>
        </p:nvSpPr>
        <p:spPr>
          <a:xfrm>
            <a:off x="1" y="5181600"/>
            <a:ext cx="9144000" cy="923330"/>
          </a:xfrm>
          <a:prstGeom prst="rect">
            <a:avLst/>
          </a:prstGeom>
          <a:noFill/>
        </p:spPr>
        <p:txBody>
          <a:bodyPr wrap="square" rtlCol="0">
            <a:spAutoFit/>
          </a:bodyPr>
          <a:lstStyle/>
          <a:p>
            <a:r>
              <a:rPr lang="en-US" dirty="0" smtClean="0"/>
              <a:t>If we </a:t>
            </a:r>
            <a:r>
              <a:rPr lang="en-US" dirty="0" err="1" smtClean="0"/>
              <a:t>donot</a:t>
            </a:r>
            <a:r>
              <a:rPr lang="en-US" dirty="0" smtClean="0"/>
              <a:t> “specify exceptions” in the function header, then also the program gets exception</a:t>
            </a:r>
          </a:p>
          <a:p>
            <a:r>
              <a:rPr lang="en-US" dirty="0" smtClean="0"/>
              <a:t> in the first function call itself and terminates.  In that case , it’s a successful termination of the program ,  giving a value back to compiler. But in this case, it’s an unsuccessful termination.</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Namespaces</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dirty="0" smtClean="0"/>
              <a:t>     -- Used for defining scope.</a:t>
            </a:r>
          </a:p>
          <a:p>
            <a:pPr>
              <a:buNone/>
            </a:pPr>
            <a:endParaRPr lang="en-US" dirty="0" smtClean="0"/>
          </a:p>
          <a:p>
            <a:pPr>
              <a:buNone/>
            </a:pPr>
            <a:r>
              <a:rPr lang="en-US" dirty="0" smtClean="0"/>
              <a:t>   For example, you might be writing some code that has a function called xyz() and there is another library available which is also having same function xyz(). Now the compiler has no way of knowing which version of xyz() function you are referring to within your code.</a:t>
            </a:r>
          </a:p>
          <a:p>
            <a:pPr>
              <a:buNone/>
            </a:pPr>
            <a:endParaRPr lang="en-US" dirty="0" smtClean="0"/>
          </a:p>
          <a:p>
            <a:pPr>
              <a:buNone/>
            </a:pPr>
            <a:r>
              <a:rPr lang="en-US" dirty="0" smtClean="0"/>
              <a:t> Namespaces are used in the C++ programming language to create a separate region for a group of variables, functions and classes etc.</a:t>
            </a:r>
          </a:p>
          <a:p>
            <a:pPr>
              <a:buNone/>
            </a:pPr>
            <a:endParaRPr lang="en-US" dirty="0" smtClean="0"/>
          </a:p>
          <a:p>
            <a:pPr>
              <a:buNone/>
            </a:pPr>
            <a:r>
              <a:rPr lang="en-US" dirty="0" smtClean="0"/>
              <a:t>Using namespace, you can define the context in which names are defined.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following will list the primary reasons due to which a conflict can occur:</a:t>
            </a:r>
          </a:p>
          <a:p>
            <a:endParaRPr lang="en-US" dirty="0" smtClean="0"/>
          </a:p>
          <a:p>
            <a:r>
              <a:rPr lang="en-US" dirty="0" smtClean="0"/>
              <a:t>Between User defined variables/functions/classes and built in Library variables/functions/classes (e.g. </a:t>
            </a:r>
            <a:r>
              <a:rPr lang="en-US" dirty="0" err="1" smtClean="0"/>
              <a:t>sqrt</a:t>
            </a:r>
            <a:r>
              <a:rPr lang="en-US" dirty="0" smtClean="0"/>
              <a:t>(), abs() etc.)</a:t>
            </a:r>
          </a:p>
          <a:p>
            <a:endParaRPr lang="en-US" dirty="0" smtClean="0"/>
          </a:p>
          <a:p>
            <a:r>
              <a:rPr lang="en-US" dirty="0" smtClean="0"/>
              <a:t>Between the separately included library and built in library.</a:t>
            </a:r>
          </a:p>
          <a:p>
            <a:pPr>
              <a:buNone/>
            </a:pPr>
            <a:endParaRPr lang="en-US" dirty="0" smtClean="0"/>
          </a:p>
          <a:p>
            <a:r>
              <a:rPr lang="en-US" dirty="0" smtClean="0"/>
              <a:t>Between the variables/functions/classes of the one separately included library and the same of the other separately included library</a:t>
            </a:r>
          </a:p>
          <a:p>
            <a:pPr>
              <a:buNone/>
            </a:pP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namespaces"/>
          <p:cNvPicPr>
            <a:picLocks noGrp="1" noChangeAspect="1" noChangeArrowheads="1"/>
          </p:cNvPicPr>
          <p:nvPr>
            <p:ph idx="1"/>
          </p:nvPr>
        </p:nvPicPr>
        <p:blipFill>
          <a:blip r:embed="rId2"/>
          <a:srcRect/>
          <a:stretch>
            <a:fillRect/>
          </a:stretch>
        </p:blipFill>
        <p:spPr bwMode="auto">
          <a:xfrm>
            <a:off x="1828800" y="1600200"/>
            <a:ext cx="5197027" cy="2770981"/>
          </a:xfrm>
          <a:prstGeom prst="rect">
            <a:avLst/>
          </a:prstGeom>
          <a:noFill/>
        </p:spPr>
      </p:pic>
      <p:sp>
        <p:nvSpPr>
          <p:cNvPr id="5" name="Rectangle 4"/>
          <p:cNvSpPr/>
          <p:nvPr/>
        </p:nvSpPr>
        <p:spPr>
          <a:xfrm>
            <a:off x="1981200" y="4191000"/>
            <a:ext cx="5638800" cy="923330"/>
          </a:xfrm>
          <a:prstGeom prst="rect">
            <a:avLst/>
          </a:prstGeom>
        </p:spPr>
        <p:txBody>
          <a:bodyPr wrap="square">
            <a:spAutoFit/>
          </a:bodyPr>
          <a:lstStyle/>
          <a:p>
            <a:r>
              <a:rPr lang="en-US" dirty="0" smtClean="0"/>
              <a:t>It puts the names of its members in a distinct space so that they don't conflict with the names in other namespaces or global namespace.</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47800"/>
            <a:ext cx="8229600" cy="4525963"/>
          </a:xfrm>
        </p:spPr>
        <p:txBody>
          <a:bodyPr/>
          <a:lstStyle/>
          <a:p>
            <a:pPr>
              <a:buNone/>
            </a:pPr>
            <a:r>
              <a:rPr lang="en-US" dirty="0" smtClean="0"/>
              <a:t>  The directive,</a:t>
            </a:r>
          </a:p>
          <a:p>
            <a:pPr>
              <a:buNone/>
            </a:pPr>
            <a:r>
              <a:rPr lang="en-US" dirty="0" smtClean="0"/>
              <a:t>          using namespace std;</a:t>
            </a:r>
          </a:p>
          <a:p>
            <a:pPr>
              <a:buNone/>
            </a:pPr>
            <a:endParaRPr lang="en-US" dirty="0" smtClean="0"/>
          </a:p>
          <a:p>
            <a:pPr>
              <a:buNone/>
            </a:pPr>
            <a:r>
              <a:rPr lang="en-US" dirty="0" smtClean="0"/>
              <a:t>   Specifies that the members defined in std namespace will be used throughout the program</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 namespace</a:t>
            </a:r>
            <a:endParaRPr lang="en-US" dirty="0"/>
          </a:p>
        </p:txBody>
      </p:sp>
      <p:sp>
        <p:nvSpPr>
          <p:cNvPr id="3" name="Content Placeholder 2"/>
          <p:cNvSpPr>
            <a:spLocks noGrp="1"/>
          </p:cNvSpPr>
          <p:nvPr>
            <p:ph idx="1"/>
          </p:nvPr>
        </p:nvSpPr>
        <p:spPr/>
        <p:txBody>
          <a:bodyPr/>
          <a:lstStyle/>
          <a:p>
            <a:pPr>
              <a:buNone/>
            </a:pPr>
            <a:r>
              <a:rPr lang="en-US" dirty="0" smtClean="0"/>
              <a:t>namespace  </a:t>
            </a:r>
            <a:r>
              <a:rPr lang="en-US" dirty="0" err="1" smtClean="0"/>
              <a:t>namespace_name</a:t>
            </a:r>
            <a:endParaRPr lang="en-US" dirty="0" smtClean="0"/>
          </a:p>
          <a:p>
            <a:pPr>
              <a:buNone/>
            </a:pPr>
            <a:r>
              <a:rPr lang="en-US" dirty="0" smtClean="0"/>
              <a:t> { </a:t>
            </a:r>
          </a:p>
          <a:p>
            <a:pPr>
              <a:buNone/>
            </a:pPr>
            <a:r>
              <a:rPr lang="en-US" dirty="0" smtClean="0"/>
              <a:t> // declarations of variable, functions and classes</a:t>
            </a:r>
          </a:p>
          <a:p>
            <a:pPr>
              <a:buNone/>
            </a:pPr>
            <a:r>
              <a:rPr lang="en-US" dirty="0" smtClean="0"/>
              <a:t>//</a:t>
            </a:r>
          </a:p>
          <a:p>
            <a:pPr>
              <a:buNone/>
            </a:pPr>
            <a:r>
              <a:rPr lang="en-US" dirty="0" smtClean="0"/>
              <a:t>}</a:t>
            </a:r>
          </a:p>
          <a:p>
            <a:pPr>
              <a:buNone/>
            </a:pPr>
            <a:endParaRPr lang="en-US" dirty="0" smtClean="0"/>
          </a:p>
          <a:p>
            <a:pPr>
              <a:buNone/>
            </a:pPr>
            <a:endParaRPr lang="en-US" dirty="0" smtClean="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364163"/>
          </a:xfrm>
        </p:spPr>
        <p:txBody>
          <a:bodyPr>
            <a:normAutofit fontScale="55000" lnSpcReduction="20000"/>
          </a:bodyPr>
          <a:lstStyle/>
          <a:p>
            <a:pPr>
              <a:buNone/>
            </a:pPr>
            <a:r>
              <a:rPr lang="en-US" dirty="0" smtClean="0"/>
              <a:t>namespace </a:t>
            </a:r>
            <a:r>
              <a:rPr lang="en-US" dirty="0" err="1" smtClean="0"/>
              <a:t>Testspace</a:t>
            </a:r>
            <a:endParaRPr lang="en-US" dirty="0" smtClean="0"/>
          </a:p>
          <a:p>
            <a:pPr>
              <a:buNone/>
            </a:pPr>
            <a:r>
              <a:rPr lang="en-US" dirty="0" smtClean="0"/>
              <a:t>{</a:t>
            </a:r>
          </a:p>
          <a:p>
            <a:pPr>
              <a:buNone/>
            </a:pPr>
            <a:r>
              <a:rPr lang="en-US" dirty="0" smtClean="0"/>
              <a:t> </a:t>
            </a:r>
            <a:r>
              <a:rPr lang="en-US" dirty="0" err="1" smtClean="0"/>
              <a:t>int</a:t>
            </a:r>
            <a:r>
              <a:rPr lang="en-US" dirty="0" smtClean="0"/>
              <a:t> m;</a:t>
            </a:r>
          </a:p>
          <a:p>
            <a:pPr>
              <a:buNone/>
            </a:pPr>
            <a:r>
              <a:rPr lang="en-US" dirty="0" smtClean="0"/>
              <a:t>void display(</a:t>
            </a:r>
            <a:r>
              <a:rPr lang="en-US" dirty="0" err="1" smtClean="0"/>
              <a:t>int</a:t>
            </a:r>
            <a:r>
              <a:rPr lang="en-US" dirty="0" smtClean="0"/>
              <a:t> n)</a:t>
            </a:r>
          </a:p>
          <a:p>
            <a:pPr>
              <a:buNone/>
            </a:pPr>
            <a:r>
              <a:rPr lang="en-US" dirty="0" smtClean="0"/>
              <a:t>{</a:t>
            </a:r>
            <a:r>
              <a:rPr lang="en-US" dirty="0" err="1" smtClean="0"/>
              <a:t>cout</a:t>
            </a:r>
            <a:r>
              <a:rPr lang="en-US" dirty="0" smtClean="0"/>
              <a:t>&lt;&lt;n;</a:t>
            </a:r>
          </a:p>
          <a:p>
            <a:pPr>
              <a:buNone/>
            </a:pPr>
            <a:r>
              <a:rPr lang="en-US" dirty="0" smtClean="0"/>
              <a:t>}</a:t>
            </a:r>
          </a:p>
          <a:p>
            <a:pPr>
              <a:buNone/>
            </a:pPr>
            <a:r>
              <a:rPr lang="en-US" dirty="0" smtClean="0"/>
              <a:t>}</a:t>
            </a:r>
          </a:p>
          <a:p>
            <a:pPr>
              <a:buNone/>
            </a:pPr>
            <a:endParaRPr lang="en-US" dirty="0" smtClean="0"/>
          </a:p>
          <a:p>
            <a:pPr>
              <a:buNone/>
            </a:pPr>
            <a:r>
              <a:rPr lang="en-US" dirty="0" smtClean="0"/>
              <a:t>To assign values to m , we can use </a:t>
            </a:r>
          </a:p>
          <a:p>
            <a:pPr>
              <a:buNone/>
            </a:pPr>
            <a:r>
              <a:rPr lang="en-US" dirty="0" err="1" smtClean="0"/>
              <a:t>Testspace</a:t>
            </a:r>
            <a:r>
              <a:rPr lang="en-US" dirty="0" smtClean="0"/>
              <a:t>::m =10;</a:t>
            </a:r>
          </a:p>
          <a:p>
            <a:pPr>
              <a:buNone/>
            </a:pPr>
            <a:endParaRPr lang="en-US" dirty="0" smtClean="0"/>
          </a:p>
          <a:p>
            <a:pPr>
              <a:buNone/>
            </a:pPr>
            <a:r>
              <a:rPr lang="en-US" dirty="0" smtClean="0"/>
              <a:t>…………………………………………………..</a:t>
            </a:r>
          </a:p>
          <a:p>
            <a:pPr>
              <a:buNone/>
            </a:pPr>
            <a:r>
              <a:rPr lang="en-US" dirty="0" smtClean="0"/>
              <a:t>Using namespace </a:t>
            </a:r>
            <a:r>
              <a:rPr lang="en-US" dirty="0" err="1" smtClean="0"/>
              <a:t>Testspace</a:t>
            </a:r>
            <a:r>
              <a:rPr lang="en-US" dirty="0" smtClean="0"/>
              <a:t> ;             //  using directive</a:t>
            </a:r>
          </a:p>
          <a:p>
            <a:pPr>
              <a:buNone/>
            </a:pPr>
            <a:r>
              <a:rPr lang="en-US" dirty="0" smtClean="0"/>
              <a:t>m=100;               //OK</a:t>
            </a:r>
          </a:p>
          <a:p>
            <a:pPr>
              <a:buNone/>
            </a:pPr>
            <a:r>
              <a:rPr lang="en-US" dirty="0" smtClean="0"/>
              <a:t>display(100);     //OK</a:t>
            </a:r>
          </a:p>
          <a:p>
            <a:pPr>
              <a:buNone/>
            </a:pPr>
            <a:r>
              <a:rPr lang="en-US" dirty="0" smtClean="0"/>
              <a:t>……………………………….</a:t>
            </a:r>
          </a:p>
          <a:p>
            <a:pPr>
              <a:buNone/>
            </a:pPr>
            <a:r>
              <a:rPr lang="en-US" dirty="0" smtClean="0"/>
              <a:t>Using </a:t>
            </a:r>
            <a:r>
              <a:rPr lang="en-US" dirty="0" err="1" smtClean="0"/>
              <a:t>testspace</a:t>
            </a:r>
            <a:r>
              <a:rPr lang="en-US" dirty="0" smtClean="0"/>
              <a:t>::m;                 // using declaration</a:t>
            </a:r>
          </a:p>
          <a:p>
            <a:pPr>
              <a:buNone/>
            </a:pPr>
            <a:r>
              <a:rPr lang="en-US" dirty="0" smtClean="0"/>
              <a:t>m =100;            //OK</a:t>
            </a:r>
          </a:p>
          <a:p>
            <a:pPr>
              <a:buNone/>
            </a:pPr>
            <a:r>
              <a:rPr lang="en-US" dirty="0" smtClean="0"/>
              <a:t>display(100);  // Cannot access</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Rules to create Namespace</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namespace definition must be done at global scope, or nested inside another namespace.</a:t>
            </a:r>
          </a:p>
          <a:p>
            <a:endParaRPr lang="en-US" dirty="0" smtClean="0"/>
          </a:p>
          <a:p>
            <a:r>
              <a:rPr lang="en-US" dirty="0" smtClean="0"/>
              <a:t>Namespace definition doesn't terminates with a semicolon like in class definition.</a:t>
            </a:r>
          </a:p>
          <a:p>
            <a:endParaRPr lang="en-US" dirty="0" smtClean="0"/>
          </a:p>
          <a:p>
            <a:r>
              <a:rPr lang="en-US" dirty="0" smtClean="0"/>
              <a:t>You can use an alias name for your namespace name, for ease of use.</a:t>
            </a:r>
          </a:p>
          <a:p>
            <a:endParaRPr lang="en-US" dirty="0" smtClean="0"/>
          </a:p>
          <a:p>
            <a:r>
              <a:rPr lang="en-US" dirty="0" smtClean="0"/>
              <a:t>You cannot create instance of namespace. </a:t>
            </a:r>
          </a:p>
          <a:p>
            <a:endParaRPr lang="en-US" dirty="0" smtClean="0"/>
          </a:p>
          <a:p>
            <a:r>
              <a:rPr lang="en-US" dirty="0" smtClean="0"/>
              <a:t>There can be </a:t>
            </a:r>
            <a:r>
              <a:rPr lang="en-US" b="1" dirty="0" smtClean="0"/>
              <a:t>unnamed</a:t>
            </a:r>
            <a:r>
              <a:rPr lang="en-US" dirty="0" smtClean="0"/>
              <a:t> namespaces too.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Nesting of namespaces</a:t>
            </a:r>
            <a:br>
              <a:rPr lang="en-US" dirty="0" smtClean="0"/>
            </a:b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pPr>
              <a:buNone/>
            </a:pPr>
            <a:r>
              <a:rPr lang="en-US" dirty="0" smtClean="0"/>
              <a:t>   A namespace can be nested within another namespace. </a:t>
            </a:r>
          </a:p>
          <a:p>
            <a:pPr>
              <a:buNone/>
            </a:pPr>
            <a:r>
              <a:rPr lang="en-US" dirty="0" err="1" smtClean="0"/>
              <a:t>Eg</a:t>
            </a:r>
            <a:r>
              <a:rPr lang="en-US" dirty="0" smtClean="0"/>
              <a:t>:-</a:t>
            </a:r>
          </a:p>
          <a:p>
            <a:pPr>
              <a:buNone/>
            </a:pPr>
            <a:r>
              <a:rPr lang="en-US" dirty="0" smtClean="0"/>
              <a:t>namespace ns1{</a:t>
            </a:r>
          </a:p>
          <a:p>
            <a:pPr>
              <a:buNone/>
            </a:pPr>
            <a:r>
              <a:rPr lang="en-US" dirty="0" smtClean="0"/>
              <a:t>………..</a:t>
            </a:r>
          </a:p>
          <a:p>
            <a:pPr>
              <a:buNone/>
            </a:pPr>
            <a:r>
              <a:rPr lang="en-US" dirty="0" smtClean="0"/>
              <a:t>………..</a:t>
            </a:r>
          </a:p>
          <a:p>
            <a:pPr>
              <a:buNone/>
            </a:pPr>
            <a:r>
              <a:rPr lang="en-US" dirty="0" smtClean="0"/>
              <a:t>namespace ns2 {</a:t>
            </a:r>
          </a:p>
          <a:p>
            <a:pPr>
              <a:buNone/>
            </a:pPr>
            <a:r>
              <a:rPr lang="en-US" dirty="0" smtClean="0"/>
              <a:t>     </a:t>
            </a:r>
            <a:r>
              <a:rPr lang="en-US" dirty="0" err="1" smtClean="0"/>
              <a:t>int</a:t>
            </a:r>
            <a:r>
              <a:rPr lang="en-US" dirty="0" smtClean="0"/>
              <a:t> m =10;</a:t>
            </a:r>
          </a:p>
          <a:p>
            <a:pPr>
              <a:buNone/>
            </a:pPr>
            <a:r>
              <a:rPr lang="en-US" dirty="0" smtClean="0"/>
              <a:t>}</a:t>
            </a:r>
          </a:p>
          <a:p>
            <a:pPr>
              <a:buNone/>
            </a:pPr>
            <a:r>
              <a:rPr lang="en-US" dirty="0" smtClean="0"/>
              <a:t>………..</a:t>
            </a:r>
          </a:p>
          <a:p>
            <a:pPr>
              <a:buNone/>
            </a:pPr>
            <a:r>
              <a:rPr lang="en-US" dirty="0" smtClean="0"/>
              <a:t>………</a:t>
            </a:r>
          </a:p>
          <a:p>
            <a:pPr>
              <a:buNone/>
            </a:pPr>
            <a:r>
              <a:rPr lang="en-US" dirty="0" smtClean="0"/>
              <a:t>}</a:t>
            </a:r>
          </a:p>
          <a:p>
            <a:pPr>
              <a:buNone/>
            </a:pPr>
            <a:endParaRPr lang="en-US" dirty="0" smtClean="0"/>
          </a:p>
          <a:p>
            <a:pPr>
              <a:buNone/>
            </a:pPr>
            <a:r>
              <a:rPr lang="en-US" dirty="0" smtClean="0"/>
              <a:t> to access m, we must quality the variable with both the enclosing namespace names.</a:t>
            </a:r>
          </a:p>
          <a:p>
            <a:pPr>
              <a:buNone/>
            </a:pPr>
            <a:r>
              <a:rPr lang="en-US" dirty="0" err="1" smtClean="0"/>
              <a:t>Ie</a:t>
            </a:r>
            <a:r>
              <a:rPr lang="en-US" dirty="0" smtClean="0"/>
              <a:t>,</a:t>
            </a:r>
          </a:p>
          <a:p>
            <a:pPr>
              <a:buNone/>
            </a:pPr>
            <a:r>
              <a:rPr lang="en-US" dirty="0" smtClean="0"/>
              <a:t>                </a:t>
            </a:r>
            <a:r>
              <a:rPr lang="en-US" dirty="0" err="1" smtClean="0"/>
              <a:t>cout</a:t>
            </a:r>
            <a:r>
              <a:rPr lang="en-US" dirty="0" smtClean="0"/>
              <a:t>&lt;&lt;ns1::ns2::m;</a:t>
            </a:r>
          </a:p>
          <a:p>
            <a:pPr>
              <a:buNone/>
            </a:pPr>
            <a:r>
              <a:rPr lang="en-US" dirty="0" smtClean="0"/>
              <a:t> or using namespace ns1;</a:t>
            </a:r>
          </a:p>
          <a:p>
            <a:pPr>
              <a:buNone/>
            </a:pPr>
            <a:r>
              <a:rPr lang="en-US" dirty="0" smtClean="0"/>
              <a:t>                 </a:t>
            </a:r>
            <a:r>
              <a:rPr lang="en-US" dirty="0" err="1" smtClean="0"/>
              <a:t>cout</a:t>
            </a:r>
            <a:r>
              <a:rPr lang="en-US" dirty="0" smtClean="0"/>
              <a:t>&lt;&lt;ns2::m;</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Unnamed namespaces</a:t>
            </a:r>
            <a:endParaRPr lang="en-US" dirty="0"/>
          </a:p>
        </p:txBody>
      </p:sp>
      <p:sp>
        <p:nvSpPr>
          <p:cNvPr id="3" name="Content Placeholder 2"/>
          <p:cNvSpPr>
            <a:spLocks noGrp="1"/>
          </p:cNvSpPr>
          <p:nvPr>
            <p:ph idx="1"/>
          </p:nvPr>
        </p:nvSpPr>
        <p:spPr/>
        <p:txBody>
          <a:bodyPr/>
          <a:lstStyle/>
          <a:p>
            <a:r>
              <a:rPr lang="en-US" dirty="0" smtClean="0"/>
              <a:t>Unnamed namespace is one which doesn’t have  a name. </a:t>
            </a:r>
          </a:p>
          <a:p>
            <a:r>
              <a:rPr lang="en-US" dirty="0" smtClean="0"/>
              <a:t>They occupy global scope and are accessible in all scopes following the declarations in the file.</a:t>
            </a:r>
          </a:p>
          <a:p>
            <a:r>
              <a:rPr lang="en-US" dirty="0" smtClean="0"/>
              <a:t>They are accessible without any qualification.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838200" y="1295400"/>
            <a:ext cx="7505828" cy="3780631"/>
          </a:xfrm>
          <a:prstGeom prst="rect">
            <a:avLst/>
          </a:prstGeom>
          <a:noFill/>
          <a:ln w="9525">
            <a:noFill/>
            <a:miter lim="800000"/>
            <a:headEnd/>
            <a:tailEnd/>
          </a:ln>
          <a:effectLst/>
        </p:spPr>
      </p:pic>
      <p:sp>
        <p:nvSpPr>
          <p:cNvPr id="5" name="Rectangle 4"/>
          <p:cNvSpPr/>
          <p:nvPr/>
        </p:nvSpPr>
        <p:spPr>
          <a:xfrm>
            <a:off x="838200" y="5181600"/>
            <a:ext cx="7543800" cy="923330"/>
          </a:xfrm>
          <a:prstGeom prst="rect">
            <a:avLst/>
          </a:prstGeom>
        </p:spPr>
        <p:txBody>
          <a:bodyPr wrap="square">
            <a:spAutoFit/>
          </a:bodyPr>
          <a:lstStyle/>
          <a:p>
            <a:r>
              <a:rPr lang="en-US" dirty="0" smtClean="0"/>
              <a:t>In the above example, </a:t>
            </a:r>
            <a:r>
              <a:rPr lang="en-US" b="1" dirty="0" smtClean="0"/>
              <a:t>delete b</a:t>
            </a:r>
            <a:r>
              <a:rPr lang="en-US" dirty="0" smtClean="0"/>
              <a:t> will only call the Base class destructor. It  is undesirable because, then the object of Derived class remains un-destructed, since its destructor is never called. This results in memory leak.</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A sample program</a:t>
            </a:r>
            <a:br>
              <a:rPr lang="en-US" dirty="0" smtClean="0"/>
            </a:br>
            <a:endParaRPr lang="en-US" dirty="0"/>
          </a:p>
        </p:txBody>
      </p:sp>
      <p:sp>
        <p:nvSpPr>
          <p:cNvPr id="3" name="Content Placeholder 2"/>
          <p:cNvSpPr>
            <a:spLocks noGrp="1"/>
          </p:cNvSpPr>
          <p:nvPr>
            <p:ph idx="1"/>
          </p:nvPr>
        </p:nvSpPr>
        <p:spPr>
          <a:xfrm>
            <a:off x="457200" y="533400"/>
            <a:ext cx="8229600" cy="6096000"/>
          </a:xfrm>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endParaRPr lang="en-US" dirty="0" smtClean="0"/>
          </a:p>
          <a:p>
            <a:pPr>
              <a:buNone/>
            </a:pPr>
            <a:r>
              <a:rPr lang="en-US" dirty="0" smtClean="0"/>
              <a:t>namespace name1</a:t>
            </a:r>
          </a:p>
          <a:p>
            <a:pPr>
              <a:buNone/>
            </a:pPr>
            <a:r>
              <a:rPr lang="en-US" dirty="0" smtClean="0"/>
              <a:t>   {</a:t>
            </a:r>
          </a:p>
          <a:p>
            <a:pPr>
              <a:buNone/>
            </a:pPr>
            <a:r>
              <a:rPr lang="en-US" dirty="0" smtClean="0"/>
              <a:t>       double x = 4.56;</a:t>
            </a:r>
          </a:p>
          <a:p>
            <a:pPr>
              <a:buNone/>
            </a:pPr>
            <a:r>
              <a:rPr lang="en-US" dirty="0" smtClean="0"/>
              <a:t>	</a:t>
            </a:r>
            <a:r>
              <a:rPr lang="en-US" dirty="0" err="1" smtClean="0"/>
              <a:t>int</a:t>
            </a:r>
            <a:r>
              <a:rPr lang="en-US" dirty="0" smtClean="0"/>
              <a:t> m =100;</a:t>
            </a:r>
          </a:p>
          <a:p>
            <a:pPr>
              <a:buNone/>
            </a:pPr>
            <a:r>
              <a:rPr lang="en-US" dirty="0" smtClean="0"/>
              <a:t>	</a:t>
            </a:r>
          </a:p>
          <a:p>
            <a:pPr>
              <a:buNone/>
            </a:pPr>
            <a:r>
              <a:rPr lang="en-US" dirty="0" smtClean="0"/>
              <a:t>         namespace name2</a:t>
            </a:r>
          </a:p>
          <a:p>
            <a:pPr>
              <a:buNone/>
            </a:pPr>
            <a:r>
              <a:rPr lang="en-US" dirty="0" smtClean="0"/>
              <a:t>	{</a:t>
            </a:r>
          </a:p>
          <a:p>
            <a:pPr>
              <a:buNone/>
            </a:pPr>
            <a:r>
              <a:rPr lang="en-US" dirty="0" smtClean="0"/>
              <a:t>		double y = 1.23;</a:t>
            </a:r>
          </a:p>
          <a:p>
            <a:pPr>
              <a:buNone/>
            </a:pPr>
            <a:r>
              <a:rPr lang="en-US" dirty="0" smtClean="0"/>
              <a:t>		</a:t>
            </a:r>
          </a:p>
          <a:p>
            <a:pPr>
              <a:buNone/>
            </a:pPr>
            <a:r>
              <a:rPr lang="en-US" dirty="0" smtClean="0"/>
              <a:t>	}</a:t>
            </a:r>
          </a:p>
          <a:p>
            <a:pPr>
              <a:buNone/>
            </a:pPr>
            <a:r>
              <a:rPr lang="en-US" dirty="0" smtClean="0"/>
              <a:t>}</a:t>
            </a:r>
          </a:p>
          <a:p>
            <a:pPr>
              <a:buNone/>
            </a:pPr>
            <a:r>
              <a:rPr lang="en-US" dirty="0" smtClean="0"/>
              <a:t>namespace {</a:t>
            </a:r>
          </a:p>
          <a:p>
            <a:pPr>
              <a:buNone/>
            </a:pPr>
            <a:r>
              <a:rPr lang="en-US" dirty="0" smtClean="0"/>
              <a:t>	</a:t>
            </a:r>
            <a:r>
              <a:rPr lang="en-US" dirty="0" err="1" smtClean="0"/>
              <a:t>int</a:t>
            </a:r>
            <a:r>
              <a:rPr lang="en-US" dirty="0" smtClean="0"/>
              <a:t> m = 200;</a:t>
            </a:r>
          </a:p>
          <a:p>
            <a:pPr>
              <a:buNone/>
            </a:pPr>
            <a:r>
              <a:rPr lang="en-US" dirty="0" smtClean="0"/>
              <a:t>}</a:t>
            </a:r>
          </a:p>
          <a:p>
            <a:pPr>
              <a:buNone/>
            </a:pPr>
            <a:r>
              <a:rPr lang="en-US" dirty="0" err="1" smtClean="0"/>
              <a:t>int</a:t>
            </a:r>
            <a:r>
              <a:rPr lang="en-US" dirty="0" smtClean="0"/>
              <a:t> main()</a:t>
            </a:r>
          </a:p>
          <a:p>
            <a:pPr>
              <a:buNone/>
            </a:pPr>
            <a:r>
              <a:rPr lang="en-US" dirty="0" smtClean="0"/>
              <a:t>{</a:t>
            </a:r>
          </a:p>
          <a:p>
            <a:pPr>
              <a:buNone/>
            </a:pPr>
            <a:r>
              <a:rPr lang="en-US" dirty="0" smtClean="0"/>
              <a:t>  </a:t>
            </a:r>
            <a:r>
              <a:rPr lang="en-US" dirty="0" err="1" smtClean="0"/>
              <a:t>cout</a:t>
            </a:r>
            <a:r>
              <a:rPr lang="en-US" dirty="0" smtClean="0"/>
              <a:t>&lt;&lt;"x = "&lt;&lt;name1::x&lt;&lt;"\n";</a:t>
            </a:r>
          </a:p>
          <a:p>
            <a:pPr>
              <a:buNone/>
            </a:pPr>
            <a:r>
              <a:rPr lang="en-US" dirty="0" smtClean="0"/>
              <a:t>  </a:t>
            </a:r>
            <a:r>
              <a:rPr lang="en-US" dirty="0" err="1" smtClean="0"/>
              <a:t>cout</a:t>
            </a:r>
            <a:r>
              <a:rPr lang="en-US" dirty="0" smtClean="0"/>
              <a:t>&lt;&lt;"m = "&lt;&lt;name1::m&lt;&lt;"\n";</a:t>
            </a:r>
          </a:p>
          <a:p>
            <a:pPr>
              <a:buNone/>
            </a:pPr>
            <a:r>
              <a:rPr lang="en-US" dirty="0" smtClean="0"/>
              <a:t>  </a:t>
            </a:r>
            <a:r>
              <a:rPr lang="en-US" dirty="0" err="1" smtClean="0"/>
              <a:t>cout</a:t>
            </a:r>
            <a:r>
              <a:rPr lang="en-US" dirty="0" smtClean="0"/>
              <a:t>&lt;&lt;"y = "&lt;&lt;name1::name2::y&lt;&lt;"\n";</a:t>
            </a:r>
          </a:p>
          <a:p>
            <a:pPr>
              <a:buNone/>
            </a:pPr>
            <a:r>
              <a:rPr lang="en-US" dirty="0" smtClean="0"/>
              <a:t>  </a:t>
            </a:r>
            <a:r>
              <a:rPr lang="en-US" dirty="0" err="1" smtClean="0"/>
              <a:t>cout</a:t>
            </a:r>
            <a:r>
              <a:rPr lang="en-US" dirty="0" smtClean="0"/>
              <a:t>&lt;&lt;"m = "&lt;&lt;m;</a:t>
            </a:r>
          </a:p>
          <a:p>
            <a:pPr>
              <a:buNone/>
            </a:pPr>
            <a:r>
              <a:rPr lang="en-US" dirty="0" smtClean="0"/>
              <a:t>  return 0;</a:t>
            </a:r>
          </a:p>
          <a:p>
            <a:pPr>
              <a:buNone/>
            </a:pPr>
            <a:r>
              <a:rPr lang="en-US" dirty="0" smtClean="0"/>
              <a:t>}</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Eg</a:t>
            </a:r>
            <a:r>
              <a:rPr lang="en-US" dirty="0" smtClean="0"/>
              <a:t>:- for using functions in namespace scope</a:t>
            </a:r>
            <a:endParaRPr lang="en-US" dirty="0"/>
          </a:p>
        </p:txBody>
      </p:sp>
      <p:sp>
        <p:nvSpPr>
          <p:cNvPr id="3" name="Content Placeholder 2"/>
          <p:cNvSpPr>
            <a:spLocks noGrp="1"/>
          </p:cNvSpPr>
          <p:nvPr>
            <p:ph idx="1"/>
          </p:nvPr>
        </p:nvSpPr>
        <p:spPr>
          <a:xfrm>
            <a:off x="457200" y="990600"/>
            <a:ext cx="3429000" cy="5135563"/>
          </a:xfrm>
        </p:spPr>
        <p:txBody>
          <a:bodyPr>
            <a:noAutofit/>
          </a:bodyPr>
          <a:lstStyle/>
          <a:p>
            <a:pPr>
              <a:buNone/>
            </a:pPr>
            <a:r>
              <a:rPr lang="en-US" sz="1600" dirty="0" smtClean="0"/>
              <a:t>#include&lt;</a:t>
            </a:r>
            <a:r>
              <a:rPr lang="en-US" sz="1600" dirty="0" err="1" smtClean="0"/>
              <a:t>iostream</a:t>
            </a:r>
            <a:r>
              <a:rPr lang="en-US" sz="1600" dirty="0" smtClean="0"/>
              <a:t>&gt;</a:t>
            </a:r>
          </a:p>
          <a:p>
            <a:pPr>
              <a:buNone/>
            </a:pPr>
            <a:r>
              <a:rPr lang="en-US" sz="1600" dirty="0" smtClean="0"/>
              <a:t>using namespace std;</a:t>
            </a:r>
          </a:p>
          <a:p>
            <a:pPr>
              <a:buNone/>
            </a:pPr>
            <a:r>
              <a:rPr lang="en-US" sz="1600" dirty="0" smtClean="0"/>
              <a:t>namespace </a:t>
            </a:r>
            <a:r>
              <a:rPr lang="en-US" sz="1600" dirty="0" err="1" smtClean="0"/>
              <a:t>func</a:t>
            </a:r>
            <a:endParaRPr lang="en-US" sz="1600" dirty="0" smtClean="0"/>
          </a:p>
          <a:p>
            <a:pPr>
              <a:buNone/>
            </a:pPr>
            <a:r>
              <a:rPr lang="en-US" sz="1600" dirty="0" smtClean="0"/>
              <a:t>{</a:t>
            </a:r>
          </a:p>
          <a:p>
            <a:pPr>
              <a:buNone/>
            </a:pPr>
            <a:r>
              <a:rPr lang="en-US" sz="1600" dirty="0" smtClean="0"/>
              <a:t>	</a:t>
            </a:r>
            <a:r>
              <a:rPr lang="en-US" sz="1600" dirty="0" err="1" smtClean="0"/>
              <a:t>int</a:t>
            </a:r>
            <a:r>
              <a:rPr lang="en-US" sz="1600" dirty="0" smtClean="0"/>
              <a:t> divide(</a:t>
            </a:r>
            <a:r>
              <a:rPr lang="en-US" sz="1600" dirty="0" err="1" smtClean="0"/>
              <a:t>int</a:t>
            </a:r>
            <a:r>
              <a:rPr lang="en-US" sz="1600" dirty="0" smtClean="0"/>
              <a:t> </a:t>
            </a:r>
            <a:r>
              <a:rPr lang="en-US" sz="1600" dirty="0" err="1" smtClean="0"/>
              <a:t>x,int</a:t>
            </a:r>
            <a:r>
              <a:rPr lang="en-US" sz="1600" dirty="0" smtClean="0"/>
              <a:t> y)</a:t>
            </a:r>
          </a:p>
          <a:p>
            <a:pPr>
              <a:buNone/>
            </a:pPr>
            <a:r>
              <a:rPr lang="en-US" sz="1600" dirty="0" smtClean="0"/>
              <a:t>	{ return (x/y);</a:t>
            </a:r>
          </a:p>
          <a:p>
            <a:pPr>
              <a:buNone/>
            </a:pPr>
            <a:r>
              <a:rPr lang="en-US" sz="1600" dirty="0" smtClean="0"/>
              <a:t>	</a:t>
            </a:r>
          </a:p>
          <a:p>
            <a:pPr>
              <a:buNone/>
            </a:pPr>
            <a:r>
              <a:rPr lang="en-US" sz="1600" dirty="0" smtClean="0"/>
              <a:t>	}</a:t>
            </a:r>
          </a:p>
          <a:p>
            <a:pPr>
              <a:buNone/>
            </a:pPr>
            <a:r>
              <a:rPr lang="en-US" sz="1600" dirty="0" smtClean="0"/>
              <a:t>	</a:t>
            </a:r>
            <a:r>
              <a:rPr lang="en-US" sz="1600" dirty="0" err="1" smtClean="0"/>
              <a:t>int</a:t>
            </a:r>
            <a:r>
              <a:rPr lang="en-US" sz="1600" dirty="0" smtClean="0"/>
              <a:t> product(</a:t>
            </a:r>
            <a:r>
              <a:rPr lang="en-US" sz="1600" dirty="0" err="1" smtClean="0"/>
              <a:t>int</a:t>
            </a:r>
            <a:r>
              <a:rPr lang="en-US" sz="1600" dirty="0" smtClean="0"/>
              <a:t> </a:t>
            </a:r>
            <a:r>
              <a:rPr lang="en-US" sz="1600" dirty="0" err="1" smtClean="0"/>
              <a:t>x,int</a:t>
            </a:r>
            <a:r>
              <a:rPr lang="en-US" sz="1600" dirty="0" smtClean="0"/>
              <a:t> y);</a:t>
            </a:r>
          </a:p>
          <a:p>
            <a:pPr>
              <a:buNone/>
            </a:pPr>
            <a:r>
              <a:rPr lang="en-US" sz="1600" dirty="0" smtClean="0"/>
              <a:t>	</a:t>
            </a:r>
          </a:p>
          <a:p>
            <a:pPr>
              <a:buNone/>
            </a:pPr>
            <a:r>
              <a:rPr lang="en-US" sz="1600" dirty="0" smtClean="0"/>
              <a:t> } </a:t>
            </a:r>
          </a:p>
          <a:p>
            <a:pPr>
              <a:buNone/>
            </a:pPr>
            <a:r>
              <a:rPr lang="en-US" sz="1600" dirty="0" err="1" smtClean="0"/>
              <a:t>int</a:t>
            </a:r>
            <a:r>
              <a:rPr lang="en-US" sz="1600" dirty="0" smtClean="0"/>
              <a:t> </a:t>
            </a:r>
            <a:r>
              <a:rPr lang="en-US" sz="1600" dirty="0" err="1" smtClean="0"/>
              <a:t>func</a:t>
            </a:r>
            <a:r>
              <a:rPr lang="en-US" sz="1600" dirty="0" smtClean="0"/>
              <a:t>::product(</a:t>
            </a:r>
            <a:r>
              <a:rPr lang="en-US" sz="1600" dirty="0" err="1" smtClean="0"/>
              <a:t>int</a:t>
            </a:r>
            <a:r>
              <a:rPr lang="en-US" sz="1600" dirty="0" smtClean="0"/>
              <a:t> x, </a:t>
            </a:r>
            <a:r>
              <a:rPr lang="en-US" sz="1600" dirty="0" err="1" smtClean="0"/>
              <a:t>int</a:t>
            </a:r>
            <a:r>
              <a:rPr lang="en-US" sz="1600" dirty="0" smtClean="0"/>
              <a:t> y)</a:t>
            </a:r>
          </a:p>
          <a:p>
            <a:pPr>
              <a:buNone/>
            </a:pPr>
            <a:r>
              <a:rPr lang="en-US" sz="1600" dirty="0" smtClean="0"/>
              <a:t>{</a:t>
            </a:r>
          </a:p>
          <a:p>
            <a:pPr>
              <a:buNone/>
            </a:pPr>
            <a:r>
              <a:rPr lang="en-US" sz="1600" dirty="0" smtClean="0"/>
              <a:t>	return (x * y);</a:t>
            </a:r>
          </a:p>
          <a:p>
            <a:pPr>
              <a:buNone/>
            </a:pPr>
            <a:r>
              <a:rPr lang="en-US" sz="1600" dirty="0" smtClean="0"/>
              <a:t>	</a:t>
            </a:r>
          </a:p>
          <a:p>
            <a:pPr>
              <a:buNone/>
            </a:pPr>
            <a:r>
              <a:rPr lang="en-US" sz="1600" dirty="0" smtClean="0"/>
              <a:t>}</a:t>
            </a:r>
          </a:p>
          <a:p>
            <a:pPr>
              <a:buNone/>
            </a:pPr>
            <a:endParaRPr lang="en-US" sz="1600" dirty="0"/>
          </a:p>
        </p:txBody>
      </p:sp>
      <p:sp>
        <p:nvSpPr>
          <p:cNvPr id="4" name="Rectangle 3"/>
          <p:cNvSpPr/>
          <p:nvPr/>
        </p:nvSpPr>
        <p:spPr>
          <a:xfrm>
            <a:off x="4267200" y="1828800"/>
            <a:ext cx="4343400" cy="2862322"/>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endParaRPr lang="en-US" dirty="0" smtClean="0"/>
          </a:p>
          <a:p>
            <a:pPr>
              <a:buNone/>
            </a:pPr>
            <a:r>
              <a:rPr lang="en-US" dirty="0" smtClean="0"/>
              <a:t>using namespace </a:t>
            </a:r>
            <a:r>
              <a:rPr lang="en-US" dirty="0" err="1" smtClean="0"/>
              <a:t>func</a:t>
            </a:r>
            <a:r>
              <a:rPr lang="en-US" dirty="0" smtClean="0"/>
              <a:t>;</a:t>
            </a:r>
          </a:p>
          <a:p>
            <a:pPr>
              <a:buNone/>
            </a:pPr>
            <a:endParaRPr lang="en-US" dirty="0" smtClean="0"/>
          </a:p>
          <a:p>
            <a:pPr>
              <a:buNone/>
            </a:pPr>
            <a:r>
              <a:rPr lang="en-US" dirty="0" err="1" smtClean="0"/>
              <a:t>cout</a:t>
            </a:r>
            <a:r>
              <a:rPr lang="en-US" dirty="0" smtClean="0"/>
              <a:t>&lt;&lt;"division result= "&lt;&lt;divide(20,10);</a:t>
            </a:r>
          </a:p>
          <a:p>
            <a:pPr>
              <a:buNone/>
            </a:pPr>
            <a:r>
              <a:rPr lang="en-US" dirty="0" err="1" smtClean="0"/>
              <a:t>cout</a:t>
            </a:r>
            <a:r>
              <a:rPr lang="en-US" dirty="0" smtClean="0"/>
              <a:t>&lt;&lt;"product = "&lt;&lt;product(10,5);</a:t>
            </a:r>
          </a:p>
          <a:p>
            <a:pPr>
              <a:buNone/>
            </a:pPr>
            <a:endParaRPr lang="en-US" dirty="0" smtClean="0"/>
          </a:p>
          <a:p>
            <a:pPr>
              <a:buNone/>
            </a:pPr>
            <a:r>
              <a:rPr lang="en-US" dirty="0" smtClean="0"/>
              <a:t>return 0;</a:t>
            </a:r>
          </a:p>
          <a:p>
            <a:pPr>
              <a:buNone/>
            </a:pPr>
            <a:r>
              <a:rPr lang="en-US" dirty="0" smtClean="0"/>
              <a:t>}</a:t>
            </a:r>
            <a:endParaRPr lang="en-US" dirty="0"/>
          </a:p>
        </p:txBody>
      </p:sp>
      <p:cxnSp>
        <p:nvCxnSpPr>
          <p:cNvPr id="6" name="Straight Connector 5"/>
          <p:cNvCxnSpPr/>
          <p:nvPr/>
        </p:nvCxnSpPr>
        <p:spPr>
          <a:xfrm rot="16200000" flipH="1">
            <a:off x="1104900" y="3771900"/>
            <a:ext cx="57912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classes in namespace</a:t>
            </a:r>
            <a:endParaRPr lang="en-US" dirty="0"/>
          </a:p>
        </p:txBody>
      </p:sp>
      <p:sp>
        <p:nvSpPr>
          <p:cNvPr id="3" name="Content Placeholder 2"/>
          <p:cNvSpPr>
            <a:spLocks noGrp="1"/>
          </p:cNvSpPr>
          <p:nvPr>
            <p:ph idx="1"/>
          </p:nvPr>
        </p:nvSpPr>
        <p:spPr>
          <a:xfrm>
            <a:off x="457200" y="1371600"/>
            <a:ext cx="3810000" cy="5029200"/>
          </a:xfrm>
        </p:spPr>
        <p:txBody>
          <a:bodyPr>
            <a:noAutofit/>
          </a:bodyPr>
          <a:lstStyle/>
          <a:p>
            <a:pPr>
              <a:buNone/>
            </a:pPr>
            <a:r>
              <a:rPr lang="en-US" sz="1600" dirty="0" smtClean="0"/>
              <a:t>#include&lt;</a:t>
            </a:r>
            <a:r>
              <a:rPr lang="en-US" sz="1600" dirty="0" err="1" smtClean="0"/>
              <a:t>iostream</a:t>
            </a:r>
            <a:r>
              <a:rPr lang="en-US" sz="1600" dirty="0" smtClean="0"/>
              <a:t>&gt;</a:t>
            </a:r>
          </a:p>
          <a:p>
            <a:pPr>
              <a:buNone/>
            </a:pPr>
            <a:r>
              <a:rPr lang="en-US" sz="1600" dirty="0" smtClean="0"/>
              <a:t>using namespace std;</a:t>
            </a:r>
          </a:p>
          <a:p>
            <a:pPr>
              <a:buNone/>
            </a:pPr>
            <a:r>
              <a:rPr lang="en-US" sz="1600" dirty="0" smtClean="0"/>
              <a:t>namespace classes</a:t>
            </a:r>
          </a:p>
          <a:p>
            <a:pPr>
              <a:buNone/>
            </a:pPr>
            <a:r>
              <a:rPr lang="en-US" sz="1600" dirty="0" smtClean="0"/>
              <a:t>{</a:t>
            </a:r>
          </a:p>
          <a:p>
            <a:pPr>
              <a:buNone/>
            </a:pPr>
            <a:r>
              <a:rPr lang="en-US" sz="1600" dirty="0" smtClean="0"/>
              <a:t>	class Test</a:t>
            </a:r>
          </a:p>
          <a:p>
            <a:pPr>
              <a:buNone/>
            </a:pPr>
            <a:r>
              <a:rPr lang="en-US" sz="1600" dirty="0" smtClean="0"/>
              <a:t>	{</a:t>
            </a:r>
          </a:p>
          <a:p>
            <a:pPr>
              <a:buNone/>
            </a:pPr>
            <a:r>
              <a:rPr lang="en-US" sz="1600" dirty="0" smtClean="0"/>
              <a:t>		</a:t>
            </a:r>
            <a:r>
              <a:rPr lang="en-US" sz="1600" dirty="0" err="1" smtClean="0"/>
              <a:t>int</a:t>
            </a:r>
            <a:r>
              <a:rPr lang="en-US" sz="1600" dirty="0" smtClean="0"/>
              <a:t> m;</a:t>
            </a:r>
          </a:p>
          <a:p>
            <a:pPr>
              <a:buNone/>
            </a:pPr>
            <a:r>
              <a:rPr lang="en-US" sz="1600" dirty="0" smtClean="0"/>
              <a:t>		</a:t>
            </a:r>
            <a:r>
              <a:rPr lang="en-US" sz="1600" dirty="0" err="1" smtClean="0"/>
              <a:t>public:Test</a:t>
            </a:r>
            <a:r>
              <a:rPr lang="en-US" sz="1600" dirty="0" smtClean="0"/>
              <a:t>(</a:t>
            </a:r>
            <a:r>
              <a:rPr lang="en-US" sz="1600" dirty="0" err="1" smtClean="0"/>
              <a:t>int</a:t>
            </a:r>
            <a:r>
              <a:rPr lang="en-US" sz="1600" dirty="0" smtClean="0"/>
              <a:t> a)</a:t>
            </a:r>
          </a:p>
          <a:p>
            <a:pPr>
              <a:buNone/>
            </a:pPr>
            <a:r>
              <a:rPr lang="en-US" sz="1600" dirty="0" smtClean="0"/>
              <a:t>		{</a:t>
            </a:r>
          </a:p>
          <a:p>
            <a:pPr>
              <a:buNone/>
            </a:pPr>
            <a:r>
              <a:rPr lang="en-US" sz="1600" dirty="0" smtClean="0"/>
              <a:t>		m=a;</a:t>
            </a:r>
          </a:p>
          <a:p>
            <a:pPr>
              <a:buNone/>
            </a:pPr>
            <a:r>
              <a:rPr lang="en-US" sz="1600" dirty="0" smtClean="0"/>
              <a:t>		}</a:t>
            </a:r>
          </a:p>
          <a:p>
            <a:pPr>
              <a:buNone/>
            </a:pPr>
            <a:r>
              <a:rPr lang="en-US" sz="1600" dirty="0" smtClean="0"/>
              <a:t>    void display()</a:t>
            </a:r>
          </a:p>
          <a:p>
            <a:pPr>
              <a:buNone/>
            </a:pPr>
            <a:r>
              <a:rPr lang="en-US" sz="1600" dirty="0" smtClean="0"/>
              <a:t>    {</a:t>
            </a:r>
          </a:p>
          <a:p>
            <a:pPr>
              <a:buNone/>
            </a:pPr>
            <a:r>
              <a:rPr lang="en-US" sz="1600" dirty="0" smtClean="0"/>
              <a:t>    	</a:t>
            </a:r>
            <a:r>
              <a:rPr lang="en-US" sz="1600" dirty="0" err="1" smtClean="0"/>
              <a:t>cout</a:t>
            </a:r>
            <a:r>
              <a:rPr lang="en-US" sz="1600" dirty="0" smtClean="0"/>
              <a:t>&lt;&lt;"m = "&lt;&lt;m;</a:t>
            </a:r>
          </a:p>
          <a:p>
            <a:pPr>
              <a:buNone/>
            </a:pPr>
            <a:r>
              <a:rPr lang="en-US" sz="1600" dirty="0" smtClean="0"/>
              <a:t>	}</a:t>
            </a:r>
          </a:p>
          <a:p>
            <a:pPr>
              <a:buNone/>
            </a:pPr>
            <a:r>
              <a:rPr lang="en-US" sz="1600" dirty="0" smtClean="0"/>
              <a:t>	};</a:t>
            </a:r>
          </a:p>
          <a:p>
            <a:pPr>
              <a:buNone/>
            </a:pPr>
            <a:r>
              <a:rPr lang="en-US" sz="1600" dirty="0" smtClean="0"/>
              <a:t>}</a:t>
            </a:r>
          </a:p>
          <a:p>
            <a:pPr>
              <a:buNone/>
            </a:pPr>
            <a:endParaRPr lang="en-US" sz="1600" dirty="0"/>
          </a:p>
        </p:txBody>
      </p:sp>
      <p:sp>
        <p:nvSpPr>
          <p:cNvPr id="4" name="Rectangle 3"/>
          <p:cNvSpPr/>
          <p:nvPr/>
        </p:nvSpPr>
        <p:spPr>
          <a:xfrm>
            <a:off x="4343400" y="2057400"/>
            <a:ext cx="4572000" cy="3693319"/>
          </a:xfrm>
          <a:prstGeom prst="rect">
            <a:avLst/>
          </a:prstGeom>
        </p:spPr>
        <p:txBody>
          <a:bodyPr>
            <a:spAutoFit/>
          </a:bodyPr>
          <a:lstStyle/>
          <a:p>
            <a:pPr>
              <a:buNone/>
            </a:pPr>
            <a:r>
              <a:rPr lang="en-US" dirty="0" err="1" smtClean="0"/>
              <a:t>int</a:t>
            </a:r>
            <a:r>
              <a:rPr lang="en-US" dirty="0" smtClean="0"/>
              <a:t> main()</a:t>
            </a:r>
          </a:p>
          <a:p>
            <a:pPr>
              <a:buNone/>
            </a:pPr>
            <a:r>
              <a:rPr lang="en-US" dirty="0" smtClean="0"/>
              <a:t>{ </a:t>
            </a:r>
          </a:p>
          <a:p>
            <a:pPr>
              <a:buNone/>
            </a:pPr>
            <a:r>
              <a:rPr lang="en-US" dirty="0" smtClean="0"/>
              <a:t>classes::Test t1(100);      </a:t>
            </a:r>
            <a:r>
              <a:rPr lang="en-US" sz="1600" dirty="0" smtClean="0"/>
              <a:t>// using scope resolution</a:t>
            </a:r>
            <a:endParaRPr lang="en-US" dirty="0" smtClean="0"/>
          </a:p>
          <a:p>
            <a:pPr>
              <a:buNone/>
            </a:pPr>
            <a:endParaRPr lang="en-US" dirty="0" smtClean="0"/>
          </a:p>
          <a:p>
            <a:pPr>
              <a:buNone/>
            </a:pPr>
            <a:r>
              <a:rPr lang="en-US" dirty="0" smtClean="0"/>
              <a:t>t1.display();</a:t>
            </a:r>
          </a:p>
          <a:p>
            <a:pPr>
              <a:buNone/>
            </a:pPr>
            <a:endParaRPr lang="en-US" dirty="0" smtClean="0"/>
          </a:p>
          <a:p>
            <a:pPr>
              <a:buNone/>
            </a:pPr>
            <a:r>
              <a:rPr lang="en-US" dirty="0" smtClean="0"/>
              <a:t>using namespace classes;      // using directive</a:t>
            </a:r>
          </a:p>
          <a:p>
            <a:pPr>
              <a:buNone/>
            </a:pPr>
            <a:endParaRPr lang="en-US" dirty="0" smtClean="0"/>
          </a:p>
          <a:p>
            <a:pPr>
              <a:buNone/>
            </a:pPr>
            <a:r>
              <a:rPr lang="en-US" dirty="0" smtClean="0"/>
              <a:t>Test t2(50);</a:t>
            </a:r>
          </a:p>
          <a:p>
            <a:pPr>
              <a:buNone/>
            </a:pPr>
            <a:r>
              <a:rPr lang="en-US" dirty="0" smtClean="0"/>
              <a:t>t2.display();</a:t>
            </a:r>
          </a:p>
          <a:p>
            <a:pPr>
              <a:buNone/>
            </a:pPr>
            <a:r>
              <a:rPr lang="en-US" dirty="0" smtClean="0"/>
              <a:t>return 0;</a:t>
            </a:r>
          </a:p>
          <a:p>
            <a:pPr>
              <a:buNone/>
            </a:pPr>
            <a:endParaRPr lang="en-US" dirty="0" smtClean="0"/>
          </a:p>
          <a:p>
            <a:pPr>
              <a:buNone/>
            </a:pPr>
            <a:r>
              <a:rPr lang="en-US" dirty="0" smtClean="0"/>
              <a:t>}</a:t>
            </a:r>
            <a:endParaRPr lang="en-US" dirty="0"/>
          </a:p>
        </p:txBody>
      </p:sp>
      <p:cxnSp>
        <p:nvCxnSpPr>
          <p:cNvPr id="6" name="Straight Connector 5"/>
          <p:cNvCxnSpPr/>
          <p:nvPr/>
        </p:nvCxnSpPr>
        <p:spPr>
          <a:xfrm rot="5400000">
            <a:off x="1371600" y="4114800"/>
            <a:ext cx="5486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    Remaining slides contain some </a:t>
            </a:r>
            <a:r>
              <a:rPr lang="en-US" b="1" dirty="0" smtClean="0"/>
              <a:t>extra </a:t>
            </a:r>
            <a:r>
              <a:rPr lang="en-US" b="1" dirty="0" smtClean="0"/>
              <a:t>notes related to module 4.</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call by </a:t>
            </a:r>
            <a:r>
              <a:rPr lang="en-US" b="1" dirty="0" smtClean="0"/>
              <a:t>reference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a:t>
            </a:r>
            <a:r>
              <a:rPr lang="en-US" b="1" dirty="0" smtClean="0"/>
              <a:t>call by reference</a:t>
            </a:r>
            <a:r>
              <a:rPr lang="en-US" dirty="0" smtClean="0"/>
              <a:t> method of passing arguments to a function copies the reference of an argument into the formal parameter. Inside the function, the reference is used to access the actual argument used in the call. This means that changes made to the formal parameter affect the actual argument.</a:t>
            </a:r>
          </a:p>
          <a:p>
            <a:r>
              <a:rPr lang="en-US" dirty="0" smtClean="0"/>
              <a:t>This method is not available with C language.</a:t>
            </a:r>
          </a:p>
          <a:p>
            <a:endParaRPr lang="en-US" dirty="0" smtClean="0"/>
          </a:p>
          <a:p>
            <a:pPr>
              <a:buNone/>
            </a:pPr>
            <a:r>
              <a:rPr lang="en-US" dirty="0" err="1" smtClean="0"/>
              <a:t>Eg</a:t>
            </a:r>
            <a:r>
              <a:rPr lang="en-US" dirty="0" smtClean="0"/>
              <a:t>: -  void swap(</a:t>
            </a:r>
            <a:r>
              <a:rPr lang="en-US" dirty="0" err="1" smtClean="0"/>
              <a:t>int</a:t>
            </a:r>
            <a:r>
              <a:rPr lang="en-US" dirty="0" smtClean="0"/>
              <a:t> &amp;x, </a:t>
            </a:r>
            <a:r>
              <a:rPr lang="en-US" dirty="0" err="1" smtClean="0"/>
              <a:t>int</a:t>
            </a:r>
            <a:r>
              <a:rPr lang="en-US" dirty="0" smtClean="0"/>
              <a:t> &amp;y) </a:t>
            </a:r>
          </a:p>
          <a:p>
            <a:pPr>
              <a:buNone/>
            </a:pPr>
            <a:r>
              <a:rPr lang="en-US" dirty="0" smtClean="0"/>
              <a:t>  {</a:t>
            </a:r>
          </a:p>
          <a:p>
            <a:pPr>
              <a:buNone/>
            </a:pPr>
            <a:r>
              <a:rPr lang="en-US" dirty="0" smtClean="0"/>
              <a:t> </a:t>
            </a:r>
            <a:r>
              <a:rPr lang="en-US" dirty="0" err="1" smtClean="0"/>
              <a:t>int</a:t>
            </a:r>
            <a:r>
              <a:rPr lang="en-US" dirty="0" smtClean="0"/>
              <a:t> temp; </a:t>
            </a:r>
          </a:p>
          <a:p>
            <a:pPr>
              <a:buNone/>
            </a:pPr>
            <a:r>
              <a:rPr lang="en-US" dirty="0" smtClean="0"/>
              <a:t>temp = x;      /* save the value at address x */</a:t>
            </a:r>
          </a:p>
          <a:p>
            <a:pPr>
              <a:buNone/>
            </a:pPr>
            <a:r>
              <a:rPr lang="en-US" dirty="0" smtClean="0"/>
              <a:t> x = y;            /* put y into x */ </a:t>
            </a:r>
          </a:p>
          <a:p>
            <a:pPr>
              <a:buNone/>
            </a:pPr>
            <a:r>
              <a:rPr lang="en-US" dirty="0" smtClean="0"/>
              <a:t>y = temp;      /* put x into y */ </a:t>
            </a:r>
          </a:p>
          <a:p>
            <a:pPr>
              <a:buNone/>
            </a:pPr>
            <a:r>
              <a:rPr lang="en-US" dirty="0" smtClean="0"/>
              <a:t>return;</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62500" lnSpcReduction="20000"/>
          </a:bodyPr>
          <a:lstStyle/>
          <a:p>
            <a:pPr>
              <a:buNone/>
            </a:pPr>
            <a:r>
              <a:rPr lang="en-US" dirty="0" smtClean="0"/>
              <a:t>#include &lt;</a:t>
            </a:r>
            <a:r>
              <a:rPr lang="en-US" dirty="0" err="1" smtClean="0"/>
              <a:t>iostream</a:t>
            </a:r>
            <a:r>
              <a:rPr lang="en-US" dirty="0" smtClean="0"/>
              <a:t>&gt; </a:t>
            </a:r>
          </a:p>
          <a:p>
            <a:pPr>
              <a:buNone/>
            </a:pPr>
            <a:r>
              <a:rPr lang="en-US" dirty="0" smtClean="0"/>
              <a:t>using namespace std; </a:t>
            </a:r>
          </a:p>
          <a:p>
            <a:pPr>
              <a:buNone/>
            </a:pPr>
            <a:endParaRPr lang="en-US" dirty="0" smtClean="0"/>
          </a:p>
          <a:p>
            <a:pPr>
              <a:buNone/>
            </a:pPr>
            <a:r>
              <a:rPr lang="en-US" dirty="0" smtClean="0"/>
              <a:t>void swap(</a:t>
            </a:r>
            <a:r>
              <a:rPr lang="en-US" dirty="0" err="1" smtClean="0"/>
              <a:t>int</a:t>
            </a:r>
            <a:r>
              <a:rPr lang="en-US" dirty="0" smtClean="0"/>
              <a:t> &amp;x, </a:t>
            </a:r>
            <a:r>
              <a:rPr lang="en-US" dirty="0" err="1" smtClean="0"/>
              <a:t>int</a:t>
            </a:r>
            <a:r>
              <a:rPr lang="en-US" dirty="0" smtClean="0"/>
              <a:t> &amp;y); </a:t>
            </a:r>
          </a:p>
          <a:p>
            <a:pPr>
              <a:buNone/>
            </a:pPr>
            <a:endParaRPr lang="en-US" dirty="0" smtClean="0"/>
          </a:p>
          <a:p>
            <a:pPr>
              <a:buNone/>
            </a:pPr>
            <a:r>
              <a:rPr lang="en-US" dirty="0" err="1" smtClean="0"/>
              <a:t>int</a:t>
            </a:r>
            <a:r>
              <a:rPr lang="en-US" dirty="0" smtClean="0"/>
              <a:t> main ()</a:t>
            </a:r>
          </a:p>
          <a:p>
            <a:pPr>
              <a:buNone/>
            </a:pPr>
            <a:r>
              <a:rPr lang="en-US" dirty="0" smtClean="0"/>
              <a:t> {</a:t>
            </a:r>
          </a:p>
          <a:p>
            <a:pPr>
              <a:buNone/>
            </a:pPr>
            <a:r>
              <a:rPr lang="en-US" dirty="0" smtClean="0"/>
              <a:t> // local variable declaration: </a:t>
            </a:r>
          </a:p>
          <a:p>
            <a:pPr>
              <a:buNone/>
            </a:pPr>
            <a:r>
              <a:rPr lang="en-US" dirty="0" err="1" smtClean="0"/>
              <a:t>int</a:t>
            </a:r>
            <a:r>
              <a:rPr lang="en-US" dirty="0" smtClean="0"/>
              <a:t> a = 100; </a:t>
            </a:r>
          </a:p>
          <a:p>
            <a:pPr>
              <a:buNone/>
            </a:pPr>
            <a:r>
              <a:rPr lang="en-US" dirty="0" err="1" smtClean="0"/>
              <a:t>int</a:t>
            </a:r>
            <a:r>
              <a:rPr lang="en-US" dirty="0" smtClean="0"/>
              <a:t> b = 200;</a:t>
            </a:r>
          </a:p>
          <a:p>
            <a:pPr>
              <a:buNone/>
            </a:pPr>
            <a:r>
              <a:rPr lang="en-US" dirty="0" smtClean="0"/>
              <a:t> </a:t>
            </a:r>
            <a:r>
              <a:rPr lang="en-US" dirty="0" err="1" smtClean="0"/>
              <a:t>cout</a:t>
            </a:r>
            <a:r>
              <a:rPr lang="en-US" dirty="0" smtClean="0"/>
              <a:t> &lt;&lt; "Before swap, value of a :" &lt;&lt; a &lt;&lt; </a:t>
            </a:r>
            <a:r>
              <a:rPr lang="en-US" dirty="0" err="1" smtClean="0"/>
              <a:t>endl</a:t>
            </a:r>
            <a:r>
              <a:rPr lang="en-US" dirty="0" smtClean="0"/>
              <a:t>; </a:t>
            </a:r>
          </a:p>
          <a:p>
            <a:pPr>
              <a:buNone/>
            </a:pPr>
            <a:r>
              <a:rPr lang="en-US" dirty="0" err="1" smtClean="0"/>
              <a:t>cout</a:t>
            </a:r>
            <a:r>
              <a:rPr lang="en-US" dirty="0" smtClean="0"/>
              <a:t> &lt;&lt; "Before swap, value of b :" &lt;&lt; b &lt;&lt; </a:t>
            </a:r>
            <a:r>
              <a:rPr lang="en-US" dirty="0" err="1" smtClean="0"/>
              <a:t>endl</a:t>
            </a:r>
            <a:r>
              <a:rPr lang="en-US" dirty="0" smtClean="0"/>
              <a:t>; /* calling a function to swap the values using variable reference.*/</a:t>
            </a:r>
          </a:p>
          <a:p>
            <a:pPr>
              <a:buNone/>
            </a:pPr>
            <a:r>
              <a:rPr lang="en-US" dirty="0" smtClean="0"/>
              <a:t> swap(a, b); </a:t>
            </a:r>
          </a:p>
          <a:p>
            <a:pPr>
              <a:buNone/>
            </a:pPr>
            <a:r>
              <a:rPr lang="en-US" dirty="0" err="1" smtClean="0"/>
              <a:t>cout</a:t>
            </a:r>
            <a:r>
              <a:rPr lang="en-US" dirty="0" smtClean="0"/>
              <a:t> &lt;&lt; "After swap, value of a :" &lt;&lt; a &lt;&lt; </a:t>
            </a:r>
            <a:r>
              <a:rPr lang="en-US" dirty="0" err="1" smtClean="0"/>
              <a:t>endl</a:t>
            </a:r>
            <a:r>
              <a:rPr lang="en-US" dirty="0" smtClean="0"/>
              <a:t>; </a:t>
            </a:r>
          </a:p>
          <a:p>
            <a:pPr>
              <a:buNone/>
            </a:pPr>
            <a:r>
              <a:rPr lang="en-US" dirty="0" err="1" smtClean="0"/>
              <a:t>cout</a:t>
            </a:r>
            <a:r>
              <a:rPr lang="en-US" dirty="0" smtClean="0"/>
              <a:t> &lt;&lt; "After swap, value of b :" &lt;&lt; b &lt;&lt; </a:t>
            </a:r>
            <a:r>
              <a:rPr lang="en-US" dirty="0" err="1" smtClean="0"/>
              <a:t>endl</a:t>
            </a:r>
            <a:r>
              <a:rPr lang="en-US" dirty="0" smtClean="0"/>
              <a:t>; </a:t>
            </a:r>
          </a:p>
          <a:p>
            <a:pPr>
              <a:buNone/>
            </a:pPr>
            <a:r>
              <a:rPr lang="en-US" dirty="0" smtClean="0"/>
              <a:t>return 0;</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400" dirty="0" smtClean="0"/>
              <a:t>An example of using classes and exceptions:- on stack</a:t>
            </a:r>
            <a:endParaRPr lang="en-US" sz="2400" dirty="0"/>
          </a:p>
        </p:txBody>
      </p:sp>
      <p:sp>
        <p:nvSpPr>
          <p:cNvPr id="3" name="Content Placeholder 2"/>
          <p:cNvSpPr>
            <a:spLocks noGrp="1"/>
          </p:cNvSpPr>
          <p:nvPr>
            <p:ph idx="1"/>
          </p:nvPr>
        </p:nvSpPr>
        <p:spPr>
          <a:xfrm>
            <a:off x="457200" y="838200"/>
            <a:ext cx="3886200" cy="5334000"/>
          </a:xfrm>
        </p:spPr>
        <p:txBody>
          <a:bodyPr>
            <a:noAutofit/>
          </a:bodyPr>
          <a:lstStyle/>
          <a:p>
            <a:pPr>
              <a:buNone/>
            </a:pPr>
            <a:r>
              <a:rPr lang="en-US" sz="1400" dirty="0" smtClean="0"/>
              <a:t>#define MAX 3</a:t>
            </a:r>
          </a:p>
          <a:p>
            <a:pPr>
              <a:buNone/>
            </a:pPr>
            <a:r>
              <a:rPr lang="en-US" sz="1400" dirty="0" smtClean="0"/>
              <a:t>class stack</a:t>
            </a:r>
          </a:p>
          <a:p>
            <a:pPr>
              <a:buNone/>
            </a:pPr>
            <a:r>
              <a:rPr lang="en-US" sz="1400" dirty="0" smtClean="0"/>
              <a:t>{</a:t>
            </a:r>
          </a:p>
          <a:p>
            <a:pPr>
              <a:buNone/>
            </a:pPr>
            <a:r>
              <a:rPr lang="en-US" sz="1400" dirty="0" smtClean="0"/>
              <a:t>	</a:t>
            </a:r>
            <a:r>
              <a:rPr lang="en-US" sz="1400" dirty="0" err="1" smtClean="0"/>
              <a:t>private:int</a:t>
            </a:r>
            <a:r>
              <a:rPr lang="en-US" sz="1400" dirty="0" smtClean="0"/>
              <a:t> </a:t>
            </a:r>
            <a:r>
              <a:rPr lang="en-US" sz="1400" dirty="0" err="1" smtClean="0"/>
              <a:t>st</a:t>
            </a:r>
            <a:r>
              <a:rPr lang="en-US" sz="1400" dirty="0" smtClean="0"/>
              <a:t>[MAX];</a:t>
            </a:r>
          </a:p>
          <a:p>
            <a:pPr>
              <a:buNone/>
            </a:pPr>
            <a:r>
              <a:rPr lang="en-US" sz="1400" dirty="0" smtClean="0"/>
              <a:t>	</a:t>
            </a:r>
            <a:r>
              <a:rPr lang="en-US" sz="1400" dirty="0" err="1" smtClean="0"/>
              <a:t>int</a:t>
            </a:r>
            <a:r>
              <a:rPr lang="en-US" sz="1400" dirty="0" smtClean="0"/>
              <a:t> top;</a:t>
            </a:r>
          </a:p>
          <a:p>
            <a:pPr>
              <a:buNone/>
            </a:pPr>
            <a:r>
              <a:rPr lang="en-US" sz="1400" dirty="0" smtClean="0"/>
              <a:t>	public:</a:t>
            </a:r>
          </a:p>
          <a:p>
            <a:pPr>
              <a:buNone/>
            </a:pPr>
            <a:r>
              <a:rPr lang="en-US" sz="1400" dirty="0" smtClean="0"/>
              <a:t>		 class range{</a:t>
            </a:r>
          </a:p>
          <a:p>
            <a:pPr>
              <a:buNone/>
            </a:pPr>
            <a:r>
              <a:rPr lang="en-US" sz="1400" dirty="0" smtClean="0"/>
              <a:t>		 };</a:t>
            </a:r>
          </a:p>
          <a:p>
            <a:pPr>
              <a:buNone/>
            </a:pPr>
            <a:r>
              <a:rPr lang="en-US" sz="1400" dirty="0" smtClean="0"/>
              <a:t>		 stack(){</a:t>
            </a:r>
          </a:p>
          <a:p>
            <a:pPr>
              <a:buNone/>
            </a:pPr>
            <a:r>
              <a:rPr lang="en-US" sz="1400" dirty="0" smtClean="0"/>
              <a:t>		 top = -1;</a:t>
            </a:r>
          </a:p>
          <a:p>
            <a:pPr>
              <a:buNone/>
            </a:pPr>
            <a:r>
              <a:rPr lang="en-US" sz="1400" dirty="0" smtClean="0"/>
              <a:t>		 }</a:t>
            </a:r>
          </a:p>
          <a:p>
            <a:pPr>
              <a:buNone/>
            </a:pPr>
            <a:r>
              <a:rPr lang="en-US" sz="1400" dirty="0" smtClean="0"/>
              <a:t>		 void push(</a:t>
            </a:r>
            <a:r>
              <a:rPr lang="en-US" sz="1400" dirty="0" err="1" smtClean="0"/>
              <a:t>int</a:t>
            </a:r>
            <a:r>
              <a:rPr lang="en-US" sz="1400" dirty="0" smtClean="0"/>
              <a:t> </a:t>
            </a:r>
            <a:r>
              <a:rPr lang="en-US" sz="1400" dirty="0" err="1" smtClean="0"/>
              <a:t>var</a:t>
            </a:r>
            <a:r>
              <a:rPr lang="en-US" sz="1400" dirty="0" smtClean="0"/>
              <a:t>)</a:t>
            </a:r>
          </a:p>
          <a:p>
            <a:pPr>
              <a:buNone/>
            </a:pPr>
            <a:r>
              <a:rPr lang="en-US" sz="1400" dirty="0" smtClean="0"/>
              <a:t>		 { if (top&gt;=MAX) throw range();</a:t>
            </a:r>
          </a:p>
          <a:p>
            <a:pPr>
              <a:buNone/>
            </a:pPr>
            <a:r>
              <a:rPr lang="en-US" sz="1400" dirty="0" smtClean="0"/>
              <a:t>		 </a:t>
            </a:r>
            <a:r>
              <a:rPr lang="en-US" sz="1400" dirty="0" err="1" smtClean="0"/>
              <a:t>st</a:t>
            </a:r>
            <a:r>
              <a:rPr lang="en-US" sz="1400" dirty="0" smtClean="0"/>
              <a:t>[++top]  = </a:t>
            </a:r>
            <a:r>
              <a:rPr lang="en-US" sz="1400" dirty="0" err="1" smtClean="0"/>
              <a:t>var</a:t>
            </a:r>
            <a:r>
              <a:rPr lang="en-US" sz="1400" dirty="0" smtClean="0"/>
              <a:t>;</a:t>
            </a:r>
          </a:p>
          <a:p>
            <a:pPr>
              <a:buNone/>
            </a:pPr>
            <a:r>
              <a:rPr lang="en-US" sz="1400" dirty="0" smtClean="0"/>
              <a:t>		 </a:t>
            </a:r>
          </a:p>
          <a:p>
            <a:pPr>
              <a:buNone/>
            </a:pPr>
            <a:r>
              <a:rPr lang="en-US" sz="1400" dirty="0" smtClean="0"/>
              <a:t>		 }</a:t>
            </a:r>
          </a:p>
          <a:p>
            <a:pPr>
              <a:buNone/>
            </a:pPr>
            <a:r>
              <a:rPr lang="en-US" sz="1400" dirty="0" smtClean="0"/>
              <a:t>		 </a:t>
            </a:r>
            <a:r>
              <a:rPr lang="en-US" sz="1400" dirty="0" err="1" smtClean="0"/>
              <a:t>int</a:t>
            </a:r>
            <a:r>
              <a:rPr lang="en-US" sz="1400" dirty="0" smtClean="0"/>
              <a:t> pop()</a:t>
            </a:r>
          </a:p>
          <a:p>
            <a:pPr>
              <a:buNone/>
            </a:pPr>
            <a:r>
              <a:rPr lang="en-US" sz="1400" dirty="0" smtClean="0"/>
              <a:t>		 {</a:t>
            </a:r>
          </a:p>
          <a:p>
            <a:pPr>
              <a:buNone/>
            </a:pPr>
            <a:r>
              <a:rPr lang="en-US" sz="1400" dirty="0" smtClean="0"/>
              <a:t>		     if (top&lt;0)</a:t>
            </a:r>
          </a:p>
          <a:p>
            <a:pPr>
              <a:buNone/>
            </a:pPr>
            <a:r>
              <a:rPr lang="en-US" sz="1400" dirty="0" smtClean="0"/>
              <a:t>		     throw range();</a:t>
            </a:r>
          </a:p>
          <a:p>
            <a:pPr>
              <a:buNone/>
            </a:pPr>
            <a:r>
              <a:rPr lang="en-US" sz="1400" dirty="0" smtClean="0"/>
              <a:t>		 return </a:t>
            </a:r>
            <a:r>
              <a:rPr lang="en-US" sz="1400" dirty="0" err="1" smtClean="0"/>
              <a:t>st</a:t>
            </a:r>
            <a:r>
              <a:rPr lang="en-US" sz="1400" dirty="0" smtClean="0"/>
              <a:t>[top--];</a:t>
            </a:r>
          </a:p>
          <a:p>
            <a:pPr>
              <a:buNone/>
            </a:pPr>
            <a:r>
              <a:rPr lang="en-US" sz="1400" dirty="0" smtClean="0"/>
              <a:t>		 }   };</a:t>
            </a:r>
          </a:p>
          <a:p>
            <a:pPr>
              <a:buNone/>
            </a:pPr>
            <a:r>
              <a:rPr lang="en-US" sz="1400" dirty="0" smtClean="0"/>
              <a:t>		 </a:t>
            </a:r>
          </a:p>
        </p:txBody>
      </p:sp>
      <p:cxnSp>
        <p:nvCxnSpPr>
          <p:cNvPr id="5" name="Straight Connector 4"/>
          <p:cNvCxnSpPr/>
          <p:nvPr/>
        </p:nvCxnSpPr>
        <p:spPr>
          <a:xfrm rot="16200000" flipH="1">
            <a:off x="1866900" y="3924301"/>
            <a:ext cx="56388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953000" y="685800"/>
            <a:ext cx="3657600" cy="5909310"/>
          </a:xfrm>
          <a:prstGeom prst="rect">
            <a:avLst/>
          </a:prstGeom>
        </p:spPr>
        <p:txBody>
          <a:bodyPr wrap="square">
            <a:spAutoFit/>
          </a:bodyPr>
          <a:lstStyle/>
          <a:p>
            <a:r>
              <a:rPr lang="en-US" dirty="0" err="1" smtClean="0"/>
              <a:t>int</a:t>
            </a:r>
            <a:r>
              <a:rPr lang="en-US" dirty="0" smtClean="0"/>
              <a:t> main()</a:t>
            </a:r>
          </a:p>
          <a:p>
            <a:pPr>
              <a:buNone/>
            </a:pPr>
            <a:r>
              <a:rPr lang="en-US" dirty="0" smtClean="0"/>
              <a:t>{</a:t>
            </a:r>
          </a:p>
          <a:p>
            <a:pPr>
              <a:buNone/>
            </a:pPr>
            <a:r>
              <a:rPr lang="en-US" dirty="0" smtClean="0"/>
              <a:t>	stack s1;</a:t>
            </a:r>
          </a:p>
          <a:p>
            <a:pPr>
              <a:buNone/>
            </a:pPr>
            <a:r>
              <a:rPr lang="en-US" dirty="0" smtClean="0"/>
              <a:t>	try{</a:t>
            </a:r>
          </a:p>
          <a:p>
            <a:pPr>
              <a:buNone/>
            </a:pPr>
            <a:r>
              <a:rPr lang="en-US" dirty="0" smtClean="0"/>
              <a:t>	s1.push(11);</a:t>
            </a:r>
          </a:p>
          <a:p>
            <a:pPr>
              <a:buNone/>
            </a:pPr>
            <a:r>
              <a:rPr lang="en-US" dirty="0" smtClean="0"/>
              <a:t>	s1.push(22);</a:t>
            </a:r>
          </a:p>
          <a:p>
            <a:pPr>
              <a:buNone/>
            </a:pPr>
            <a:r>
              <a:rPr lang="en-US" dirty="0" smtClean="0"/>
              <a:t>	s1.push(33);</a:t>
            </a:r>
          </a:p>
          <a:p>
            <a:pPr>
              <a:buNone/>
            </a:pPr>
            <a:r>
              <a:rPr lang="en-US" dirty="0" smtClean="0"/>
              <a:t>	//	s1.push(44);</a:t>
            </a:r>
          </a:p>
          <a:p>
            <a:pPr>
              <a:buNone/>
            </a:pPr>
            <a:r>
              <a:rPr lang="en-US" dirty="0" smtClean="0"/>
              <a:t>	</a:t>
            </a:r>
          </a:p>
          <a:p>
            <a:pPr>
              <a:buNone/>
            </a:pPr>
            <a:r>
              <a:rPr lang="en-US" dirty="0" smtClean="0"/>
              <a:t>	</a:t>
            </a:r>
            <a:r>
              <a:rPr lang="en-US" dirty="0" err="1" smtClean="0"/>
              <a:t>cout</a:t>
            </a:r>
            <a:r>
              <a:rPr lang="en-US" dirty="0" smtClean="0"/>
              <a:t>&lt;&lt;"</a:t>
            </a:r>
            <a:r>
              <a:rPr lang="en-US" dirty="0" err="1" smtClean="0"/>
              <a:t>poping</a:t>
            </a:r>
            <a:r>
              <a:rPr lang="en-US" dirty="0" smtClean="0"/>
              <a:t> out";</a:t>
            </a:r>
          </a:p>
          <a:p>
            <a:pPr>
              <a:buNone/>
            </a:pPr>
            <a:r>
              <a:rPr lang="en-US" dirty="0" smtClean="0"/>
              <a:t>		</a:t>
            </a:r>
            <a:r>
              <a:rPr lang="en-US" dirty="0" err="1" smtClean="0"/>
              <a:t>cout</a:t>
            </a:r>
            <a:r>
              <a:rPr lang="en-US" dirty="0" smtClean="0"/>
              <a:t>&lt;&lt;s1.pop();</a:t>
            </a:r>
          </a:p>
          <a:p>
            <a:pPr>
              <a:buNone/>
            </a:pPr>
            <a:r>
              <a:rPr lang="en-US" dirty="0" smtClean="0"/>
              <a:t>		</a:t>
            </a:r>
            <a:r>
              <a:rPr lang="en-US" dirty="0" err="1" smtClean="0"/>
              <a:t>cout</a:t>
            </a:r>
            <a:r>
              <a:rPr lang="en-US" dirty="0" smtClean="0"/>
              <a:t>&lt;&lt;s1.pop();</a:t>
            </a:r>
          </a:p>
          <a:p>
            <a:pPr>
              <a:buNone/>
            </a:pPr>
            <a:r>
              <a:rPr lang="en-US" dirty="0" smtClean="0"/>
              <a:t>		</a:t>
            </a:r>
            <a:r>
              <a:rPr lang="en-US" dirty="0" err="1" smtClean="0"/>
              <a:t>cout</a:t>
            </a:r>
            <a:r>
              <a:rPr lang="en-US" dirty="0" smtClean="0"/>
              <a:t>&lt;&lt;s1.pop();</a:t>
            </a:r>
          </a:p>
          <a:p>
            <a:pPr>
              <a:buNone/>
            </a:pPr>
            <a:r>
              <a:rPr lang="en-US" dirty="0" smtClean="0"/>
              <a:t>	//	</a:t>
            </a:r>
            <a:r>
              <a:rPr lang="en-US" dirty="0" err="1" smtClean="0"/>
              <a:t>cout</a:t>
            </a:r>
            <a:r>
              <a:rPr lang="en-US" dirty="0" smtClean="0"/>
              <a:t>&lt;&lt;s1.pop();</a:t>
            </a:r>
          </a:p>
          <a:p>
            <a:pPr>
              <a:buNone/>
            </a:pPr>
            <a:r>
              <a:rPr lang="en-US" dirty="0" smtClean="0"/>
              <a:t>	      }catch(stack::range)</a:t>
            </a:r>
          </a:p>
          <a:p>
            <a:pPr>
              <a:buNone/>
            </a:pPr>
            <a:r>
              <a:rPr lang="en-US" dirty="0" smtClean="0"/>
              <a:t>		{ </a:t>
            </a:r>
            <a:r>
              <a:rPr lang="en-US" dirty="0" err="1" smtClean="0"/>
              <a:t>cout</a:t>
            </a:r>
            <a:r>
              <a:rPr lang="en-US" dirty="0" smtClean="0"/>
              <a:t>&lt;&lt;"Exception \n";</a:t>
            </a:r>
          </a:p>
          <a:p>
            <a:pPr>
              <a:buNone/>
            </a:pPr>
            <a:r>
              <a:rPr lang="en-US" dirty="0" smtClean="0"/>
              <a:t>		}</a:t>
            </a:r>
          </a:p>
          <a:p>
            <a:pPr>
              <a:buNone/>
            </a:pPr>
            <a:r>
              <a:rPr lang="en-US" dirty="0" smtClean="0"/>
              <a:t>		return 0;</a:t>
            </a:r>
          </a:p>
          <a:p>
            <a:pPr>
              <a:buNone/>
            </a:pP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Namespaces and Using Directives</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We </a:t>
            </a:r>
            <a:r>
              <a:rPr lang="en-US" dirty="0" smtClean="0"/>
              <a:t>have already been using the namespace that is named std. The std namespace contains all the names defined in many of the standard C++ library files (such as </a:t>
            </a:r>
            <a:r>
              <a:rPr lang="en-US" dirty="0" err="1" smtClean="0"/>
              <a:t>iostream</a:t>
            </a:r>
            <a:r>
              <a:rPr lang="en-US" dirty="0" smtClean="0"/>
              <a:t>). For example, when you place the following at the start of a file</a:t>
            </a:r>
          </a:p>
          <a:p>
            <a:r>
              <a:rPr lang="en-US" dirty="0" smtClean="0"/>
              <a:t>#include &lt;</a:t>
            </a:r>
            <a:r>
              <a:rPr lang="en-US" dirty="0" err="1" smtClean="0"/>
              <a:t>iostream</a:t>
            </a:r>
            <a:r>
              <a:rPr lang="en-US" dirty="0" smtClean="0"/>
              <a:t>&gt; that places all the name definitions (for names like </a:t>
            </a:r>
            <a:r>
              <a:rPr lang="en-US" dirty="0" err="1" smtClean="0"/>
              <a:t>cin</a:t>
            </a:r>
            <a:r>
              <a:rPr lang="en-US" dirty="0" smtClean="0"/>
              <a:t> and </a:t>
            </a:r>
            <a:r>
              <a:rPr lang="en-US" dirty="0" err="1" smtClean="0"/>
              <a:t>cout</a:t>
            </a:r>
            <a:r>
              <a:rPr lang="en-US" dirty="0" smtClean="0"/>
              <a:t>) into the std namespace. Your program does not know about names in the std namespace unless you specify that it is using the std namespace. To make all the definitions in the std namespace available to your code, you insert the following using directive:</a:t>
            </a:r>
          </a:p>
          <a:p>
            <a:r>
              <a:rPr lang="en-US" dirty="0" smtClean="0"/>
              <a:t>using namespace std; A good way to see why you might want to include this using directive is to think about why you might want to not include it. If you do not include this using directive for the namespace std, then you can define </a:t>
            </a:r>
            <a:r>
              <a:rPr lang="en-US" dirty="0" err="1" smtClean="0"/>
              <a:t>cin</a:t>
            </a:r>
            <a:r>
              <a:rPr lang="en-US" dirty="0" smtClean="0"/>
              <a:t> and </a:t>
            </a:r>
            <a:r>
              <a:rPr lang="en-US" dirty="0" err="1" smtClean="0"/>
              <a:t>cout</a:t>
            </a:r>
            <a:r>
              <a:rPr lang="en-US" dirty="0" smtClean="0"/>
              <a:t> to have some meaning other than their standard meaning. (Perhaps you want to redefine </a:t>
            </a:r>
            <a:r>
              <a:rPr lang="en-US" dirty="0" err="1" smtClean="0"/>
              <a:t>cin</a:t>
            </a:r>
            <a:r>
              <a:rPr lang="en-US" dirty="0" smtClean="0"/>
              <a:t> and </a:t>
            </a:r>
            <a:r>
              <a:rPr lang="en-US" dirty="0" err="1" smtClean="0"/>
              <a:t>cout</a:t>
            </a:r>
            <a:r>
              <a:rPr lang="en-US" dirty="0" smtClean="0"/>
              <a:t> because you want them to behave a bit differently from the standard versions.) Their standard meaning is in the std namespace, and without the using directive (or something like it), your code knows nothing about the std namespace, and so, as far as your code is concerned, the only definitions of </a:t>
            </a:r>
            <a:r>
              <a:rPr lang="en-US" dirty="0" err="1" smtClean="0"/>
              <a:t>cin</a:t>
            </a:r>
            <a:r>
              <a:rPr lang="en-US" dirty="0" smtClean="0"/>
              <a:t> and </a:t>
            </a:r>
            <a:r>
              <a:rPr lang="en-US" dirty="0" err="1" smtClean="0"/>
              <a:t>cout</a:t>
            </a:r>
            <a:r>
              <a:rPr lang="en-US" dirty="0" smtClean="0"/>
              <a:t> are whatever definition you give them.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Destructors </a:t>
            </a:r>
            <a:endParaRPr lang="en-US" dirty="0"/>
          </a:p>
        </p:txBody>
      </p:sp>
      <p:sp>
        <p:nvSpPr>
          <p:cNvPr id="3" name="Content Placeholder 2"/>
          <p:cNvSpPr>
            <a:spLocks noGrp="1"/>
          </p:cNvSpPr>
          <p:nvPr>
            <p:ph idx="1"/>
          </p:nvPr>
        </p:nvSpPr>
        <p:spPr>
          <a:xfrm>
            <a:off x="457200" y="1371600"/>
            <a:ext cx="3886200" cy="5486400"/>
          </a:xfrm>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class Base</a:t>
            </a:r>
          </a:p>
          <a:p>
            <a:pPr>
              <a:buNone/>
            </a:pPr>
            <a:r>
              <a:rPr lang="en-US" dirty="0" smtClean="0"/>
              <a:t>{</a:t>
            </a:r>
          </a:p>
          <a:p>
            <a:pPr>
              <a:buNone/>
            </a:pPr>
            <a:r>
              <a:rPr lang="en-US" dirty="0" smtClean="0"/>
              <a:t> public:</a:t>
            </a:r>
          </a:p>
          <a:p>
            <a:pPr>
              <a:buNone/>
            </a:pPr>
            <a:r>
              <a:rPr lang="en-US" dirty="0" smtClean="0"/>
              <a:t> 	Base()</a:t>
            </a:r>
          </a:p>
          <a:p>
            <a:pPr>
              <a:buNone/>
            </a:pPr>
            <a:r>
              <a:rPr lang="en-US" dirty="0" smtClean="0"/>
              <a:t> 	{</a:t>
            </a:r>
          </a:p>
          <a:p>
            <a:pPr>
              <a:buNone/>
            </a:pPr>
            <a:r>
              <a:rPr lang="en-US" dirty="0" smtClean="0"/>
              <a:t> 		</a:t>
            </a:r>
            <a:r>
              <a:rPr lang="en-US" dirty="0" err="1" smtClean="0"/>
              <a:t>cout</a:t>
            </a:r>
            <a:r>
              <a:rPr lang="en-US" dirty="0" smtClean="0"/>
              <a:t> &lt;&lt; "Base Constructor\t";</a:t>
            </a:r>
          </a:p>
          <a:p>
            <a:pPr>
              <a:buNone/>
            </a:pPr>
            <a:r>
              <a:rPr lang="en-US" dirty="0" smtClean="0"/>
              <a:t>	 }</a:t>
            </a:r>
          </a:p>
          <a:p>
            <a:pPr>
              <a:buNone/>
            </a:pPr>
            <a:r>
              <a:rPr lang="en-US" dirty="0" smtClean="0"/>
              <a:t> virtual ~Base() {</a:t>
            </a:r>
          </a:p>
          <a:p>
            <a:pPr>
              <a:buNone/>
            </a:pPr>
            <a:r>
              <a:rPr lang="en-US" dirty="0" smtClean="0"/>
              <a:t>          </a:t>
            </a:r>
            <a:r>
              <a:rPr lang="en-US" dirty="0" err="1" smtClean="0"/>
              <a:t>cout</a:t>
            </a:r>
            <a:r>
              <a:rPr lang="en-US" dirty="0" smtClean="0"/>
              <a:t> &lt;&lt; "Base Destructor\t\n";</a:t>
            </a:r>
          </a:p>
          <a:p>
            <a:pPr>
              <a:buNone/>
            </a:pPr>
            <a:r>
              <a:rPr lang="en-US" dirty="0" smtClean="0"/>
              <a:t> }</a:t>
            </a:r>
          </a:p>
          <a:p>
            <a:pPr>
              <a:buNone/>
            </a:pPr>
            <a:r>
              <a:rPr lang="en-US" dirty="0" smtClean="0"/>
              <a:t>};</a:t>
            </a:r>
          </a:p>
          <a:p>
            <a:pPr>
              <a:buNone/>
            </a:pPr>
            <a:endParaRPr lang="en-US" dirty="0" smtClean="0"/>
          </a:p>
          <a:p>
            <a:pPr>
              <a:buNone/>
            </a:pPr>
            <a:r>
              <a:rPr lang="en-US" dirty="0" smtClean="0"/>
              <a:t>class Derived: public Base</a:t>
            </a:r>
          </a:p>
          <a:p>
            <a:pPr>
              <a:buNone/>
            </a:pPr>
            <a:r>
              <a:rPr lang="en-US" dirty="0" smtClean="0"/>
              <a:t>{</a:t>
            </a:r>
          </a:p>
          <a:p>
            <a:pPr>
              <a:buNone/>
            </a:pPr>
            <a:r>
              <a:rPr lang="en-US" dirty="0" smtClean="0"/>
              <a:t> public:</a:t>
            </a:r>
          </a:p>
          <a:p>
            <a:pPr>
              <a:buNone/>
            </a:pPr>
            <a:r>
              <a:rPr lang="en-US" dirty="0" smtClean="0"/>
              <a:t> 	Derived()</a:t>
            </a:r>
          </a:p>
          <a:p>
            <a:pPr>
              <a:buNone/>
            </a:pPr>
            <a:r>
              <a:rPr lang="en-US" dirty="0" smtClean="0"/>
              <a:t> 	{</a:t>
            </a:r>
          </a:p>
          <a:p>
            <a:pPr>
              <a:buNone/>
            </a:pPr>
            <a:r>
              <a:rPr lang="en-US" dirty="0" smtClean="0"/>
              <a:t>          </a:t>
            </a:r>
            <a:r>
              <a:rPr lang="en-US" dirty="0" err="1" smtClean="0"/>
              <a:t>cout</a:t>
            </a:r>
            <a:r>
              <a:rPr lang="en-US" dirty="0" smtClean="0"/>
              <a:t> &lt;&lt; "Derived Constructor\t\n";</a:t>
            </a:r>
          </a:p>
          <a:p>
            <a:pPr>
              <a:buNone/>
            </a:pPr>
            <a:r>
              <a:rPr lang="en-US" dirty="0" smtClean="0"/>
              <a:t>	 }</a:t>
            </a:r>
          </a:p>
          <a:p>
            <a:pPr>
              <a:buNone/>
            </a:pPr>
            <a:r>
              <a:rPr lang="en-US" dirty="0" smtClean="0"/>
              <a:t> ~Derived() { </a:t>
            </a:r>
            <a:r>
              <a:rPr lang="en-US" dirty="0" err="1" smtClean="0"/>
              <a:t>cout</a:t>
            </a:r>
            <a:r>
              <a:rPr lang="en-US" dirty="0" smtClean="0"/>
              <a:t>&lt;&lt; "Derived Destructor\n"; }</a:t>
            </a:r>
          </a:p>
          <a:p>
            <a:pPr>
              <a:buNone/>
            </a:pPr>
            <a:r>
              <a:rPr lang="en-US" dirty="0" smtClean="0"/>
              <a:t>}; </a:t>
            </a:r>
          </a:p>
          <a:p>
            <a:pPr>
              <a:buNone/>
            </a:pPr>
            <a:endParaRPr lang="en-US" dirty="0" smtClean="0"/>
          </a:p>
        </p:txBody>
      </p:sp>
      <p:cxnSp>
        <p:nvCxnSpPr>
          <p:cNvPr id="5" name="Straight Connector 4"/>
          <p:cNvCxnSpPr/>
          <p:nvPr/>
        </p:nvCxnSpPr>
        <p:spPr>
          <a:xfrm rot="5400000">
            <a:off x="1790700" y="3924300"/>
            <a:ext cx="58674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876800" y="2209800"/>
            <a:ext cx="3962400" cy="1477328"/>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 Base* b = new Derived;     //</a:t>
            </a:r>
            <a:r>
              <a:rPr lang="en-US" dirty="0" err="1" smtClean="0"/>
              <a:t>Upcasting</a:t>
            </a:r>
            <a:endParaRPr lang="en-US" dirty="0" smtClean="0"/>
          </a:p>
          <a:p>
            <a:pPr>
              <a:buNone/>
            </a:pPr>
            <a:r>
              <a:rPr lang="en-US" dirty="0" smtClean="0"/>
              <a:t> delete b;</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838200" y="990600"/>
            <a:ext cx="7534324" cy="3913981"/>
          </a:xfrm>
          <a:prstGeom prst="rect">
            <a:avLst/>
          </a:prstGeom>
          <a:noFill/>
          <a:ln w="9525">
            <a:noFill/>
            <a:miter lim="800000"/>
            <a:headEnd/>
            <a:tailEnd/>
          </a:ln>
          <a:effectLst/>
        </p:spPr>
      </p:pic>
      <p:sp>
        <p:nvSpPr>
          <p:cNvPr id="2051" name="Rectangle 3"/>
          <p:cNvSpPr>
            <a:spLocks noChangeArrowheads="1"/>
          </p:cNvSpPr>
          <p:nvPr/>
        </p:nvSpPr>
        <p:spPr bwMode="auto">
          <a:xfrm>
            <a:off x="0" y="5791200"/>
            <a:ext cx="8405506"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When we have Virtual destructor inside the base class, then first Derived class's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destructor is called and then Base class's destructor is called,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which is the desired behavior.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6963</TotalTime>
  <Words>4708</Words>
  <Application>Microsoft Office PowerPoint</Application>
  <PresentationFormat>On-screen Show (4:3)</PresentationFormat>
  <Paragraphs>1106</Paragraphs>
  <Slides>77</Slides>
  <Notes>2</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MODULE IV</vt:lpstr>
      <vt:lpstr>Module IV</vt:lpstr>
      <vt:lpstr>Constructors </vt:lpstr>
      <vt:lpstr>Destructors </vt:lpstr>
      <vt:lpstr>Virtual Destructors </vt:lpstr>
      <vt:lpstr>Base class destructor without “virtual”</vt:lpstr>
      <vt:lpstr>Output ..</vt:lpstr>
      <vt:lpstr>Virtual Destructors </vt:lpstr>
      <vt:lpstr>Slide 9</vt:lpstr>
      <vt:lpstr>Templates    </vt:lpstr>
      <vt:lpstr>Templates (Contd..)</vt:lpstr>
      <vt:lpstr>Class Template Definition</vt:lpstr>
      <vt:lpstr>Slide 13</vt:lpstr>
      <vt:lpstr>An example :  Stack..</vt:lpstr>
      <vt:lpstr>Advantage..</vt:lpstr>
      <vt:lpstr>Class Templates with multiple arguments</vt:lpstr>
      <vt:lpstr>Example program</vt:lpstr>
      <vt:lpstr>Sample question</vt:lpstr>
      <vt:lpstr>Function Templates</vt:lpstr>
      <vt:lpstr>Example 1:- program to add</vt:lpstr>
      <vt:lpstr>Eg 2 ( Swapping )</vt:lpstr>
      <vt:lpstr>Eg: 3 ( Sorting )</vt:lpstr>
      <vt:lpstr>Function templates with multiple parameters</vt:lpstr>
      <vt:lpstr>Slide 24</vt:lpstr>
      <vt:lpstr>Overloading of template functions</vt:lpstr>
      <vt:lpstr>Eg: - Overloading</vt:lpstr>
      <vt:lpstr>Slide 27</vt:lpstr>
      <vt:lpstr>Dynamic Initialization of objects: </vt:lpstr>
      <vt:lpstr>Eg:- A bank Account </vt:lpstr>
      <vt:lpstr>..  Continued..</vt:lpstr>
      <vt:lpstr>Output</vt:lpstr>
      <vt:lpstr>DYNAMIC CONSTRUCTORS .. . Continued..</vt:lpstr>
      <vt:lpstr>Eg: to do string creation dynamically</vt:lpstr>
      <vt:lpstr>Continued….</vt:lpstr>
      <vt:lpstr>Slide 35</vt:lpstr>
      <vt:lpstr>Slide 36</vt:lpstr>
      <vt:lpstr>Exception handling</vt:lpstr>
      <vt:lpstr>Exception handling (Continued..)</vt:lpstr>
      <vt:lpstr>Exception handling</vt:lpstr>
      <vt:lpstr>.. Continued..</vt:lpstr>
      <vt:lpstr>Types of exceptions</vt:lpstr>
      <vt:lpstr>Exception handling</vt:lpstr>
      <vt:lpstr>Eg: 1 </vt:lpstr>
      <vt:lpstr>Slide 44</vt:lpstr>
      <vt:lpstr>Slide 45</vt:lpstr>
      <vt:lpstr>Slide 46</vt:lpstr>
      <vt:lpstr>Throwing mechanism</vt:lpstr>
      <vt:lpstr>Catching mechanism</vt:lpstr>
      <vt:lpstr>Multiple catch statements</vt:lpstr>
      <vt:lpstr>Eg:- for multiple catch blocks</vt:lpstr>
      <vt:lpstr>Catching all exceptions</vt:lpstr>
      <vt:lpstr>Eg:- Catching all exceptions</vt:lpstr>
      <vt:lpstr>Slide 53</vt:lpstr>
      <vt:lpstr>Re-throwing an Exception </vt:lpstr>
      <vt:lpstr>Eg: - for re-throwing exceptions</vt:lpstr>
      <vt:lpstr>Slide 56</vt:lpstr>
      <vt:lpstr>Specifying exceptions</vt:lpstr>
      <vt:lpstr>.. Contd..</vt:lpstr>
      <vt:lpstr>Eg: - for specifying exceptions</vt:lpstr>
      <vt:lpstr>Output of previous pgm</vt:lpstr>
      <vt:lpstr>Namespaces</vt:lpstr>
      <vt:lpstr>Slide 62</vt:lpstr>
      <vt:lpstr>Slide 63</vt:lpstr>
      <vt:lpstr>Slide 64</vt:lpstr>
      <vt:lpstr>Defining a namespace</vt:lpstr>
      <vt:lpstr>Slide 66</vt:lpstr>
      <vt:lpstr>Rules to create Namespace </vt:lpstr>
      <vt:lpstr>Nesting of namespaces </vt:lpstr>
      <vt:lpstr>Unnamed namespaces</vt:lpstr>
      <vt:lpstr>A sample program </vt:lpstr>
      <vt:lpstr>Eg:- for using functions in namespace scope</vt:lpstr>
      <vt:lpstr>Use of classes in namespace</vt:lpstr>
      <vt:lpstr>Slide 73</vt:lpstr>
      <vt:lpstr>call by reference</vt:lpstr>
      <vt:lpstr>Slide 75</vt:lpstr>
      <vt:lpstr>An example of using classes and exceptions:- on stack</vt:lpstr>
      <vt:lpstr>Namespaces and Using Directives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III</dc:title>
  <dc:creator>gopikas</dc:creator>
  <cp:lastModifiedBy>gopikas</cp:lastModifiedBy>
  <cp:revision>79</cp:revision>
  <dcterms:created xsi:type="dcterms:W3CDTF">2006-08-16T00:00:00Z</dcterms:created>
  <dcterms:modified xsi:type="dcterms:W3CDTF">2016-04-16T03:19:47Z</dcterms:modified>
</cp:coreProperties>
</file>