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64" r:id="rId12"/>
    <p:sldId id="266" r:id="rId13"/>
    <p:sldId id="271" r:id="rId14"/>
    <p:sldId id="267" r:id="rId15"/>
    <p:sldId id="273" r:id="rId16"/>
    <p:sldId id="275" r:id="rId17"/>
    <p:sldId id="269" r:id="rId18"/>
    <p:sldId id="274" r:id="rId19"/>
    <p:sldId id="315" r:id="rId20"/>
    <p:sldId id="276" r:id="rId21"/>
    <p:sldId id="301" r:id="rId22"/>
    <p:sldId id="272" r:id="rId23"/>
    <p:sldId id="284" r:id="rId24"/>
    <p:sldId id="279" r:id="rId25"/>
    <p:sldId id="280" r:id="rId26"/>
    <p:sldId id="290" r:id="rId27"/>
    <p:sldId id="281" r:id="rId28"/>
    <p:sldId id="282" r:id="rId29"/>
    <p:sldId id="277" r:id="rId30"/>
    <p:sldId id="278" r:id="rId31"/>
    <p:sldId id="285" r:id="rId32"/>
    <p:sldId id="287" r:id="rId33"/>
    <p:sldId id="286" r:id="rId34"/>
    <p:sldId id="288" r:id="rId35"/>
    <p:sldId id="289" r:id="rId36"/>
    <p:sldId id="291" r:id="rId37"/>
    <p:sldId id="292" r:id="rId38"/>
    <p:sldId id="293" r:id="rId39"/>
    <p:sldId id="300" r:id="rId40"/>
    <p:sldId id="297" r:id="rId41"/>
    <p:sldId id="294" r:id="rId42"/>
    <p:sldId id="298" r:id="rId43"/>
    <p:sldId id="299" r:id="rId44"/>
    <p:sldId id="295" r:id="rId45"/>
    <p:sldId id="296" r:id="rId46"/>
    <p:sldId id="303" r:id="rId47"/>
    <p:sldId id="302" r:id="rId48"/>
    <p:sldId id="308" r:id="rId49"/>
    <p:sldId id="311" r:id="rId50"/>
    <p:sldId id="309" r:id="rId51"/>
    <p:sldId id="312" r:id="rId52"/>
    <p:sldId id="304" r:id="rId53"/>
    <p:sldId id="305" r:id="rId54"/>
    <p:sldId id="307" r:id="rId55"/>
    <p:sldId id="306" r:id="rId56"/>
    <p:sldId id="313"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08C6369-01F8-46C6-83B0-9A7B35F58DF2}"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C6369-01F8-46C6-83B0-9A7B35F58DF2}"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C6369-01F8-46C6-83B0-9A7B35F58DF2}"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08C6369-01F8-46C6-83B0-9A7B35F58DF2}"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08C6369-01F8-46C6-83B0-9A7B35F58DF2}" type="datetimeFigureOut">
              <a:rPr lang="en-US" smtClean="0"/>
              <a:pPr/>
              <a:t>3/1/2016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08C6369-01F8-46C6-83B0-9A7B35F58DF2}"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08C6369-01F8-46C6-83B0-9A7B35F58DF2}" type="datetimeFigureOut">
              <a:rPr lang="en-US" smtClean="0"/>
              <a:pPr/>
              <a:t>3/1/2016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08C6369-01F8-46C6-83B0-9A7B35F58DF2}" type="datetimeFigureOut">
              <a:rPr lang="en-US" smtClean="0"/>
              <a:pPr/>
              <a:t>3/1/2016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8C6369-01F8-46C6-83B0-9A7B35F58DF2}" type="datetimeFigureOut">
              <a:rPr lang="en-US" smtClean="0"/>
              <a:pPr/>
              <a:t>3/1/2016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C6369-01F8-46C6-83B0-9A7B35F58DF2}"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08C6369-01F8-46C6-83B0-9A7B35F58DF2}" type="datetimeFigureOut">
              <a:rPr lang="en-US" smtClean="0"/>
              <a:pPr/>
              <a:t>3/1/2016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12A86C-BA05-46D8-A077-868E0189037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8C6369-01F8-46C6-83B0-9A7B35F58DF2}" type="datetimeFigureOut">
              <a:rPr lang="en-US" smtClean="0"/>
              <a:pPr/>
              <a:t>3/1/2016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12A86C-BA05-46D8-A077-868E0189037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II</a:t>
            </a:r>
            <a:endParaRPr lang="en-US" dirty="0"/>
          </a:p>
        </p:txBody>
      </p:sp>
      <p:sp>
        <p:nvSpPr>
          <p:cNvPr id="3" name="Subtitle 2"/>
          <p:cNvSpPr>
            <a:spLocks noGrp="1"/>
          </p:cNvSpPr>
          <p:nvPr>
            <p:ph type="subTitle" idx="1"/>
          </p:nvPr>
        </p:nvSpPr>
        <p:spPr/>
        <p:txBody>
          <a:bodyPr/>
          <a:lstStyle/>
          <a:p>
            <a:r>
              <a:rPr lang="en-US" dirty="0" smtClean="0"/>
              <a:t>INHERITANCE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Single Inheritance</a:t>
            </a:r>
            <a:endParaRPr lang="en-US" dirty="0"/>
          </a:p>
        </p:txBody>
      </p:sp>
      <p:sp>
        <p:nvSpPr>
          <p:cNvPr id="3" name="Content Placeholder 2"/>
          <p:cNvSpPr>
            <a:spLocks noGrp="1"/>
          </p:cNvSpPr>
          <p:nvPr>
            <p:ph idx="1"/>
          </p:nvPr>
        </p:nvSpPr>
        <p:spPr/>
        <p:txBody>
          <a:bodyPr/>
          <a:lstStyle/>
          <a:p>
            <a:r>
              <a:rPr lang="en-US" sz="2400" dirty="0" smtClean="0"/>
              <a:t>In this type of inheritance one derived class inherits from only one base class. It is the most simplest form of Inheritance.</a:t>
            </a:r>
          </a:p>
          <a:p>
            <a:endParaRPr lang="en-US" dirty="0"/>
          </a:p>
        </p:txBody>
      </p:sp>
      <p:sp>
        <p:nvSpPr>
          <p:cNvPr id="4" name="Rectangle 3"/>
          <p:cNvSpPr/>
          <p:nvPr/>
        </p:nvSpPr>
        <p:spPr>
          <a:xfrm>
            <a:off x="3429000" y="37338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Super Class</a:t>
            </a:r>
            <a:endParaRPr lang="en-US" dirty="0"/>
          </a:p>
        </p:txBody>
      </p:sp>
      <p:sp>
        <p:nvSpPr>
          <p:cNvPr id="5" name="Rectangle 4"/>
          <p:cNvSpPr/>
          <p:nvPr/>
        </p:nvSpPr>
        <p:spPr>
          <a:xfrm>
            <a:off x="3429000" y="52578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 Class</a:t>
            </a:r>
            <a:endParaRPr lang="en-US" dirty="0"/>
          </a:p>
        </p:txBody>
      </p:sp>
      <p:sp>
        <p:nvSpPr>
          <p:cNvPr id="6" name="Down Arrow 5"/>
          <p:cNvSpPr/>
          <p:nvPr/>
        </p:nvSpPr>
        <p:spPr>
          <a:xfrm flipH="1">
            <a:off x="4236718" y="4267200"/>
            <a:ext cx="259081" cy="914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Single Inheritance - Example</a:t>
            </a:r>
            <a:endParaRPr lang="en-US" dirty="0"/>
          </a:p>
        </p:txBody>
      </p:sp>
      <p:sp>
        <p:nvSpPr>
          <p:cNvPr id="5" name="Content Placeholder 4"/>
          <p:cNvSpPr>
            <a:spLocks noGrp="1"/>
          </p:cNvSpPr>
          <p:nvPr>
            <p:ph idx="1"/>
          </p:nvPr>
        </p:nvSpPr>
        <p:spPr>
          <a:xfrm>
            <a:off x="304800" y="533400"/>
            <a:ext cx="2514600" cy="6096000"/>
          </a:xfrm>
        </p:spPr>
        <p:txBody>
          <a:bodyPr>
            <a:noAutofit/>
          </a:bodyPr>
          <a:lstStyle/>
          <a:p>
            <a:pPr>
              <a:buNone/>
            </a:pPr>
            <a:r>
              <a:rPr lang="en-US" sz="1800" dirty="0" smtClean="0"/>
              <a:t>class B</a:t>
            </a:r>
          </a:p>
          <a:p>
            <a:pPr>
              <a:buNone/>
            </a:pPr>
            <a:r>
              <a:rPr lang="en-US" sz="1800" dirty="0" smtClean="0"/>
              <a:t>{</a:t>
            </a:r>
          </a:p>
          <a:p>
            <a:pPr>
              <a:buNone/>
            </a:pPr>
            <a:r>
              <a:rPr lang="en-US" sz="1800" dirty="0" err="1" smtClean="0"/>
              <a:t>int</a:t>
            </a:r>
            <a:r>
              <a:rPr lang="en-US" sz="1800" dirty="0" smtClean="0"/>
              <a:t> a;</a:t>
            </a:r>
          </a:p>
          <a:p>
            <a:pPr>
              <a:buNone/>
            </a:pPr>
            <a:r>
              <a:rPr lang="en-US" sz="1800" dirty="0" smtClean="0"/>
              <a:t>public:</a:t>
            </a:r>
          </a:p>
          <a:p>
            <a:pPr>
              <a:buNone/>
            </a:pPr>
            <a:r>
              <a:rPr lang="en-US" sz="1800" dirty="0" err="1" smtClean="0"/>
              <a:t>int</a:t>
            </a:r>
            <a:r>
              <a:rPr lang="en-US" sz="1800" dirty="0" smtClean="0"/>
              <a:t> b;</a:t>
            </a:r>
          </a:p>
          <a:p>
            <a:pPr>
              <a:buNone/>
            </a:pPr>
            <a:r>
              <a:rPr lang="en-US" sz="1800" dirty="0" smtClean="0"/>
              <a:t>void </a:t>
            </a:r>
            <a:r>
              <a:rPr lang="en-US" sz="1800" dirty="0" err="1" smtClean="0"/>
              <a:t>get_ab</a:t>
            </a:r>
            <a:r>
              <a:rPr lang="en-US" sz="1800" dirty="0" smtClean="0"/>
              <a:t>();</a:t>
            </a:r>
          </a:p>
          <a:p>
            <a:pPr>
              <a:buNone/>
            </a:pPr>
            <a:r>
              <a:rPr lang="en-US" sz="1800" dirty="0" err="1" smtClean="0"/>
              <a:t>int</a:t>
            </a:r>
            <a:r>
              <a:rPr lang="en-US" sz="1800" dirty="0" smtClean="0"/>
              <a:t> </a:t>
            </a:r>
            <a:r>
              <a:rPr lang="en-US" sz="1800" dirty="0" err="1" smtClean="0"/>
              <a:t>get_a</a:t>
            </a:r>
            <a:r>
              <a:rPr lang="en-US" sz="1800" dirty="0" smtClean="0"/>
              <a:t>();</a:t>
            </a:r>
          </a:p>
          <a:p>
            <a:pPr>
              <a:buNone/>
            </a:pPr>
            <a:r>
              <a:rPr lang="en-US" sz="1800" dirty="0" smtClean="0"/>
              <a:t>void </a:t>
            </a:r>
            <a:r>
              <a:rPr lang="en-US" sz="1800" dirty="0" err="1" smtClean="0"/>
              <a:t>show_a</a:t>
            </a:r>
            <a:r>
              <a:rPr lang="en-US" sz="1800" dirty="0" smtClean="0"/>
              <a:t>();</a:t>
            </a:r>
          </a:p>
          <a:p>
            <a:pPr>
              <a:buNone/>
            </a:pPr>
            <a:r>
              <a:rPr lang="en-US" sz="1800" dirty="0" smtClean="0"/>
              <a:t>};</a:t>
            </a:r>
          </a:p>
          <a:p>
            <a:pPr>
              <a:buNone/>
            </a:pPr>
            <a:endParaRPr lang="en-US" sz="1800" dirty="0" smtClean="0"/>
          </a:p>
          <a:p>
            <a:pPr>
              <a:buNone/>
            </a:pPr>
            <a:r>
              <a:rPr lang="en-US" sz="1800" dirty="0" smtClean="0"/>
              <a:t>class D: public B</a:t>
            </a:r>
          </a:p>
          <a:p>
            <a:pPr>
              <a:buNone/>
            </a:pPr>
            <a:r>
              <a:rPr lang="en-US" sz="1800" dirty="0" smtClean="0"/>
              <a:t>{</a:t>
            </a:r>
          </a:p>
          <a:p>
            <a:pPr>
              <a:buNone/>
            </a:pPr>
            <a:r>
              <a:rPr lang="en-US" sz="1800" dirty="0" err="1" smtClean="0"/>
              <a:t>int</a:t>
            </a:r>
            <a:r>
              <a:rPr lang="en-US" sz="1800" dirty="0" smtClean="0"/>
              <a:t> c;</a:t>
            </a:r>
          </a:p>
          <a:p>
            <a:pPr>
              <a:buNone/>
            </a:pPr>
            <a:r>
              <a:rPr lang="en-US" sz="1800" dirty="0" smtClean="0"/>
              <a:t>public:</a:t>
            </a:r>
          </a:p>
          <a:p>
            <a:pPr>
              <a:buNone/>
            </a:pPr>
            <a:r>
              <a:rPr lang="en-US" sz="1800" dirty="0" smtClean="0"/>
              <a:t>void </a:t>
            </a:r>
            <a:r>
              <a:rPr lang="en-US" sz="1800" dirty="0" err="1" smtClean="0"/>
              <a:t>mul</a:t>
            </a:r>
            <a:r>
              <a:rPr lang="en-US" sz="1800" dirty="0" smtClean="0"/>
              <a:t>();</a:t>
            </a:r>
          </a:p>
          <a:p>
            <a:pPr>
              <a:buNone/>
            </a:pPr>
            <a:r>
              <a:rPr lang="en-US" sz="1800" dirty="0" smtClean="0"/>
              <a:t>void display();</a:t>
            </a:r>
          </a:p>
          <a:p>
            <a:pPr>
              <a:buNone/>
            </a:pPr>
            <a:r>
              <a:rPr lang="en-US" sz="1800" dirty="0" smtClean="0"/>
              <a:t>};</a:t>
            </a:r>
          </a:p>
          <a:p>
            <a:pPr>
              <a:buNone/>
            </a:pPr>
            <a:endParaRPr lang="en-US" sz="1400" dirty="0"/>
          </a:p>
          <a:p>
            <a:pPr>
              <a:buNone/>
            </a:pPr>
            <a:endParaRPr lang="en-US" sz="1400" dirty="0"/>
          </a:p>
        </p:txBody>
      </p:sp>
      <p:cxnSp>
        <p:nvCxnSpPr>
          <p:cNvPr id="7" name="Straight Connector 6"/>
          <p:cNvCxnSpPr/>
          <p:nvPr/>
        </p:nvCxnSpPr>
        <p:spPr>
          <a:xfrm rot="5400000">
            <a:off x="-190500" y="3619500"/>
            <a:ext cx="6019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553200" y="685800"/>
            <a:ext cx="2590800" cy="3693319"/>
          </a:xfrm>
          <a:prstGeom prst="rect">
            <a:avLst/>
          </a:prstGeom>
        </p:spPr>
        <p:txBody>
          <a:bodyPr wrap="square">
            <a:spAutoFit/>
          </a:bodyPr>
          <a:lstStyle/>
          <a:p>
            <a:pPr>
              <a:buNone/>
            </a:pPr>
            <a:endParaRPr lang="en-US" dirty="0" smtClean="0"/>
          </a:p>
          <a:p>
            <a:pPr>
              <a:buNone/>
            </a:pPr>
            <a:r>
              <a:rPr lang="en-US" dirty="0" err="1" smtClean="0"/>
              <a:t>int</a:t>
            </a:r>
            <a:r>
              <a:rPr lang="en-US" dirty="0" smtClean="0"/>
              <a:t> main()</a:t>
            </a:r>
          </a:p>
          <a:p>
            <a:pPr>
              <a:buNone/>
            </a:pPr>
            <a:r>
              <a:rPr lang="en-US" dirty="0" smtClean="0"/>
              <a:t>{</a:t>
            </a:r>
          </a:p>
          <a:p>
            <a:pPr>
              <a:buNone/>
            </a:pPr>
            <a:r>
              <a:rPr lang="en-US" dirty="0" smtClean="0"/>
              <a:t>D </a:t>
            </a:r>
            <a:r>
              <a:rPr lang="en-US" dirty="0" err="1" smtClean="0"/>
              <a:t>d</a:t>
            </a:r>
            <a:r>
              <a:rPr lang="en-US" dirty="0" smtClean="0"/>
              <a:t>;</a:t>
            </a:r>
          </a:p>
          <a:p>
            <a:pPr>
              <a:buNone/>
            </a:pPr>
            <a:r>
              <a:rPr lang="en-US" dirty="0" err="1" smtClean="0"/>
              <a:t>d.get_ab</a:t>
            </a:r>
            <a:r>
              <a:rPr lang="en-US" dirty="0" smtClean="0"/>
              <a:t>();</a:t>
            </a:r>
          </a:p>
          <a:p>
            <a:pPr>
              <a:buNone/>
            </a:pPr>
            <a:r>
              <a:rPr lang="en-US" dirty="0" smtClean="0"/>
              <a:t>d.mul();</a:t>
            </a:r>
          </a:p>
          <a:p>
            <a:pPr>
              <a:buNone/>
            </a:pPr>
            <a:r>
              <a:rPr lang="en-US" dirty="0" err="1" smtClean="0"/>
              <a:t>d.show_a</a:t>
            </a:r>
            <a:r>
              <a:rPr lang="en-US" dirty="0" smtClean="0"/>
              <a:t>();</a:t>
            </a:r>
          </a:p>
          <a:p>
            <a:pPr>
              <a:buNone/>
            </a:pPr>
            <a:r>
              <a:rPr lang="en-US" dirty="0" err="1" smtClean="0"/>
              <a:t>d.display</a:t>
            </a:r>
            <a:r>
              <a:rPr lang="en-US" dirty="0" smtClean="0"/>
              <a:t>();</a:t>
            </a:r>
          </a:p>
          <a:p>
            <a:pPr>
              <a:buNone/>
            </a:pPr>
            <a:r>
              <a:rPr lang="en-US" dirty="0" err="1" smtClean="0"/>
              <a:t>d.b</a:t>
            </a:r>
            <a:r>
              <a:rPr lang="en-US" dirty="0" smtClean="0"/>
              <a:t>=20;</a:t>
            </a:r>
          </a:p>
          <a:p>
            <a:pPr>
              <a:buNone/>
            </a:pPr>
            <a:r>
              <a:rPr lang="en-US" dirty="0" smtClean="0"/>
              <a:t>d.mul();</a:t>
            </a:r>
          </a:p>
          <a:p>
            <a:pPr>
              <a:buNone/>
            </a:pPr>
            <a:r>
              <a:rPr lang="en-US" dirty="0" err="1" smtClean="0"/>
              <a:t>d.display</a:t>
            </a:r>
            <a:r>
              <a:rPr lang="en-US" dirty="0" smtClean="0"/>
              <a:t>();</a:t>
            </a:r>
          </a:p>
          <a:p>
            <a:pPr>
              <a:buNone/>
            </a:pPr>
            <a:r>
              <a:rPr lang="en-US" dirty="0" smtClean="0"/>
              <a:t>return 0;</a:t>
            </a:r>
          </a:p>
          <a:p>
            <a:pPr>
              <a:buNone/>
            </a:pPr>
            <a:r>
              <a:rPr lang="en-US" dirty="0" smtClean="0"/>
              <a:t>}</a:t>
            </a:r>
            <a:endParaRPr lang="en-US" dirty="0"/>
          </a:p>
        </p:txBody>
      </p:sp>
      <p:sp>
        <p:nvSpPr>
          <p:cNvPr id="12" name="Rectangle 11"/>
          <p:cNvSpPr/>
          <p:nvPr/>
        </p:nvSpPr>
        <p:spPr>
          <a:xfrm>
            <a:off x="2895600" y="457200"/>
            <a:ext cx="2667000" cy="6892707"/>
          </a:xfrm>
          <a:prstGeom prst="rect">
            <a:avLst/>
          </a:prstGeom>
        </p:spPr>
        <p:txBody>
          <a:bodyPr wrap="square">
            <a:spAutoFit/>
          </a:bodyPr>
          <a:lstStyle/>
          <a:p>
            <a:pPr>
              <a:buNone/>
            </a:pPr>
            <a:r>
              <a:rPr lang="en-US" dirty="0"/>
              <a:t>void B :: </a:t>
            </a:r>
            <a:r>
              <a:rPr lang="en-US" dirty="0" err="1"/>
              <a:t>get_ab</a:t>
            </a:r>
            <a:r>
              <a:rPr lang="en-US" dirty="0"/>
              <a:t>()</a:t>
            </a:r>
          </a:p>
          <a:p>
            <a:pPr>
              <a:buNone/>
            </a:pPr>
            <a:r>
              <a:rPr lang="en-US" dirty="0"/>
              <a:t>{ </a:t>
            </a:r>
          </a:p>
          <a:p>
            <a:pPr>
              <a:buNone/>
            </a:pPr>
            <a:r>
              <a:rPr lang="en-US" dirty="0"/>
              <a:t>a=5;b=10; </a:t>
            </a:r>
          </a:p>
          <a:p>
            <a:pPr>
              <a:buNone/>
            </a:pPr>
            <a:r>
              <a:rPr lang="en-US" dirty="0"/>
              <a:t>}</a:t>
            </a:r>
          </a:p>
          <a:p>
            <a:pPr>
              <a:buNone/>
            </a:pPr>
            <a:r>
              <a:rPr lang="en-US" dirty="0" err="1"/>
              <a:t>int</a:t>
            </a:r>
            <a:r>
              <a:rPr lang="en-US" dirty="0"/>
              <a:t> B :: </a:t>
            </a:r>
            <a:r>
              <a:rPr lang="en-US" dirty="0" err="1"/>
              <a:t>get_a</a:t>
            </a:r>
            <a:r>
              <a:rPr lang="en-US" dirty="0"/>
              <a:t>()</a:t>
            </a:r>
          </a:p>
          <a:p>
            <a:pPr>
              <a:buNone/>
            </a:pPr>
            <a:r>
              <a:rPr lang="en-US" dirty="0"/>
              <a:t>{ return a;}</a:t>
            </a:r>
          </a:p>
          <a:p>
            <a:pPr>
              <a:buNone/>
            </a:pPr>
            <a:endParaRPr lang="en-US" dirty="0"/>
          </a:p>
          <a:p>
            <a:pPr>
              <a:buNone/>
            </a:pPr>
            <a:r>
              <a:rPr lang="en-US" dirty="0" smtClean="0"/>
              <a:t>void B :: </a:t>
            </a:r>
            <a:r>
              <a:rPr lang="en-US" dirty="0" err="1" smtClean="0"/>
              <a:t>show_a</a:t>
            </a:r>
            <a:r>
              <a:rPr lang="en-US" dirty="0" smtClean="0"/>
              <a:t>()</a:t>
            </a:r>
          </a:p>
          <a:p>
            <a:pPr>
              <a:buNone/>
            </a:pPr>
            <a:r>
              <a:rPr lang="en-US" dirty="0" smtClean="0"/>
              <a:t>{  </a:t>
            </a:r>
          </a:p>
          <a:p>
            <a:pPr>
              <a:buNone/>
            </a:pPr>
            <a:r>
              <a:rPr lang="en-US" dirty="0" err="1" smtClean="0"/>
              <a:t>cout</a:t>
            </a:r>
            <a:r>
              <a:rPr lang="en-US" dirty="0" smtClean="0"/>
              <a:t>&lt;&lt;"a="&lt;&lt;a&lt;&lt; "\n" ;</a:t>
            </a:r>
          </a:p>
          <a:p>
            <a:pPr>
              <a:buNone/>
            </a:pPr>
            <a:r>
              <a:rPr lang="en-US" dirty="0" smtClean="0"/>
              <a:t>}</a:t>
            </a:r>
          </a:p>
          <a:p>
            <a:pPr>
              <a:buNone/>
            </a:pPr>
            <a:endParaRPr lang="en-US" dirty="0" smtClean="0"/>
          </a:p>
          <a:p>
            <a:pPr>
              <a:buNone/>
            </a:pPr>
            <a:r>
              <a:rPr lang="en-US" dirty="0" smtClean="0"/>
              <a:t>void D :: </a:t>
            </a:r>
            <a:r>
              <a:rPr lang="en-US" dirty="0" err="1" smtClean="0"/>
              <a:t>mul</a:t>
            </a:r>
            <a:r>
              <a:rPr lang="en-US" dirty="0" smtClean="0"/>
              <a:t>()</a:t>
            </a:r>
          </a:p>
          <a:p>
            <a:pPr>
              <a:buNone/>
            </a:pPr>
            <a:r>
              <a:rPr lang="en-US" dirty="0" smtClean="0"/>
              <a:t>{ </a:t>
            </a:r>
          </a:p>
          <a:p>
            <a:pPr>
              <a:buNone/>
            </a:pPr>
            <a:r>
              <a:rPr lang="en-US" dirty="0" smtClean="0"/>
              <a:t>    c=b* </a:t>
            </a:r>
            <a:r>
              <a:rPr lang="en-US" dirty="0" err="1" smtClean="0"/>
              <a:t>get_a</a:t>
            </a:r>
            <a:r>
              <a:rPr lang="en-US" dirty="0" smtClean="0"/>
              <a:t>();</a:t>
            </a:r>
          </a:p>
          <a:p>
            <a:pPr>
              <a:buNone/>
            </a:pPr>
            <a:r>
              <a:rPr lang="en-US" dirty="0" smtClean="0"/>
              <a:t>}</a:t>
            </a:r>
          </a:p>
          <a:p>
            <a:pPr>
              <a:buNone/>
            </a:pPr>
            <a:r>
              <a:rPr lang="en-US" dirty="0" smtClean="0"/>
              <a:t>void D :: display()</a:t>
            </a:r>
          </a:p>
          <a:p>
            <a:pPr>
              <a:buNone/>
            </a:pPr>
            <a:r>
              <a:rPr lang="en-US" dirty="0" smtClean="0"/>
              <a:t>{</a:t>
            </a:r>
          </a:p>
          <a:p>
            <a:pPr>
              <a:buNone/>
            </a:pPr>
            <a:r>
              <a:rPr lang="en-US" dirty="0" err="1" smtClean="0"/>
              <a:t>cout</a:t>
            </a:r>
            <a:r>
              <a:rPr lang="en-US" dirty="0" smtClean="0"/>
              <a:t>&lt;&lt;"a="&lt;&lt;</a:t>
            </a:r>
            <a:r>
              <a:rPr lang="en-US" dirty="0" err="1" smtClean="0"/>
              <a:t>get_a</a:t>
            </a:r>
            <a:r>
              <a:rPr lang="en-US" dirty="0" smtClean="0"/>
              <a:t>()&lt;&lt;"\n";</a:t>
            </a:r>
          </a:p>
          <a:p>
            <a:pPr>
              <a:buNone/>
            </a:pPr>
            <a:r>
              <a:rPr lang="en-US" dirty="0" err="1" smtClean="0"/>
              <a:t>cout</a:t>
            </a:r>
            <a:r>
              <a:rPr lang="en-US" dirty="0" smtClean="0"/>
              <a:t>&lt;&lt;"b="&lt;&lt;b&lt;&lt;"\n";</a:t>
            </a:r>
          </a:p>
          <a:p>
            <a:pPr>
              <a:buNone/>
            </a:pPr>
            <a:r>
              <a:rPr lang="en-US" dirty="0" err="1" smtClean="0"/>
              <a:t>cout</a:t>
            </a:r>
            <a:r>
              <a:rPr lang="en-US" dirty="0" smtClean="0"/>
              <a:t>&lt;&lt;"c="&lt;&lt;c&lt;&lt;"\n";</a:t>
            </a:r>
          </a:p>
          <a:p>
            <a:pPr>
              <a:buNone/>
            </a:pPr>
            <a:r>
              <a:rPr lang="en-US" dirty="0" smtClean="0"/>
              <a:t>}</a:t>
            </a:r>
          </a:p>
          <a:p>
            <a:pPr>
              <a:buNone/>
            </a:pPr>
            <a:endParaRPr lang="en-US" dirty="0"/>
          </a:p>
        </p:txBody>
      </p:sp>
      <p:cxnSp>
        <p:nvCxnSpPr>
          <p:cNvPr id="14" name="Straight Connector 13"/>
          <p:cNvCxnSpPr/>
          <p:nvPr/>
        </p:nvCxnSpPr>
        <p:spPr>
          <a:xfrm rot="16200000" flipH="1">
            <a:off x="3124200" y="3733800"/>
            <a:ext cx="61722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228600" y="1295400"/>
            <a:ext cx="8001000" cy="46481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 Public B</a:t>
            </a:r>
            <a:endParaRPr lang="en-US" dirty="0"/>
          </a:p>
        </p:txBody>
      </p:sp>
      <p:sp>
        <p:nvSpPr>
          <p:cNvPr id="3" name="Content Placeholder 2"/>
          <p:cNvSpPr>
            <a:spLocks noGrp="1"/>
          </p:cNvSpPr>
          <p:nvPr>
            <p:ph idx="1"/>
          </p:nvPr>
        </p:nvSpPr>
        <p:spPr/>
        <p:txBody>
          <a:bodyPr/>
          <a:lstStyle/>
          <a:p>
            <a:pPr algn="ctr"/>
            <a:r>
              <a:rPr lang="en-US" dirty="0" smtClean="0">
                <a:ln>
                  <a:solidFill>
                    <a:schemeClr val="tx1"/>
                  </a:solidFill>
                  <a:prstDash val="solid"/>
                </a:ln>
                <a:solidFill>
                  <a:schemeClr val="bg1"/>
                </a:solidFill>
              </a:rPr>
              <a:t>Inherited from B</a:t>
            </a:r>
            <a:endParaRPr lang="en-US" dirty="0">
              <a:ln>
                <a:solidFill>
                  <a:schemeClr val="tx1"/>
                </a:solidFill>
                <a:prstDash val="solid"/>
              </a:ln>
              <a:solidFill>
                <a:schemeClr val="bg1"/>
              </a:solidFill>
            </a:endParaRPr>
          </a:p>
        </p:txBody>
      </p:sp>
      <p:sp>
        <p:nvSpPr>
          <p:cNvPr id="4" name="Rectangle 3"/>
          <p:cNvSpPr/>
          <p:nvPr/>
        </p:nvSpPr>
        <p:spPr>
          <a:xfrm>
            <a:off x="2057400" y="1447800"/>
            <a:ext cx="5715000" cy="502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 name="Rectangle 4"/>
          <p:cNvSpPr/>
          <p:nvPr/>
        </p:nvSpPr>
        <p:spPr>
          <a:xfrm>
            <a:off x="2590800" y="1828800"/>
            <a:ext cx="5105400" cy="914400"/>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tx1"/>
                  </a:solidFill>
                  <a:prstDash val="solid"/>
                </a:ln>
                <a:solidFill>
                  <a:schemeClr val="bg1"/>
                </a:solidFill>
              </a:rPr>
              <a:t>                                                                 </a:t>
            </a:r>
            <a:endParaRPr lang="en-US" sz="1400" dirty="0">
              <a:ln>
                <a:solidFill>
                  <a:schemeClr val="tx1"/>
                </a:solidFill>
                <a:prstDash val="solid"/>
              </a:ln>
              <a:solidFill>
                <a:schemeClr val="bg1"/>
              </a:solidFill>
            </a:endParaRPr>
          </a:p>
        </p:txBody>
      </p:sp>
      <p:sp>
        <p:nvSpPr>
          <p:cNvPr id="6" name="Rectangle 5"/>
          <p:cNvSpPr/>
          <p:nvPr/>
        </p:nvSpPr>
        <p:spPr>
          <a:xfrm>
            <a:off x="2590800" y="2743200"/>
            <a:ext cx="5105400" cy="3581400"/>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Public section</a:t>
            </a:r>
            <a:endParaRPr lang="en-US" dirty="0"/>
          </a:p>
        </p:txBody>
      </p:sp>
      <p:sp>
        <p:nvSpPr>
          <p:cNvPr id="9" name="TextBox 8"/>
          <p:cNvSpPr txBox="1"/>
          <p:nvPr/>
        </p:nvSpPr>
        <p:spPr>
          <a:xfrm flipH="1">
            <a:off x="2788918" y="1981200"/>
            <a:ext cx="1021081" cy="646331"/>
          </a:xfrm>
          <a:prstGeom prst="rect">
            <a:avLst/>
          </a:prstGeom>
          <a:noFill/>
        </p:spPr>
        <p:txBody>
          <a:bodyPr wrap="square" rtlCol="0">
            <a:spAutoFit/>
          </a:bodyPr>
          <a:lstStyle/>
          <a:p>
            <a:r>
              <a:rPr lang="en-US" dirty="0" smtClean="0"/>
              <a:t>Private section </a:t>
            </a:r>
            <a:endParaRPr lang="en-US" dirty="0"/>
          </a:p>
        </p:txBody>
      </p:sp>
      <p:sp>
        <p:nvSpPr>
          <p:cNvPr id="20" name="Rectangle 19"/>
          <p:cNvSpPr/>
          <p:nvPr/>
        </p:nvSpPr>
        <p:spPr>
          <a:xfrm>
            <a:off x="4267200" y="3352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get_ab</a:t>
            </a:r>
            <a:r>
              <a:rPr lang="en-US" dirty="0" smtClean="0"/>
              <a:t>()</a:t>
            </a:r>
            <a:endParaRPr lang="en-US" dirty="0"/>
          </a:p>
        </p:txBody>
      </p:sp>
      <p:sp>
        <p:nvSpPr>
          <p:cNvPr id="21" name="Rectangle 20"/>
          <p:cNvSpPr/>
          <p:nvPr/>
        </p:nvSpPr>
        <p:spPr>
          <a:xfrm>
            <a:off x="4267200" y="2057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2" name="Rectangle 21"/>
          <p:cNvSpPr/>
          <p:nvPr/>
        </p:nvSpPr>
        <p:spPr>
          <a:xfrm>
            <a:off x="4267200" y="2819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4" name="Rectangle 23"/>
          <p:cNvSpPr/>
          <p:nvPr/>
        </p:nvSpPr>
        <p:spPr>
          <a:xfrm>
            <a:off x="4267200" y="38100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a:t>
            </a:r>
            <a:r>
              <a:rPr lang="en-US" dirty="0" smtClean="0"/>
              <a:t>()</a:t>
            </a:r>
            <a:endParaRPr lang="en-US" dirty="0"/>
          </a:p>
        </p:txBody>
      </p:sp>
      <p:sp>
        <p:nvSpPr>
          <p:cNvPr id="25" name="Rectangle 24"/>
          <p:cNvSpPr/>
          <p:nvPr/>
        </p:nvSpPr>
        <p:spPr>
          <a:xfrm>
            <a:off x="4267200" y="4419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smtClean="0"/>
              <a:t>how_a</a:t>
            </a:r>
            <a:r>
              <a:rPr lang="en-US" dirty="0" smtClean="0"/>
              <a:t>()</a:t>
            </a:r>
            <a:endParaRPr lang="en-US" dirty="0"/>
          </a:p>
        </p:txBody>
      </p:sp>
      <p:sp>
        <p:nvSpPr>
          <p:cNvPr id="27" name="Rectangle 26"/>
          <p:cNvSpPr/>
          <p:nvPr/>
        </p:nvSpPr>
        <p:spPr>
          <a:xfrm>
            <a:off x="4267200" y="5181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t>
            </a:r>
            <a:r>
              <a:rPr lang="en-US" dirty="0" err="1" smtClean="0"/>
              <a:t>ul</a:t>
            </a:r>
            <a:r>
              <a:rPr lang="en-US" dirty="0" smtClean="0"/>
              <a:t>()</a:t>
            </a:r>
            <a:endParaRPr lang="en-US" dirty="0"/>
          </a:p>
        </p:txBody>
      </p:sp>
      <p:sp>
        <p:nvSpPr>
          <p:cNvPr id="29" name="Rectangle 28"/>
          <p:cNvSpPr/>
          <p:nvPr/>
        </p:nvSpPr>
        <p:spPr>
          <a:xfrm>
            <a:off x="4267200" y="5791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isplay()</a:t>
            </a:r>
            <a:endParaRPr lang="en-US" dirty="0"/>
          </a:p>
        </p:txBody>
      </p:sp>
      <p:sp>
        <p:nvSpPr>
          <p:cNvPr id="31" name="Right Brace 30"/>
          <p:cNvSpPr/>
          <p:nvPr/>
        </p:nvSpPr>
        <p:spPr>
          <a:xfrm>
            <a:off x="5943600" y="2819400"/>
            <a:ext cx="228600" cy="198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248400" y="3352800"/>
            <a:ext cx="1371600" cy="646331"/>
          </a:xfrm>
          <a:prstGeom prst="rect">
            <a:avLst/>
          </a:prstGeom>
          <a:noFill/>
        </p:spPr>
        <p:txBody>
          <a:bodyPr wrap="square" rtlCol="0">
            <a:spAutoFit/>
          </a:bodyPr>
          <a:lstStyle/>
          <a:p>
            <a:r>
              <a:rPr lang="en-US" dirty="0" smtClean="0"/>
              <a:t>Inherited from B</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D: Private B</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2057400" y="1447800"/>
            <a:ext cx="5715000" cy="5029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Rectangle 4"/>
          <p:cNvSpPr/>
          <p:nvPr/>
        </p:nvSpPr>
        <p:spPr>
          <a:xfrm>
            <a:off x="2514600" y="1828800"/>
            <a:ext cx="5105400" cy="3200400"/>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ln>
                  <a:solidFill>
                    <a:schemeClr val="tx1"/>
                  </a:solidFill>
                  <a:prstDash val="solid"/>
                </a:ln>
                <a:solidFill>
                  <a:schemeClr val="bg1"/>
                </a:solidFill>
              </a:rPr>
              <a:t>                                                                 </a:t>
            </a:r>
            <a:r>
              <a:rPr lang="en-US" sz="1400" dirty="0" smtClean="0">
                <a:ln>
                  <a:solidFill>
                    <a:schemeClr val="tx1"/>
                  </a:solidFill>
                  <a:prstDash val="solid"/>
                </a:ln>
                <a:solidFill>
                  <a:schemeClr val="bg1"/>
                </a:solidFill>
              </a:rPr>
              <a:t>Inherited from B</a:t>
            </a:r>
            <a:endParaRPr lang="en-US" sz="1400" dirty="0">
              <a:ln>
                <a:solidFill>
                  <a:schemeClr val="tx1"/>
                </a:solidFill>
                <a:prstDash val="solid"/>
              </a:ln>
              <a:solidFill>
                <a:schemeClr val="bg1"/>
              </a:solidFill>
            </a:endParaRPr>
          </a:p>
        </p:txBody>
      </p:sp>
      <p:sp>
        <p:nvSpPr>
          <p:cNvPr id="6" name="Rectangle 5"/>
          <p:cNvSpPr/>
          <p:nvPr/>
        </p:nvSpPr>
        <p:spPr>
          <a:xfrm>
            <a:off x="2590800" y="5029200"/>
            <a:ext cx="5105400" cy="1295400"/>
          </a:xfrm>
          <a:prstGeom prst="rect">
            <a:avLst/>
          </a:prstGeom>
          <a:ln>
            <a:prstDash val="sysDot"/>
          </a:ln>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Public section</a:t>
            </a:r>
            <a:endParaRPr lang="en-US" dirty="0"/>
          </a:p>
        </p:txBody>
      </p:sp>
      <p:sp>
        <p:nvSpPr>
          <p:cNvPr id="9" name="TextBox 8"/>
          <p:cNvSpPr txBox="1"/>
          <p:nvPr/>
        </p:nvSpPr>
        <p:spPr>
          <a:xfrm flipH="1">
            <a:off x="2788918" y="1981200"/>
            <a:ext cx="1021081" cy="646331"/>
          </a:xfrm>
          <a:prstGeom prst="rect">
            <a:avLst/>
          </a:prstGeom>
          <a:noFill/>
        </p:spPr>
        <p:txBody>
          <a:bodyPr wrap="square" rtlCol="0">
            <a:spAutoFit/>
          </a:bodyPr>
          <a:lstStyle/>
          <a:p>
            <a:r>
              <a:rPr lang="en-US" dirty="0" smtClean="0"/>
              <a:t>Private section </a:t>
            </a:r>
            <a:endParaRPr lang="en-US" dirty="0"/>
          </a:p>
        </p:txBody>
      </p:sp>
      <p:sp>
        <p:nvSpPr>
          <p:cNvPr id="20" name="Rectangle 19"/>
          <p:cNvSpPr/>
          <p:nvPr/>
        </p:nvSpPr>
        <p:spPr>
          <a:xfrm>
            <a:off x="4267200" y="29718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get_ab</a:t>
            </a:r>
            <a:r>
              <a:rPr lang="en-US" dirty="0" smtClean="0"/>
              <a:t>()</a:t>
            </a:r>
            <a:endParaRPr lang="en-US" dirty="0"/>
          </a:p>
        </p:txBody>
      </p:sp>
      <p:sp>
        <p:nvSpPr>
          <p:cNvPr id="21" name="Rectangle 20"/>
          <p:cNvSpPr/>
          <p:nvPr/>
        </p:nvSpPr>
        <p:spPr>
          <a:xfrm>
            <a:off x="4267200" y="1752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t>
            </a:r>
            <a:endParaRPr lang="en-US" dirty="0"/>
          </a:p>
        </p:txBody>
      </p:sp>
      <p:sp>
        <p:nvSpPr>
          <p:cNvPr id="22" name="Rectangle 21"/>
          <p:cNvSpPr/>
          <p:nvPr/>
        </p:nvSpPr>
        <p:spPr>
          <a:xfrm>
            <a:off x="4267200" y="24384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t>
            </a:r>
            <a:endParaRPr lang="en-US" dirty="0"/>
          </a:p>
        </p:txBody>
      </p:sp>
      <p:sp>
        <p:nvSpPr>
          <p:cNvPr id="24" name="Rectangle 23"/>
          <p:cNvSpPr/>
          <p:nvPr/>
        </p:nvSpPr>
        <p:spPr>
          <a:xfrm>
            <a:off x="4267200" y="3505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get_a</a:t>
            </a:r>
            <a:r>
              <a:rPr lang="en-US" dirty="0" smtClean="0"/>
              <a:t>()</a:t>
            </a:r>
            <a:endParaRPr lang="en-US" dirty="0"/>
          </a:p>
        </p:txBody>
      </p:sp>
      <p:sp>
        <p:nvSpPr>
          <p:cNvPr id="25" name="Rectangle 24"/>
          <p:cNvSpPr/>
          <p:nvPr/>
        </p:nvSpPr>
        <p:spPr>
          <a:xfrm>
            <a:off x="4267200" y="4038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s</a:t>
            </a:r>
            <a:r>
              <a:rPr lang="en-US" dirty="0" err="1" smtClean="0"/>
              <a:t>how_a</a:t>
            </a:r>
            <a:r>
              <a:rPr lang="en-US" dirty="0" smtClean="0"/>
              <a:t>()</a:t>
            </a:r>
            <a:endParaRPr lang="en-US" dirty="0"/>
          </a:p>
        </p:txBody>
      </p:sp>
      <p:sp>
        <p:nvSpPr>
          <p:cNvPr id="27" name="Rectangle 26"/>
          <p:cNvSpPr/>
          <p:nvPr/>
        </p:nvSpPr>
        <p:spPr>
          <a:xfrm>
            <a:off x="4267200" y="51816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a:t>
            </a:r>
            <a:r>
              <a:rPr lang="en-US" dirty="0" err="1" smtClean="0"/>
              <a:t>ul</a:t>
            </a:r>
            <a:r>
              <a:rPr lang="en-US" dirty="0" smtClean="0"/>
              <a:t>()</a:t>
            </a:r>
            <a:endParaRPr lang="en-US" dirty="0"/>
          </a:p>
        </p:txBody>
      </p:sp>
      <p:sp>
        <p:nvSpPr>
          <p:cNvPr id="29" name="Rectangle 28"/>
          <p:cNvSpPr/>
          <p:nvPr/>
        </p:nvSpPr>
        <p:spPr>
          <a:xfrm>
            <a:off x="4343400" y="5791200"/>
            <a:ext cx="1371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r>
              <a:rPr lang="en-US" dirty="0" smtClean="0"/>
              <a:t>isplay()</a:t>
            </a:r>
            <a:endParaRPr lang="en-US" dirty="0"/>
          </a:p>
        </p:txBody>
      </p:sp>
      <p:sp>
        <p:nvSpPr>
          <p:cNvPr id="31" name="Right Brace 30"/>
          <p:cNvSpPr/>
          <p:nvPr/>
        </p:nvSpPr>
        <p:spPr>
          <a:xfrm>
            <a:off x="5943600" y="2438400"/>
            <a:ext cx="228600" cy="19812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declaration class D: private B</a:t>
            </a:r>
          </a:p>
          <a:p>
            <a:pPr>
              <a:buNone/>
            </a:pPr>
            <a:endParaRPr lang="en-US" dirty="0" smtClean="0"/>
          </a:p>
          <a:p>
            <a:pPr>
              <a:buNone/>
            </a:pPr>
            <a:endParaRPr lang="en-US" dirty="0"/>
          </a:p>
          <a:p>
            <a:pPr>
              <a:buNone/>
            </a:pPr>
            <a:endParaRPr lang="en-US" dirty="0"/>
          </a:p>
        </p:txBody>
      </p:sp>
      <p:sp>
        <p:nvSpPr>
          <p:cNvPr id="4" name="Rectangle 3"/>
          <p:cNvSpPr/>
          <p:nvPr/>
        </p:nvSpPr>
        <p:spPr>
          <a:xfrm>
            <a:off x="2286000" y="2590800"/>
            <a:ext cx="4572000" cy="3416320"/>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D </a:t>
            </a:r>
            <a:r>
              <a:rPr lang="en-US" dirty="0" err="1" smtClean="0"/>
              <a:t>d</a:t>
            </a:r>
            <a:r>
              <a:rPr lang="en-US" dirty="0" smtClean="0"/>
              <a:t>;</a:t>
            </a:r>
          </a:p>
          <a:p>
            <a:pPr>
              <a:buNone/>
            </a:pPr>
            <a:r>
              <a:rPr lang="en-US" dirty="0" err="1" smtClean="0"/>
              <a:t>d.get_ab</a:t>
            </a:r>
            <a:r>
              <a:rPr lang="en-US" dirty="0" smtClean="0"/>
              <a:t>();             </a:t>
            </a:r>
          </a:p>
          <a:p>
            <a:pPr>
              <a:buNone/>
            </a:pPr>
            <a:r>
              <a:rPr lang="en-US" dirty="0" smtClean="0"/>
              <a:t>d.mul();</a:t>
            </a:r>
          </a:p>
          <a:p>
            <a:pPr>
              <a:buNone/>
            </a:pPr>
            <a:r>
              <a:rPr lang="en-US" dirty="0" err="1" smtClean="0"/>
              <a:t>d.show_a</a:t>
            </a:r>
            <a:r>
              <a:rPr lang="en-US" dirty="0" smtClean="0"/>
              <a:t>();</a:t>
            </a:r>
          </a:p>
          <a:p>
            <a:pPr>
              <a:buNone/>
            </a:pPr>
            <a:r>
              <a:rPr lang="en-US" dirty="0" err="1" smtClean="0"/>
              <a:t>d.display</a:t>
            </a:r>
            <a:r>
              <a:rPr lang="en-US" dirty="0" smtClean="0"/>
              <a:t>();</a:t>
            </a:r>
          </a:p>
          <a:p>
            <a:pPr>
              <a:buNone/>
            </a:pPr>
            <a:r>
              <a:rPr lang="en-US" dirty="0" err="1" smtClean="0"/>
              <a:t>d.b</a:t>
            </a:r>
            <a:r>
              <a:rPr lang="en-US" dirty="0" smtClean="0"/>
              <a:t>=20;</a:t>
            </a:r>
          </a:p>
          <a:p>
            <a:pPr>
              <a:buNone/>
            </a:pPr>
            <a:r>
              <a:rPr lang="en-US" dirty="0" smtClean="0"/>
              <a:t>d.mul();</a:t>
            </a:r>
          </a:p>
          <a:p>
            <a:pPr>
              <a:buNone/>
            </a:pPr>
            <a:r>
              <a:rPr lang="en-US" dirty="0" err="1" smtClean="0"/>
              <a:t>d.display</a:t>
            </a:r>
            <a:r>
              <a:rPr lang="en-US" dirty="0" smtClean="0"/>
              <a:t>();</a:t>
            </a:r>
          </a:p>
          <a:p>
            <a:pPr>
              <a:buNone/>
            </a:pPr>
            <a:r>
              <a:rPr lang="en-US" dirty="0" smtClean="0"/>
              <a:t>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For the declaration class D: private B</a:t>
            </a:r>
          </a:p>
          <a:p>
            <a:pPr>
              <a:buNone/>
            </a:pPr>
            <a:endParaRPr lang="en-US" dirty="0" smtClean="0"/>
          </a:p>
          <a:p>
            <a:pPr>
              <a:buNone/>
            </a:pPr>
            <a:endParaRPr lang="en-US" dirty="0"/>
          </a:p>
          <a:p>
            <a:pPr>
              <a:buNone/>
            </a:pPr>
            <a:endParaRPr lang="en-US" dirty="0"/>
          </a:p>
        </p:txBody>
      </p:sp>
      <p:sp>
        <p:nvSpPr>
          <p:cNvPr id="4" name="Rectangle 3"/>
          <p:cNvSpPr/>
          <p:nvPr/>
        </p:nvSpPr>
        <p:spPr>
          <a:xfrm>
            <a:off x="2286000" y="2590800"/>
            <a:ext cx="4572000" cy="3416320"/>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D </a:t>
            </a:r>
            <a:r>
              <a:rPr lang="en-US" dirty="0" err="1" smtClean="0"/>
              <a:t>d</a:t>
            </a:r>
            <a:r>
              <a:rPr lang="en-US" dirty="0" smtClean="0"/>
              <a:t>;</a:t>
            </a:r>
          </a:p>
          <a:p>
            <a:pPr>
              <a:buNone/>
            </a:pPr>
            <a:r>
              <a:rPr lang="en-US" dirty="0" err="1" smtClean="0"/>
              <a:t>d.get_ab</a:t>
            </a:r>
            <a:r>
              <a:rPr lang="en-US" dirty="0" smtClean="0"/>
              <a:t>();   //wont work             </a:t>
            </a:r>
          </a:p>
          <a:p>
            <a:pPr>
              <a:buNone/>
            </a:pPr>
            <a:r>
              <a:rPr lang="en-US" dirty="0" smtClean="0"/>
              <a:t>d.mul();</a:t>
            </a:r>
          </a:p>
          <a:p>
            <a:pPr>
              <a:buNone/>
            </a:pPr>
            <a:r>
              <a:rPr lang="en-US" dirty="0" err="1" smtClean="0"/>
              <a:t>d.show_a</a:t>
            </a:r>
            <a:r>
              <a:rPr lang="en-US" dirty="0" smtClean="0"/>
              <a:t>(); //wont work</a:t>
            </a:r>
          </a:p>
          <a:p>
            <a:pPr>
              <a:buNone/>
            </a:pPr>
            <a:r>
              <a:rPr lang="en-US" dirty="0" err="1" smtClean="0"/>
              <a:t>d.display</a:t>
            </a:r>
            <a:r>
              <a:rPr lang="en-US" dirty="0" smtClean="0"/>
              <a:t>();</a:t>
            </a:r>
          </a:p>
          <a:p>
            <a:pPr>
              <a:buNone/>
            </a:pPr>
            <a:r>
              <a:rPr lang="en-US" dirty="0" err="1" smtClean="0"/>
              <a:t>d.b</a:t>
            </a:r>
            <a:r>
              <a:rPr lang="en-US" dirty="0" smtClean="0"/>
              <a:t>=20;   // wont work . B is now private</a:t>
            </a:r>
          </a:p>
          <a:p>
            <a:pPr>
              <a:buNone/>
            </a:pPr>
            <a:r>
              <a:rPr lang="en-US" dirty="0" smtClean="0"/>
              <a:t>d.mul();</a:t>
            </a:r>
          </a:p>
          <a:p>
            <a:pPr>
              <a:buNone/>
            </a:pPr>
            <a:r>
              <a:rPr lang="en-US" dirty="0" err="1" smtClean="0"/>
              <a:t>d.display</a:t>
            </a:r>
            <a:r>
              <a:rPr lang="en-US" dirty="0" smtClean="0"/>
              <a:t>();</a:t>
            </a:r>
          </a:p>
          <a:p>
            <a:pPr>
              <a:buNone/>
            </a:pPr>
            <a:r>
              <a:rPr lang="en-US" dirty="0" smtClean="0"/>
              <a:t>return 0;</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Effect of inheritance  in visibility of members</a:t>
            </a:r>
            <a:endParaRPr lang="en-US" dirty="0"/>
          </a:p>
        </p:txBody>
      </p:sp>
      <p:pic>
        <p:nvPicPr>
          <p:cNvPr id="2050" name="Picture 2" descr="\\192.168.0.63\dcs\Faculty\Gopika S\2016\OOPS\effects.JPG"/>
          <p:cNvPicPr>
            <a:picLocks noGrp="1" noChangeAspect="1" noChangeArrowheads="1"/>
          </p:cNvPicPr>
          <p:nvPr>
            <p:ph idx="1"/>
          </p:nvPr>
        </p:nvPicPr>
        <p:blipFill>
          <a:blip r:embed="rId2"/>
          <a:srcRect/>
          <a:stretch>
            <a:fillRect/>
          </a:stretch>
        </p:blipFill>
        <p:spPr bwMode="auto">
          <a:xfrm>
            <a:off x="762000" y="1447800"/>
            <a:ext cx="8001000" cy="48768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Friend Class </a:t>
            </a:r>
            <a:br>
              <a:rPr lang="en-US" b="1" dirty="0" smtClean="0"/>
            </a:br>
            <a:endParaRPr lang="en-US" dirty="0"/>
          </a:p>
        </p:txBody>
      </p:sp>
      <p:sp>
        <p:nvSpPr>
          <p:cNvPr id="3" name="Content Placeholder 2"/>
          <p:cNvSpPr>
            <a:spLocks noGrp="1"/>
          </p:cNvSpPr>
          <p:nvPr>
            <p:ph idx="1"/>
          </p:nvPr>
        </p:nvSpPr>
        <p:spPr>
          <a:xfrm>
            <a:off x="457200" y="838200"/>
            <a:ext cx="8229600" cy="5791200"/>
          </a:xfrm>
        </p:spPr>
        <p:txBody>
          <a:bodyPr>
            <a:noAutofit/>
          </a:bodyPr>
          <a:lstStyle/>
          <a:p>
            <a:pPr>
              <a:buNone/>
            </a:pPr>
            <a:r>
              <a:rPr lang="en-US" sz="1600" dirty="0" smtClean="0"/>
              <a:t>Similarly like, friend function,  A class can be made a friend of another class using keyword friend. </a:t>
            </a:r>
          </a:p>
          <a:p>
            <a:pPr>
              <a:buNone/>
            </a:pPr>
            <a:r>
              <a:rPr lang="en-US" sz="1600" dirty="0" smtClean="0"/>
              <a:t> For example:</a:t>
            </a:r>
          </a:p>
          <a:p>
            <a:pPr>
              <a:buNone/>
            </a:pPr>
            <a:r>
              <a:rPr lang="en-US" sz="1600" dirty="0" smtClean="0"/>
              <a:t>class A{ </a:t>
            </a:r>
          </a:p>
          <a:p>
            <a:pPr>
              <a:buNone/>
            </a:pPr>
            <a:r>
              <a:rPr lang="en-US" sz="1600" dirty="0" smtClean="0"/>
              <a:t>........</a:t>
            </a:r>
          </a:p>
          <a:p>
            <a:pPr>
              <a:buNone/>
            </a:pPr>
            <a:r>
              <a:rPr lang="en-US" sz="1600" dirty="0" smtClean="0"/>
              <a:t> ..... ........ </a:t>
            </a:r>
          </a:p>
          <a:p>
            <a:pPr>
              <a:buNone/>
            </a:pPr>
            <a:r>
              <a:rPr lang="en-US" sz="1600" dirty="0" smtClean="0"/>
              <a:t>friend class B; // class B is a friend class </a:t>
            </a:r>
          </a:p>
          <a:p>
            <a:pPr>
              <a:buNone/>
            </a:pPr>
            <a:r>
              <a:rPr lang="en-US" sz="1600" dirty="0" smtClean="0"/>
              <a:t>..... ..... .....</a:t>
            </a:r>
          </a:p>
          <a:p>
            <a:pPr>
              <a:buNone/>
            </a:pPr>
            <a:r>
              <a:rPr lang="en-US" sz="1600" dirty="0" smtClean="0"/>
              <a:t> }; </a:t>
            </a:r>
          </a:p>
          <a:p>
            <a:pPr>
              <a:buNone/>
            </a:pPr>
            <a:r>
              <a:rPr lang="en-US" sz="1600" dirty="0" smtClean="0"/>
              <a:t>class B</a:t>
            </a:r>
          </a:p>
          <a:p>
            <a:pPr>
              <a:buNone/>
            </a:pPr>
            <a:r>
              <a:rPr lang="en-US" sz="1600" dirty="0" smtClean="0"/>
              <a:t>{</a:t>
            </a:r>
          </a:p>
          <a:p>
            <a:pPr>
              <a:buNone/>
            </a:pPr>
            <a:r>
              <a:rPr lang="en-US" sz="1600" dirty="0" smtClean="0"/>
              <a:t> ..... ...</a:t>
            </a:r>
          </a:p>
          <a:p>
            <a:pPr>
              <a:buNone/>
            </a:pPr>
            <a:r>
              <a:rPr lang="en-US" sz="1600" dirty="0" smtClean="0"/>
              <a:t>.. ..... </a:t>
            </a:r>
          </a:p>
          <a:p>
            <a:pPr>
              <a:buNone/>
            </a:pPr>
            <a:r>
              <a:rPr lang="en-US" sz="1600" dirty="0" smtClean="0"/>
              <a:t>};</a:t>
            </a:r>
          </a:p>
          <a:p>
            <a:pPr>
              <a:buNone/>
            </a:pPr>
            <a:r>
              <a:rPr lang="en-US" sz="1600" dirty="0" smtClean="0"/>
              <a:t>All member functions of class B will be friend functions of class A. </a:t>
            </a:r>
          </a:p>
          <a:p>
            <a:pPr>
              <a:buNone/>
            </a:pPr>
            <a:r>
              <a:rPr lang="en-US" sz="1600" dirty="0" smtClean="0"/>
              <a:t>Thus, any member function of class B can access the private and protected data of class A.</a:t>
            </a:r>
          </a:p>
          <a:p>
            <a:pPr>
              <a:buNone/>
            </a:pPr>
            <a:endParaRPr lang="en-US" sz="1600" dirty="0" smtClean="0"/>
          </a:p>
          <a:p>
            <a:pPr>
              <a:buNone/>
            </a:pPr>
            <a:r>
              <a:rPr lang="en-US" sz="1600" dirty="0" smtClean="0"/>
              <a:t>If B is declared friend class of A then, all member functions of class B can access private data and protected data of class A. But, member functions of class A cannot access private and protected data of class B. </a:t>
            </a:r>
            <a:endParaRPr lang="en-US" sz="1600"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a:t>
            </a:r>
            <a:r>
              <a:rPr lang="en-US" dirty="0" err="1" smtClean="0"/>
              <a:t>pgm</a:t>
            </a:r>
            <a:r>
              <a:rPr lang="en-US" dirty="0" smtClean="0"/>
              <a:t> </a:t>
            </a:r>
            <a:endParaRPr lang="en-US" dirty="0"/>
          </a:p>
        </p:txBody>
      </p:sp>
      <p:sp>
        <p:nvSpPr>
          <p:cNvPr id="3" name="Content Placeholder 2"/>
          <p:cNvSpPr>
            <a:spLocks noGrp="1"/>
          </p:cNvSpPr>
          <p:nvPr>
            <p:ph idx="1"/>
          </p:nvPr>
        </p:nvSpPr>
        <p:spPr>
          <a:xfrm>
            <a:off x="457200" y="838200"/>
            <a:ext cx="3886200" cy="5287963"/>
          </a:xfrm>
        </p:spPr>
        <p:txBody>
          <a:bodyPr>
            <a:normAutofit fontScale="40000" lnSpcReduction="20000"/>
          </a:bodyPr>
          <a:lstStyle/>
          <a:p>
            <a:pPr>
              <a:buNone/>
            </a:pPr>
            <a:r>
              <a:rPr lang="en-US" dirty="0" smtClean="0"/>
              <a:t>class </a:t>
            </a:r>
            <a:r>
              <a:rPr lang="en-US" dirty="0" smtClean="0"/>
              <a:t>beta;</a:t>
            </a:r>
          </a:p>
          <a:p>
            <a:pPr>
              <a:buNone/>
            </a:pPr>
            <a:endParaRPr lang="en-US" dirty="0" smtClean="0"/>
          </a:p>
          <a:p>
            <a:pPr>
              <a:buNone/>
            </a:pPr>
            <a:r>
              <a:rPr lang="en-US" dirty="0" smtClean="0"/>
              <a:t>class </a:t>
            </a:r>
            <a:r>
              <a:rPr lang="en-US" dirty="0" smtClean="0"/>
              <a:t>alpha  {</a:t>
            </a:r>
          </a:p>
          <a:p>
            <a:pPr>
              <a:buNone/>
            </a:pPr>
            <a:r>
              <a:rPr lang="en-US" dirty="0" smtClean="0"/>
              <a:t>       private:</a:t>
            </a:r>
          </a:p>
          <a:p>
            <a:pPr>
              <a:buNone/>
            </a:pPr>
            <a:r>
              <a:rPr lang="en-US" dirty="0" smtClean="0"/>
              <a:t>        </a:t>
            </a:r>
            <a:r>
              <a:rPr lang="en-US" dirty="0" err="1" smtClean="0"/>
              <a:t>int</a:t>
            </a:r>
            <a:r>
              <a:rPr lang="en-US" dirty="0" smtClean="0"/>
              <a:t> </a:t>
            </a:r>
            <a:r>
              <a:rPr lang="en-US" dirty="0" err="1" smtClean="0"/>
              <a:t>alpha_data</a:t>
            </a:r>
            <a:r>
              <a:rPr lang="en-US" dirty="0" smtClean="0"/>
              <a:t>;</a:t>
            </a:r>
          </a:p>
          <a:p>
            <a:pPr>
              <a:buNone/>
            </a:pPr>
            <a:endParaRPr lang="en-US" dirty="0" smtClean="0"/>
          </a:p>
          <a:p>
            <a:pPr>
              <a:buNone/>
            </a:pPr>
            <a:r>
              <a:rPr lang="en-US" dirty="0" smtClean="0"/>
              <a:t>       public:</a:t>
            </a:r>
          </a:p>
          <a:p>
            <a:pPr>
              <a:buNone/>
            </a:pPr>
            <a:r>
              <a:rPr lang="en-US" dirty="0" smtClean="0"/>
              <a:t>        alpha()</a:t>
            </a:r>
          </a:p>
          <a:p>
            <a:pPr>
              <a:buNone/>
            </a:pPr>
            <a:r>
              <a:rPr lang="en-US" dirty="0" smtClean="0"/>
              <a:t>           {</a:t>
            </a:r>
          </a:p>
          <a:p>
            <a:pPr>
              <a:buNone/>
            </a:pPr>
            <a:r>
              <a:rPr lang="en-US" dirty="0" smtClean="0"/>
              <a:t>              </a:t>
            </a:r>
            <a:r>
              <a:rPr lang="en-US" dirty="0" err="1" smtClean="0"/>
              <a:t>alpha_data</a:t>
            </a:r>
            <a:r>
              <a:rPr lang="en-US" dirty="0" smtClean="0"/>
              <a:t>=0;</a:t>
            </a:r>
          </a:p>
          <a:p>
            <a:pPr>
              <a:buNone/>
            </a:pPr>
            <a:r>
              <a:rPr lang="en-US" dirty="0" smtClean="0"/>
              <a:t>           }</a:t>
            </a:r>
          </a:p>
          <a:p>
            <a:pPr>
              <a:buNone/>
            </a:pPr>
            <a:endParaRPr lang="en-US" dirty="0" smtClean="0"/>
          </a:p>
          <a:p>
            <a:pPr>
              <a:buNone/>
            </a:pPr>
            <a:r>
              <a:rPr lang="en-US" dirty="0" smtClean="0"/>
              <a:t>        alpha(</a:t>
            </a:r>
            <a:r>
              <a:rPr lang="en-US" dirty="0" err="1" smtClean="0"/>
              <a:t>int</a:t>
            </a:r>
            <a:r>
              <a:rPr lang="en-US" dirty="0" smtClean="0"/>
              <a:t> d)</a:t>
            </a:r>
          </a:p>
          <a:p>
            <a:pPr>
              <a:buNone/>
            </a:pPr>
            <a:r>
              <a:rPr lang="en-US" dirty="0" smtClean="0"/>
              <a:t>           {</a:t>
            </a:r>
          </a:p>
          <a:p>
            <a:pPr>
              <a:buNone/>
            </a:pPr>
            <a:r>
              <a:rPr lang="en-US" dirty="0" smtClean="0"/>
              <a:t>              </a:t>
            </a:r>
            <a:r>
              <a:rPr lang="en-US" dirty="0" err="1" smtClean="0"/>
              <a:t>alpha_data</a:t>
            </a:r>
            <a:r>
              <a:rPr lang="en-US" dirty="0" smtClean="0"/>
              <a:t>=d;</a:t>
            </a:r>
          </a:p>
          <a:p>
            <a:pPr>
              <a:buNone/>
            </a:pPr>
            <a:r>
              <a:rPr lang="en-US" dirty="0" smtClean="0"/>
              <a:t>           }</a:t>
            </a:r>
          </a:p>
          <a:p>
            <a:pPr>
              <a:buNone/>
            </a:pPr>
            <a:endParaRPr lang="en-US" dirty="0" smtClean="0"/>
          </a:p>
          <a:p>
            <a:pPr>
              <a:buNone/>
            </a:pPr>
            <a:r>
              <a:rPr lang="en-US" dirty="0" smtClean="0"/>
              <a:t>        void show()</a:t>
            </a:r>
          </a:p>
          <a:p>
            <a:pPr>
              <a:buNone/>
            </a:pPr>
            <a:r>
              <a:rPr lang="en-US" dirty="0" smtClean="0"/>
              <a:t>           {</a:t>
            </a:r>
          </a:p>
          <a:p>
            <a:pPr>
              <a:buNone/>
            </a:pPr>
            <a:r>
              <a:rPr lang="en-US" dirty="0" smtClean="0"/>
              <a:t>              </a:t>
            </a:r>
            <a:r>
              <a:rPr lang="en-US" dirty="0" err="1" smtClean="0"/>
              <a:t>cout</a:t>
            </a:r>
            <a:r>
              <a:rPr lang="en-US" dirty="0" smtClean="0"/>
              <a:t>&lt;&lt;"\n Value of </a:t>
            </a:r>
            <a:r>
              <a:rPr lang="en-US" dirty="0" err="1" smtClean="0"/>
              <a:t>alpha_data</a:t>
            </a:r>
            <a:r>
              <a:rPr lang="en-US" dirty="0" smtClean="0"/>
              <a:t> = "&lt;&lt;</a:t>
            </a:r>
            <a:r>
              <a:rPr lang="en-US" dirty="0" err="1" smtClean="0"/>
              <a:t>alpha_data</a:t>
            </a:r>
            <a:r>
              <a:rPr lang="en-US" dirty="0" smtClean="0"/>
              <a:t>&lt;&lt;</a:t>
            </a:r>
            <a:r>
              <a:rPr lang="en-US" dirty="0" err="1" smtClean="0"/>
              <a:t>endl</a:t>
            </a:r>
            <a:r>
              <a:rPr lang="en-US" dirty="0" smtClean="0"/>
              <a:t>;</a:t>
            </a:r>
          </a:p>
          <a:p>
            <a:pPr>
              <a:buNone/>
            </a:pPr>
            <a:r>
              <a:rPr lang="en-US" dirty="0" smtClean="0"/>
              <a:t>           }</a:t>
            </a:r>
          </a:p>
          <a:p>
            <a:pPr>
              <a:buNone/>
            </a:pPr>
            <a:r>
              <a:rPr lang="en-US" dirty="0" smtClean="0"/>
              <a:t>        friend beta;</a:t>
            </a:r>
          </a:p>
          <a:p>
            <a:pPr>
              <a:buNone/>
            </a:pPr>
            <a:r>
              <a:rPr lang="en-US" dirty="0" smtClean="0"/>
              <a:t>    };</a:t>
            </a:r>
          </a:p>
          <a:p>
            <a:pPr>
              <a:buNone/>
            </a:pPr>
            <a:endParaRPr lang="en-US" dirty="0" smtClean="0"/>
          </a:p>
        </p:txBody>
      </p:sp>
      <p:sp>
        <p:nvSpPr>
          <p:cNvPr id="4" name="Rectangle 3"/>
          <p:cNvSpPr/>
          <p:nvPr/>
        </p:nvSpPr>
        <p:spPr>
          <a:xfrm>
            <a:off x="4343400" y="1066800"/>
            <a:ext cx="4572000" cy="5693866"/>
          </a:xfrm>
          <a:prstGeom prst="rect">
            <a:avLst/>
          </a:prstGeom>
        </p:spPr>
        <p:txBody>
          <a:bodyPr wrap="square">
            <a:spAutoFit/>
          </a:bodyPr>
          <a:lstStyle/>
          <a:p>
            <a:pPr>
              <a:buNone/>
            </a:pPr>
            <a:r>
              <a:rPr lang="en-US" sz="1400" dirty="0" smtClean="0"/>
              <a:t>class beta </a:t>
            </a:r>
          </a:p>
          <a:p>
            <a:pPr>
              <a:buNone/>
            </a:pPr>
            <a:r>
              <a:rPr lang="en-US" sz="1400" dirty="0" smtClean="0"/>
              <a:t>	{</a:t>
            </a:r>
          </a:p>
          <a:p>
            <a:pPr>
              <a:buNone/>
            </a:pPr>
            <a:r>
              <a:rPr lang="en-US" sz="1400" dirty="0" smtClean="0"/>
              <a:t>       private:</a:t>
            </a:r>
          </a:p>
          <a:p>
            <a:pPr>
              <a:buNone/>
            </a:pPr>
            <a:r>
              <a:rPr lang="en-US" sz="1400" dirty="0" smtClean="0"/>
              <a:t>        </a:t>
            </a:r>
            <a:r>
              <a:rPr lang="en-US" sz="1400" dirty="0" err="1" smtClean="0"/>
              <a:t>int</a:t>
            </a:r>
            <a:r>
              <a:rPr lang="en-US" sz="1400" dirty="0" smtClean="0"/>
              <a:t> </a:t>
            </a:r>
            <a:r>
              <a:rPr lang="en-US" sz="1400" dirty="0" err="1" smtClean="0"/>
              <a:t>beta_data</a:t>
            </a:r>
            <a:r>
              <a:rPr lang="en-US" sz="1400" dirty="0" smtClean="0"/>
              <a:t>;</a:t>
            </a:r>
          </a:p>
          <a:p>
            <a:pPr>
              <a:buNone/>
            </a:pPr>
            <a:endParaRPr lang="en-US" sz="1400" dirty="0" smtClean="0"/>
          </a:p>
          <a:p>
            <a:pPr>
              <a:buNone/>
            </a:pPr>
            <a:r>
              <a:rPr lang="en-US" sz="1400" dirty="0" smtClean="0"/>
              <a:t>       public:</a:t>
            </a:r>
          </a:p>
          <a:p>
            <a:pPr>
              <a:buNone/>
            </a:pPr>
            <a:r>
              <a:rPr lang="en-US" sz="1400" dirty="0" smtClean="0"/>
              <a:t>        beta()</a:t>
            </a:r>
          </a:p>
          <a:p>
            <a:pPr>
              <a:buNone/>
            </a:pPr>
            <a:r>
              <a:rPr lang="en-US" sz="1400" dirty="0" smtClean="0"/>
              <a:t>           {</a:t>
            </a:r>
          </a:p>
          <a:p>
            <a:pPr>
              <a:buNone/>
            </a:pPr>
            <a:r>
              <a:rPr lang="en-US" sz="1400" dirty="0" smtClean="0"/>
              <a:t>              </a:t>
            </a:r>
            <a:r>
              <a:rPr lang="en-US" sz="1400" dirty="0" err="1" smtClean="0"/>
              <a:t>beta_data</a:t>
            </a:r>
            <a:r>
              <a:rPr lang="en-US" sz="1400" dirty="0" smtClean="0"/>
              <a:t>=0;</a:t>
            </a:r>
          </a:p>
          <a:p>
            <a:pPr>
              <a:buNone/>
            </a:pPr>
            <a:r>
              <a:rPr lang="en-US" sz="1400" dirty="0" smtClean="0"/>
              <a:t>           }</a:t>
            </a:r>
          </a:p>
          <a:p>
            <a:pPr>
              <a:buNone/>
            </a:pPr>
            <a:r>
              <a:rPr lang="en-US" sz="1400" dirty="0" smtClean="0"/>
              <a:t>        </a:t>
            </a:r>
            <a:r>
              <a:rPr lang="en-US" sz="1400" dirty="0" smtClean="0"/>
              <a:t>void show(alpha a)</a:t>
            </a:r>
          </a:p>
          <a:p>
            <a:pPr>
              <a:buNone/>
            </a:pPr>
            <a:r>
              <a:rPr lang="en-US" sz="1400" dirty="0" smtClean="0"/>
              <a:t>           {</a:t>
            </a:r>
          </a:p>
          <a:p>
            <a:pPr>
              <a:buNone/>
            </a:pPr>
            <a:r>
              <a:rPr lang="en-US" sz="1400" dirty="0" smtClean="0"/>
              <a:t>              </a:t>
            </a:r>
            <a:r>
              <a:rPr lang="en-US" sz="1400" dirty="0" err="1" smtClean="0"/>
              <a:t>cout</a:t>
            </a:r>
            <a:r>
              <a:rPr lang="en-US" sz="1400" dirty="0" smtClean="0"/>
              <a:t>&lt;&lt;" Value of </a:t>
            </a:r>
            <a:r>
              <a:rPr lang="en-US" sz="1400" dirty="0" err="1" smtClean="0"/>
              <a:t>beta_data</a:t>
            </a:r>
            <a:r>
              <a:rPr lang="en-US" sz="1400" dirty="0" smtClean="0"/>
              <a:t> = "&lt;&lt;</a:t>
            </a:r>
            <a:r>
              <a:rPr lang="en-US" sz="1400" dirty="0" err="1" smtClean="0"/>
              <a:t>a.alpha_data</a:t>
            </a:r>
            <a:r>
              <a:rPr lang="en-US" sz="1400" dirty="0" smtClean="0"/>
              <a:t>&lt;&lt;</a:t>
            </a:r>
            <a:r>
              <a:rPr lang="en-US" sz="1400" dirty="0" err="1" smtClean="0"/>
              <a:t>endl</a:t>
            </a:r>
            <a:r>
              <a:rPr lang="en-US" sz="1400" dirty="0" smtClean="0"/>
              <a:t>;</a:t>
            </a:r>
          </a:p>
          <a:p>
            <a:pPr>
              <a:buNone/>
            </a:pPr>
            <a:r>
              <a:rPr lang="en-US" sz="1400" dirty="0" smtClean="0"/>
              <a:t>           </a:t>
            </a:r>
            <a:r>
              <a:rPr lang="en-US" sz="1400" dirty="0" smtClean="0"/>
              <a:t>}     </a:t>
            </a:r>
            <a:r>
              <a:rPr lang="en-US" sz="1400" dirty="0" smtClean="0"/>
              <a:t>};</a:t>
            </a:r>
          </a:p>
          <a:p>
            <a:pPr>
              <a:buNone/>
            </a:pPr>
            <a:endParaRPr lang="en-US" sz="1400" dirty="0" smtClean="0"/>
          </a:p>
          <a:p>
            <a:pPr>
              <a:buNone/>
            </a:pPr>
            <a:r>
              <a:rPr lang="en-US" sz="1400" dirty="0" smtClean="0"/>
              <a:t> main()</a:t>
            </a:r>
          </a:p>
          <a:p>
            <a:pPr>
              <a:buNone/>
            </a:pPr>
            <a:r>
              <a:rPr lang="en-US" sz="1400" dirty="0" smtClean="0"/>
              <a:t>    {</a:t>
            </a:r>
          </a:p>
          <a:p>
            <a:pPr>
              <a:buNone/>
            </a:pPr>
            <a:r>
              <a:rPr lang="en-US" sz="1400" dirty="0" smtClean="0"/>
              <a:t>  </a:t>
            </a:r>
            <a:endParaRPr lang="en-US" sz="1400" dirty="0" smtClean="0"/>
          </a:p>
          <a:p>
            <a:pPr>
              <a:buNone/>
            </a:pPr>
            <a:r>
              <a:rPr lang="en-US" sz="1400" dirty="0" smtClean="0"/>
              <a:t>       </a:t>
            </a:r>
            <a:r>
              <a:rPr lang="en-US" sz="1400" dirty="0" smtClean="0"/>
              <a:t>alpha a(786);</a:t>
            </a:r>
          </a:p>
          <a:p>
            <a:pPr>
              <a:buNone/>
            </a:pPr>
            <a:r>
              <a:rPr lang="en-US" sz="1400" dirty="0" smtClean="0"/>
              <a:t>       beta b;</a:t>
            </a:r>
          </a:p>
          <a:p>
            <a:pPr>
              <a:buNone/>
            </a:pPr>
            <a:r>
              <a:rPr lang="en-US" sz="1400" dirty="0" smtClean="0"/>
              <a:t>       </a:t>
            </a:r>
            <a:r>
              <a:rPr lang="en-US" sz="1400" dirty="0" err="1" smtClean="0"/>
              <a:t>a.show</a:t>
            </a:r>
            <a:r>
              <a:rPr lang="en-US" sz="1400" dirty="0" smtClean="0"/>
              <a:t>();</a:t>
            </a:r>
          </a:p>
          <a:p>
            <a:pPr>
              <a:buNone/>
            </a:pPr>
            <a:r>
              <a:rPr lang="en-US" sz="1400" dirty="0" smtClean="0"/>
              <a:t>       </a:t>
            </a:r>
            <a:r>
              <a:rPr lang="en-US" sz="1400" dirty="0" err="1" smtClean="0"/>
              <a:t>b.show</a:t>
            </a:r>
            <a:r>
              <a:rPr lang="en-US" sz="1400" dirty="0" smtClean="0"/>
              <a:t>(a1);</a:t>
            </a:r>
          </a:p>
          <a:p>
            <a:pPr>
              <a:buNone/>
            </a:pPr>
            <a:r>
              <a:rPr lang="en-US" sz="1400" dirty="0" smtClean="0"/>
              <a:t>    </a:t>
            </a:r>
            <a:endParaRPr lang="en-US" sz="1400" dirty="0" smtClean="0"/>
          </a:p>
          <a:p>
            <a:pPr>
              <a:buNone/>
            </a:pPr>
            <a:r>
              <a:rPr lang="en-US" sz="1400" dirty="0" smtClean="0"/>
              <a:t>    }</a:t>
            </a:r>
          </a:p>
          <a:p>
            <a:pPr>
              <a:buNone/>
            </a:pPr>
            <a:endParaRPr lang="en-US" sz="1400" dirty="0"/>
          </a:p>
        </p:txBody>
      </p:sp>
      <p:cxnSp>
        <p:nvCxnSpPr>
          <p:cNvPr id="6" name="Straight Connector 5"/>
          <p:cNvCxnSpPr/>
          <p:nvPr/>
        </p:nvCxnSpPr>
        <p:spPr>
          <a:xfrm rot="5400000">
            <a:off x="1334294" y="3694906"/>
            <a:ext cx="5867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dirty="0" smtClean="0"/>
              <a:t>It is the capability of one class to acquire properties and characteristics from another class. The class whose properties are inherited by other class is called the </a:t>
            </a:r>
            <a:r>
              <a:rPr lang="en-US" b="1" dirty="0" smtClean="0"/>
              <a:t>Parent</a:t>
            </a:r>
            <a:r>
              <a:rPr lang="en-US" dirty="0" smtClean="0"/>
              <a:t> or </a:t>
            </a:r>
            <a:r>
              <a:rPr lang="en-US" b="1" dirty="0" smtClean="0"/>
              <a:t>Base</a:t>
            </a:r>
            <a:r>
              <a:rPr lang="en-US" dirty="0" smtClean="0"/>
              <a:t> or </a:t>
            </a:r>
            <a:r>
              <a:rPr lang="en-US" b="1" dirty="0" smtClean="0"/>
              <a:t>Super</a:t>
            </a:r>
            <a:r>
              <a:rPr lang="en-US" dirty="0" smtClean="0"/>
              <a:t> class. And, the class which inherits properties of other class is called </a:t>
            </a:r>
            <a:r>
              <a:rPr lang="en-US" b="1" dirty="0" smtClean="0"/>
              <a:t>Child</a:t>
            </a:r>
            <a:r>
              <a:rPr lang="en-US" dirty="0" smtClean="0"/>
              <a:t> or </a:t>
            </a:r>
            <a:r>
              <a:rPr lang="en-US" b="1" dirty="0" smtClean="0"/>
              <a:t>Derived</a:t>
            </a:r>
            <a:r>
              <a:rPr lang="en-US" dirty="0" smtClean="0"/>
              <a:t> or </a:t>
            </a:r>
            <a:r>
              <a:rPr lang="en-US" b="1" dirty="0" smtClean="0"/>
              <a:t>Sub</a:t>
            </a:r>
            <a:r>
              <a:rPr lang="en-US" dirty="0" smtClean="0"/>
              <a:t> class.</a:t>
            </a:r>
          </a:p>
          <a:p>
            <a:pPr>
              <a:buNone/>
            </a:pPr>
            <a:endParaRPr lang="en-US" dirty="0" smtClean="0"/>
          </a:p>
          <a:p>
            <a:pPr>
              <a:buNone/>
            </a:pPr>
            <a:r>
              <a:rPr lang="en-US" dirty="0" smtClean="0"/>
              <a:t>In C++ , classes are reused by the concept called inheritance .</a:t>
            </a:r>
          </a:p>
          <a:p>
            <a:pPr>
              <a:buNone/>
            </a:pPr>
            <a:endParaRPr lang="en-US" dirty="0" smtClean="0"/>
          </a:p>
          <a:p>
            <a:pPr>
              <a:buNone/>
            </a:pPr>
            <a:r>
              <a:rPr lang="en-US" dirty="0" smtClean="0"/>
              <a:t> When we inherit an existing class, all its methods and fields become available in the new class, hence code is reused.</a:t>
            </a:r>
          </a:p>
          <a:p>
            <a:pPr>
              <a:buNone/>
            </a:pPr>
            <a:endParaRPr lang="en-US" b="1" dirty="0" smtClean="0"/>
          </a:p>
          <a:p>
            <a:pPr>
              <a:buNone/>
            </a:pPr>
            <a:r>
              <a:rPr lang="en-US" b="1" dirty="0" smtClean="0"/>
              <a:t>NOTE : </a:t>
            </a:r>
            <a:r>
              <a:rPr lang="en-US" dirty="0" smtClean="0"/>
              <a:t>All members of a class except Private, are inherited</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dirty="0" smtClean="0"/>
              <a:t>Access mechanism in classes</a:t>
            </a:r>
            <a:endParaRPr lang="en-US" dirty="0"/>
          </a:p>
        </p:txBody>
      </p:sp>
      <p:pic>
        <p:nvPicPr>
          <p:cNvPr id="1026" name="Picture 2" descr="\\192.168.0.63\dcs\Faculty\Gopika S\2016\OOPS\mechanism.JPG"/>
          <p:cNvPicPr>
            <a:picLocks noGrp="1" noChangeAspect="1" noChangeArrowheads="1"/>
          </p:cNvPicPr>
          <p:nvPr>
            <p:ph idx="1"/>
          </p:nvPr>
        </p:nvPicPr>
        <p:blipFill>
          <a:blip r:embed="rId2"/>
          <a:srcRect/>
          <a:stretch>
            <a:fillRect/>
          </a:stretch>
        </p:blipFill>
        <p:spPr bwMode="auto">
          <a:xfrm>
            <a:off x="685801" y="914400"/>
            <a:ext cx="7543800" cy="5562601"/>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useful points..</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Friendships are not symmetric</a:t>
            </a:r>
            <a:r>
              <a:rPr lang="en-US" dirty="0" smtClean="0"/>
              <a:t> – If class A is a friend of class B, class B is not automatically a friend of class A.</a:t>
            </a:r>
          </a:p>
          <a:p>
            <a:pPr>
              <a:buNone/>
            </a:pPr>
            <a:endParaRPr lang="en-US" dirty="0" smtClean="0"/>
          </a:p>
          <a:p>
            <a:r>
              <a:rPr lang="en-US" b="1" dirty="0" smtClean="0"/>
              <a:t>Friendships are not transitive</a:t>
            </a:r>
            <a:r>
              <a:rPr lang="en-US" dirty="0" smtClean="0"/>
              <a:t> – If class A is a friend of class B, and class B is a friend of class C, class A is not automatically a friend of class C.</a:t>
            </a:r>
          </a:p>
          <a:p>
            <a:pPr>
              <a:buNone/>
            </a:pPr>
            <a:endParaRPr lang="en-US" dirty="0" smtClean="0"/>
          </a:p>
          <a:p>
            <a:r>
              <a:rPr lang="en-US" b="1" dirty="0" smtClean="0"/>
              <a:t>Friendships are not inherited</a:t>
            </a:r>
            <a:r>
              <a:rPr lang="en-US" dirty="0" smtClean="0"/>
              <a:t> – A friend of class Base is not automatically a friend of class Derived and vice versa; equally if Base is a friend of another class, Derived is not automatically a friend and vice versa.</a:t>
            </a:r>
          </a:p>
          <a:p>
            <a:pPr>
              <a:buNone/>
            </a:pPr>
            <a:endParaRPr lang="en-US" dirty="0" smtClean="0"/>
          </a:p>
          <a:p>
            <a:r>
              <a:rPr lang="en-US" b="1" dirty="0" smtClean="0"/>
              <a:t>Access due to friendship </a:t>
            </a:r>
            <a:r>
              <a:rPr lang="en-US" b="1" i="1" dirty="0" smtClean="0"/>
              <a:t>is</a:t>
            </a:r>
            <a:r>
              <a:rPr lang="en-US" b="1" dirty="0" smtClean="0"/>
              <a:t> inherited</a:t>
            </a:r>
            <a:r>
              <a:rPr lang="en-US" dirty="0" smtClean="0"/>
              <a:t> – A friend of Derived can access the restricted members of Derived that were inherited from Base. A friend of Derived only has access to members inherited from Base to which Derived has access itself, e.g. if Derived inherits publicly from Base, Derived only has access to the protected (and public) members inherited from Base, not the private members, so neither does a friend.</a:t>
            </a:r>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View of access control to the members of class</a:t>
            </a:r>
            <a:endParaRPr lang="en-US" dirty="0"/>
          </a:p>
        </p:txBody>
      </p:sp>
      <p:sp>
        <p:nvSpPr>
          <p:cNvPr id="3" name="Content Placeholder 2"/>
          <p:cNvSpPr>
            <a:spLocks noGrp="1"/>
          </p:cNvSpPr>
          <p:nvPr>
            <p:ph idx="1"/>
          </p:nvPr>
        </p:nvSpPr>
        <p:spPr>
          <a:xfrm>
            <a:off x="152400" y="1600200"/>
            <a:ext cx="8534400" cy="4525963"/>
          </a:xfrm>
        </p:spPr>
        <p:txBody>
          <a:bodyPr>
            <a:normAutofit/>
          </a:bodyPr>
          <a:lstStyle/>
          <a:p>
            <a:r>
              <a:rPr lang="en-US" sz="2000" dirty="0" smtClean="0"/>
              <a:t>All users</a:t>
            </a:r>
            <a:endParaRPr lang="en-US" sz="2000" dirty="0"/>
          </a:p>
        </p:txBody>
      </p:sp>
      <p:sp>
        <p:nvSpPr>
          <p:cNvPr id="4" name="Oval 3"/>
          <p:cNvSpPr/>
          <p:nvPr/>
        </p:nvSpPr>
        <p:spPr>
          <a:xfrm>
            <a:off x="1752600" y="1752600"/>
            <a:ext cx="5638800" cy="434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Public</a:t>
            </a:r>
            <a:endParaRPr lang="en-US" dirty="0"/>
          </a:p>
        </p:txBody>
      </p:sp>
      <p:sp>
        <p:nvSpPr>
          <p:cNvPr id="5" name="Oval 4"/>
          <p:cNvSpPr/>
          <p:nvPr/>
        </p:nvSpPr>
        <p:spPr>
          <a:xfrm>
            <a:off x="3810000" y="2667000"/>
            <a:ext cx="3124200" cy="2667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smtClean="0"/>
              <a:t>Protected</a:t>
            </a:r>
            <a:endParaRPr lang="en-US" dirty="0"/>
          </a:p>
        </p:txBody>
      </p:sp>
      <p:sp>
        <p:nvSpPr>
          <p:cNvPr id="6" name="Oval 5"/>
          <p:cNvSpPr/>
          <p:nvPr/>
        </p:nvSpPr>
        <p:spPr>
          <a:xfrm>
            <a:off x="5334000" y="3429000"/>
            <a:ext cx="1219200" cy="11430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Private</a:t>
            </a:r>
            <a:endParaRPr lang="en-US" dirty="0"/>
          </a:p>
        </p:txBody>
      </p:sp>
      <p:cxnSp>
        <p:nvCxnSpPr>
          <p:cNvPr id="8" name="Straight Arrow Connector 7"/>
          <p:cNvCxnSpPr/>
          <p:nvPr/>
        </p:nvCxnSpPr>
        <p:spPr>
          <a:xfrm>
            <a:off x="1219200" y="1981200"/>
            <a:ext cx="1295400"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52400" y="6488668"/>
            <a:ext cx="3191258" cy="369332"/>
          </a:xfrm>
          <a:prstGeom prst="rect">
            <a:avLst/>
          </a:prstGeom>
          <a:noFill/>
        </p:spPr>
        <p:txBody>
          <a:bodyPr wrap="none" rtlCol="0">
            <a:spAutoFit/>
          </a:bodyPr>
          <a:lstStyle/>
          <a:p>
            <a:r>
              <a:rPr lang="en-US" dirty="0" smtClean="0"/>
              <a:t>Derived class member functions</a:t>
            </a:r>
            <a:endParaRPr lang="en-US" dirty="0"/>
          </a:p>
        </p:txBody>
      </p:sp>
      <p:cxnSp>
        <p:nvCxnSpPr>
          <p:cNvPr id="10" name="Straight Arrow Connector 9"/>
          <p:cNvCxnSpPr/>
          <p:nvPr/>
        </p:nvCxnSpPr>
        <p:spPr>
          <a:xfrm rot="5400000" flipH="1" flipV="1">
            <a:off x="1901452" y="4804148"/>
            <a:ext cx="1535668" cy="198577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81200" y="4724400"/>
            <a:ext cx="2438400" cy="1828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562600" y="6248400"/>
            <a:ext cx="3581400" cy="646331"/>
          </a:xfrm>
          <a:prstGeom prst="rect">
            <a:avLst/>
          </a:prstGeom>
          <a:noFill/>
        </p:spPr>
        <p:txBody>
          <a:bodyPr wrap="square" rtlCol="0">
            <a:spAutoFit/>
          </a:bodyPr>
          <a:lstStyle/>
          <a:p>
            <a:r>
              <a:rPr lang="en-US" dirty="0" smtClean="0"/>
              <a:t>Own Member functions , friend classes and friend functions</a:t>
            </a:r>
            <a:endParaRPr lang="en-US" dirty="0"/>
          </a:p>
        </p:txBody>
      </p:sp>
      <p:cxnSp>
        <p:nvCxnSpPr>
          <p:cNvPr id="19" name="Straight Arrow Connector 18"/>
          <p:cNvCxnSpPr>
            <a:stCxn id="18" idx="0"/>
          </p:cNvCxnSpPr>
          <p:nvPr/>
        </p:nvCxnSpPr>
        <p:spPr>
          <a:xfrm rot="16200000" flipV="1">
            <a:off x="5734050" y="4629150"/>
            <a:ext cx="19812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V="1">
            <a:off x="6553200" y="5257800"/>
            <a:ext cx="12192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V="1">
            <a:off x="6210301" y="4686301"/>
            <a:ext cx="1904999" cy="1219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a:t>
            </a:r>
            <a:endParaRPr lang="en-US" dirty="0"/>
          </a:p>
        </p:txBody>
      </p:sp>
      <p:sp>
        <p:nvSpPr>
          <p:cNvPr id="3" name="Content Placeholder 2"/>
          <p:cNvSpPr>
            <a:spLocks noGrp="1"/>
          </p:cNvSpPr>
          <p:nvPr>
            <p:ph idx="1"/>
          </p:nvPr>
        </p:nvSpPr>
        <p:spPr>
          <a:xfrm>
            <a:off x="152400" y="914400"/>
            <a:ext cx="4267200" cy="5211763"/>
          </a:xfrm>
        </p:spPr>
        <p:txBody>
          <a:bodyPr>
            <a:normAutofit fontScale="62500" lnSpcReduction="20000"/>
          </a:bodyPr>
          <a:lstStyle/>
          <a:p>
            <a:pPr>
              <a:buNone/>
            </a:pPr>
            <a:r>
              <a:rPr lang="en-US" dirty="0" smtClean="0"/>
              <a:t>class first   </a:t>
            </a:r>
          </a:p>
          <a:p>
            <a:pPr>
              <a:buNone/>
            </a:pPr>
            <a:r>
              <a:rPr lang="en-US" dirty="0" smtClean="0"/>
              <a:t>{</a:t>
            </a:r>
          </a:p>
          <a:p>
            <a:pPr>
              <a:buNone/>
            </a:pPr>
            <a:r>
              <a:rPr lang="en-US" dirty="0" smtClean="0"/>
              <a:t>     public:   </a:t>
            </a:r>
          </a:p>
          <a:p>
            <a:pPr>
              <a:buNone/>
            </a:pPr>
            <a:r>
              <a:rPr lang="en-US" dirty="0" smtClean="0"/>
              <a:t>     </a:t>
            </a:r>
            <a:r>
              <a:rPr lang="en-US" dirty="0" err="1" smtClean="0"/>
              <a:t>int</a:t>
            </a:r>
            <a:r>
              <a:rPr lang="en-US" dirty="0" smtClean="0"/>
              <a:t> </a:t>
            </a:r>
            <a:r>
              <a:rPr lang="en-US" dirty="0" err="1" smtClean="0"/>
              <a:t>a,b</a:t>
            </a:r>
            <a:r>
              <a:rPr lang="en-US" dirty="0" smtClean="0"/>
              <a:t>;    </a:t>
            </a:r>
          </a:p>
          <a:p>
            <a:pPr>
              <a:buNone/>
            </a:pPr>
            <a:r>
              <a:rPr lang="en-US" dirty="0" smtClean="0"/>
              <a:t>void </a:t>
            </a:r>
            <a:r>
              <a:rPr lang="en-US" dirty="0" err="1" smtClean="0"/>
              <a:t>getdata</a:t>
            </a:r>
            <a:r>
              <a:rPr lang="en-US" dirty="0" smtClean="0"/>
              <a:t>()  </a:t>
            </a:r>
          </a:p>
          <a:p>
            <a:pPr>
              <a:buNone/>
            </a:pPr>
            <a:r>
              <a:rPr lang="en-US" dirty="0" smtClean="0"/>
              <a:t>{</a:t>
            </a:r>
          </a:p>
          <a:p>
            <a:pPr>
              <a:buNone/>
            </a:pPr>
            <a:r>
              <a:rPr lang="en-US" dirty="0" smtClean="0"/>
              <a:t>     </a:t>
            </a:r>
            <a:r>
              <a:rPr lang="en-US" dirty="0" err="1" smtClean="0"/>
              <a:t>cout</a:t>
            </a:r>
            <a:r>
              <a:rPr lang="en-US" dirty="0" smtClean="0"/>
              <a:t>&lt;&lt;"\</a:t>
            </a:r>
            <a:r>
              <a:rPr lang="en-US" dirty="0" err="1" smtClean="0"/>
              <a:t>nEnter</a:t>
            </a:r>
            <a:r>
              <a:rPr lang="en-US" dirty="0" smtClean="0"/>
              <a:t> Number :::\t";</a:t>
            </a:r>
          </a:p>
          <a:p>
            <a:pPr>
              <a:buNone/>
            </a:pPr>
            <a:r>
              <a:rPr lang="en-US" dirty="0" smtClean="0"/>
              <a:t>     </a:t>
            </a:r>
            <a:r>
              <a:rPr lang="en-US" dirty="0" err="1" smtClean="0"/>
              <a:t>cin</a:t>
            </a:r>
            <a:r>
              <a:rPr lang="en-US" dirty="0" smtClean="0"/>
              <a:t>&gt;&gt;a&gt;&gt;b;</a:t>
            </a:r>
          </a:p>
          <a:p>
            <a:pPr>
              <a:buNone/>
            </a:pPr>
            <a:r>
              <a:rPr lang="en-US" dirty="0" smtClean="0"/>
              <a:t>}</a:t>
            </a:r>
          </a:p>
          <a:p>
            <a:pPr>
              <a:buNone/>
            </a:pPr>
            <a:endParaRPr lang="en-US" dirty="0" smtClean="0"/>
          </a:p>
          <a:p>
            <a:pPr>
              <a:buNone/>
            </a:pPr>
            <a:r>
              <a:rPr lang="en-US" dirty="0" smtClean="0"/>
              <a:t>void </a:t>
            </a:r>
            <a:r>
              <a:rPr lang="en-US" dirty="0" err="1" smtClean="0"/>
              <a:t>putdata</a:t>
            </a:r>
            <a:r>
              <a:rPr lang="en-US" dirty="0" smtClean="0"/>
              <a:t>()    </a:t>
            </a:r>
          </a:p>
          <a:p>
            <a:pPr>
              <a:buNone/>
            </a:pPr>
            <a:r>
              <a:rPr lang="en-US" dirty="0" smtClean="0"/>
              <a:t>{</a:t>
            </a:r>
          </a:p>
          <a:p>
            <a:pPr>
              <a:buNone/>
            </a:pPr>
            <a:r>
              <a:rPr lang="en-US" dirty="0" smtClean="0"/>
              <a:t>     </a:t>
            </a:r>
            <a:r>
              <a:rPr lang="en-US" dirty="0" err="1" smtClean="0"/>
              <a:t>cout</a:t>
            </a:r>
            <a:r>
              <a:rPr lang="en-US" dirty="0" smtClean="0"/>
              <a:t>&lt;&lt;"\</a:t>
            </a:r>
            <a:r>
              <a:rPr lang="en-US" dirty="0" err="1" smtClean="0"/>
              <a:t>nNumber</a:t>
            </a:r>
            <a:r>
              <a:rPr lang="en-US" dirty="0" smtClean="0"/>
              <a:t> Is :::\t"&lt;&lt;a&lt;&lt;"\t"&lt;&lt;b;</a:t>
            </a:r>
          </a:p>
          <a:p>
            <a:pPr>
              <a:buNone/>
            </a:pPr>
            <a:r>
              <a:rPr lang="en-US" dirty="0" smtClean="0"/>
              <a:t>}</a:t>
            </a:r>
          </a:p>
          <a:p>
            <a:pPr>
              <a:buNone/>
            </a:pPr>
            <a:r>
              <a:rPr lang="en-US" dirty="0" smtClean="0"/>
              <a:t>};</a:t>
            </a:r>
          </a:p>
          <a:p>
            <a:pPr>
              <a:buNone/>
            </a:pPr>
            <a:r>
              <a:rPr lang="en-US" dirty="0" smtClean="0"/>
              <a:t> </a:t>
            </a:r>
          </a:p>
          <a:p>
            <a:endParaRPr lang="en-US" dirty="0" smtClean="0"/>
          </a:p>
          <a:p>
            <a:endParaRPr lang="en-US" dirty="0"/>
          </a:p>
        </p:txBody>
      </p:sp>
      <p:sp>
        <p:nvSpPr>
          <p:cNvPr id="4" name="Rectangle 3"/>
          <p:cNvSpPr/>
          <p:nvPr/>
        </p:nvSpPr>
        <p:spPr>
          <a:xfrm>
            <a:off x="4267200" y="1066800"/>
            <a:ext cx="4572000" cy="5355312"/>
          </a:xfrm>
          <a:prstGeom prst="rect">
            <a:avLst/>
          </a:prstGeom>
        </p:spPr>
        <p:txBody>
          <a:bodyPr>
            <a:spAutoFit/>
          </a:bodyPr>
          <a:lstStyle/>
          <a:p>
            <a:r>
              <a:rPr lang="en-US" dirty="0" smtClean="0"/>
              <a:t>class second :public first  </a:t>
            </a:r>
          </a:p>
          <a:p>
            <a:r>
              <a:rPr lang="en-US" dirty="0" smtClean="0"/>
              <a:t>{</a:t>
            </a:r>
          </a:p>
          <a:p>
            <a:r>
              <a:rPr lang="en-US" dirty="0" smtClean="0"/>
              <a:t>    public :   </a:t>
            </a:r>
          </a:p>
          <a:p>
            <a:r>
              <a:rPr lang="en-US" dirty="0" smtClean="0"/>
              <a:t>    </a:t>
            </a:r>
            <a:r>
              <a:rPr lang="en-US" dirty="0" err="1" smtClean="0"/>
              <a:t>int</a:t>
            </a:r>
            <a:r>
              <a:rPr lang="en-US" dirty="0" smtClean="0"/>
              <a:t> c;</a:t>
            </a:r>
          </a:p>
          <a:p>
            <a:endParaRPr lang="en-US" dirty="0" smtClean="0"/>
          </a:p>
          <a:p>
            <a:r>
              <a:rPr lang="en-US" dirty="0" smtClean="0"/>
              <a:t>    void add()</a:t>
            </a:r>
          </a:p>
          <a:p>
            <a:r>
              <a:rPr lang="en-US" dirty="0" smtClean="0"/>
              <a:t>    {</a:t>
            </a:r>
          </a:p>
          <a:p>
            <a:r>
              <a:rPr lang="en-US" dirty="0" smtClean="0"/>
              <a:t>       </a:t>
            </a:r>
            <a:r>
              <a:rPr lang="en-US" dirty="0" err="1" smtClean="0"/>
              <a:t>getdata</a:t>
            </a:r>
            <a:r>
              <a:rPr lang="en-US" dirty="0" smtClean="0"/>
              <a:t>();</a:t>
            </a:r>
          </a:p>
          <a:p>
            <a:r>
              <a:rPr lang="en-US" dirty="0" smtClean="0"/>
              <a:t>       </a:t>
            </a:r>
            <a:r>
              <a:rPr lang="en-US" dirty="0" err="1" smtClean="0"/>
              <a:t>putdata</a:t>
            </a:r>
            <a:r>
              <a:rPr lang="en-US" dirty="0" smtClean="0"/>
              <a:t>();</a:t>
            </a:r>
          </a:p>
          <a:p>
            <a:r>
              <a:rPr lang="en-US" dirty="0" smtClean="0"/>
              <a:t>       c=</a:t>
            </a:r>
            <a:r>
              <a:rPr lang="en-US" dirty="0" err="1" smtClean="0"/>
              <a:t>a+b</a:t>
            </a:r>
            <a:r>
              <a:rPr lang="en-US" dirty="0" smtClean="0"/>
              <a:t>;</a:t>
            </a:r>
          </a:p>
          <a:p>
            <a:r>
              <a:rPr lang="en-US" dirty="0" smtClean="0"/>
              <a:t>       </a:t>
            </a:r>
            <a:r>
              <a:rPr lang="en-US" dirty="0" err="1" smtClean="0"/>
              <a:t>cout</a:t>
            </a:r>
            <a:r>
              <a:rPr lang="en-US" dirty="0" smtClean="0"/>
              <a:t>&lt;&lt;"\n\</a:t>
            </a:r>
            <a:r>
              <a:rPr lang="en-US" dirty="0" err="1" smtClean="0"/>
              <a:t>nAnswer</a:t>
            </a:r>
            <a:r>
              <a:rPr lang="en-US" dirty="0" smtClean="0"/>
              <a:t> :::\t"&lt;&lt;c;</a:t>
            </a:r>
          </a:p>
          <a:p>
            <a:r>
              <a:rPr lang="en-US" dirty="0" smtClean="0"/>
              <a:t>    }</a:t>
            </a:r>
          </a:p>
          <a:p>
            <a:r>
              <a:rPr lang="en-US" dirty="0" smtClean="0"/>
              <a:t>};</a:t>
            </a:r>
          </a:p>
          <a:p>
            <a:r>
              <a:rPr lang="en-US" dirty="0" smtClean="0"/>
              <a:t> </a:t>
            </a:r>
          </a:p>
          <a:p>
            <a:r>
              <a:rPr lang="en-US" dirty="0" err="1" smtClean="0"/>
              <a:t>int</a:t>
            </a:r>
            <a:r>
              <a:rPr lang="en-US" dirty="0" smtClean="0"/>
              <a:t> main()</a:t>
            </a:r>
          </a:p>
          <a:p>
            <a:r>
              <a:rPr lang="en-US" dirty="0" smtClean="0"/>
              <a:t>{</a:t>
            </a:r>
          </a:p>
          <a:p>
            <a:r>
              <a:rPr lang="en-US" dirty="0" smtClean="0"/>
              <a:t>     second s1;      </a:t>
            </a:r>
          </a:p>
          <a:p>
            <a:r>
              <a:rPr lang="en-US" dirty="0" smtClean="0"/>
              <a:t>     s1.add();  </a:t>
            </a:r>
          </a:p>
          <a:p>
            <a:r>
              <a:rPr lang="en-US" dirty="0" smtClean="0"/>
              <a:t>     }</a:t>
            </a:r>
            <a:endParaRPr lang="en-US" dirty="0"/>
          </a:p>
        </p:txBody>
      </p:sp>
      <p:cxnSp>
        <p:nvCxnSpPr>
          <p:cNvPr id="6" name="Straight Connector 5"/>
          <p:cNvCxnSpPr/>
          <p:nvPr/>
        </p:nvCxnSpPr>
        <p:spPr>
          <a:xfrm rot="5400000">
            <a:off x="1295400" y="3886200"/>
            <a:ext cx="5562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Constructor and inheritance</a:t>
            </a:r>
            <a:br>
              <a:rPr lang="en-US" b="1" dirty="0" smtClean="0"/>
            </a:br>
            <a:endParaRPr lang="en-US" dirty="0"/>
          </a:p>
        </p:txBody>
      </p:sp>
      <p:sp>
        <p:nvSpPr>
          <p:cNvPr id="3" name="Content Placeholder 2"/>
          <p:cNvSpPr>
            <a:spLocks noGrp="1"/>
          </p:cNvSpPr>
          <p:nvPr>
            <p:ph idx="1"/>
          </p:nvPr>
        </p:nvSpPr>
        <p:spPr/>
        <p:txBody>
          <a:bodyPr>
            <a:noAutofit/>
          </a:bodyPr>
          <a:lstStyle/>
          <a:p>
            <a:r>
              <a:rPr lang="en-US" sz="2400" dirty="0" smtClean="0"/>
              <a:t>The derived class constructor is mandatory if base class has it.</a:t>
            </a:r>
          </a:p>
          <a:p>
            <a:endParaRPr lang="en-US" sz="2400" dirty="0" smtClean="0"/>
          </a:p>
          <a:p>
            <a:r>
              <a:rPr lang="en-US" sz="2400" dirty="0" smtClean="0"/>
              <a:t>The compiler automatically calls a base class constructor before executing the derived class constructor. </a:t>
            </a:r>
          </a:p>
          <a:p>
            <a:endParaRPr lang="en-US" sz="2400" dirty="0" smtClean="0"/>
          </a:p>
          <a:p>
            <a:r>
              <a:rPr lang="en-US" sz="2400" dirty="0" smtClean="0"/>
              <a:t>This is done by specifying the arguments to the selected base class constructor in the definition of the derived class constructor.</a:t>
            </a:r>
          </a:p>
          <a:p>
            <a:endParaRPr lang="en-US" sz="24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762000"/>
            <a:ext cx="3200400" cy="5867400"/>
          </a:xfrm>
        </p:spPr>
        <p:txBody>
          <a:bodyPr>
            <a:normAutofit fontScale="62500" lnSpcReduction="20000"/>
          </a:bodyPr>
          <a:lstStyle/>
          <a:p>
            <a:pPr>
              <a:buNone/>
            </a:pPr>
            <a:r>
              <a:rPr lang="en-US" dirty="0" smtClean="0"/>
              <a:t>class Rectangle { </a:t>
            </a:r>
          </a:p>
          <a:p>
            <a:pPr>
              <a:buNone/>
            </a:pPr>
            <a:r>
              <a:rPr lang="en-US" dirty="0" smtClean="0"/>
              <a:t>private : </a:t>
            </a:r>
          </a:p>
          <a:p>
            <a:pPr>
              <a:buNone/>
            </a:pPr>
            <a:endParaRPr lang="en-US" dirty="0" smtClean="0"/>
          </a:p>
          <a:p>
            <a:pPr>
              <a:buNone/>
            </a:pPr>
            <a:r>
              <a:rPr lang="en-US" dirty="0" smtClean="0"/>
              <a:t>float length; </a:t>
            </a:r>
          </a:p>
          <a:p>
            <a:pPr>
              <a:buNone/>
            </a:pPr>
            <a:r>
              <a:rPr lang="en-US" dirty="0" smtClean="0"/>
              <a:t>float width; </a:t>
            </a:r>
          </a:p>
          <a:p>
            <a:pPr>
              <a:buNone/>
            </a:pPr>
            <a:endParaRPr lang="en-US" dirty="0" smtClean="0"/>
          </a:p>
          <a:p>
            <a:pPr>
              <a:buNone/>
            </a:pPr>
            <a:r>
              <a:rPr lang="en-US" dirty="0" smtClean="0"/>
              <a:t>public: Rectangle () </a:t>
            </a:r>
          </a:p>
          <a:p>
            <a:pPr>
              <a:buNone/>
            </a:pPr>
            <a:r>
              <a:rPr lang="en-US" dirty="0" smtClean="0"/>
              <a:t>{ </a:t>
            </a:r>
          </a:p>
          <a:p>
            <a:pPr>
              <a:buNone/>
            </a:pPr>
            <a:r>
              <a:rPr lang="en-US" dirty="0" smtClean="0"/>
              <a:t>length = 1; width = 1; </a:t>
            </a:r>
          </a:p>
          <a:p>
            <a:pPr>
              <a:buNone/>
            </a:pPr>
            <a:r>
              <a:rPr lang="en-US" dirty="0" smtClean="0"/>
              <a:t>} </a:t>
            </a:r>
          </a:p>
          <a:p>
            <a:pPr>
              <a:buNone/>
            </a:pPr>
            <a:r>
              <a:rPr lang="en-US" dirty="0" smtClean="0"/>
              <a:t>Rectangle (float </a:t>
            </a:r>
            <a:r>
              <a:rPr lang="en-US" dirty="0" err="1" smtClean="0"/>
              <a:t>len</a:t>
            </a:r>
            <a:r>
              <a:rPr lang="en-US" dirty="0" smtClean="0"/>
              <a:t>, float </a:t>
            </a:r>
            <a:r>
              <a:rPr lang="en-US" dirty="0" err="1" smtClean="0"/>
              <a:t>wid</a:t>
            </a:r>
            <a:r>
              <a:rPr lang="en-US" dirty="0" smtClean="0"/>
              <a:t>) </a:t>
            </a:r>
          </a:p>
          <a:p>
            <a:pPr>
              <a:buNone/>
            </a:pPr>
            <a:r>
              <a:rPr lang="en-US" dirty="0" smtClean="0"/>
              <a:t>{ </a:t>
            </a:r>
          </a:p>
          <a:p>
            <a:pPr>
              <a:buNone/>
            </a:pPr>
            <a:r>
              <a:rPr lang="en-US" dirty="0" smtClean="0"/>
              <a:t>length = </a:t>
            </a:r>
            <a:r>
              <a:rPr lang="en-US" dirty="0" err="1" smtClean="0"/>
              <a:t>len</a:t>
            </a:r>
            <a:r>
              <a:rPr lang="en-US" dirty="0" smtClean="0"/>
              <a:t>; width = </a:t>
            </a:r>
            <a:r>
              <a:rPr lang="en-US" dirty="0" err="1" smtClean="0"/>
              <a:t>wid</a:t>
            </a:r>
            <a:r>
              <a:rPr lang="en-US" dirty="0" smtClean="0"/>
              <a:t>;</a:t>
            </a:r>
          </a:p>
          <a:p>
            <a:pPr>
              <a:buNone/>
            </a:pPr>
            <a:r>
              <a:rPr lang="en-US" dirty="0" smtClean="0"/>
              <a:t> }</a:t>
            </a:r>
          </a:p>
          <a:p>
            <a:pPr>
              <a:buNone/>
            </a:pPr>
            <a:r>
              <a:rPr lang="en-US" dirty="0" smtClean="0"/>
              <a:t> float area()</a:t>
            </a:r>
          </a:p>
          <a:p>
            <a:pPr>
              <a:buNone/>
            </a:pPr>
            <a:r>
              <a:rPr lang="en-US" dirty="0" smtClean="0"/>
              <a:t> {</a:t>
            </a:r>
          </a:p>
          <a:p>
            <a:pPr>
              <a:buNone/>
            </a:pPr>
            <a:r>
              <a:rPr lang="en-US" dirty="0" smtClean="0"/>
              <a:t> return length * width ;</a:t>
            </a:r>
          </a:p>
          <a:p>
            <a:pPr>
              <a:buNone/>
            </a:pPr>
            <a:r>
              <a:rPr lang="en-US" dirty="0" smtClean="0"/>
              <a:t> } };</a:t>
            </a:r>
          </a:p>
          <a:p>
            <a:pPr>
              <a:buNone/>
            </a:pPr>
            <a:endParaRPr lang="en-US" dirty="0" smtClean="0"/>
          </a:p>
        </p:txBody>
      </p:sp>
      <p:sp>
        <p:nvSpPr>
          <p:cNvPr id="6" name="Rectangle 5"/>
          <p:cNvSpPr/>
          <p:nvPr/>
        </p:nvSpPr>
        <p:spPr>
          <a:xfrm>
            <a:off x="3733800" y="762000"/>
            <a:ext cx="5410200" cy="5909310"/>
          </a:xfrm>
          <a:prstGeom prst="rect">
            <a:avLst/>
          </a:prstGeom>
        </p:spPr>
        <p:txBody>
          <a:bodyPr wrap="square">
            <a:spAutoFit/>
          </a:bodyPr>
          <a:lstStyle/>
          <a:p>
            <a:pPr>
              <a:buNone/>
            </a:pPr>
            <a:r>
              <a:rPr lang="en-US" dirty="0" smtClean="0"/>
              <a:t>class Box : public Rectangle { </a:t>
            </a:r>
          </a:p>
          <a:p>
            <a:pPr>
              <a:buNone/>
            </a:pPr>
            <a:r>
              <a:rPr lang="en-US" dirty="0" smtClean="0"/>
              <a:t>private : float height; </a:t>
            </a:r>
          </a:p>
          <a:p>
            <a:pPr>
              <a:buNone/>
            </a:pPr>
            <a:r>
              <a:rPr lang="en-US" dirty="0" smtClean="0"/>
              <a:t>public: Box () </a:t>
            </a:r>
          </a:p>
          <a:p>
            <a:pPr>
              <a:buNone/>
            </a:pPr>
            <a:r>
              <a:rPr lang="en-US" dirty="0" smtClean="0"/>
              <a:t>{ height = 2;</a:t>
            </a:r>
          </a:p>
          <a:p>
            <a:pPr>
              <a:buNone/>
            </a:pPr>
            <a:r>
              <a:rPr lang="en-US" dirty="0" smtClean="0"/>
              <a:t> }</a:t>
            </a:r>
          </a:p>
          <a:p>
            <a:pPr>
              <a:buNone/>
            </a:pPr>
            <a:endParaRPr lang="en-US" dirty="0" smtClean="0"/>
          </a:p>
          <a:p>
            <a:pPr>
              <a:buNone/>
            </a:pPr>
            <a:r>
              <a:rPr lang="en-US" sz="1400" dirty="0" smtClean="0"/>
              <a:t> </a:t>
            </a:r>
            <a:r>
              <a:rPr lang="en-US" dirty="0" smtClean="0"/>
              <a:t>Box (float </a:t>
            </a:r>
            <a:r>
              <a:rPr lang="en-US" dirty="0" err="1" smtClean="0"/>
              <a:t>len</a:t>
            </a:r>
            <a:r>
              <a:rPr lang="en-US" dirty="0" smtClean="0"/>
              <a:t>, float </a:t>
            </a:r>
            <a:r>
              <a:rPr lang="en-US" dirty="0" err="1" smtClean="0"/>
              <a:t>wid</a:t>
            </a:r>
            <a:r>
              <a:rPr lang="en-US" dirty="0" smtClean="0"/>
              <a:t>, float ht) : Rectangle(</a:t>
            </a:r>
            <a:r>
              <a:rPr lang="en-US" dirty="0" err="1" smtClean="0"/>
              <a:t>len</a:t>
            </a:r>
            <a:r>
              <a:rPr lang="en-US" dirty="0" smtClean="0"/>
              <a:t>, </a:t>
            </a:r>
            <a:r>
              <a:rPr lang="en-US" dirty="0" err="1" smtClean="0"/>
              <a:t>wid</a:t>
            </a:r>
            <a:r>
              <a:rPr lang="en-US" dirty="0" smtClean="0"/>
              <a:t>) </a:t>
            </a:r>
            <a:endParaRPr lang="en-US" sz="1400" dirty="0" smtClean="0"/>
          </a:p>
          <a:p>
            <a:pPr>
              <a:buNone/>
            </a:pPr>
            <a:r>
              <a:rPr lang="en-US" dirty="0" smtClean="0"/>
              <a:t>{ </a:t>
            </a:r>
          </a:p>
          <a:p>
            <a:pPr>
              <a:buNone/>
            </a:pPr>
            <a:r>
              <a:rPr lang="en-US" dirty="0" smtClean="0"/>
              <a:t>height = ht; </a:t>
            </a:r>
          </a:p>
          <a:p>
            <a:pPr>
              <a:buNone/>
            </a:pPr>
            <a:r>
              <a:rPr lang="en-US" dirty="0" smtClean="0"/>
              <a:t>} </a:t>
            </a:r>
          </a:p>
          <a:p>
            <a:pPr>
              <a:buNone/>
            </a:pPr>
            <a:r>
              <a:rPr lang="en-US" dirty="0" smtClean="0"/>
              <a:t>float volume() </a:t>
            </a:r>
          </a:p>
          <a:p>
            <a:pPr>
              <a:buNone/>
            </a:pPr>
            <a:r>
              <a:rPr lang="en-US" dirty="0" smtClean="0"/>
              <a:t>{</a:t>
            </a:r>
          </a:p>
          <a:p>
            <a:pPr>
              <a:buNone/>
            </a:pPr>
            <a:r>
              <a:rPr lang="en-US" dirty="0" smtClean="0"/>
              <a:t> return area() * height;</a:t>
            </a:r>
          </a:p>
          <a:p>
            <a:pPr>
              <a:buNone/>
            </a:pPr>
            <a:r>
              <a:rPr lang="en-US" dirty="0" smtClean="0"/>
              <a:t> } }; </a:t>
            </a:r>
          </a:p>
          <a:p>
            <a:pPr>
              <a:buNone/>
            </a:pPr>
            <a:r>
              <a:rPr lang="en-US" dirty="0" err="1" smtClean="0"/>
              <a:t>int</a:t>
            </a:r>
            <a:r>
              <a:rPr lang="en-US" dirty="0" smtClean="0"/>
              <a:t> main () </a:t>
            </a:r>
          </a:p>
          <a:p>
            <a:pPr>
              <a:buNone/>
            </a:pPr>
            <a:r>
              <a:rPr lang="en-US" dirty="0" smtClean="0"/>
              <a:t>{ </a:t>
            </a:r>
          </a:p>
          <a:p>
            <a:pPr>
              <a:buNone/>
            </a:pPr>
            <a:r>
              <a:rPr lang="en-US" dirty="0" smtClean="0"/>
              <a:t>Box </a:t>
            </a:r>
            <a:r>
              <a:rPr lang="en-US" dirty="0" err="1" smtClean="0"/>
              <a:t>bx</a:t>
            </a:r>
            <a:r>
              <a:rPr lang="en-US" dirty="0" smtClean="0"/>
              <a:t>; </a:t>
            </a:r>
          </a:p>
          <a:p>
            <a:pPr>
              <a:buNone/>
            </a:pPr>
            <a:r>
              <a:rPr lang="en-US" dirty="0" smtClean="0"/>
              <a:t>Box </a:t>
            </a:r>
            <a:r>
              <a:rPr lang="en-US" dirty="0" err="1" smtClean="0"/>
              <a:t>cx</a:t>
            </a:r>
            <a:r>
              <a:rPr lang="en-US" dirty="0" smtClean="0"/>
              <a:t>(4,8,5); </a:t>
            </a:r>
          </a:p>
          <a:p>
            <a:pPr>
              <a:buNone/>
            </a:pPr>
            <a:r>
              <a:rPr lang="en-US" dirty="0" err="1" smtClean="0"/>
              <a:t>cout</a:t>
            </a:r>
            <a:r>
              <a:rPr lang="en-US" dirty="0" smtClean="0"/>
              <a:t> &lt;&lt; </a:t>
            </a:r>
            <a:r>
              <a:rPr lang="en-US" dirty="0" err="1" smtClean="0"/>
              <a:t>bx.volume</a:t>
            </a:r>
            <a:r>
              <a:rPr lang="en-US" dirty="0" smtClean="0"/>
              <a:t>() &lt;&lt; </a:t>
            </a:r>
            <a:r>
              <a:rPr lang="en-US" dirty="0" err="1" smtClean="0"/>
              <a:t>endl</a:t>
            </a:r>
            <a:r>
              <a:rPr lang="en-US" dirty="0" smtClean="0"/>
              <a:t>; </a:t>
            </a:r>
          </a:p>
          <a:p>
            <a:pPr>
              <a:buNone/>
            </a:pPr>
            <a:r>
              <a:rPr lang="en-US" dirty="0" err="1" smtClean="0"/>
              <a:t>cout</a:t>
            </a:r>
            <a:r>
              <a:rPr lang="en-US" dirty="0" smtClean="0"/>
              <a:t> &lt;&lt; </a:t>
            </a:r>
            <a:r>
              <a:rPr lang="en-US" dirty="0" err="1" smtClean="0"/>
              <a:t>cx.volume</a:t>
            </a:r>
            <a:r>
              <a:rPr lang="en-US" dirty="0" smtClean="0"/>
              <a:t>() &lt;&lt; </a:t>
            </a:r>
            <a:r>
              <a:rPr lang="en-US" dirty="0" err="1" smtClean="0"/>
              <a:t>endl</a:t>
            </a:r>
            <a:r>
              <a:rPr lang="en-US" dirty="0" smtClean="0"/>
              <a:t>; </a:t>
            </a:r>
          </a:p>
          <a:p>
            <a:pPr>
              <a:buNone/>
            </a:pPr>
            <a:r>
              <a:rPr lang="en-US" dirty="0" smtClean="0"/>
              <a:t>return 0; }</a:t>
            </a:r>
            <a:endParaRPr lang="en-US" dirty="0"/>
          </a:p>
        </p:txBody>
      </p:sp>
      <p:cxnSp>
        <p:nvCxnSpPr>
          <p:cNvPr id="8" name="Straight Connector 7"/>
          <p:cNvCxnSpPr/>
          <p:nvPr/>
        </p:nvCxnSpPr>
        <p:spPr>
          <a:xfrm rot="5400000">
            <a:off x="572294" y="3694906"/>
            <a:ext cx="5867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buNone/>
            </a:pPr>
            <a:r>
              <a:rPr lang="en-US" sz="2400" b="1" dirty="0" smtClean="0"/>
              <a:t>   Why is Base class Constructor called inside Derived class ?</a:t>
            </a:r>
          </a:p>
          <a:p>
            <a:r>
              <a:rPr lang="en-US" sz="2400" dirty="0" smtClean="0"/>
              <a:t>Constructors have a special job of initializing the object properly. A Derived class constructor has access only to its own class members, but a Derived class object also have inherited property of Base class, and only base class constructor can properly initialize base class members. Hence all the constructors are called, else object wouldn't be constructed properly.</a:t>
            </a:r>
            <a:endParaRPr lang="en-US" sz="24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Function Overriding </a:t>
            </a:r>
            <a:endParaRPr lang="en-US" dirty="0"/>
          </a:p>
        </p:txBody>
      </p:sp>
      <p:sp>
        <p:nvSpPr>
          <p:cNvPr id="3" name="Content Placeholder 2"/>
          <p:cNvSpPr>
            <a:spLocks noGrp="1"/>
          </p:cNvSpPr>
          <p:nvPr>
            <p:ph idx="1"/>
          </p:nvPr>
        </p:nvSpPr>
        <p:spPr>
          <a:xfrm>
            <a:off x="457200" y="990600"/>
            <a:ext cx="5257800" cy="5135563"/>
          </a:xfrm>
        </p:spPr>
        <p:txBody>
          <a:bodyPr>
            <a:noAutofit/>
          </a:bodyPr>
          <a:lstStyle/>
          <a:p>
            <a:pPr>
              <a:buNone/>
            </a:pPr>
            <a:r>
              <a:rPr lang="en-US" sz="1800" dirty="0" smtClean="0"/>
              <a:t>A derived class can override a member function of its base class by defining a derived class member function with the same name and parameter list.</a:t>
            </a:r>
          </a:p>
          <a:p>
            <a:pPr>
              <a:buNone/>
            </a:pPr>
            <a:r>
              <a:rPr lang="en-US" sz="1800" dirty="0" smtClean="0"/>
              <a:t/>
            </a:r>
            <a:br>
              <a:rPr lang="en-US" sz="1800" dirty="0" smtClean="0"/>
            </a:br>
            <a:r>
              <a:rPr lang="en-US" sz="1800" dirty="0" smtClean="0"/>
              <a:t>It is often useful for a derived class to define its own version of a member function inherited from its base class. </a:t>
            </a:r>
          </a:p>
          <a:p>
            <a:pPr>
              <a:buNone/>
            </a:pPr>
            <a:r>
              <a:rPr lang="en-US" sz="1600" dirty="0" smtClean="0"/>
              <a:t>     </a:t>
            </a:r>
          </a:p>
          <a:p>
            <a:pPr>
              <a:buNone/>
            </a:pPr>
            <a:r>
              <a:rPr lang="en-US" sz="1600" dirty="0" smtClean="0"/>
              <a:t>class base { </a:t>
            </a:r>
          </a:p>
          <a:p>
            <a:pPr>
              <a:buNone/>
            </a:pPr>
            <a:r>
              <a:rPr lang="en-US" sz="1600" dirty="0" smtClean="0"/>
              <a:t>public: void display () </a:t>
            </a:r>
          </a:p>
          <a:p>
            <a:pPr>
              <a:buNone/>
            </a:pPr>
            <a:r>
              <a:rPr lang="en-US" sz="1600" dirty="0" smtClean="0"/>
              <a:t>{ </a:t>
            </a:r>
          </a:p>
          <a:p>
            <a:pPr>
              <a:buNone/>
            </a:pPr>
            <a:r>
              <a:rPr lang="en-US" sz="1600" dirty="0" err="1" smtClean="0"/>
              <a:t>cout</a:t>
            </a:r>
            <a:r>
              <a:rPr lang="en-US" sz="1600" dirty="0" smtClean="0"/>
              <a:t> &lt;&lt; "base: display function\n";</a:t>
            </a:r>
          </a:p>
          <a:p>
            <a:pPr>
              <a:buNone/>
            </a:pPr>
            <a:r>
              <a:rPr lang="en-US" sz="1600" dirty="0" smtClean="0"/>
              <a:t> } }; </a:t>
            </a:r>
          </a:p>
          <a:p>
            <a:pPr>
              <a:buNone/>
            </a:pPr>
            <a:r>
              <a:rPr lang="en-US" sz="1600" dirty="0" smtClean="0"/>
              <a:t>class </a:t>
            </a:r>
            <a:r>
              <a:rPr lang="en-US" sz="1600" dirty="0" err="1" smtClean="0"/>
              <a:t>derivd</a:t>
            </a:r>
            <a:r>
              <a:rPr lang="en-US" sz="1600" dirty="0" smtClean="0"/>
              <a:t> : public base</a:t>
            </a:r>
          </a:p>
          <a:p>
            <a:pPr>
              <a:buNone/>
            </a:pPr>
            <a:r>
              <a:rPr lang="en-US" sz="1600" dirty="0" smtClean="0"/>
              <a:t> { </a:t>
            </a:r>
          </a:p>
          <a:p>
            <a:pPr>
              <a:buNone/>
            </a:pPr>
            <a:r>
              <a:rPr lang="en-US" sz="1600" dirty="0" smtClean="0"/>
              <a:t>public: void display () </a:t>
            </a:r>
          </a:p>
          <a:p>
            <a:pPr>
              <a:buNone/>
            </a:pPr>
            <a:r>
              <a:rPr lang="en-US" sz="1600" dirty="0" smtClean="0"/>
              <a:t>{ </a:t>
            </a:r>
          </a:p>
          <a:p>
            <a:pPr>
              <a:buNone/>
            </a:pPr>
            <a:r>
              <a:rPr lang="en-US" sz="1600" dirty="0" err="1" smtClean="0"/>
              <a:t>cout</a:t>
            </a:r>
            <a:r>
              <a:rPr lang="en-US" sz="1600" dirty="0" smtClean="0"/>
              <a:t> &lt;&lt; "</a:t>
            </a:r>
            <a:r>
              <a:rPr lang="en-US" sz="1600" dirty="0" err="1" smtClean="0"/>
              <a:t>derivd</a:t>
            </a:r>
            <a:r>
              <a:rPr lang="en-US" sz="1600" dirty="0" smtClean="0"/>
              <a:t>: display function\n\n";</a:t>
            </a:r>
          </a:p>
          <a:p>
            <a:pPr>
              <a:buNone/>
            </a:pPr>
            <a:r>
              <a:rPr lang="en-US" sz="1600" dirty="0" smtClean="0"/>
              <a:t> } };</a:t>
            </a:r>
          </a:p>
        </p:txBody>
      </p:sp>
      <p:cxnSp>
        <p:nvCxnSpPr>
          <p:cNvPr id="7" name="Straight Connector 6"/>
          <p:cNvCxnSpPr/>
          <p:nvPr/>
        </p:nvCxnSpPr>
        <p:spPr>
          <a:xfrm rot="16200000" flipH="1">
            <a:off x="3238500" y="3771900"/>
            <a:ext cx="5791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6248400" y="1676400"/>
            <a:ext cx="2895600" cy="2862322"/>
          </a:xfrm>
          <a:prstGeom prst="rect">
            <a:avLst/>
          </a:prstGeom>
        </p:spPr>
        <p:txBody>
          <a:bodyPr wrap="square">
            <a:spAutoFit/>
          </a:bodyPr>
          <a:lstStyle/>
          <a:p>
            <a:pPr>
              <a:buNone/>
            </a:pPr>
            <a:r>
              <a:rPr lang="en-US" dirty="0" smtClean="0"/>
              <a:t> </a:t>
            </a:r>
            <a:r>
              <a:rPr lang="en-US" dirty="0" err="1" smtClean="0"/>
              <a:t>int</a:t>
            </a:r>
            <a:r>
              <a:rPr lang="en-US" dirty="0" smtClean="0"/>
              <a:t> main () </a:t>
            </a:r>
          </a:p>
          <a:p>
            <a:pPr>
              <a:buNone/>
            </a:pPr>
            <a:r>
              <a:rPr lang="en-US" dirty="0" smtClean="0"/>
              <a:t>{ </a:t>
            </a:r>
          </a:p>
          <a:p>
            <a:pPr>
              <a:buNone/>
            </a:pPr>
            <a:r>
              <a:rPr lang="en-US" dirty="0" err="1" smtClean="0"/>
              <a:t>derivd</a:t>
            </a:r>
            <a:r>
              <a:rPr lang="en-US" dirty="0" smtClean="0"/>
              <a:t> r;</a:t>
            </a:r>
          </a:p>
          <a:p>
            <a:pPr>
              <a:buNone/>
            </a:pPr>
            <a:r>
              <a:rPr lang="en-US" dirty="0" smtClean="0"/>
              <a:t> </a:t>
            </a:r>
            <a:r>
              <a:rPr lang="en-US" dirty="0" err="1" smtClean="0"/>
              <a:t>r.display</a:t>
            </a:r>
            <a:r>
              <a:rPr lang="en-US" dirty="0" smtClean="0"/>
              <a:t>(); </a:t>
            </a:r>
          </a:p>
          <a:p>
            <a:pPr>
              <a:buNone/>
            </a:pPr>
            <a:r>
              <a:rPr lang="en-US" dirty="0" smtClean="0"/>
              <a:t>return 0; </a:t>
            </a:r>
          </a:p>
          <a:p>
            <a:pPr>
              <a:buNone/>
            </a:pPr>
            <a:r>
              <a:rPr lang="en-US" dirty="0" smtClean="0"/>
              <a:t>}</a:t>
            </a:r>
          </a:p>
          <a:p>
            <a:pPr>
              <a:buNone/>
            </a:pPr>
            <a:endParaRPr lang="en-US" dirty="0" smtClean="0"/>
          </a:p>
          <a:p>
            <a:pPr>
              <a:buNone/>
            </a:pPr>
            <a:endParaRPr lang="en-US" dirty="0" smtClean="0"/>
          </a:p>
          <a:p>
            <a:pPr>
              <a:buNone/>
            </a:pPr>
            <a:endParaRPr lang="en-US" dirty="0" smtClean="0"/>
          </a:p>
          <a:p>
            <a:pPr>
              <a:buNone/>
            </a:pPr>
            <a:r>
              <a:rPr lang="en-US" dirty="0" smtClean="0"/>
              <a:t> </a:t>
            </a:r>
            <a:endParaRPr lang="en-US" dirty="0"/>
          </a:p>
        </p:txBody>
      </p:sp>
      <p:cxnSp>
        <p:nvCxnSpPr>
          <p:cNvPr id="10" name="Straight Connector 9"/>
          <p:cNvCxnSpPr/>
          <p:nvPr/>
        </p:nvCxnSpPr>
        <p:spPr>
          <a:xfrm>
            <a:off x="5867400" y="3429000"/>
            <a:ext cx="32766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Modifying the display() function:</a:t>
            </a:r>
            <a:endParaRPr lang="en-US" dirty="0"/>
          </a:p>
        </p:txBody>
      </p:sp>
      <p:sp>
        <p:nvSpPr>
          <p:cNvPr id="3" name="Content Placeholder 2"/>
          <p:cNvSpPr>
            <a:spLocks noGrp="1"/>
          </p:cNvSpPr>
          <p:nvPr>
            <p:ph idx="1"/>
          </p:nvPr>
        </p:nvSpPr>
        <p:spPr>
          <a:xfrm>
            <a:off x="457200" y="1600200"/>
            <a:ext cx="4343400" cy="4525963"/>
          </a:xfrm>
        </p:spPr>
        <p:txBody>
          <a:bodyPr>
            <a:noAutofit/>
          </a:bodyPr>
          <a:lstStyle/>
          <a:p>
            <a:pPr>
              <a:buNone/>
            </a:pPr>
            <a:r>
              <a:rPr lang="en-US" sz="2000" dirty="0" smtClean="0"/>
              <a:t>class </a:t>
            </a:r>
            <a:r>
              <a:rPr lang="en-US" sz="2000" dirty="0" err="1" smtClean="0"/>
              <a:t>derivd</a:t>
            </a:r>
            <a:r>
              <a:rPr lang="en-US" sz="2000" dirty="0" smtClean="0"/>
              <a:t> : public base</a:t>
            </a:r>
          </a:p>
          <a:p>
            <a:pPr>
              <a:buNone/>
            </a:pPr>
            <a:r>
              <a:rPr lang="en-US" sz="2000" dirty="0" smtClean="0"/>
              <a:t> {</a:t>
            </a:r>
          </a:p>
          <a:p>
            <a:pPr>
              <a:buNone/>
            </a:pPr>
            <a:r>
              <a:rPr lang="en-US" sz="2000" dirty="0" smtClean="0"/>
              <a:t> public: void display () </a:t>
            </a:r>
          </a:p>
          <a:p>
            <a:pPr>
              <a:buNone/>
            </a:pPr>
            <a:r>
              <a:rPr lang="en-US" sz="2000" dirty="0" smtClean="0"/>
              <a:t>{ </a:t>
            </a:r>
          </a:p>
          <a:p>
            <a:pPr>
              <a:buNone/>
            </a:pPr>
            <a:r>
              <a:rPr lang="en-US" sz="2000" dirty="0" err="1" smtClean="0"/>
              <a:t>cout</a:t>
            </a:r>
            <a:r>
              <a:rPr lang="en-US" sz="2000" dirty="0" smtClean="0"/>
              <a:t> &lt;&lt; "</a:t>
            </a:r>
            <a:r>
              <a:rPr lang="en-US" sz="2000" dirty="0" err="1" smtClean="0"/>
              <a:t>derivd</a:t>
            </a:r>
            <a:r>
              <a:rPr lang="en-US" sz="2000" dirty="0" smtClean="0"/>
              <a:t>: display function\n\n"; </a:t>
            </a:r>
          </a:p>
          <a:p>
            <a:pPr>
              <a:buNone/>
            </a:pPr>
            <a:endParaRPr lang="en-US" sz="2000" dirty="0" smtClean="0"/>
          </a:p>
          <a:p>
            <a:pPr>
              <a:buNone/>
            </a:pPr>
            <a:r>
              <a:rPr lang="en-US" sz="2000" dirty="0" smtClean="0"/>
              <a:t>base::display();</a:t>
            </a:r>
          </a:p>
          <a:p>
            <a:pPr>
              <a:buNone/>
            </a:pPr>
            <a:r>
              <a:rPr lang="en-US" sz="2000" dirty="0" smtClean="0"/>
              <a:t> } </a:t>
            </a:r>
          </a:p>
          <a:p>
            <a:pPr>
              <a:buNone/>
            </a:pPr>
            <a:r>
              <a:rPr lang="en-US" sz="2000" dirty="0" smtClean="0"/>
              <a:t>}; </a:t>
            </a:r>
          </a:p>
          <a:p>
            <a:endParaRPr lang="en-US" sz="2000" dirty="0"/>
          </a:p>
        </p:txBody>
      </p:sp>
      <p:sp>
        <p:nvSpPr>
          <p:cNvPr id="4" name="Rectangle 3"/>
          <p:cNvSpPr/>
          <p:nvPr/>
        </p:nvSpPr>
        <p:spPr>
          <a:xfrm>
            <a:off x="5791200" y="2286000"/>
            <a:ext cx="3352800" cy="923330"/>
          </a:xfrm>
          <a:prstGeom prst="rect">
            <a:avLst/>
          </a:prstGeom>
        </p:spPr>
        <p:txBody>
          <a:bodyPr wrap="square">
            <a:spAutoFit/>
          </a:bodyPr>
          <a:lstStyle/>
          <a:p>
            <a:r>
              <a:rPr lang="en-US" b="1" dirty="0" smtClean="0"/>
              <a:t>output:</a:t>
            </a:r>
            <a:endParaRPr lang="en-US" dirty="0" smtClean="0"/>
          </a:p>
          <a:p>
            <a:r>
              <a:rPr lang="en-US" dirty="0" err="1" smtClean="0"/>
              <a:t>derivd</a:t>
            </a:r>
            <a:r>
              <a:rPr lang="en-US" dirty="0" smtClean="0"/>
              <a:t>: display function</a:t>
            </a:r>
          </a:p>
          <a:p>
            <a:r>
              <a:rPr lang="en-US" dirty="0" smtClean="0"/>
              <a:t>base: display function</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Multilevel Inheritance</a:t>
            </a:r>
            <a:endParaRPr lang="en-US" dirty="0"/>
          </a:p>
        </p:txBody>
      </p:sp>
      <p:pic>
        <p:nvPicPr>
          <p:cNvPr id="3074" name="Picture 2" descr="\\192.168.0.63\dcs\Faculty\Gopika S\2016\OOPS\multilevelinheritance_1.png"/>
          <p:cNvPicPr>
            <a:picLocks noGrp="1" noChangeAspect="1" noChangeArrowheads="1"/>
          </p:cNvPicPr>
          <p:nvPr>
            <p:ph idx="1"/>
          </p:nvPr>
        </p:nvPicPr>
        <p:blipFill>
          <a:blip r:embed="rId2"/>
          <a:srcRect/>
          <a:stretch>
            <a:fillRect/>
          </a:stretch>
        </p:blipFill>
        <p:spPr bwMode="auto">
          <a:xfrm>
            <a:off x="2209801" y="1752601"/>
            <a:ext cx="3886200" cy="2057400"/>
          </a:xfrm>
          <a:prstGeom prst="rect">
            <a:avLst/>
          </a:prstGeom>
          <a:noFill/>
        </p:spPr>
      </p:pic>
      <p:sp>
        <p:nvSpPr>
          <p:cNvPr id="4" name="TextBox 3"/>
          <p:cNvSpPr txBox="1"/>
          <p:nvPr/>
        </p:nvSpPr>
        <p:spPr>
          <a:xfrm>
            <a:off x="457200" y="3810000"/>
            <a:ext cx="7793679" cy="3139321"/>
          </a:xfrm>
          <a:prstGeom prst="rect">
            <a:avLst/>
          </a:prstGeom>
          <a:noFill/>
        </p:spPr>
        <p:txBody>
          <a:bodyPr wrap="square" rtlCol="0">
            <a:spAutoFit/>
          </a:bodyPr>
          <a:lstStyle/>
          <a:p>
            <a:r>
              <a:rPr lang="en-US" dirty="0" smtClean="0"/>
              <a:t>Class B is called the intermediate base class, since it provides a link</a:t>
            </a:r>
          </a:p>
          <a:p>
            <a:r>
              <a:rPr lang="en-US" dirty="0" smtClean="0"/>
              <a:t> for  the inheritance between A and C. The chain ABC is known as inheritance path.</a:t>
            </a:r>
          </a:p>
          <a:p>
            <a:endParaRPr lang="en-US" dirty="0" smtClean="0"/>
          </a:p>
          <a:p>
            <a:r>
              <a:rPr lang="en-US" dirty="0" smtClean="0"/>
              <a:t>Class A{….};</a:t>
            </a:r>
          </a:p>
          <a:p>
            <a:r>
              <a:rPr lang="en-US" dirty="0" smtClean="0"/>
              <a:t>Class B: public A{…….};</a:t>
            </a:r>
          </a:p>
          <a:p>
            <a:r>
              <a:rPr lang="en-US" dirty="0" smtClean="0"/>
              <a:t>Class C:public B{……};</a:t>
            </a:r>
          </a:p>
          <a:p>
            <a:endParaRPr lang="en-US" dirty="0" smtClean="0"/>
          </a:p>
          <a:p>
            <a:r>
              <a:rPr lang="en-US" dirty="0" smtClean="0"/>
              <a:t>This can be extended to any number of levels.</a:t>
            </a:r>
          </a:p>
          <a:p>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Purpose of inheritance..(Advantages)</a:t>
            </a:r>
            <a:endParaRPr lang="en-US" dirty="0"/>
          </a:p>
        </p:txBody>
      </p:sp>
      <p:sp>
        <p:nvSpPr>
          <p:cNvPr id="3" name="Content Placeholder 2"/>
          <p:cNvSpPr>
            <a:spLocks noGrp="1"/>
          </p:cNvSpPr>
          <p:nvPr>
            <p:ph idx="1"/>
          </p:nvPr>
        </p:nvSpPr>
        <p:spPr/>
        <p:txBody>
          <a:bodyPr/>
          <a:lstStyle/>
          <a:p>
            <a:r>
              <a:rPr lang="en-US" sz="2400" dirty="0" smtClean="0"/>
              <a:t>Reduces code redundancy.</a:t>
            </a:r>
          </a:p>
          <a:p>
            <a:r>
              <a:rPr lang="en-US" sz="2400" dirty="0" smtClean="0"/>
              <a:t>Provides code reusability.</a:t>
            </a:r>
          </a:p>
          <a:p>
            <a:r>
              <a:rPr lang="en-US" sz="2400" dirty="0" smtClean="0"/>
              <a:t>Reduces source code size and improves code readability. </a:t>
            </a:r>
          </a:p>
          <a:p>
            <a:r>
              <a:rPr lang="en-US" sz="2400" dirty="0" smtClean="0"/>
              <a:t>Code is easy to manage and divided into parent and child classes.</a:t>
            </a:r>
          </a:p>
          <a:p>
            <a:r>
              <a:rPr lang="en-US" sz="2400" dirty="0" smtClean="0"/>
              <a:t>Supports code extensibility by overriding the base class functionality within child classes.</a:t>
            </a:r>
          </a:p>
          <a:p>
            <a:endParaRPr lang="en-US" dirty="0" smtClean="0"/>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Sample program </a:t>
            </a:r>
            <a:endParaRPr lang="en-US" dirty="0"/>
          </a:p>
        </p:txBody>
      </p:sp>
      <p:sp>
        <p:nvSpPr>
          <p:cNvPr id="3" name="Content Placeholder 2"/>
          <p:cNvSpPr>
            <a:spLocks noGrp="1"/>
          </p:cNvSpPr>
          <p:nvPr>
            <p:ph idx="1"/>
          </p:nvPr>
        </p:nvSpPr>
        <p:spPr>
          <a:xfrm>
            <a:off x="457200" y="685800"/>
            <a:ext cx="8229600" cy="5867400"/>
          </a:xfrm>
        </p:spPr>
        <p:txBody>
          <a:bodyPr>
            <a:normAutofit fontScale="55000" lnSpcReduction="20000"/>
          </a:bodyPr>
          <a:lstStyle/>
          <a:p>
            <a:pPr>
              <a:buNone/>
            </a:pPr>
            <a:r>
              <a:rPr lang="en-US" dirty="0" smtClean="0"/>
              <a:t>class A </a:t>
            </a:r>
          </a:p>
          <a:p>
            <a:pPr>
              <a:buNone/>
            </a:pPr>
            <a:r>
              <a:rPr lang="en-US" dirty="0" smtClean="0"/>
              <a:t>{ </a:t>
            </a:r>
          </a:p>
          <a:p>
            <a:pPr>
              <a:buNone/>
            </a:pPr>
            <a:r>
              <a:rPr lang="en-US" dirty="0" smtClean="0"/>
              <a:t>public: void display() </a:t>
            </a:r>
          </a:p>
          <a:p>
            <a:pPr>
              <a:buNone/>
            </a:pPr>
            <a:r>
              <a:rPr lang="en-US" dirty="0" smtClean="0"/>
              <a:t>{</a:t>
            </a:r>
          </a:p>
          <a:p>
            <a:pPr>
              <a:buNone/>
            </a:pPr>
            <a:r>
              <a:rPr lang="en-US" dirty="0" smtClean="0"/>
              <a:t> </a:t>
            </a:r>
            <a:r>
              <a:rPr lang="en-US" dirty="0" err="1" smtClean="0"/>
              <a:t>cout</a:t>
            </a:r>
            <a:r>
              <a:rPr lang="en-US" dirty="0" smtClean="0"/>
              <a:t>&lt;&lt;"Base class content."; </a:t>
            </a:r>
          </a:p>
          <a:p>
            <a:pPr>
              <a:buNone/>
            </a:pPr>
            <a:r>
              <a:rPr lang="en-US" dirty="0" smtClean="0"/>
              <a:t>} };</a:t>
            </a:r>
          </a:p>
          <a:p>
            <a:pPr>
              <a:buNone/>
            </a:pPr>
            <a:endParaRPr lang="en-US" dirty="0" smtClean="0"/>
          </a:p>
          <a:p>
            <a:pPr>
              <a:buNone/>
            </a:pPr>
            <a:endParaRPr lang="en-US" dirty="0" smtClean="0"/>
          </a:p>
          <a:p>
            <a:pPr>
              <a:buNone/>
            </a:pPr>
            <a:r>
              <a:rPr lang="en-US" dirty="0" smtClean="0"/>
              <a:t> class B : public A </a:t>
            </a:r>
          </a:p>
          <a:p>
            <a:pPr>
              <a:buNone/>
            </a:pPr>
            <a:r>
              <a:rPr lang="en-US" dirty="0" smtClean="0"/>
              <a:t>{</a:t>
            </a:r>
          </a:p>
          <a:p>
            <a:pPr>
              <a:buNone/>
            </a:pPr>
            <a:r>
              <a:rPr lang="en-US" dirty="0" smtClean="0"/>
              <a:t> }; </a:t>
            </a:r>
          </a:p>
          <a:p>
            <a:pPr>
              <a:buNone/>
            </a:pPr>
            <a:endParaRPr lang="en-US" dirty="0" smtClean="0"/>
          </a:p>
          <a:p>
            <a:pPr>
              <a:buNone/>
            </a:pPr>
            <a:r>
              <a:rPr lang="en-US" dirty="0" smtClean="0"/>
              <a:t>class C : public B </a:t>
            </a:r>
          </a:p>
          <a:p>
            <a:pPr>
              <a:buNone/>
            </a:pPr>
            <a:r>
              <a:rPr lang="en-US" dirty="0" smtClean="0"/>
              <a:t>{</a:t>
            </a:r>
          </a:p>
          <a:p>
            <a:pPr>
              <a:buNone/>
            </a:pPr>
            <a:r>
              <a:rPr lang="en-US" dirty="0" smtClean="0"/>
              <a:t> }; </a:t>
            </a:r>
          </a:p>
          <a:p>
            <a:pPr>
              <a:buNone/>
            </a:pPr>
            <a:endParaRPr lang="en-US" dirty="0" smtClean="0"/>
          </a:p>
          <a:p>
            <a:pPr>
              <a:buNone/>
            </a:pPr>
            <a:r>
              <a:rPr lang="en-US" dirty="0" err="1" smtClean="0"/>
              <a:t>int</a:t>
            </a:r>
            <a:r>
              <a:rPr lang="en-US" dirty="0" smtClean="0"/>
              <a:t> main() </a:t>
            </a:r>
          </a:p>
          <a:p>
            <a:pPr>
              <a:buNone/>
            </a:pPr>
            <a:r>
              <a:rPr lang="en-US" dirty="0" smtClean="0"/>
              <a:t>{</a:t>
            </a:r>
          </a:p>
          <a:p>
            <a:pPr>
              <a:buNone/>
            </a:pPr>
            <a:r>
              <a:rPr lang="en-US" dirty="0" smtClean="0"/>
              <a:t> C </a:t>
            </a:r>
            <a:r>
              <a:rPr lang="en-US" dirty="0" err="1" smtClean="0"/>
              <a:t>c</a:t>
            </a:r>
            <a:r>
              <a:rPr lang="en-US" dirty="0" smtClean="0"/>
              <a:t>;</a:t>
            </a:r>
          </a:p>
          <a:p>
            <a:pPr>
              <a:buNone/>
            </a:pPr>
            <a:r>
              <a:rPr lang="en-US" dirty="0" smtClean="0"/>
              <a:t> </a:t>
            </a:r>
            <a:r>
              <a:rPr lang="en-US" dirty="0" err="1" smtClean="0"/>
              <a:t>c.display</a:t>
            </a:r>
            <a:r>
              <a:rPr lang="en-US" dirty="0" smtClean="0"/>
              <a:t>(); </a:t>
            </a:r>
          </a:p>
          <a:p>
            <a:pPr>
              <a:buNone/>
            </a:pPr>
            <a:r>
              <a:rPr lang="en-US" dirty="0" smtClean="0"/>
              <a:t>}</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2:-</a:t>
            </a:r>
            <a:endParaRPr lang="en-US" dirty="0"/>
          </a:p>
        </p:txBody>
      </p:sp>
      <p:sp>
        <p:nvSpPr>
          <p:cNvPr id="3" name="Content Placeholder 2"/>
          <p:cNvSpPr>
            <a:spLocks noGrp="1"/>
          </p:cNvSpPr>
          <p:nvPr>
            <p:ph idx="1"/>
          </p:nvPr>
        </p:nvSpPr>
        <p:spPr>
          <a:xfrm>
            <a:off x="457200" y="533400"/>
            <a:ext cx="3962400" cy="5592763"/>
          </a:xfrm>
        </p:spPr>
        <p:txBody>
          <a:bodyPr>
            <a:noAutofit/>
          </a:bodyPr>
          <a:lstStyle/>
          <a:p>
            <a:pPr>
              <a:buNone/>
            </a:pPr>
            <a:r>
              <a:rPr lang="en-US" sz="1600" dirty="0" smtClean="0"/>
              <a:t>      class base1</a:t>
            </a:r>
            <a:br>
              <a:rPr lang="en-US" sz="1600" dirty="0" smtClean="0"/>
            </a:br>
            <a:r>
              <a:rPr lang="en-US" sz="1600" dirty="0" smtClean="0"/>
              <a:t>{</a:t>
            </a:r>
            <a:br>
              <a:rPr lang="en-US" sz="1600" dirty="0" smtClean="0"/>
            </a:br>
            <a:r>
              <a:rPr lang="en-US" sz="1600" dirty="0" smtClean="0"/>
              <a:t>public:</a:t>
            </a:r>
            <a:br>
              <a:rPr lang="en-US" sz="1600" dirty="0" smtClean="0"/>
            </a:br>
            <a:r>
              <a:rPr lang="en-US" sz="1600" dirty="0" smtClean="0"/>
              <a:t>base1()</a:t>
            </a:r>
            <a:br>
              <a:rPr lang="en-US" sz="1600" dirty="0" smtClean="0"/>
            </a:br>
            <a:r>
              <a:rPr lang="en-US" sz="1600" dirty="0" smtClean="0"/>
              <a:t>{</a:t>
            </a:r>
            <a:br>
              <a:rPr lang="en-US" sz="1600" dirty="0" smtClean="0"/>
            </a:br>
            <a:r>
              <a:rPr lang="en-US" sz="1600" dirty="0" err="1" smtClean="0"/>
              <a:t>cout</a:t>
            </a:r>
            <a:r>
              <a:rPr lang="en-US" sz="1600" dirty="0" smtClean="0"/>
              <a:t>&lt;&lt;"In constructor of base1"&lt;&lt;</a:t>
            </a:r>
            <a:r>
              <a:rPr lang="en-US" sz="1600" dirty="0" err="1" smtClean="0"/>
              <a:t>endl</a:t>
            </a:r>
            <a:r>
              <a:rPr lang="en-US" sz="1600" dirty="0" smtClean="0"/>
              <a:t>;</a:t>
            </a:r>
            <a:br>
              <a:rPr lang="en-US" sz="1600" dirty="0" smtClean="0"/>
            </a:br>
            <a:r>
              <a:rPr lang="en-US" sz="1600" dirty="0" smtClean="0"/>
              <a:t>}</a:t>
            </a:r>
            <a:br>
              <a:rPr lang="en-US" sz="1600" dirty="0" smtClean="0"/>
            </a:br>
            <a:r>
              <a:rPr lang="en-US" sz="1600" dirty="0" smtClean="0"/>
              <a:t>~base1()</a:t>
            </a:r>
            <a:br>
              <a:rPr lang="en-US" sz="1600" dirty="0" smtClean="0"/>
            </a:br>
            <a:r>
              <a:rPr lang="en-US" sz="1600" dirty="0" smtClean="0"/>
              <a:t>{</a:t>
            </a:r>
            <a:br>
              <a:rPr lang="en-US" sz="1600" dirty="0" smtClean="0"/>
            </a:br>
            <a:r>
              <a:rPr lang="en-US" sz="1600" dirty="0" err="1" smtClean="0"/>
              <a:t>cout</a:t>
            </a:r>
            <a:r>
              <a:rPr lang="en-US" sz="1600" dirty="0" smtClean="0"/>
              <a:t>&lt;&lt;"In destructor of base1"&lt;&lt;</a:t>
            </a:r>
            <a:r>
              <a:rPr lang="en-US" sz="1600" dirty="0" err="1" smtClean="0"/>
              <a:t>endl</a:t>
            </a:r>
            <a:r>
              <a:rPr lang="en-US" sz="1600" dirty="0" smtClean="0"/>
              <a:t>;</a:t>
            </a:r>
            <a:br>
              <a:rPr lang="en-US" sz="1600" dirty="0" smtClean="0"/>
            </a:br>
            <a:r>
              <a:rPr lang="en-US" sz="1600" dirty="0" smtClean="0"/>
              <a:t>}</a:t>
            </a:r>
            <a:br>
              <a:rPr lang="en-US" sz="1600" dirty="0" smtClean="0"/>
            </a:br>
            <a:r>
              <a:rPr lang="en-US" sz="1600" dirty="0" smtClean="0"/>
              <a:t>};</a:t>
            </a:r>
            <a:br>
              <a:rPr lang="en-US" sz="1600" dirty="0" smtClean="0"/>
            </a:br>
            <a:r>
              <a:rPr lang="en-US" sz="1600" dirty="0" smtClean="0"/>
              <a:t/>
            </a:r>
            <a:br>
              <a:rPr lang="en-US" sz="1600" dirty="0" smtClean="0"/>
            </a:br>
            <a:r>
              <a:rPr lang="en-US" sz="1600" dirty="0" smtClean="0"/>
              <a:t>class base2:public base1</a:t>
            </a:r>
            <a:br>
              <a:rPr lang="en-US" sz="1600" dirty="0" smtClean="0"/>
            </a:br>
            <a:r>
              <a:rPr lang="en-US" sz="1600" dirty="0" smtClean="0"/>
              <a:t>{</a:t>
            </a:r>
            <a:br>
              <a:rPr lang="en-US" sz="1600" dirty="0" smtClean="0"/>
            </a:br>
            <a:r>
              <a:rPr lang="en-US" sz="1600" dirty="0" smtClean="0"/>
              <a:t>public:</a:t>
            </a:r>
            <a:br>
              <a:rPr lang="en-US" sz="1600" dirty="0" smtClean="0"/>
            </a:br>
            <a:r>
              <a:rPr lang="en-US" sz="1600" dirty="0" smtClean="0"/>
              <a:t>base2()</a:t>
            </a:r>
            <a:br>
              <a:rPr lang="en-US" sz="1600" dirty="0" smtClean="0"/>
            </a:br>
            <a:r>
              <a:rPr lang="en-US" sz="1600" dirty="0" smtClean="0"/>
              <a:t>{</a:t>
            </a:r>
            <a:br>
              <a:rPr lang="en-US" sz="1600" dirty="0" smtClean="0"/>
            </a:br>
            <a:r>
              <a:rPr lang="en-US" sz="1600" dirty="0" err="1" smtClean="0"/>
              <a:t>cout</a:t>
            </a:r>
            <a:r>
              <a:rPr lang="en-US" sz="1600" dirty="0" smtClean="0"/>
              <a:t>&lt;&lt;"In constructor of base2"&lt;&lt;</a:t>
            </a:r>
            <a:r>
              <a:rPr lang="en-US" sz="1600" dirty="0" err="1" smtClean="0"/>
              <a:t>endl</a:t>
            </a:r>
            <a:r>
              <a:rPr lang="en-US" sz="1600" dirty="0" smtClean="0"/>
              <a:t>;</a:t>
            </a:r>
            <a:br>
              <a:rPr lang="en-US" sz="1600" dirty="0" smtClean="0"/>
            </a:br>
            <a:r>
              <a:rPr lang="en-US" sz="1600" dirty="0" smtClean="0"/>
              <a:t>}</a:t>
            </a:r>
            <a:br>
              <a:rPr lang="en-US" sz="1600" dirty="0" smtClean="0"/>
            </a:br>
            <a:r>
              <a:rPr lang="en-US" sz="1600" dirty="0" smtClean="0"/>
              <a:t>~base2()</a:t>
            </a:r>
            <a:br>
              <a:rPr lang="en-US" sz="1600" dirty="0" smtClean="0"/>
            </a:br>
            <a:r>
              <a:rPr lang="en-US" sz="1600" dirty="0" smtClean="0"/>
              <a:t>{</a:t>
            </a:r>
            <a:br>
              <a:rPr lang="en-US" sz="1600" dirty="0" smtClean="0"/>
            </a:br>
            <a:r>
              <a:rPr lang="en-US" sz="1600" dirty="0" err="1" smtClean="0"/>
              <a:t>cout</a:t>
            </a:r>
            <a:r>
              <a:rPr lang="en-US" sz="1600" dirty="0" smtClean="0"/>
              <a:t>&lt;&lt;"In destructor of base2"&lt;&lt;</a:t>
            </a:r>
            <a:r>
              <a:rPr lang="en-US" sz="1600" dirty="0" err="1" smtClean="0"/>
              <a:t>endl</a:t>
            </a:r>
            <a:r>
              <a:rPr lang="en-US" sz="1600" dirty="0" smtClean="0"/>
              <a:t>;</a:t>
            </a:r>
            <a:br>
              <a:rPr lang="en-US" sz="1600" dirty="0" smtClean="0"/>
            </a:br>
            <a:r>
              <a:rPr lang="en-US" sz="1600" dirty="0" smtClean="0"/>
              <a:t>}</a:t>
            </a:r>
            <a:br>
              <a:rPr lang="en-US" sz="1600" dirty="0" smtClean="0"/>
            </a:br>
            <a:r>
              <a:rPr lang="en-US" sz="1600" dirty="0" smtClean="0"/>
              <a:t>}; </a:t>
            </a:r>
            <a:endParaRPr lang="en-US" sz="1600" dirty="0"/>
          </a:p>
        </p:txBody>
      </p:sp>
      <p:sp>
        <p:nvSpPr>
          <p:cNvPr id="4" name="Rectangle 3"/>
          <p:cNvSpPr/>
          <p:nvPr/>
        </p:nvSpPr>
        <p:spPr>
          <a:xfrm>
            <a:off x="4572000" y="533400"/>
            <a:ext cx="4343400" cy="5909310"/>
          </a:xfrm>
          <a:prstGeom prst="rect">
            <a:avLst/>
          </a:prstGeom>
        </p:spPr>
        <p:txBody>
          <a:bodyPr wrap="square">
            <a:spAutoFit/>
          </a:bodyPr>
          <a:lstStyle/>
          <a:p>
            <a:r>
              <a:rPr lang="en-US" dirty="0" smtClean="0"/>
              <a:t>class derived :public base2</a:t>
            </a:r>
            <a:br>
              <a:rPr lang="en-US" dirty="0" smtClean="0"/>
            </a:br>
            <a:r>
              <a:rPr lang="en-US" dirty="0" smtClean="0"/>
              <a:t>{</a:t>
            </a:r>
            <a:br>
              <a:rPr lang="en-US" dirty="0" smtClean="0"/>
            </a:br>
            <a:r>
              <a:rPr lang="en-US" dirty="0" smtClean="0"/>
              <a:t>public:</a:t>
            </a:r>
            <a:br>
              <a:rPr lang="en-US" dirty="0" smtClean="0"/>
            </a:br>
            <a:r>
              <a:rPr lang="en-US" dirty="0" smtClean="0"/>
              <a:t>derived()</a:t>
            </a:r>
            <a:br>
              <a:rPr lang="en-US" dirty="0" smtClean="0"/>
            </a:br>
            <a:r>
              <a:rPr lang="en-US" dirty="0" smtClean="0"/>
              <a:t>{</a:t>
            </a:r>
            <a:br>
              <a:rPr lang="en-US" dirty="0" smtClean="0"/>
            </a:br>
            <a:r>
              <a:rPr lang="en-US" dirty="0" err="1" smtClean="0"/>
              <a:t>cout</a:t>
            </a:r>
            <a:r>
              <a:rPr lang="en-US" dirty="0" smtClean="0"/>
              <a:t>&lt;&lt;"In constructor of derived"&lt;&lt;</a:t>
            </a:r>
            <a:r>
              <a:rPr lang="en-US" dirty="0" err="1" smtClean="0"/>
              <a:t>endl</a:t>
            </a:r>
            <a:r>
              <a:rPr lang="en-US" dirty="0" smtClean="0"/>
              <a:t>;</a:t>
            </a:r>
            <a:br>
              <a:rPr lang="en-US" dirty="0" smtClean="0"/>
            </a:br>
            <a:r>
              <a:rPr lang="en-US" dirty="0" smtClean="0"/>
              <a:t>}</a:t>
            </a:r>
            <a:br>
              <a:rPr lang="en-US" dirty="0" smtClean="0"/>
            </a:br>
            <a:r>
              <a:rPr lang="en-US" dirty="0" smtClean="0"/>
              <a:t>~derived()</a:t>
            </a:r>
            <a:br>
              <a:rPr lang="en-US" dirty="0" smtClean="0"/>
            </a:br>
            <a:r>
              <a:rPr lang="en-US" dirty="0" smtClean="0"/>
              <a:t>{</a:t>
            </a:r>
            <a:br>
              <a:rPr lang="en-US" dirty="0" smtClean="0"/>
            </a:br>
            <a:r>
              <a:rPr lang="en-US" dirty="0" err="1" smtClean="0"/>
              <a:t>cout</a:t>
            </a:r>
            <a:r>
              <a:rPr lang="en-US" dirty="0" smtClean="0"/>
              <a:t>&lt;&lt;"In destructor of derived"&lt;&lt;</a:t>
            </a:r>
            <a:r>
              <a:rPr lang="en-US" dirty="0" err="1" smtClean="0"/>
              <a:t>endl</a:t>
            </a:r>
            <a:r>
              <a:rPr lang="en-US" dirty="0" smtClean="0"/>
              <a:t>;</a:t>
            </a:r>
            <a:br>
              <a:rPr lang="en-US" dirty="0" smtClean="0"/>
            </a:br>
            <a:r>
              <a:rPr lang="en-US" dirty="0" smtClean="0"/>
              <a:t>}</a:t>
            </a:r>
            <a:br>
              <a:rPr lang="en-US" dirty="0" smtClean="0"/>
            </a:br>
            <a:r>
              <a:rPr lang="en-US" dirty="0" smtClean="0"/>
              <a:t>};</a:t>
            </a:r>
            <a:br>
              <a:rPr lang="en-US" dirty="0" smtClean="0"/>
            </a:br>
            <a:r>
              <a:rPr lang="en-US" dirty="0" smtClean="0"/>
              <a:t/>
            </a:r>
            <a:br>
              <a:rPr lang="en-US" dirty="0" smtClean="0"/>
            </a:br>
            <a:r>
              <a:rPr lang="en-US" dirty="0" err="1" smtClean="0"/>
              <a:t>int</a:t>
            </a:r>
            <a:r>
              <a:rPr lang="en-US" dirty="0" smtClean="0"/>
              <a:t> main()</a:t>
            </a:r>
            <a:br>
              <a:rPr lang="en-US" dirty="0" smtClean="0"/>
            </a:br>
            <a:r>
              <a:rPr lang="en-US" dirty="0" smtClean="0"/>
              <a:t>{</a:t>
            </a:r>
            <a:br>
              <a:rPr lang="en-US" dirty="0" smtClean="0"/>
            </a:br>
            <a:r>
              <a:rPr lang="en-US" dirty="0" smtClean="0"/>
              <a:t>base1 b1;</a:t>
            </a:r>
            <a:br>
              <a:rPr lang="en-US" dirty="0" smtClean="0"/>
            </a:br>
            <a:r>
              <a:rPr lang="en-US" dirty="0" smtClean="0"/>
              <a:t>base2 b2;</a:t>
            </a:r>
            <a:br>
              <a:rPr lang="en-US" dirty="0" smtClean="0"/>
            </a:br>
            <a:r>
              <a:rPr lang="en-US" dirty="0" smtClean="0"/>
              <a:t>derived d1;</a:t>
            </a:r>
            <a:br>
              <a:rPr lang="en-US" dirty="0" smtClean="0"/>
            </a:br>
            <a:r>
              <a:rPr lang="en-US" dirty="0" smtClean="0"/>
              <a:t>}</a:t>
            </a:r>
            <a:br>
              <a:rPr lang="en-US" dirty="0" smtClean="0"/>
            </a:br>
            <a:r>
              <a:rPr lang="en-US" dirty="0" smtClean="0"/>
              <a:t/>
            </a:r>
            <a:br>
              <a:rPr lang="en-US" dirty="0" smtClean="0"/>
            </a:br>
            <a:endParaRPr lang="en-US" dirty="0"/>
          </a:p>
        </p:txBody>
      </p:sp>
      <p:cxnSp>
        <p:nvCxnSpPr>
          <p:cNvPr id="6" name="Straight Connector 5"/>
          <p:cNvCxnSpPr/>
          <p:nvPr/>
        </p:nvCxnSpPr>
        <p:spPr>
          <a:xfrm rot="5400000">
            <a:off x="1524000" y="3810000"/>
            <a:ext cx="6096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1"/>
            <a:ext cx="8229600" cy="3276600"/>
          </a:xfrm>
        </p:spPr>
        <p:txBody>
          <a:bodyPr/>
          <a:lstStyle/>
          <a:p>
            <a:endParaRPr lang="en-US" dirty="0"/>
          </a:p>
        </p:txBody>
      </p:sp>
      <p:pic>
        <p:nvPicPr>
          <p:cNvPr id="1026" name="Picture 2"/>
          <p:cNvPicPr>
            <a:picLocks noChangeAspect="1" noChangeArrowheads="1"/>
          </p:cNvPicPr>
          <p:nvPr/>
        </p:nvPicPr>
        <p:blipFill>
          <a:blip r:embed="rId2"/>
          <a:srcRect/>
          <a:stretch>
            <a:fillRect/>
          </a:stretch>
        </p:blipFill>
        <p:spPr bwMode="auto">
          <a:xfrm>
            <a:off x="762000" y="609600"/>
            <a:ext cx="7909928" cy="3995737"/>
          </a:xfrm>
          <a:prstGeom prst="rect">
            <a:avLst/>
          </a:prstGeom>
          <a:noFill/>
          <a:ln w="9525">
            <a:noFill/>
            <a:miter lim="800000"/>
            <a:headEnd/>
            <a:tailEnd/>
          </a:ln>
          <a:effectLst/>
        </p:spPr>
      </p:pic>
      <p:sp>
        <p:nvSpPr>
          <p:cNvPr id="5" name="Rectangle 4"/>
          <p:cNvSpPr/>
          <p:nvPr/>
        </p:nvSpPr>
        <p:spPr>
          <a:xfrm>
            <a:off x="914400" y="5715000"/>
            <a:ext cx="7239000" cy="707886"/>
          </a:xfrm>
          <a:prstGeom prst="rect">
            <a:avLst/>
          </a:prstGeom>
        </p:spPr>
        <p:txBody>
          <a:bodyPr wrap="square">
            <a:spAutoFit/>
          </a:bodyPr>
          <a:lstStyle/>
          <a:p>
            <a:r>
              <a:rPr lang="en-US" sz="2000" dirty="0" smtClean="0"/>
              <a:t>Constructors are always executed from the parent to child and destructors are executed in the opposite order. </a:t>
            </a:r>
            <a:endParaRPr lang="en-US" sz="20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Multiple inheritance</a:t>
            </a:r>
            <a:endParaRPr lang="en-US" dirty="0"/>
          </a:p>
        </p:txBody>
      </p:sp>
      <p:sp>
        <p:nvSpPr>
          <p:cNvPr id="3" name="Content Placeholder 2"/>
          <p:cNvSpPr>
            <a:spLocks noGrp="1"/>
          </p:cNvSpPr>
          <p:nvPr>
            <p:ph idx="1"/>
          </p:nvPr>
        </p:nvSpPr>
        <p:spPr>
          <a:xfrm>
            <a:off x="457200" y="1219200"/>
            <a:ext cx="6172200" cy="4876799"/>
          </a:xfrm>
        </p:spPr>
        <p:txBody>
          <a:bodyPr>
            <a:normAutofit fontScale="47500" lnSpcReduction="20000"/>
          </a:bodyPr>
          <a:lstStyle/>
          <a:p>
            <a:pPr>
              <a:buNone/>
            </a:pPr>
            <a:r>
              <a:rPr lang="en-US" sz="3800" dirty="0" smtClean="0"/>
              <a:t>A class inherits the attributes/properties  of more than one class</a:t>
            </a:r>
            <a:r>
              <a:rPr lang="en-US" dirty="0" smtClean="0"/>
              <a:t/>
            </a:r>
            <a:br>
              <a:rPr lang="en-US" dirty="0" smtClean="0"/>
            </a:br>
            <a:endParaRPr lang="en-US" dirty="0" smtClean="0"/>
          </a:p>
          <a:p>
            <a:pPr>
              <a:buNone/>
            </a:pPr>
            <a:r>
              <a:rPr lang="en-US" dirty="0" err="1" smtClean="0"/>
              <a:t>i.e</a:t>
            </a:r>
            <a:r>
              <a:rPr lang="en-US" dirty="0" smtClean="0"/>
              <a:t>   A class can have more than one direct base classes. </a:t>
            </a:r>
          </a:p>
          <a:p>
            <a:pPr>
              <a:buNone/>
            </a:pPr>
            <a:endParaRPr lang="en-US" dirty="0" smtClean="0"/>
          </a:p>
          <a:p>
            <a:pPr>
              <a:buNone/>
            </a:pPr>
            <a:r>
              <a:rPr lang="en-US" dirty="0" smtClean="0"/>
              <a:t>  Consider the following classes: </a:t>
            </a:r>
          </a:p>
          <a:p>
            <a:pPr>
              <a:buNone/>
            </a:pPr>
            <a:r>
              <a:rPr lang="en-US" dirty="0" smtClean="0"/>
              <a:t>Class A {/* .....*/}; </a:t>
            </a:r>
          </a:p>
          <a:p>
            <a:pPr>
              <a:buNone/>
            </a:pPr>
            <a:r>
              <a:rPr lang="en-US" dirty="0" smtClean="0"/>
              <a:t>Class B {/* .....*/}; </a:t>
            </a:r>
          </a:p>
          <a:p>
            <a:pPr>
              <a:buNone/>
            </a:pPr>
            <a:endParaRPr lang="en-US" dirty="0" smtClean="0"/>
          </a:p>
          <a:p>
            <a:pPr>
              <a:buNone/>
            </a:pPr>
            <a:r>
              <a:rPr lang="en-US" dirty="0" smtClean="0"/>
              <a:t>Class C : public A, public B </a:t>
            </a:r>
          </a:p>
          <a:p>
            <a:pPr>
              <a:buNone/>
            </a:pPr>
            <a:r>
              <a:rPr lang="en-US" dirty="0" smtClean="0"/>
              <a:t>{ /*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 </a:t>
            </a:r>
          </a:p>
          <a:p>
            <a:pPr>
              <a:buNone/>
            </a:pPr>
            <a:r>
              <a:rPr lang="en-US" dirty="0" smtClean="0"/>
              <a:t>This is called Multiple Inheritance. </a:t>
            </a:r>
            <a:endParaRPr lang="en-US" dirty="0"/>
          </a:p>
        </p:txBody>
      </p:sp>
      <p:pic>
        <p:nvPicPr>
          <p:cNvPr id="3074" name="Picture 2" descr="https://encrypted-tbn3.gstatic.com/images?q=tbn:ANd9GcQC8uCs_ZFznUQe3Ah6inqCU03_vyQ2undjMCu4LlzTjy4bgKLCEg"/>
          <p:cNvPicPr>
            <a:picLocks noChangeAspect="1" noChangeArrowheads="1"/>
          </p:cNvPicPr>
          <p:nvPr/>
        </p:nvPicPr>
        <p:blipFill>
          <a:blip r:embed="rId2"/>
          <a:srcRect/>
          <a:stretch>
            <a:fillRect/>
          </a:stretch>
        </p:blipFill>
        <p:spPr bwMode="auto">
          <a:xfrm>
            <a:off x="5105400" y="3048000"/>
            <a:ext cx="3838575" cy="2180493"/>
          </a:xfrm>
          <a:prstGeom prst="rect">
            <a:avLst/>
          </a:prstGeom>
          <a:noFill/>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457200"/>
          </a:xfrm>
        </p:spPr>
        <p:txBody>
          <a:bodyPr>
            <a:normAutofit fontScale="90000"/>
          </a:bodyPr>
          <a:lstStyle/>
          <a:p>
            <a:r>
              <a:rPr lang="en-US" dirty="0" smtClean="0"/>
              <a:t>Example program</a:t>
            </a:r>
            <a:endParaRPr lang="en-US" dirty="0"/>
          </a:p>
        </p:txBody>
      </p:sp>
      <p:sp>
        <p:nvSpPr>
          <p:cNvPr id="3" name="Content Placeholder 2"/>
          <p:cNvSpPr>
            <a:spLocks noGrp="1"/>
          </p:cNvSpPr>
          <p:nvPr>
            <p:ph idx="1"/>
          </p:nvPr>
        </p:nvSpPr>
        <p:spPr>
          <a:xfrm>
            <a:off x="152400" y="685800"/>
            <a:ext cx="4038600" cy="5867400"/>
          </a:xfrm>
        </p:spPr>
        <p:txBody>
          <a:bodyPr>
            <a:noAutofit/>
          </a:bodyPr>
          <a:lstStyle/>
          <a:p>
            <a:pPr>
              <a:buNone/>
            </a:pPr>
            <a:r>
              <a:rPr lang="en-US" sz="1200" dirty="0" smtClean="0"/>
              <a:t> </a:t>
            </a:r>
            <a:r>
              <a:rPr lang="en-US" sz="1600" dirty="0" smtClean="0"/>
              <a:t>class student</a:t>
            </a:r>
          </a:p>
          <a:p>
            <a:pPr>
              <a:buNone/>
            </a:pPr>
            <a:r>
              <a:rPr lang="en-US" sz="1600" dirty="0" smtClean="0"/>
              <a:t>{</a:t>
            </a:r>
          </a:p>
          <a:p>
            <a:pPr>
              <a:buNone/>
            </a:pPr>
            <a:r>
              <a:rPr lang="en-US" sz="1600" dirty="0" smtClean="0"/>
              <a:t>    protected:</a:t>
            </a:r>
          </a:p>
          <a:p>
            <a:pPr>
              <a:buNone/>
            </a:pPr>
            <a:r>
              <a:rPr lang="en-US" sz="1600" dirty="0" smtClean="0"/>
              <a:t>       </a:t>
            </a:r>
            <a:r>
              <a:rPr lang="en-US" sz="1600" dirty="0" err="1" smtClean="0"/>
              <a:t>int</a:t>
            </a:r>
            <a:r>
              <a:rPr lang="en-US" sz="1600" dirty="0" smtClean="0"/>
              <a:t> rno,m1,m2;</a:t>
            </a:r>
          </a:p>
          <a:p>
            <a:pPr>
              <a:buNone/>
            </a:pPr>
            <a:r>
              <a:rPr lang="en-US" sz="1600" dirty="0" smtClean="0"/>
              <a:t>    public:</a:t>
            </a:r>
          </a:p>
          <a:p>
            <a:pPr>
              <a:buNone/>
            </a:pPr>
            <a:r>
              <a:rPr lang="en-US" sz="1600" dirty="0" smtClean="0"/>
              <a:t>                void get()</a:t>
            </a:r>
          </a:p>
          <a:p>
            <a:pPr>
              <a:buNone/>
            </a:pPr>
            <a:r>
              <a:rPr lang="en-US" sz="1600" dirty="0" smtClean="0"/>
              <a:t>              {     </a:t>
            </a:r>
            <a:r>
              <a:rPr lang="en-US" sz="1600" dirty="0" err="1" smtClean="0"/>
              <a:t>cout</a:t>
            </a:r>
            <a:r>
              <a:rPr lang="en-US" sz="1600" dirty="0" smtClean="0"/>
              <a:t>&lt;&lt;"Enter the Roll no :";</a:t>
            </a:r>
          </a:p>
          <a:p>
            <a:pPr>
              <a:buNone/>
            </a:pPr>
            <a:r>
              <a:rPr lang="en-US" sz="1600" dirty="0" smtClean="0"/>
              <a:t>                     </a:t>
            </a:r>
            <a:r>
              <a:rPr lang="en-US" sz="1600" dirty="0" err="1" smtClean="0"/>
              <a:t>cin</a:t>
            </a:r>
            <a:r>
              <a:rPr lang="en-US" sz="1600" dirty="0" smtClean="0"/>
              <a:t>&gt;&gt;</a:t>
            </a:r>
            <a:r>
              <a:rPr lang="en-US" sz="1600" dirty="0" err="1" smtClean="0"/>
              <a:t>rno</a:t>
            </a:r>
            <a:r>
              <a:rPr lang="en-US" sz="1600" dirty="0" smtClean="0"/>
              <a:t>;</a:t>
            </a:r>
          </a:p>
          <a:p>
            <a:pPr>
              <a:buNone/>
            </a:pPr>
            <a:r>
              <a:rPr lang="en-US" sz="1600" dirty="0" smtClean="0"/>
              <a:t>                    </a:t>
            </a:r>
            <a:r>
              <a:rPr lang="en-US" sz="1600" dirty="0" err="1" smtClean="0"/>
              <a:t>cout</a:t>
            </a:r>
            <a:r>
              <a:rPr lang="en-US" sz="1600" dirty="0" smtClean="0"/>
              <a:t>&lt;&lt;"Enter the two marks   :";</a:t>
            </a:r>
          </a:p>
          <a:p>
            <a:pPr>
              <a:buNone/>
            </a:pPr>
            <a:r>
              <a:rPr lang="en-US" sz="1600" dirty="0" smtClean="0"/>
              <a:t>                     </a:t>
            </a:r>
            <a:r>
              <a:rPr lang="en-US" sz="1600" dirty="0" err="1" smtClean="0"/>
              <a:t>cin</a:t>
            </a:r>
            <a:r>
              <a:rPr lang="en-US" sz="1600" dirty="0" smtClean="0"/>
              <a:t>&gt;&gt;m1&gt;&gt;m2;</a:t>
            </a:r>
          </a:p>
          <a:p>
            <a:pPr>
              <a:buNone/>
            </a:pPr>
            <a:r>
              <a:rPr lang="en-US" sz="1600" dirty="0" smtClean="0"/>
              <a:t>              }  };</a:t>
            </a:r>
          </a:p>
          <a:p>
            <a:pPr>
              <a:buNone/>
            </a:pPr>
            <a:r>
              <a:rPr lang="en-US" sz="1600" dirty="0" smtClean="0"/>
              <a:t>class sports</a:t>
            </a:r>
          </a:p>
          <a:p>
            <a:pPr>
              <a:buNone/>
            </a:pPr>
            <a:r>
              <a:rPr lang="en-US" sz="1600" dirty="0" smtClean="0"/>
              <a:t>{</a:t>
            </a:r>
          </a:p>
          <a:p>
            <a:pPr>
              <a:buNone/>
            </a:pPr>
            <a:r>
              <a:rPr lang="en-US" sz="1600" dirty="0" smtClean="0"/>
              <a:t>    protected:</a:t>
            </a:r>
          </a:p>
          <a:p>
            <a:pPr>
              <a:buNone/>
            </a:pPr>
            <a:r>
              <a:rPr lang="en-US" sz="1600" dirty="0" smtClean="0"/>
              <a:t>       </a:t>
            </a:r>
            <a:r>
              <a:rPr lang="en-US" sz="1600" dirty="0" err="1" smtClean="0"/>
              <a:t>int</a:t>
            </a:r>
            <a:r>
              <a:rPr lang="en-US" sz="1600" dirty="0" smtClean="0"/>
              <a:t> </a:t>
            </a:r>
            <a:r>
              <a:rPr lang="en-US" sz="1600" dirty="0" err="1" smtClean="0"/>
              <a:t>sm</a:t>
            </a:r>
            <a:r>
              <a:rPr lang="en-US" sz="1600" dirty="0" smtClean="0"/>
              <a:t>;                   // </a:t>
            </a:r>
            <a:r>
              <a:rPr lang="en-US" sz="1600" dirty="0" err="1" smtClean="0"/>
              <a:t>sm</a:t>
            </a:r>
            <a:r>
              <a:rPr lang="en-US" sz="1600" dirty="0" smtClean="0"/>
              <a:t> = Sports mark</a:t>
            </a:r>
          </a:p>
          <a:p>
            <a:pPr>
              <a:buNone/>
            </a:pPr>
            <a:r>
              <a:rPr lang="en-US" sz="1600" dirty="0" smtClean="0"/>
              <a:t>    public:</a:t>
            </a:r>
          </a:p>
          <a:p>
            <a:pPr>
              <a:buNone/>
            </a:pPr>
            <a:r>
              <a:rPr lang="en-US" sz="1600" dirty="0" smtClean="0"/>
              <a:t>                void </a:t>
            </a:r>
            <a:r>
              <a:rPr lang="en-US" sz="1600" dirty="0" err="1" smtClean="0"/>
              <a:t>getsm</a:t>
            </a:r>
            <a:r>
              <a:rPr lang="en-US" sz="1600" dirty="0" smtClean="0"/>
              <a:t>()</a:t>
            </a:r>
          </a:p>
          <a:p>
            <a:pPr>
              <a:buNone/>
            </a:pPr>
            <a:r>
              <a:rPr lang="en-US" sz="1600" dirty="0" smtClean="0"/>
              <a:t>              { </a:t>
            </a:r>
          </a:p>
          <a:p>
            <a:pPr>
              <a:buNone/>
            </a:pPr>
            <a:r>
              <a:rPr lang="en-US" sz="1600" dirty="0" smtClean="0"/>
              <a:t>                 </a:t>
            </a:r>
            <a:r>
              <a:rPr lang="en-US" sz="1600" dirty="0" err="1" smtClean="0"/>
              <a:t>cout</a:t>
            </a:r>
            <a:r>
              <a:rPr lang="en-US" sz="1600" dirty="0" smtClean="0"/>
              <a:t>&lt;&lt;"\</a:t>
            </a:r>
            <a:r>
              <a:rPr lang="en-US" sz="1600" dirty="0" err="1" smtClean="0"/>
              <a:t>nEnter</a:t>
            </a:r>
            <a:r>
              <a:rPr lang="en-US" sz="1600" dirty="0" smtClean="0"/>
              <a:t> the sports mark :";</a:t>
            </a:r>
          </a:p>
          <a:p>
            <a:pPr>
              <a:buNone/>
            </a:pPr>
            <a:r>
              <a:rPr lang="en-US" sz="1600" dirty="0" smtClean="0"/>
              <a:t>                 </a:t>
            </a:r>
            <a:r>
              <a:rPr lang="en-US" sz="1600" dirty="0" err="1" smtClean="0"/>
              <a:t>cin</a:t>
            </a:r>
            <a:r>
              <a:rPr lang="en-US" sz="1600" dirty="0" smtClean="0"/>
              <a:t>&gt;&gt;</a:t>
            </a:r>
            <a:r>
              <a:rPr lang="en-US" sz="1600" dirty="0" err="1" smtClean="0"/>
              <a:t>sm</a:t>
            </a:r>
            <a:r>
              <a:rPr lang="en-US" sz="1600" dirty="0" smtClean="0"/>
              <a:t>;</a:t>
            </a:r>
          </a:p>
          <a:p>
            <a:pPr>
              <a:buNone/>
            </a:pPr>
            <a:r>
              <a:rPr lang="en-US" sz="1600" dirty="0" smtClean="0"/>
              <a:t>          }   };</a:t>
            </a:r>
          </a:p>
        </p:txBody>
      </p:sp>
      <p:sp>
        <p:nvSpPr>
          <p:cNvPr id="4" name="Rectangle 3"/>
          <p:cNvSpPr/>
          <p:nvPr/>
        </p:nvSpPr>
        <p:spPr>
          <a:xfrm>
            <a:off x="4876800" y="671691"/>
            <a:ext cx="4038600" cy="5386090"/>
          </a:xfrm>
          <a:prstGeom prst="rect">
            <a:avLst/>
          </a:prstGeom>
        </p:spPr>
        <p:txBody>
          <a:bodyPr wrap="square">
            <a:spAutoFit/>
          </a:bodyPr>
          <a:lstStyle/>
          <a:p>
            <a:r>
              <a:rPr lang="en-US" sz="1600" dirty="0" smtClean="0"/>
              <a:t>class </a:t>
            </a:r>
            <a:r>
              <a:rPr lang="en-US" sz="1600" dirty="0" err="1" smtClean="0"/>
              <a:t>statement:public</a:t>
            </a:r>
            <a:r>
              <a:rPr lang="en-US" sz="1600" dirty="0" smtClean="0"/>
              <a:t> </a:t>
            </a:r>
            <a:r>
              <a:rPr lang="en-US" sz="1600" dirty="0" err="1" smtClean="0"/>
              <a:t>student,public</a:t>
            </a:r>
            <a:r>
              <a:rPr lang="en-US" sz="1600" dirty="0" smtClean="0"/>
              <a:t> sports</a:t>
            </a:r>
          </a:p>
          <a:p>
            <a:r>
              <a:rPr lang="en-US" sz="1600" dirty="0" smtClean="0"/>
              <a:t>{</a:t>
            </a:r>
          </a:p>
          <a:p>
            <a:r>
              <a:rPr lang="en-US" sz="1600" dirty="0" smtClean="0"/>
              <a:t>    </a:t>
            </a:r>
            <a:r>
              <a:rPr lang="en-US" sz="1600" dirty="0" err="1" smtClean="0"/>
              <a:t>int</a:t>
            </a:r>
            <a:r>
              <a:rPr lang="en-US" sz="1600" dirty="0" smtClean="0"/>
              <a:t> </a:t>
            </a:r>
            <a:r>
              <a:rPr lang="en-US" sz="1600" dirty="0" err="1" smtClean="0"/>
              <a:t>tot,avg</a:t>
            </a:r>
            <a:r>
              <a:rPr lang="en-US" sz="1600" dirty="0" smtClean="0"/>
              <a:t>;</a:t>
            </a:r>
          </a:p>
          <a:p>
            <a:r>
              <a:rPr lang="en-US" sz="1600" dirty="0" smtClean="0"/>
              <a:t>    public:</a:t>
            </a:r>
          </a:p>
          <a:p>
            <a:r>
              <a:rPr lang="en-US" sz="1600" dirty="0" smtClean="0"/>
              <a:t>    void display()</a:t>
            </a:r>
          </a:p>
          <a:p>
            <a:r>
              <a:rPr lang="en-US" sz="1600" dirty="0" smtClean="0"/>
              <a:t>              {</a:t>
            </a:r>
          </a:p>
          <a:p>
            <a:r>
              <a:rPr lang="en-US" sz="1600" dirty="0" smtClean="0"/>
              <a:t>             tot=(m1+m2+sm);</a:t>
            </a:r>
          </a:p>
          <a:p>
            <a:r>
              <a:rPr lang="en-US" sz="1600" dirty="0" smtClean="0"/>
              <a:t>             </a:t>
            </a:r>
            <a:r>
              <a:rPr lang="en-US" sz="1600" dirty="0" err="1" smtClean="0"/>
              <a:t>avg</a:t>
            </a:r>
            <a:r>
              <a:rPr lang="en-US" sz="1600" dirty="0" smtClean="0"/>
              <a:t>=tot/3;</a:t>
            </a:r>
          </a:p>
          <a:p>
            <a:r>
              <a:rPr lang="en-US" sz="1600" dirty="0" smtClean="0"/>
              <a:t>             </a:t>
            </a:r>
            <a:r>
              <a:rPr lang="en-US" sz="1600" dirty="0" err="1" smtClean="0"/>
              <a:t>cout</a:t>
            </a:r>
            <a:r>
              <a:rPr lang="en-US" sz="1600" dirty="0" smtClean="0"/>
              <a:t>&lt;&lt;"\n\n\</a:t>
            </a:r>
            <a:r>
              <a:rPr lang="en-US" sz="1600" dirty="0" err="1" smtClean="0"/>
              <a:t>tRoll</a:t>
            </a:r>
            <a:r>
              <a:rPr lang="en-US" sz="1600" dirty="0" smtClean="0"/>
              <a:t> No    : "&lt;&lt;</a:t>
            </a:r>
            <a:r>
              <a:rPr lang="en-US" sz="1600" dirty="0" err="1" smtClean="0"/>
              <a:t>rno</a:t>
            </a:r>
            <a:r>
              <a:rPr lang="en-US" sz="1600" dirty="0" smtClean="0"/>
              <a:t>&lt;&lt;"\n\</a:t>
            </a:r>
            <a:r>
              <a:rPr lang="en-US" sz="1600" dirty="0" err="1" smtClean="0"/>
              <a:t>tTotal</a:t>
            </a:r>
            <a:r>
              <a:rPr lang="en-US" sz="1600" dirty="0" smtClean="0"/>
              <a:t>      : "&lt;&lt;tot;</a:t>
            </a:r>
          </a:p>
          <a:p>
            <a:r>
              <a:rPr lang="en-US" sz="1600" dirty="0" smtClean="0"/>
              <a:t>            </a:t>
            </a:r>
            <a:r>
              <a:rPr lang="en-US" sz="1600" dirty="0" err="1" smtClean="0"/>
              <a:t>cout</a:t>
            </a:r>
            <a:r>
              <a:rPr lang="en-US" sz="1600" dirty="0" smtClean="0"/>
              <a:t>&lt;&lt;"\n\</a:t>
            </a:r>
            <a:r>
              <a:rPr lang="en-US" sz="1600" dirty="0" err="1" smtClean="0"/>
              <a:t>tAverage</a:t>
            </a:r>
            <a:r>
              <a:rPr lang="en-US" sz="1600" dirty="0" smtClean="0"/>
              <a:t>    : "&lt;&lt;</a:t>
            </a:r>
            <a:r>
              <a:rPr lang="en-US" sz="1600" dirty="0" err="1" smtClean="0"/>
              <a:t>avg</a:t>
            </a:r>
            <a:r>
              <a:rPr lang="en-US" sz="1600" dirty="0" smtClean="0"/>
              <a:t>;</a:t>
            </a:r>
          </a:p>
          <a:p>
            <a:r>
              <a:rPr lang="en-US" sz="1600" dirty="0" smtClean="0"/>
              <a:t>              }</a:t>
            </a:r>
          </a:p>
          <a:p>
            <a:r>
              <a:rPr lang="en-US" sz="1600" dirty="0" smtClean="0"/>
              <a:t>};</a:t>
            </a:r>
          </a:p>
          <a:p>
            <a:r>
              <a:rPr lang="en-US" sz="1600" dirty="0" smtClean="0"/>
              <a:t>main()</a:t>
            </a:r>
          </a:p>
          <a:p>
            <a:r>
              <a:rPr lang="en-US" sz="1600" dirty="0" smtClean="0"/>
              <a:t>{</a:t>
            </a:r>
          </a:p>
          <a:p>
            <a:r>
              <a:rPr lang="en-US" sz="1600" dirty="0" smtClean="0"/>
              <a:t>     statement </a:t>
            </a:r>
            <a:r>
              <a:rPr lang="en-US" sz="1600" dirty="0" err="1" smtClean="0"/>
              <a:t>obj</a:t>
            </a:r>
            <a:r>
              <a:rPr lang="en-US" sz="1600" dirty="0" smtClean="0"/>
              <a:t>;</a:t>
            </a:r>
          </a:p>
          <a:p>
            <a:r>
              <a:rPr lang="en-US" sz="1600" dirty="0" smtClean="0"/>
              <a:t>   </a:t>
            </a:r>
            <a:r>
              <a:rPr lang="en-US" sz="1600" dirty="0" err="1" smtClean="0"/>
              <a:t>obj.get</a:t>
            </a:r>
            <a:r>
              <a:rPr lang="en-US" sz="1600" dirty="0" smtClean="0"/>
              <a:t>();</a:t>
            </a:r>
          </a:p>
          <a:p>
            <a:r>
              <a:rPr lang="en-US" sz="1600" dirty="0" smtClean="0"/>
              <a:t>   </a:t>
            </a:r>
            <a:r>
              <a:rPr lang="en-US" sz="1600" dirty="0" err="1" smtClean="0"/>
              <a:t>obj.getsm</a:t>
            </a:r>
            <a:r>
              <a:rPr lang="en-US" sz="1600" dirty="0" smtClean="0"/>
              <a:t>();</a:t>
            </a:r>
          </a:p>
          <a:p>
            <a:r>
              <a:rPr lang="en-US" sz="1600" dirty="0" smtClean="0"/>
              <a:t>   </a:t>
            </a:r>
            <a:r>
              <a:rPr lang="en-US" sz="1600" dirty="0" err="1" smtClean="0"/>
              <a:t>obj.display</a:t>
            </a:r>
            <a:r>
              <a:rPr lang="en-US" sz="1600" dirty="0" smtClean="0"/>
              <a:t>();</a:t>
            </a:r>
          </a:p>
          <a:p>
            <a:r>
              <a:rPr lang="en-US" sz="1600" dirty="0" smtClean="0"/>
              <a:t>  }</a:t>
            </a:r>
          </a:p>
          <a:p>
            <a:endParaRPr lang="en-US" sz="1600" dirty="0"/>
          </a:p>
        </p:txBody>
      </p:sp>
      <p:cxnSp>
        <p:nvCxnSpPr>
          <p:cNvPr id="6" name="Straight Connector 5"/>
          <p:cNvCxnSpPr/>
          <p:nvPr/>
        </p:nvCxnSpPr>
        <p:spPr>
          <a:xfrm rot="5400000">
            <a:off x="1638300" y="3848100"/>
            <a:ext cx="6019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600" b="1" dirty="0" smtClean="0"/>
              <a:t/>
            </a:r>
            <a:br>
              <a:rPr lang="en-US" sz="3600" b="1" dirty="0" smtClean="0"/>
            </a:br>
            <a:r>
              <a:rPr lang="en-US" sz="3600" b="1" dirty="0" smtClean="0"/>
              <a:t>Constructor call in Multiple Inheritance</a:t>
            </a:r>
            <a:r>
              <a:rPr lang="en-US" b="1" dirty="0" smtClean="0"/>
              <a:t/>
            </a:r>
            <a:br>
              <a:rPr lang="en-US" b="1" dirty="0" smtClean="0"/>
            </a:br>
            <a:endParaRPr lang="en-US" dirty="0"/>
          </a:p>
        </p:txBody>
      </p:sp>
      <p:sp>
        <p:nvSpPr>
          <p:cNvPr id="3" name="Content Placeholder 2"/>
          <p:cNvSpPr>
            <a:spLocks noGrp="1"/>
          </p:cNvSpPr>
          <p:nvPr>
            <p:ph idx="1"/>
          </p:nvPr>
        </p:nvSpPr>
        <p:spPr/>
        <p:txBody>
          <a:bodyPr>
            <a:normAutofit/>
          </a:bodyPr>
          <a:lstStyle/>
          <a:p>
            <a:pPr>
              <a:buNone/>
            </a:pPr>
            <a:r>
              <a:rPr lang="en-US" sz="2400" dirty="0" smtClean="0"/>
              <a:t>All the Base class's constructors are called inside derived class's constructor, in the same order in which they are inherited.</a:t>
            </a:r>
          </a:p>
          <a:p>
            <a:pPr>
              <a:buNone/>
            </a:pPr>
            <a:r>
              <a:rPr lang="en-US" sz="2400" dirty="0" smtClean="0"/>
              <a:t>  </a:t>
            </a:r>
          </a:p>
          <a:p>
            <a:pPr>
              <a:buNone/>
            </a:pPr>
            <a:endParaRPr lang="en-US" sz="2400" dirty="0" smtClean="0"/>
          </a:p>
          <a:p>
            <a:pPr>
              <a:buNone/>
            </a:pPr>
            <a:r>
              <a:rPr lang="en-US" sz="2400" dirty="0" err="1" smtClean="0"/>
              <a:t>Eg</a:t>
            </a:r>
            <a:r>
              <a:rPr lang="en-US" sz="2400" dirty="0" smtClean="0"/>
              <a:t>:  -</a:t>
            </a:r>
          </a:p>
          <a:p>
            <a:pPr>
              <a:buNone/>
            </a:pPr>
            <a:r>
              <a:rPr lang="en-US" sz="2400" dirty="0" smtClean="0"/>
              <a:t>class A : public B, public C</a:t>
            </a:r>
          </a:p>
          <a:p>
            <a:pPr>
              <a:buNone/>
            </a:pPr>
            <a:endParaRPr lang="en-US" sz="2400" dirty="0" smtClean="0"/>
          </a:p>
          <a:p>
            <a:pPr>
              <a:buNone/>
            </a:pPr>
            <a:r>
              <a:rPr lang="en-US" sz="2400" dirty="0" smtClean="0"/>
              <a:t> In this case, first class B constructor will be executed, then class C constructor and then class A constructor.</a:t>
            </a:r>
          </a:p>
          <a:p>
            <a:endParaRPr lang="en-US" sz="20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smtClean="0"/>
              <a:t>Example</a:t>
            </a:r>
            <a:endParaRPr lang="en-US" dirty="0"/>
          </a:p>
        </p:txBody>
      </p:sp>
      <p:sp>
        <p:nvSpPr>
          <p:cNvPr id="3" name="Content Placeholder 2"/>
          <p:cNvSpPr>
            <a:spLocks noGrp="1"/>
          </p:cNvSpPr>
          <p:nvPr>
            <p:ph idx="1"/>
          </p:nvPr>
        </p:nvSpPr>
        <p:spPr>
          <a:xfrm>
            <a:off x="457200" y="838200"/>
            <a:ext cx="4876800" cy="5562600"/>
          </a:xfrm>
        </p:spPr>
        <p:txBody>
          <a:bodyPr>
            <a:normAutofit fontScale="55000" lnSpcReduction="20000"/>
          </a:bodyPr>
          <a:lstStyle/>
          <a:p>
            <a:pPr>
              <a:buNone/>
            </a:pPr>
            <a:r>
              <a:rPr lang="en-US" dirty="0" smtClean="0"/>
              <a:t>class A</a:t>
            </a:r>
          </a:p>
          <a:p>
            <a:pPr>
              <a:buNone/>
            </a:pPr>
            <a:r>
              <a:rPr lang="en-US" dirty="0" smtClean="0"/>
              <a:t>{</a:t>
            </a:r>
          </a:p>
          <a:p>
            <a:pPr>
              <a:buNone/>
            </a:pPr>
            <a:r>
              <a:rPr lang="en-US" dirty="0" smtClean="0"/>
              <a:t>public:</a:t>
            </a:r>
          </a:p>
          <a:p>
            <a:pPr>
              <a:buNone/>
            </a:pPr>
            <a:r>
              <a:rPr lang="en-US" dirty="0" smtClean="0"/>
              <a:t>  A()  { </a:t>
            </a:r>
            <a:r>
              <a:rPr lang="en-US" dirty="0" err="1" smtClean="0"/>
              <a:t>cout</a:t>
            </a:r>
            <a:r>
              <a:rPr lang="en-US" dirty="0" smtClean="0"/>
              <a:t> &lt;&lt; "A's constructor called" &lt;&lt; </a:t>
            </a:r>
            <a:r>
              <a:rPr lang="en-US" dirty="0" err="1" smtClean="0"/>
              <a:t>endl</a:t>
            </a:r>
            <a:r>
              <a:rPr lang="en-US" dirty="0" smtClean="0"/>
              <a:t>; }</a:t>
            </a:r>
          </a:p>
          <a:p>
            <a:pPr>
              <a:buNone/>
            </a:pPr>
            <a:r>
              <a:rPr lang="en-US" dirty="0" smtClean="0"/>
              <a:t>};</a:t>
            </a:r>
          </a:p>
          <a:p>
            <a:pPr>
              <a:buNone/>
            </a:pPr>
            <a:r>
              <a:rPr lang="en-US" dirty="0" smtClean="0"/>
              <a:t> </a:t>
            </a:r>
          </a:p>
          <a:p>
            <a:pPr>
              <a:buNone/>
            </a:pPr>
            <a:endParaRPr lang="en-US" dirty="0" smtClean="0"/>
          </a:p>
          <a:p>
            <a:pPr>
              <a:buNone/>
            </a:pPr>
            <a:r>
              <a:rPr lang="en-US" dirty="0" smtClean="0"/>
              <a:t>class B</a:t>
            </a:r>
          </a:p>
          <a:p>
            <a:pPr>
              <a:buNone/>
            </a:pPr>
            <a:r>
              <a:rPr lang="en-US" dirty="0" smtClean="0"/>
              <a:t>{</a:t>
            </a:r>
          </a:p>
          <a:p>
            <a:pPr>
              <a:buNone/>
            </a:pPr>
            <a:r>
              <a:rPr lang="en-US" dirty="0" smtClean="0"/>
              <a:t>public:</a:t>
            </a:r>
          </a:p>
          <a:p>
            <a:pPr>
              <a:buNone/>
            </a:pPr>
            <a:r>
              <a:rPr lang="en-US" dirty="0" smtClean="0"/>
              <a:t>  B()  { </a:t>
            </a:r>
            <a:r>
              <a:rPr lang="en-US" dirty="0" err="1" smtClean="0"/>
              <a:t>cout</a:t>
            </a:r>
            <a:r>
              <a:rPr lang="en-US" dirty="0" smtClean="0"/>
              <a:t> &lt;&lt; "B's constructor called" &lt;&lt; </a:t>
            </a:r>
            <a:r>
              <a:rPr lang="en-US" dirty="0" err="1" smtClean="0"/>
              <a:t>endl</a:t>
            </a:r>
            <a:r>
              <a:rPr lang="en-US" dirty="0" smtClean="0"/>
              <a:t>; }</a:t>
            </a:r>
          </a:p>
          <a:p>
            <a:pPr>
              <a:buNone/>
            </a:pPr>
            <a:r>
              <a:rPr lang="en-US" dirty="0" smtClean="0"/>
              <a:t>};</a:t>
            </a:r>
          </a:p>
          <a:p>
            <a:pPr>
              <a:buNone/>
            </a:pPr>
            <a:endParaRPr lang="en-US" dirty="0" smtClean="0"/>
          </a:p>
          <a:p>
            <a:pPr>
              <a:buNone/>
            </a:pPr>
            <a:r>
              <a:rPr lang="en-US" dirty="0" smtClean="0"/>
              <a:t> </a:t>
            </a:r>
          </a:p>
          <a:p>
            <a:pPr>
              <a:buNone/>
            </a:pPr>
            <a:r>
              <a:rPr lang="en-US" dirty="0" smtClean="0"/>
              <a:t>class C: public B, public A  // Note the order</a:t>
            </a:r>
          </a:p>
          <a:p>
            <a:pPr>
              <a:buNone/>
            </a:pPr>
            <a:r>
              <a:rPr lang="en-US" dirty="0" smtClean="0"/>
              <a:t>{</a:t>
            </a:r>
          </a:p>
          <a:p>
            <a:pPr>
              <a:buNone/>
            </a:pPr>
            <a:r>
              <a:rPr lang="en-US" dirty="0" smtClean="0"/>
              <a:t>public:</a:t>
            </a:r>
          </a:p>
          <a:p>
            <a:pPr>
              <a:buNone/>
            </a:pPr>
            <a:r>
              <a:rPr lang="en-US" dirty="0" smtClean="0"/>
              <a:t>  C()  { </a:t>
            </a:r>
            <a:r>
              <a:rPr lang="en-US" dirty="0" err="1" smtClean="0"/>
              <a:t>cout</a:t>
            </a:r>
            <a:r>
              <a:rPr lang="en-US" dirty="0" smtClean="0"/>
              <a:t> &lt;&lt; "C's constructor called" &lt;&lt; </a:t>
            </a:r>
            <a:r>
              <a:rPr lang="en-US" dirty="0" err="1" smtClean="0"/>
              <a:t>endl</a:t>
            </a:r>
            <a:r>
              <a:rPr lang="en-US" dirty="0" smtClean="0"/>
              <a:t>; }</a:t>
            </a:r>
          </a:p>
          <a:p>
            <a:pPr>
              <a:buNone/>
            </a:pPr>
            <a:r>
              <a:rPr lang="en-US" dirty="0" smtClean="0"/>
              <a:t>};</a:t>
            </a:r>
          </a:p>
          <a:p>
            <a:pPr>
              <a:buNone/>
            </a:pPr>
            <a:r>
              <a:rPr lang="en-US" dirty="0" smtClean="0"/>
              <a:t> </a:t>
            </a:r>
          </a:p>
          <a:p>
            <a:pPr>
              <a:buNone/>
            </a:pPr>
            <a:endParaRPr lang="en-US" dirty="0"/>
          </a:p>
        </p:txBody>
      </p:sp>
      <p:cxnSp>
        <p:nvCxnSpPr>
          <p:cNvPr id="5" name="Straight Connector 4"/>
          <p:cNvCxnSpPr/>
          <p:nvPr/>
        </p:nvCxnSpPr>
        <p:spPr>
          <a:xfrm rot="5400000">
            <a:off x="2438400" y="3886200"/>
            <a:ext cx="5943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791200" y="3733800"/>
            <a:ext cx="2667000" cy="1477328"/>
          </a:xfrm>
          <a:prstGeom prst="rect">
            <a:avLst/>
          </a:prstGeom>
        </p:spPr>
        <p:txBody>
          <a:bodyPr wrap="square">
            <a:spAutoFit/>
          </a:bodyPr>
          <a:lstStyle/>
          <a:p>
            <a:pPr>
              <a:buNone/>
            </a:pPr>
            <a:r>
              <a:rPr lang="en-US" dirty="0" err="1" smtClean="0"/>
              <a:t>int</a:t>
            </a:r>
            <a:r>
              <a:rPr lang="en-US" dirty="0" smtClean="0"/>
              <a:t> main()</a:t>
            </a:r>
          </a:p>
          <a:p>
            <a:pPr>
              <a:buNone/>
            </a:pPr>
            <a:r>
              <a:rPr lang="en-US" dirty="0" smtClean="0"/>
              <a:t>{</a:t>
            </a:r>
          </a:p>
          <a:p>
            <a:pPr>
              <a:buNone/>
            </a:pPr>
            <a:r>
              <a:rPr lang="en-US" dirty="0" smtClean="0"/>
              <a:t>    C </a:t>
            </a:r>
            <a:r>
              <a:rPr lang="en-US" dirty="0" err="1" smtClean="0"/>
              <a:t>c</a:t>
            </a:r>
            <a:r>
              <a:rPr lang="en-US" dirty="0" smtClean="0"/>
              <a:t>;</a:t>
            </a:r>
          </a:p>
          <a:p>
            <a:pPr>
              <a:buNone/>
            </a:pPr>
            <a:r>
              <a:rPr lang="en-US" dirty="0" smtClean="0"/>
              <a:t>    return 0;</a:t>
            </a:r>
          </a:p>
          <a:p>
            <a:pPr>
              <a:buNone/>
            </a:pPr>
            <a:r>
              <a:rPr lang="en-US" dirty="0" smtClean="0"/>
              <a:t>}</a:t>
            </a:r>
          </a:p>
        </p:txBody>
      </p:sp>
      <p:sp>
        <p:nvSpPr>
          <p:cNvPr id="7" name="Rectangle 6"/>
          <p:cNvSpPr/>
          <p:nvPr/>
        </p:nvSpPr>
        <p:spPr>
          <a:xfrm>
            <a:off x="5562600" y="12192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8" name="Rectangle 7"/>
          <p:cNvSpPr/>
          <p:nvPr/>
        </p:nvSpPr>
        <p:spPr>
          <a:xfrm>
            <a:off x="7543800" y="12192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9" name="Rectangle 8"/>
          <p:cNvSpPr/>
          <p:nvPr/>
        </p:nvSpPr>
        <p:spPr>
          <a:xfrm>
            <a:off x="6477000" y="25146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cxnSp>
        <p:nvCxnSpPr>
          <p:cNvPr id="11" name="Straight Arrow Connector 10"/>
          <p:cNvCxnSpPr/>
          <p:nvPr/>
        </p:nvCxnSpPr>
        <p:spPr>
          <a:xfrm rot="16200000" flipH="1">
            <a:off x="6248400" y="19050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5400000">
            <a:off x="7124700" y="1943100"/>
            <a:ext cx="6858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
            </a:r>
            <a:br>
              <a:rPr lang="en-US" dirty="0" smtClean="0"/>
            </a:br>
            <a:r>
              <a:rPr lang="en-US" dirty="0" smtClean="0"/>
              <a:t>Output: </a:t>
            </a:r>
            <a:br>
              <a:rPr lang="en-US" dirty="0" smtClean="0"/>
            </a:br>
            <a:endParaRPr lang="en-US" dirty="0"/>
          </a:p>
        </p:txBody>
      </p:sp>
      <p:sp>
        <p:nvSpPr>
          <p:cNvPr id="3" name="Content Placeholder 2"/>
          <p:cNvSpPr>
            <a:spLocks noGrp="1"/>
          </p:cNvSpPr>
          <p:nvPr>
            <p:ph idx="1"/>
          </p:nvPr>
        </p:nvSpPr>
        <p:spPr/>
        <p:txBody>
          <a:bodyPr/>
          <a:lstStyle/>
          <a:p>
            <a:pPr>
              <a:buNone/>
            </a:pPr>
            <a:r>
              <a:rPr lang="en-US" sz="2400" dirty="0" smtClean="0"/>
              <a:t>B's constructor called </a:t>
            </a:r>
          </a:p>
          <a:p>
            <a:pPr>
              <a:buNone/>
            </a:pPr>
            <a:r>
              <a:rPr lang="en-US" sz="2400" dirty="0" smtClean="0"/>
              <a:t>A's constructor called </a:t>
            </a:r>
          </a:p>
          <a:p>
            <a:pPr>
              <a:buNone/>
            </a:pPr>
            <a:r>
              <a:rPr lang="en-US" sz="2400" dirty="0" smtClean="0"/>
              <a:t>C's constructor called </a:t>
            </a:r>
          </a:p>
          <a:p>
            <a:pPr>
              <a:buNone/>
            </a:pPr>
            <a:endParaRPr lang="en-US" sz="2400" dirty="0" smtClean="0"/>
          </a:p>
          <a:p>
            <a:pPr>
              <a:buNone/>
            </a:pPr>
            <a:endParaRPr lang="en-US" sz="2400" dirty="0" smtClean="0"/>
          </a:p>
          <a:p>
            <a:pPr>
              <a:buNone/>
            </a:pPr>
            <a:r>
              <a:rPr lang="en-US" sz="2400" dirty="0" smtClean="0"/>
              <a:t>The destructors are called in reverse order of constructors. </a:t>
            </a:r>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u="sng" dirty="0" smtClean="0"/>
              <a:t>Ambiguity in multiple inheritances</a:t>
            </a:r>
            <a:endParaRPr lang="en-US" dirty="0" smtClean="0"/>
          </a:p>
        </p:txBody>
      </p:sp>
      <p:sp>
        <p:nvSpPr>
          <p:cNvPr id="5" name="Content Placeholder 4"/>
          <p:cNvSpPr>
            <a:spLocks noGrp="1"/>
          </p:cNvSpPr>
          <p:nvPr>
            <p:ph idx="1"/>
          </p:nvPr>
        </p:nvSpPr>
        <p:spPr>
          <a:xfrm>
            <a:off x="457200" y="1066800"/>
            <a:ext cx="8229600" cy="5059363"/>
          </a:xfrm>
        </p:spPr>
        <p:txBody>
          <a:bodyPr>
            <a:noAutofit/>
          </a:bodyPr>
          <a:lstStyle/>
          <a:p>
            <a:pPr>
              <a:buNone/>
            </a:pPr>
            <a:r>
              <a:rPr lang="en-US" sz="1600" dirty="0" smtClean="0"/>
              <a:t>Consider an example of multiple inheritances in which there are two base classes having functions with the same name and a class derived from both these base classes having no function with this name.</a:t>
            </a:r>
          </a:p>
          <a:p>
            <a:pPr>
              <a:buNone/>
            </a:pPr>
            <a:r>
              <a:rPr lang="en-US" sz="1600" dirty="0" smtClean="0"/>
              <a:t> Class A</a:t>
            </a:r>
          </a:p>
          <a:p>
            <a:pPr>
              <a:buNone/>
            </a:pPr>
            <a:r>
              <a:rPr lang="en-US" sz="1600" dirty="0" smtClean="0"/>
              <a:t>{</a:t>
            </a:r>
          </a:p>
          <a:p>
            <a:pPr>
              <a:buNone/>
            </a:pPr>
            <a:r>
              <a:rPr lang="en-US" sz="1600" dirty="0" smtClean="0"/>
              <a:t>Public:</a:t>
            </a:r>
          </a:p>
          <a:p>
            <a:pPr>
              <a:buNone/>
            </a:pPr>
            <a:r>
              <a:rPr lang="en-US" sz="1600" dirty="0" smtClean="0"/>
              <a:t>Void show ()</a:t>
            </a:r>
          </a:p>
          <a:p>
            <a:pPr>
              <a:buNone/>
            </a:pPr>
            <a:r>
              <a:rPr lang="en-US" sz="1600" dirty="0" smtClean="0"/>
              <a:t>{</a:t>
            </a:r>
          </a:p>
          <a:p>
            <a:pPr>
              <a:buNone/>
            </a:pPr>
            <a:r>
              <a:rPr lang="en-US" sz="1600" dirty="0" err="1" smtClean="0"/>
              <a:t>Cout</a:t>
            </a:r>
            <a:r>
              <a:rPr lang="en-US" sz="1600" dirty="0" smtClean="0"/>
              <a:t>&lt;&lt;”\n class A”;</a:t>
            </a:r>
          </a:p>
          <a:p>
            <a:pPr>
              <a:buNone/>
            </a:pPr>
            <a:r>
              <a:rPr lang="en-US" sz="1600" dirty="0" smtClean="0"/>
              <a:t>}</a:t>
            </a:r>
          </a:p>
          <a:p>
            <a:pPr>
              <a:buNone/>
            </a:pPr>
            <a:r>
              <a:rPr lang="en-US" sz="1600" dirty="0" smtClean="0"/>
              <a:t>};</a:t>
            </a:r>
          </a:p>
          <a:p>
            <a:pPr>
              <a:buNone/>
            </a:pPr>
            <a:r>
              <a:rPr lang="en-US" sz="1600" dirty="0" smtClean="0"/>
              <a:t>Class B</a:t>
            </a:r>
          </a:p>
          <a:p>
            <a:pPr>
              <a:buNone/>
            </a:pPr>
            <a:r>
              <a:rPr lang="en-US" sz="1600" dirty="0" smtClean="0"/>
              <a:t>{</a:t>
            </a:r>
          </a:p>
          <a:p>
            <a:pPr>
              <a:buNone/>
            </a:pPr>
            <a:r>
              <a:rPr lang="en-US" sz="1600" dirty="0" smtClean="0"/>
              <a:t>Public:</a:t>
            </a:r>
          </a:p>
          <a:p>
            <a:pPr>
              <a:buNone/>
            </a:pPr>
            <a:r>
              <a:rPr lang="en-US" sz="1600" dirty="0" smtClean="0"/>
              <a:t>Void show ()</a:t>
            </a:r>
          </a:p>
          <a:p>
            <a:pPr>
              <a:buNone/>
            </a:pPr>
            <a:r>
              <a:rPr lang="en-US" sz="1600" dirty="0" smtClean="0"/>
              <a:t>{</a:t>
            </a:r>
          </a:p>
          <a:p>
            <a:pPr>
              <a:buNone/>
            </a:pPr>
            <a:r>
              <a:rPr lang="en-US" sz="1600" dirty="0" err="1" smtClean="0"/>
              <a:t>Cout</a:t>
            </a:r>
            <a:r>
              <a:rPr lang="en-US" sz="1600" dirty="0" smtClean="0"/>
              <a:t>&lt;&lt;”\n class B”;</a:t>
            </a:r>
          </a:p>
          <a:p>
            <a:pPr>
              <a:buNone/>
            </a:pPr>
            <a:r>
              <a:rPr lang="en-US" sz="1600" dirty="0" smtClean="0"/>
              <a:t>}</a:t>
            </a:r>
          </a:p>
          <a:p>
            <a:pPr>
              <a:buNone/>
            </a:pPr>
            <a:r>
              <a:rPr lang="en-US" sz="1600" dirty="0" smtClean="0"/>
              <a:t>};</a:t>
            </a:r>
          </a:p>
          <a:p>
            <a:pPr>
              <a:buNone/>
            </a:pPr>
            <a:endParaRPr lang="en-US" sz="1600"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457200" y="914400"/>
            <a:ext cx="8229600" cy="5211763"/>
          </a:xfrm>
        </p:spPr>
        <p:txBody>
          <a:bodyPr>
            <a:normAutofit fontScale="55000" lnSpcReduction="20000"/>
          </a:bodyPr>
          <a:lstStyle/>
          <a:p>
            <a:pPr>
              <a:buNone/>
            </a:pPr>
            <a:r>
              <a:rPr lang="en-US" dirty="0" smtClean="0"/>
              <a:t>Class C: public A, public B</a:t>
            </a:r>
          </a:p>
          <a:p>
            <a:pPr>
              <a:buNone/>
            </a:pPr>
            <a:r>
              <a:rPr lang="en-US" dirty="0" smtClean="0"/>
              <a:t>{</a:t>
            </a:r>
          </a:p>
          <a:p>
            <a:pPr>
              <a:buNone/>
            </a:pPr>
            <a:r>
              <a:rPr lang="en-US" dirty="0" smtClean="0"/>
              <a:t>}; </a:t>
            </a:r>
          </a:p>
          <a:p>
            <a:pPr>
              <a:buNone/>
            </a:pPr>
            <a:endParaRPr lang="en-US" dirty="0" smtClean="0"/>
          </a:p>
          <a:p>
            <a:pPr>
              <a:buNone/>
            </a:pPr>
            <a:r>
              <a:rPr lang="en-US" dirty="0" err="1" smtClean="0"/>
              <a:t>int</a:t>
            </a:r>
            <a:r>
              <a:rPr lang="en-US" dirty="0" smtClean="0"/>
              <a:t> main ()</a:t>
            </a:r>
          </a:p>
          <a:p>
            <a:pPr>
              <a:buNone/>
            </a:pPr>
            <a:r>
              <a:rPr lang="en-US" dirty="0" smtClean="0"/>
              <a:t>{</a:t>
            </a:r>
          </a:p>
          <a:p>
            <a:pPr>
              <a:buNone/>
            </a:pPr>
            <a:r>
              <a:rPr lang="en-US" dirty="0" smtClean="0"/>
              <a:t>C </a:t>
            </a:r>
            <a:r>
              <a:rPr lang="en-US" dirty="0" err="1" smtClean="0"/>
              <a:t>obj</a:t>
            </a:r>
            <a:r>
              <a:rPr lang="en-US" dirty="0" smtClean="0"/>
              <a:t>;</a:t>
            </a:r>
          </a:p>
          <a:p>
            <a:pPr>
              <a:buNone/>
            </a:pPr>
            <a:r>
              <a:rPr lang="en-US" dirty="0" smtClean="0"/>
              <a:t>Obj. Show ();</a:t>
            </a:r>
          </a:p>
          <a:p>
            <a:pPr>
              <a:buNone/>
            </a:pPr>
            <a:r>
              <a:rPr lang="en-US" dirty="0" smtClean="0"/>
              <a:t>}</a:t>
            </a:r>
          </a:p>
          <a:p>
            <a:pPr>
              <a:buNone/>
            </a:pPr>
            <a:endParaRPr lang="en-US" dirty="0" smtClean="0"/>
          </a:p>
          <a:p>
            <a:pPr>
              <a:buNone/>
            </a:pPr>
            <a:r>
              <a:rPr lang="en-US" dirty="0" smtClean="0"/>
              <a:t>The members are ambiguous without scope resolution operator .</a:t>
            </a:r>
          </a:p>
          <a:p>
            <a:pPr>
              <a:buNone/>
            </a:pPr>
            <a:r>
              <a:rPr lang="en-US" dirty="0" smtClean="0"/>
              <a:t>When the member function show () is accessed by the derived class object, naturally, the compiler can’t distinguish between member function of the class A and B.</a:t>
            </a:r>
          </a:p>
          <a:p>
            <a:pPr>
              <a:buNone/>
            </a:pPr>
            <a:endParaRPr lang="en-US" dirty="0" smtClean="0"/>
          </a:p>
          <a:p>
            <a:pPr>
              <a:buNone/>
            </a:pPr>
            <a:r>
              <a:rPr lang="en-US" dirty="0" smtClean="0"/>
              <a:t>The problem is resolved using scope-resolution operator to specify the class in which the function lies. Thus, </a:t>
            </a:r>
          </a:p>
          <a:p>
            <a:pPr>
              <a:buNone/>
            </a:pPr>
            <a:r>
              <a:rPr lang="en-US" dirty="0" err="1" smtClean="0"/>
              <a:t>Obj.y</a:t>
            </a:r>
            <a:r>
              <a:rPr lang="en-US" dirty="0" smtClean="0"/>
              <a:t>:: show ();</a:t>
            </a:r>
          </a:p>
          <a:p>
            <a:pPr>
              <a:buNone/>
            </a:pPr>
            <a:r>
              <a:rPr lang="en-US" dirty="0" smtClean="0"/>
              <a:t>Refers to the function in the B class. Thus,  the scope – resolution operator resolves the ambiguity.</a:t>
            </a:r>
          </a:p>
          <a:p>
            <a:endParaRPr lang="en-US" dirty="0" smtClean="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Disadvantages</a:t>
            </a:r>
            <a:br>
              <a:rPr lang="en-US" b="1"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 Inheritance, base class and child classes are tightly coupled. Hence If you change the code of parent class, it will get affected in all the child classes.</a:t>
            </a:r>
          </a:p>
          <a:p>
            <a:endParaRPr lang="en-US" dirty="0"/>
          </a:p>
          <a:p>
            <a:pPr>
              <a:buNone/>
            </a:pPr>
            <a:endParaRPr lang="en-US" dirty="0" smtClean="0"/>
          </a:p>
          <a:p>
            <a:r>
              <a:rPr lang="en-US" dirty="0" smtClean="0"/>
              <a:t>In class hierarchy many data members remain unused and the memory allocated to them is not utilized. Hence this concept  affects the performance of program if inheritance is not applied correctly.</a:t>
            </a:r>
          </a:p>
          <a:p>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prstClr val="black"/>
                </a:solidFill>
              </a:rPr>
              <a:t>Hierarchical Inheritance</a:t>
            </a:r>
            <a:endParaRPr lang="en-US" dirty="0"/>
          </a:p>
        </p:txBody>
      </p:sp>
      <p:pic>
        <p:nvPicPr>
          <p:cNvPr id="4" name="Picture 2" descr="\\192.168.0.63\dcs\Faculty\Gopika S\2016\OOPS\heirar_1.png"/>
          <p:cNvPicPr>
            <a:picLocks noGrp="1" noChangeAspect="1" noChangeArrowheads="1"/>
          </p:cNvPicPr>
          <p:nvPr>
            <p:ph idx="1"/>
          </p:nvPr>
        </p:nvPicPr>
        <p:blipFill>
          <a:blip r:embed="rId2"/>
          <a:srcRect/>
          <a:stretch>
            <a:fillRect/>
          </a:stretch>
        </p:blipFill>
        <p:spPr bwMode="auto">
          <a:xfrm>
            <a:off x="955204" y="1981200"/>
            <a:ext cx="7147230" cy="3810001"/>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solidFill>
                  <a:prstClr val="black"/>
                </a:solidFill>
                <a:ea typeface="+mn-ea"/>
                <a:cs typeface="+mn-cs"/>
              </a:rPr>
              <a:t>Syntax of Hierarchical Inheritance</a:t>
            </a:r>
            <a:endParaRPr lang="en-US" sz="1600" dirty="0"/>
          </a:p>
        </p:txBody>
      </p:sp>
      <p:sp>
        <p:nvSpPr>
          <p:cNvPr id="3" name="Content Placeholder 2"/>
          <p:cNvSpPr>
            <a:spLocks noGrp="1"/>
          </p:cNvSpPr>
          <p:nvPr>
            <p:ph idx="1"/>
          </p:nvPr>
        </p:nvSpPr>
        <p:spPr>
          <a:xfrm>
            <a:off x="457200" y="1447800"/>
            <a:ext cx="8229600" cy="4678363"/>
          </a:xfrm>
        </p:spPr>
        <p:txBody>
          <a:bodyPr>
            <a:normAutofit fontScale="47500" lnSpcReduction="20000"/>
          </a:bodyPr>
          <a:lstStyle/>
          <a:p>
            <a:pPr>
              <a:buNone/>
            </a:pPr>
            <a:r>
              <a:rPr lang="en-US" dirty="0" smtClean="0"/>
              <a:t>class </a:t>
            </a:r>
            <a:r>
              <a:rPr lang="en-US" dirty="0" err="1" smtClean="0"/>
              <a:t>base_classname</a:t>
            </a:r>
            <a:r>
              <a:rPr lang="en-US" dirty="0" smtClean="0"/>
              <a:t> </a:t>
            </a:r>
          </a:p>
          <a:p>
            <a:pPr>
              <a:buNone/>
            </a:pPr>
            <a:r>
              <a:rPr lang="en-US" dirty="0" smtClean="0"/>
              <a:t>{</a:t>
            </a:r>
          </a:p>
          <a:p>
            <a:pPr>
              <a:buNone/>
            </a:pPr>
            <a:r>
              <a:rPr lang="en-US" dirty="0" smtClean="0"/>
              <a:t>     properties;  </a:t>
            </a:r>
          </a:p>
          <a:p>
            <a:pPr>
              <a:buNone/>
            </a:pPr>
            <a:r>
              <a:rPr lang="en-US" dirty="0" smtClean="0"/>
              <a:t>     methods;</a:t>
            </a:r>
          </a:p>
          <a:p>
            <a:pPr>
              <a:buNone/>
            </a:pPr>
            <a:r>
              <a:rPr lang="en-US" dirty="0" smtClean="0"/>
              <a:t> }; </a:t>
            </a:r>
          </a:p>
          <a:p>
            <a:pPr>
              <a:buNone/>
            </a:pPr>
            <a:endParaRPr lang="en-US" dirty="0" smtClean="0"/>
          </a:p>
          <a:p>
            <a:pPr>
              <a:buNone/>
            </a:pPr>
            <a:r>
              <a:rPr lang="en-US" dirty="0" smtClean="0"/>
              <a:t>class derived_class1  :visibility_mode </a:t>
            </a:r>
            <a:r>
              <a:rPr lang="en-US" dirty="0" err="1" smtClean="0"/>
              <a:t>base_classname</a:t>
            </a:r>
            <a:r>
              <a:rPr lang="en-US" dirty="0" smtClean="0"/>
              <a:t> {    </a:t>
            </a:r>
          </a:p>
          <a:p>
            <a:pPr>
              <a:buNone/>
            </a:pPr>
            <a:r>
              <a:rPr lang="en-US" dirty="0" smtClean="0"/>
              <a:t>    properties;  </a:t>
            </a:r>
          </a:p>
          <a:p>
            <a:pPr>
              <a:buNone/>
            </a:pPr>
            <a:r>
              <a:rPr lang="en-US" dirty="0" smtClean="0"/>
              <a:t>       methods;</a:t>
            </a:r>
          </a:p>
          <a:p>
            <a:pPr>
              <a:buNone/>
            </a:pPr>
            <a:r>
              <a:rPr lang="en-US" dirty="0" smtClean="0"/>
              <a:t> };</a:t>
            </a:r>
          </a:p>
          <a:p>
            <a:pPr>
              <a:buNone/>
            </a:pPr>
            <a:r>
              <a:rPr lang="en-US" dirty="0" smtClean="0"/>
              <a:t> class derived_class2 :visibility_mode </a:t>
            </a:r>
            <a:r>
              <a:rPr lang="en-US" dirty="0" err="1" smtClean="0"/>
              <a:t>base_classname</a:t>
            </a:r>
            <a:r>
              <a:rPr lang="en-US" dirty="0" smtClean="0"/>
              <a:t> {   </a:t>
            </a:r>
          </a:p>
          <a:p>
            <a:pPr>
              <a:buNone/>
            </a:pPr>
            <a:r>
              <a:rPr lang="en-US" dirty="0" smtClean="0"/>
              <a:t>   properties;  </a:t>
            </a:r>
          </a:p>
          <a:p>
            <a:pPr>
              <a:buNone/>
            </a:pPr>
            <a:r>
              <a:rPr lang="en-US" dirty="0" smtClean="0"/>
              <a:t>   methods;</a:t>
            </a:r>
          </a:p>
          <a:p>
            <a:pPr>
              <a:buNone/>
            </a:pPr>
            <a:r>
              <a:rPr lang="en-US" dirty="0" smtClean="0"/>
              <a:t> };</a:t>
            </a:r>
          </a:p>
          <a:p>
            <a:pPr>
              <a:buNone/>
            </a:pPr>
            <a:r>
              <a:rPr lang="en-US" dirty="0" smtClean="0"/>
              <a:t> ... ... ... ... ... ...</a:t>
            </a:r>
          </a:p>
          <a:p>
            <a:pPr>
              <a:buNone/>
            </a:pPr>
            <a:r>
              <a:rPr lang="en-US" dirty="0" smtClean="0"/>
              <a:t> class </a:t>
            </a:r>
            <a:r>
              <a:rPr lang="en-US" dirty="0" err="1" smtClean="0"/>
              <a:t>derived_classN</a:t>
            </a:r>
            <a:r>
              <a:rPr lang="en-US" dirty="0" smtClean="0"/>
              <a:t>:  </a:t>
            </a:r>
            <a:r>
              <a:rPr lang="en-US" dirty="0" err="1" smtClean="0"/>
              <a:t>visibility_mode</a:t>
            </a:r>
            <a:r>
              <a:rPr lang="en-US" dirty="0" smtClean="0"/>
              <a:t> </a:t>
            </a:r>
            <a:r>
              <a:rPr lang="en-US" dirty="0" err="1" smtClean="0"/>
              <a:t>base_classname</a:t>
            </a:r>
            <a:r>
              <a:rPr lang="en-US" dirty="0" smtClean="0"/>
              <a:t> {  </a:t>
            </a:r>
          </a:p>
          <a:p>
            <a:pPr>
              <a:buNone/>
            </a:pPr>
            <a:r>
              <a:rPr lang="en-US" dirty="0" smtClean="0"/>
              <a:t>   properties;     </a:t>
            </a:r>
          </a:p>
          <a:p>
            <a:pPr>
              <a:buNone/>
            </a:pPr>
            <a:r>
              <a:rPr lang="en-US" dirty="0" smtClean="0"/>
              <a:t>methods;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Example program</a:t>
            </a:r>
            <a:endParaRPr lang="en-US" dirty="0"/>
          </a:p>
        </p:txBody>
      </p:sp>
      <p:sp>
        <p:nvSpPr>
          <p:cNvPr id="3" name="Content Placeholder 2"/>
          <p:cNvSpPr>
            <a:spLocks noGrp="1"/>
          </p:cNvSpPr>
          <p:nvPr>
            <p:ph idx="1"/>
          </p:nvPr>
        </p:nvSpPr>
        <p:spPr>
          <a:xfrm>
            <a:off x="228600" y="838200"/>
            <a:ext cx="3276600" cy="5287963"/>
          </a:xfrm>
        </p:spPr>
        <p:txBody>
          <a:bodyPr>
            <a:normAutofit fontScale="47500" lnSpcReduction="20000"/>
          </a:bodyPr>
          <a:lstStyle/>
          <a:p>
            <a:pPr>
              <a:buNone/>
            </a:pPr>
            <a:r>
              <a:rPr lang="en-US" dirty="0" smtClean="0">
                <a:solidFill>
                  <a:srgbClr val="FF0000"/>
                </a:solidFill>
              </a:rPr>
              <a:t>class person</a:t>
            </a:r>
          </a:p>
          <a:p>
            <a:pPr>
              <a:buNone/>
            </a:pPr>
            <a:r>
              <a:rPr lang="en-US" dirty="0" smtClean="0"/>
              <a:t>{</a:t>
            </a:r>
          </a:p>
          <a:p>
            <a:pPr>
              <a:buNone/>
            </a:pPr>
            <a:r>
              <a:rPr lang="en-US" dirty="0" smtClean="0"/>
              <a:t>    char name[100],gender[10];</a:t>
            </a:r>
          </a:p>
          <a:p>
            <a:pPr>
              <a:buNone/>
            </a:pPr>
            <a:r>
              <a:rPr lang="en-US" dirty="0" smtClean="0"/>
              <a:t>    </a:t>
            </a:r>
            <a:r>
              <a:rPr lang="en-US" dirty="0" err="1" smtClean="0"/>
              <a:t>int</a:t>
            </a:r>
            <a:r>
              <a:rPr lang="en-US" dirty="0" smtClean="0"/>
              <a:t> age;</a:t>
            </a:r>
          </a:p>
          <a:p>
            <a:pPr>
              <a:buNone/>
            </a:pPr>
            <a:r>
              <a:rPr lang="en-US" dirty="0" smtClean="0"/>
              <a:t>    public:</a:t>
            </a:r>
          </a:p>
          <a:p>
            <a:pPr>
              <a:buNone/>
            </a:pPr>
            <a:r>
              <a:rPr lang="en-US" dirty="0" smtClean="0"/>
              <a:t>        void </a:t>
            </a:r>
            <a:r>
              <a:rPr lang="en-US" dirty="0" err="1" smtClean="0"/>
              <a:t>getdata</a:t>
            </a:r>
            <a:r>
              <a:rPr lang="en-US" dirty="0" smtClean="0"/>
              <a:t>()</a:t>
            </a:r>
          </a:p>
          <a:p>
            <a:pPr>
              <a:buNone/>
            </a:pPr>
            <a:r>
              <a:rPr lang="en-US" dirty="0" smtClean="0"/>
              <a:t>        {</a:t>
            </a:r>
          </a:p>
          <a:p>
            <a:pPr>
              <a:buNone/>
            </a:pPr>
            <a:r>
              <a:rPr lang="en-US" dirty="0" smtClean="0"/>
              <a:t>            </a:t>
            </a:r>
            <a:r>
              <a:rPr lang="en-US" dirty="0" err="1" smtClean="0"/>
              <a:t>cout</a:t>
            </a:r>
            <a:r>
              <a:rPr lang="en-US" dirty="0" smtClean="0"/>
              <a:t>&lt;&lt;"Name: ";</a:t>
            </a:r>
          </a:p>
          <a:p>
            <a:pPr>
              <a:buNone/>
            </a:pPr>
            <a:r>
              <a:rPr lang="en-US" dirty="0" smtClean="0"/>
              <a:t>            gets(name);</a:t>
            </a:r>
          </a:p>
          <a:p>
            <a:pPr>
              <a:buNone/>
            </a:pPr>
            <a:r>
              <a:rPr lang="en-US" dirty="0" smtClean="0"/>
              <a:t>            </a:t>
            </a:r>
            <a:r>
              <a:rPr lang="en-US" dirty="0" err="1" smtClean="0"/>
              <a:t>cout</a:t>
            </a:r>
            <a:r>
              <a:rPr lang="en-US" dirty="0" smtClean="0"/>
              <a:t>&lt;&lt;"Age: ";</a:t>
            </a:r>
          </a:p>
          <a:p>
            <a:pPr>
              <a:buNone/>
            </a:pPr>
            <a:r>
              <a:rPr lang="en-US" dirty="0" smtClean="0"/>
              <a:t>            </a:t>
            </a:r>
            <a:r>
              <a:rPr lang="en-US" dirty="0" err="1" smtClean="0"/>
              <a:t>cin</a:t>
            </a:r>
            <a:r>
              <a:rPr lang="en-US" dirty="0" smtClean="0"/>
              <a:t>&gt;&gt;age;</a:t>
            </a:r>
          </a:p>
          <a:p>
            <a:pPr>
              <a:buNone/>
            </a:pPr>
            <a:r>
              <a:rPr lang="en-US" dirty="0" smtClean="0"/>
              <a:t>            </a:t>
            </a:r>
            <a:r>
              <a:rPr lang="en-US" dirty="0" err="1" smtClean="0"/>
              <a:t>cout</a:t>
            </a:r>
            <a:r>
              <a:rPr lang="en-US" dirty="0" smtClean="0"/>
              <a:t>&lt;&lt;"Gender: ";</a:t>
            </a:r>
          </a:p>
          <a:p>
            <a:pPr>
              <a:buNone/>
            </a:pPr>
            <a:r>
              <a:rPr lang="en-US" dirty="0" smtClean="0"/>
              <a:t>            </a:t>
            </a:r>
            <a:r>
              <a:rPr lang="en-US" dirty="0" err="1" smtClean="0"/>
              <a:t>cin</a:t>
            </a:r>
            <a:r>
              <a:rPr lang="en-US" dirty="0" smtClean="0"/>
              <a:t>&gt;&gt;gender;</a:t>
            </a:r>
          </a:p>
          <a:p>
            <a:pPr>
              <a:buNone/>
            </a:pPr>
            <a:r>
              <a:rPr lang="en-US" dirty="0" smtClean="0"/>
              <a:t>        }</a:t>
            </a:r>
          </a:p>
          <a:p>
            <a:pPr>
              <a:buNone/>
            </a:pPr>
            <a:r>
              <a:rPr lang="en-US" dirty="0" smtClean="0"/>
              <a:t>        void display()</a:t>
            </a:r>
          </a:p>
          <a:p>
            <a:pPr>
              <a:buNone/>
            </a:pPr>
            <a:r>
              <a:rPr lang="en-US" dirty="0" smtClean="0"/>
              <a:t>        {</a:t>
            </a:r>
          </a:p>
          <a:p>
            <a:pPr>
              <a:buNone/>
            </a:pPr>
            <a:r>
              <a:rPr lang="en-US" dirty="0" smtClean="0"/>
              <a:t>            </a:t>
            </a:r>
            <a:r>
              <a:rPr lang="en-US" dirty="0" err="1" smtClean="0"/>
              <a:t>cout</a:t>
            </a:r>
            <a:r>
              <a:rPr lang="en-US" dirty="0" smtClean="0"/>
              <a:t>&lt;&lt;"Name: "&lt;&lt;name&lt;&lt;</a:t>
            </a:r>
            <a:r>
              <a:rPr lang="en-US" dirty="0" err="1" smtClean="0"/>
              <a:t>endl</a:t>
            </a:r>
            <a:r>
              <a:rPr lang="en-US" dirty="0" smtClean="0"/>
              <a:t>;</a:t>
            </a:r>
          </a:p>
          <a:p>
            <a:pPr>
              <a:buNone/>
            </a:pPr>
            <a:r>
              <a:rPr lang="en-US" dirty="0" smtClean="0"/>
              <a:t>            </a:t>
            </a:r>
            <a:r>
              <a:rPr lang="en-US" dirty="0" err="1" smtClean="0"/>
              <a:t>cout</a:t>
            </a:r>
            <a:r>
              <a:rPr lang="en-US" dirty="0" smtClean="0"/>
              <a:t>&lt;&lt;"Age: "&lt;&lt;age&lt;&lt;</a:t>
            </a:r>
            <a:r>
              <a:rPr lang="en-US" dirty="0" err="1" smtClean="0"/>
              <a:t>endl</a:t>
            </a:r>
            <a:r>
              <a:rPr lang="en-US" dirty="0" smtClean="0"/>
              <a:t>;</a:t>
            </a:r>
          </a:p>
          <a:p>
            <a:pPr>
              <a:buNone/>
            </a:pPr>
            <a:r>
              <a:rPr lang="en-US" dirty="0" smtClean="0"/>
              <a:t>            </a:t>
            </a:r>
            <a:r>
              <a:rPr lang="en-US" dirty="0" err="1" smtClean="0"/>
              <a:t>cout</a:t>
            </a:r>
            <a:r>
              <a:rPr lang="en-US" dirty="0" smtClean="0"/>
              <a:t>&lt;&lt;"Gender: "&lt;&lt;gender&lt;&lt;</a:t>
            </a:r>
            <a:r>
              <a:rPr lang="en-US" dirty="0" err="1" smtClean="0"/>
              <a:t>endl</a:t>
            </a:r>
            <a:r>
              <a:rPr lang="en-US" dirty="0" smtClean="0"/>
              <a:t>;</a:t>
            </a:r>
          </a:p>
          <a:p>
            <a:pPr>
              <a:buNone/>
            </a:pPr>
            <a:r>
              <a:rPr lang="en-US" dirty="0" smtClean="0"/>
              <a:t>        }</a:t>
            </a:r>
          </a:p>
          <a:p>
            <a:pPr>
              <a:buNone/>
            </a:pPr>
            <a:r>
              <a:rPr lang="en-US" dirty="0" smtClean="0"/>
              <a:t>};</a:t>
            </a:r>
            <a:endParaRPr lang="en-US" dirty="0"/>
          </a:p>
        </p:txBody>
      </p:sp>
      <p:cxnSp>
        <p:nvCxnSpPr>
          <p:cNvPr id="5" name="Straight Connector 4"/>
          <p:cNvCxnSpPr/>
          <p:nvPr/>
        </p:nvCxnSpPr>
        <p:spPr>
          <a:xfrm rot="5400000">
            <a:off x="1524794" y="3580606"/>
            <a:ext cx="50292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191000" y="1066800"/>
            <a:ext cx="3657600" cy="5016758"/>
          </a:xfrm>
          <a:prstGeom prst="rect">
            <a:avLst/>
          </a:prstGeom>
        </p:spPr>
        <p:txBody>
          <a:bodyPr wrap="square">
            <a:spAutoFit/>
          </a:bodyPr>
          <a:lstStyle/>
          <a:p>
            <a:r>
              <a:rPr lang="en-US" sz="1600" dirty="0" smtClean="0">
                <a:solidFill>
                  <a:srgbClr val="FF0000"/>
                </a:solidFill>
              </a:rPr>
              <a:t>class student: public person</a:t>
            </a:r>
          </a:p>
          <a:p>
            <a:r>
              <a:rPr lang="en-US" sz="1600" dirty="0" smtClean="0"/>
              <a:t>{</a:t>
            </a:r>
          </a:p>
          <a:p>
            <a:r>
              <a:rPr lang="en-US" sz="1600" dirty="0" smtClean="0"/>
              <a:t>    char institute[100], level[20];</a:t>
            </a:r>
          </a:p>
          <a:p>
            <a:r>
              <a:rPr lang="en-US" sz="1600" dirty="0" smtClean="0"/>
              <a:t>    public:</a:t>
            </a:r>
          </a:p>
          <a:p>
            <a:r>
              <a:rPr lang="en-US" sz="1600" dirty="0" smtClean="0"/>
              <a:t>        void </a:t>
            </a:r>
            <a:r>
              <a:rPr lang="en-US" sz="1600" dirty="0" err="1" smtClean="0"/>
              <a:t>getdata</a:t>
            </a:r>
            <a:r>
              <a:rPr lang="en-US" sz="1600" dirty="0" smtClean="0"/>
              <a:t>()</a:t>
            </a:r>
          </a:p>
          <a:p>
            <a:r>
              <a:rPr lang="en-US" sz="1600" dirty="0" smtClean="0"/>
              <a:t>        {</a:t>
            </a:r>
          </a:p>
          <a:p>
            <a:r>
              <a:rPr lang="en-US" sz="1600" dirty="0" smtClean="0"/>
              <a:t>            person::</a:t>
            </a:r>
            <a:r>
              <a:rPr lang="en-US" sz="1600" dirty="0" err="1" smtClean="0"/>
              <a:t>getdata</a:t>
            </a:r>
            <a:r>
              <a:rPr lang="en-US" sz="1600" dirty="0" smtClean="0"/>
              <a:t>();</a:t>
            </a:r>
          </a:p>
          <a:p>
            <a:r>
              <a:rPr lang="en-US" sz="1600" dirty="0" smtClean="0"/>
              <a:t>            </a:t>
            </a:r>
            <a:r>
              <a:rPr lang="en-US" sz="1600" dirty="0" err="1" smtClean="0"/>
              <a:t>cout</a:t>
            </a:r>
            <a:r>
              <a:rPr lang="en-US" sz="1600" dirty="0" smtClean="0"/>
              <a:t>&lt;&lt;"Name of College/School: ";</a:t>
            </a:r>
          </a:p>
          <a:p>
            <a:r>
              <a:rPr lang="en-US" sz="1600" dirty="0" smtClean="0"/>
              <a:t>             gets(institute);</a:t>
            </a:r>
          </a:p>
          <a:p>
            <a:r>
              <a:rPr lang="en-US" sz="1600" dirty="0" smtClean="0"/>
              <a:t>            </a:t>
            </a:r>
            <a:r>
              <a:rPr lang="en-US" sz="1600" dirty="0" err="1" smtClean="0"/>
              <a:t>cout</a:t>
            </a:r>
            <a:r>
              <a:rPr lang="en-US" sz="1600" dirty="0" smtClean="0"/>
              <a:t>&lt;&lt;"Level: ";</a:t>
            </a:r>
          </a:p>
          <a:p>
            <a:r>
              <a:rPr lang="en-US" sz="1600" dirty="0" smtClean="0"/>
              <a:t>            </a:t>
            </a:r>
            <a:r>
              <a:rPr lang="en-US" sz="1600" dirty="0" err="1" smtClean="0"/>
              <a:t>cin</a:t>
            </a:r>
            <a:r>
              <a:rPr lang="en-US" sz="1600" dirty="0" smtClean="0"/>
              <a:t>&gt;&gt;level;</a:t>
            </a:r>
          </a:p>
          <a:p>
            <a:r>
              <a:rPr lang="en-US" sz="1600" dirty="0" smtClean="0"/>
              <a:t>        }</a:t>
            </a:r>
          </a:p>
          <a:p>
            <a:r>
              <a:rPr lang="en-US" sz="1600" dirty="0" smtClean="0"/>
              <a:t>        void display()</a:t>
            </a:r>
          </a:p>
          <a:p>
            <a:r>
              <a:rPr lang="en-US" sz="1600" dirty="0" smtClean="0"/>
              <a:t>        {</a:t>
            </a:r>
          </a:p>
          <a:p>
            <a:r>
              <a:rPr lang="en-US" sz="1600" dirty="0" smtClean="0"/>
              <a:t>            person::display();</a:t>
            </a:r>
          </a:p>
          <a:p>
            <a:r>
              <a:rPr lang="en-US" sz="1600" dirty="0" smtClean="0"/>
              <a:t>            </a:t>
            </a:r>
            <a:r>
              <a:rPr lang="en-US" sz="1600" dirty="0" err="1" smtClean="0"/>
              <a:t>cout</a:t>
            </a:r>
            <a:r>
              <a:rPr lang="en-US" sz="1600" dirty="0" smtClean="0"/>
              <a:t>&lt;&lt;"Name of College/School: "&lt;&lt;institute&lt;&lt;</a:t>
            </a:r>
            <a:r>
              <a:rPr lang="en-US" sz="1600" dirty="0" err="1" smtClean="0"/>
              <a:t>endl</a:t>
            </a:r>
            <a:r>
              <a:rPr lang="en-US" sz="1600" dirty="0" smtClean="0"/>
              <a:t>;</a:t>
            </a:r>
          </a:p>
          <a:p>
            <a:r>
              <a:rPr lang="en-US" sz="1600" dirty="0" smtClean="0"/>
              <a:t>            </a:t>
            </a:r>
            <a:r>
              <a:rPr lang="en-US" sz="1600" dirty="0" err="1" smtClean="0"/>
              <a:t>cout</a:t>
            </a:r>
            <a:r>
              <a:rPr lang="en-US" sz="1600" dirty="0" smtClean="0"/>
              <a:t>&lt;&lt;"Level: "&lt;&lt;level&lt;&lt;</a:t>
            </a:r>
            <a:r>
              <a:rPr lang="en-US" sz="1600" dirty="0" err="1" smtClean="0"/>
              <a:t>endl</a:t>
            </a:r>
            <a:r>
              <a:rPr lang="en-US" sz="1600" dirty="0" smtClean="0"/>
              <a:t>;</a:t>
            </a:r>
          </a:p>
          <a:p>
            <a:r>
              <a:rPr lang="en-US" sz="1600" dirty="0" smtClean="0"/>
              <a:t>        }</a:t>
            </a:r>
          </a:p>
          <a:p>
            <a:r>
              <a:rPr lang="en-US" sz="1600" dirty="0" smtClean="0"/>
              <a:t>};</a:t>
            </a:r>
            <a:endParaRPr lang="en-US" sz="1600"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Pgm</a:t>
            </a:r>
            <a:r>
              <a:rPr lang="en-US" dirty="0" smtClean="0"/>
              <a:t> continued.. </a:t>
            </a:r>
            <a:endParaRPr lang="en-US" dirty="0"/>
          </a:p>
        </p:txBody>
      </p:sp>
      <p:sp>
        <p:nvSpPr>
          <p:cNvPr id="3" name="Content Placeholder 2"/>
          <p:cNvSpPr>
            <a:spLocks noGrp="1"/>
          </p:cNvSpPr>
          <p:nvPr>
            <p:ph idx="1"/>
          </p:nvPr>
        </p:nvSpPr>
        <p:spPr>
          <a:xfrm>
            <a:off x="457200" y="685800"/>
            <a:ext cx="3505200" cy="5440363"/>
          </a:xfrm>
        </p:spPr>
        <p:txBody>
          <a:bodyPr>
            <a:noAutofit/>
          </a:bodyPr>
          <a:lstStyle/>
          <a:p>
            <a:pPr>
              <a:buNone/>
            </a:pPr>
            <a:r>
              <a:rPr lang="en-US" sz="1600" dirty="0" smtClean="0">
                <a:solidFill>
                  <a:srgbClr val="FF0000"/>
                </a:solidFill>
              </a:rPr>
              <a:t>class employee: public person</a:t>
            </a:r>
          </a:p>
          <a:p>
            <a:pPr>
              <a:buNone/>
            </a:pPr>
            <a:r>
              <a:rPr lang="en-US" sz="1600" dirty="0" smtClean="0">
                <a:solidFill>
                  <a:srgbClr val="FF0000"/>
                </a:solidFill>
              </a:rPr>
              <a:t>{</a:t>
            </a:r>
          </a:p>
          <a:p>
            <a:pPr>
              <a:buNone/>
            </a:pPr>
            <a:r>
              <a:rPr lang="en-US" sz="1600" dirty="0" smtClean="0"/>
              <a:t>    char company[100];</a:t>
            </a:r>
          </a:p>
          <a:p>
            <a:pPr>
              <a:buNone/>
            </a:pPr>
            <a:r>
              <a:rPr lang="en-US" sz="1600" dirty="0" smtClean="0"/>
              <a:t>    float salary;</a:t>
            </a:r>
          </a:p>
          <a:p>
            <a:pPr>
              <a:buNone/>
            </a:pPr>
            <a:r>
              <a:rPr lang="en-US" sz="1600" dirty="0" smtClean="0"/>
              <a:t>    public:</a:t>
            </a:r>
          </a:p>
          <a:p>
            <a:pPr>
              <a:buNone/>
            </a:pPr>
            <a:r>
              <a:rPr lang="en-US" sz="1600" dirty="0" smtClean="0"/>
              <a:t>        void </a:t>
            </a:r>
            <a:r>
              <a:rPr lang="en-US" sz="1600" dirty="0" err="1" smtClean="0"/>
              <a:t>getdata</a:t>
            </a:r>
            <a:r>
              <a:rPr lang="en-US" sz="1600" dirty="0" smtClean="0"/>
              <a:t>()</a:t>
            </a:r>
          </a:p>
          <a:p>
            <a:pPr>
              <a:buNone/>
            </a:pPr>
            <a:r>
              <a:rPr lang="en-US" sz="1600" dirty="0" smtClean="0"/>
              <a:t>        {</a:t>
            </a:r>
          </a:p>
          <a:p>
            <a:pPr>
              <a:buNone/>
            </a:pPr>
            <a:r>
              <a:rPr lang="en-US" sz="1600" dirty="0" smtClean="0"/>
              <a:t>            person::</a:t>
            </a:r>
            <a:r>
              <a:rPr lang="en-US" sz="1600" dirty="0" err="1" smtClean="0"/>
              <a:t>getdata</a:t>
            </a:r>
            <a:r>
              <a:rPr lang="en-US" sz="1600" dirty="0" smtClean="0"/>
              <a:t>();</a:t>
            </a:r>
          </a:p>
          <a:p>
            <a:pPr>
              <a:buNone/>
            </a:pPr>
            <a:r>
              <a:rPr lang="en-US" sz="1600" dirty="0" smtClean="0"/>
              <a:t>            </a:t>
            </a:r>
            <a:r>
              <a:rPr lang="en-US" sz="1600" dirty="0" err="1" smtClean="0"/>
              <a:t>cout</a:t>
            </a:r>
            <a:r>
              <a:rPr lang="en-US" sz="1600" dirty="0" smtClean="0"/>
              <a:t>&lt;&lt;"Name of Company: ";</a:t>
            </a:r>
          </a:p>
          <a:p>
            <a:pPr>
              <a:buNone/>
            </a:pPr>
            <a:r>
              <a:rPr lang="en-US" sz="1600" dirty="0" smtClean="0"/>
              <a:t>                       gets(company);</a:t>
            </a:r>
          </a:p>
          <a:p>
            <a:pPr>
              <a:buNone/>
            </a:pPr>
            <a:r>
              <a:rPr lang="en-US" sz="1600" dirty="0" smtClean="0"/>
              <a:t>            </a:t>
            </a:r>
            <a:r>
              <a:rPr lang="en-US" sz="1600" dirty="0" err="1" smtClean="0"/>
              <a:t>cout</a:t>
            </a:r>
            <a:r>
              <a:rPr lang="en-US" sz="1600" dirty="0" smtClean="0"/>
              <a:t>&lt;&lt;"Salary: Rs.";</a:t>
            </a:r>
          </a:p>
          <a:p>
            <a:pPr>
              <a:buNone/>
            </a:pPr>
            <a:r>
              <a:rPr lang="en-US" sz="1600" dirty="0" smtClean="0"/>
              <a:t>            </a:t>
            </a:r>
            <a:r>
              <a:rPr lang="en-US" sz="1600" dirty="0" err="1" smtClean="0"/>
              <a:t>cin</a:t>
            </a:r>
            <a:r>
              <a:rPr lang="en-US" sz="1600" dirty="0" smtClean="0"/>
              <a:t>&gt;&gt;salary;</a:t>
            </a:r>
          </a:p>
          <a:p>
            <a:pPr>
              <a:buNone/>
            </a:pPr>
            <a:r>
              <a:rPr lang="en-US" sz="1600" dirty="0" smtClean="0"/>
              <a:t>        }     </a:t>
            </a:r>
          </a:p>
          <a:p>
            <a:pPr>
              <a:buNone/>
            </a:pPr>
            <a:r>
              <a:rPr lang="en-US" sz="1600" dirty="0" smtClean="0"/>
              <a:t>  void display()</a:t>
            </a:r>
          </a:p>
          <a:p>
            <a:pPr>
              <a:buNone/>
            </a:pPr>
            <a:r>
              <a:rPr lang="en-US" sz="1600" dirty="0" smtClean="0"/>
              <a:t>        {</a:t>
            </a:r>
          </a:p>
          <a:p>
            <a:pPr>
              <a:buNone/>
            </a:pPr>
            <a:r>
              <a:rPr lang="en-US" sz="1600" dirty="0" smtClean="0"/>
              <a:t>            person::display();</a:t>
            </a:r>
          </a:p>
          <a:p>
            <a:pPr>
              <a:buNone/>
            </a:pPr>
            <a:r>
              <a:rPr lang="en-US" sz="1600" dirty="0" smtClean="0"/>
              <a:t>            </a:t>
            </a:r>
            <a:r>
              <a:rPr lang="en-US" sz="1600" dirty="0" err="1" smtClean="0"/>
              <a:t>cout</a:t>
            </a:r>
            <a:r>
              <a:rPr lang="en-US" sz="1600" dirty="0" smtClean="0"/>
              <a:t>&lt;&lt;"Name of Company: "&lt;&lt;company&lt;&lt;</a:t>
            </a:r>
            <a:r>
              <a:rPr lang="en-US" sz="1600" dirty="0" err="1" smtClean="0"/>
              <a:t>endl</a:t>
            </a:r>
            <a:r>
              <a:rPr lang="en-US" sz="1600" dirty="0" smtClean="0"/>
              <a:t>;</a:t>
            </a:r>
          </a:p>
          <a:p>
            <a:pPr>
              <a:buNone/>
            </a:pPr>
            <a:r>
              <a:rPr lang="en-US" sz="1600" dirty="0" smtClean="0"/>
              <a:t>            </a:t>
            </a:r>
            <a:r>
              <a:rPr lang="en-US" sz="1600" dirty="0" err="1" smtClean="0"/>
              <a:t>cout</a:t>
            </a:r>
            <a:r>
              <a:rPr lang="en-US" sz="1600" dirty="0" smtClean="0"/>
              <a:t>&lt;&lt;"Salary: Rs."&lt;&lt;salary&lt;&lt;</a:t>
            </a:r>
            <a:r>
              <a:rPr lang="en-US" sz="1600" dirty="0" err="1" smtClean="0"/>
              <a:t>endl</a:t>
            </a:r>
            <a:r>
              <a:rPr lang="en-US" sz="1600" dirty="0" smtClean="0"/>
              <a:t>;</a:t>
            </a:r>
          </a:p>
          <a:p>
            <a:pPr>
              <a:buNone/>
            </a:pPr>
            <a:r>
              <a:rPr lang="en-US" sz="1600" dirty="0" smtClean="0"/>
              <a:t>        } };</a:t>
            </a:r>
          </a:p>
          <a:p>
            <a:pPr>
              <a:buNone/>
            </a:pPr>
            <a:endParaRPr lang="en-US" sz="1600" dirty="0" smtClean="0"/>
          </a:p>
        </p:txBody>
      </p:sp>
      <p:cxnSp>
        <p:nvCxnSpPr>
          <p:cNvPr id="5" name="Straight Connector 4"/>
          <p:cNvCxnSpPr/>
          <p:nvPr/>
        </p:nvCxnSpPr>
        <p:spPr>
          <a:xfrm rot="5400000">
            <a:off x="1905000" y="4038600"/>
            <a:ext cx="48768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419600" y="1447800"/>
            <a:ext cx="4343400" cy="4801314"/>
          </a:xfrm>
          <a:prstGeom prst="rect">
            <a:avLst/>
          </a:prstGeom>
        </p:spPr>
        <p:txBody>
          <a:bodyPr wrap="square">
            <a:spAutoFit/>
          </a:bodyPr>
          <a:lstStyle/>
          <a:p>
            <a:r>
              <a:rPr lang="en-US" dirty="0" err="1" smtClean="0"/>
              <a:t>int</a:t>
            </a:r>
            <a:r>
              <a:rPr lang="en-US" dirty="0" smtClean="0"/>
              <a:t> main()</a:t>
            </a:r>
          </a:p>
          <a:p>
            <a:r>
              <a:rPr lang="en-US" dirty="0" smtClean="0"/>
              <a:t>{</a:t>
            </a:r>
          </a:p>
          <a:p>
            <a:r>
              <a:rPr lang="en-US" dirty="0" smtClean="0"/>
              <a:t>    student s;</a:t>
            </a:r>
          </a:p>
          <a:p>
            <a:r>
              <a:rPr lang="en-US" dirty="0" smtClean="0"/>
              <a:t>    employee e;</a:t>
            </a:r>
          </a:p>
          <a:p>
            <a:r>
              <a:rPr lang="en-US" dirty="0" smtClean="0"/>
              <a:t>    </a:t>
            </a:r>
            <a:r>
              <a:rPr lang="en-US" dirty="0" err="1" smtClean="0"/>
              <a:t>cout</a:t>
            </a:r>
            <a:r>
              <a:rPr lang="en-US" dirty="0" smtClean="0"/>
              <a:t>&lt;&lt;"Student"&lt;&lt;</a:t>
            </a:r>
            <a:r>
              <a:rPr lang="en-US" dirty="0" err="1" smtClean="0"/>
              <a:t>endl</a:t>
            </a:r>
            <a:r>
              <a:rPr lang="en-US" dirty="0" smtClean="0"/>
              <a:t>;</a:t>
            </a:r>
          </a:p>
          <a:p>
            <a:r>
              <a:rPr lang="en-US" dirty="0" smtClean="0"/>
              <a:t>    </a:t>
            </a:r>
            <a:r>
              <a:rPr lang="en-US" dirty="0" err="1" smtClean="0"/>
              <a:t>cout</a:t>
            </a:r>
            <a:r>
              <a:rPr lang="en-US" dirty="0" smtClean="0"/>
              <a:t>&lt;&lt;"Enter data"&lt;&lt;</a:t>
            </a:r>
            <a:r>
              <a:rPr lang="en-US" dirty="0" err="1" smtClean="0"/>
              <a:t>endl</a:t>
            </a:r>
            <a:r>
              <a:rPr lang="en-US" dirty="0" smtClean="0"/>
              <a:t>;</a:t>
            </a:r>
          </a:p>
          <a:p>
            <a:r>
              <a:rPr lang="en-US" dirty="0" smtClean="0"/>
              <a:t>    </a:t>
            </a:r>
            <a:r>
              <a:rPr lang="en-US" dirty="0" err="1" smtClean="0"/>
              <a:t>s.getdata</a:t>
            </a:r>
            <a:r>
              <a:rPr lang="en-US" dirty="0" smtClean="0"/>
              <a:t>();</a:t>
            </a:r>
          </a:p>
          <a:p>
            <a:r>
              <a:rPr lang="en-US" dirty="0" smtClean="0"/>
              <a:t>    </a:t>
            </a:r>
            <a:r>
              <a:rPr lang="en-US" dirty="0" err="1" smtClean="0"/>
              <a:t>cout</a:t>
            </a:r>
            <a:r>
              <a:rPr lang="en-US" dirty="0" smtClean="0"/>
              <a:t>&lt;&lt;</a:t>
            </a:r>
            <a:r>
              <a:rPr lang="en-US" dirty="0" err="1" smtClean="0"/>
              <a:t>endl</a:t>
            </a:r>
            <a:r>
              <a:rPr lang="en-US" dirty="0" smtClean="0"/>
              <a:t>&lt;&lt;"Displaying data"&lt;&lt;</a:t>
            </a:r>
            <a:r>
              <a:rPr lang="en-US" dirty="0" err="1" smtClean="0"/>
              <a:t>endl</a:t>
            </a:r>
            <a:r>
              <a:rPr lang="en-US" dirty="0" smtClean="0"/>
              <a:t>;</a:t>
            </a:r>
          </a:p>
          <a:p>
            <a:r>
              <a:rPr lang="en-US" dirty="0" smtClean="0"/>
              <a:t>    </a:t>
            </a:r>
            <a:r>
              <a:rPr lang="en-US" dirty="0" err="1" smtClean="0"/>
              <a:t>s.display</a:t>
            </a:r>
            <a:r>
              <a:rPr lang="en-US" dirty="0" smtClean="0"/>
              <a:t>();</a:t>
            </a:r>
          </a:p>
          <a:p>
            <a:r>
              <a:rPr lang="en-US" dirty="0" smtClean="0"/>
              <a:t>    </a:t>
            </a:r>
            <a:r>
              <a:rPr lang="en-US" dirty="0" err="1" smtClean="0"/>
              <a:t>cout</a:t>
            </a:r>
            <a:r>
              <a:rPr lang="en-US" dirty="0" smtClean="0"/>
              <a:t>&lt;&lt;</a:t>
            </a:r>
            <a:r>
              <a:rPr lang="en-US" dirty="0" err="1" smtClean="0"/>
              <a:t>endl</a:t>
            </a:r>
            <a:r>
              <a:rPr lang="en-US" dirty="0" smtClean="0"/>
              <a:t>&lt;&lt;"Employee"&lt;&lt;</a:t>
            </a:r>
            <a:r>
              <a:rPr lang="en-US" dirty="0" err="1" smtClean="0"/>
              <a:t>endl</a:t>
            </a:r>
            <a:r>
              <a:rPr lang="en-US" dirty="0" smtClean="0"/>
              <a:t>;</a:t>
            </a:r>
          </a:p>
          <a:p>
            <a:r>
              <a:rPr lang="en-US" dirty="0" smtClean="0"/>
              <a:t>    </a:t>
            </a:r>
            <a:r>
              <a:rPr lang="en-US" dirty="0" err="1" smtClean="0"/>
              <a:t>cout</a:t>
            </a:r>
            <a:r>
              <a:rPr lang="en-US" dirty="0" smtClean="0"/>
              <a:t>&lt;&lt;"Enter data"&lt;&lt;</a:t>
            </a:r>
            <a:r>
              <a:rPr lang="en-US" dirty="0" err="1" smtClean="0"/>
              <a:t>endl</a:t>
            </a:r>
            <a:r>
              <a:rPr lang="en-US" dirty="0" smtClean="0"/>
              <a:t>;</a:t>
            </a:r>
          </a:p>
          <a:p>
            <a:r>
              <a:rPr lang="en-US" dirty="0" smtClean="0"/>
              <a:t>    </a:t>
            </a:r>
            <a:r>
              <a:rPr lang="en-US" dirty="0" err="1" smtClean="0"/>
              <a:t>e.getdata</a:t>
            </a:r>
            <a:r>
              <a:rPr lang="en-US" dirty="0" smtClean="0"/>
              <a:t>();</a:t>
            </a:r>
          </a:p>
          <a:p>
            <a:r>
              <a:rPr lang="en-US" dirty="0" smtClean="0"/>
              <a:t>    </a:t>
            </a:r>
            <a:r>
              <a:rPr lang="en-US" dirty="0" err="1" smtClean="0"/>
              <a:t>cout</a:t>
            </a:r>
            <a:r>
              <a:rPr lang="en-US" dirty="0" smtClean="0"/>
              <a:t>&lt;&lt;</a:t>
            </a:r>
            <a:r>
              <a:rPr lang="en-US" dirty="0" err="1" smtClean="0"/>
              <a:t>endl</a:t>
            </a:r>
            <a:r>
              <a:rPr lang="en-US" dirty="0" smtClean="0"/>
              <a:t>&lt;&lt;"Displaying data"&lt;&lt;</a:t>
            </a:r>
            <a:r>
              <a:rPr lang="en-US" dirty="0" err="1" smtClean="0"/>
              <a:t>endl</a:t>
            </a:r>
            <a:r>
              <a:rPr lang="en-US" dirty="0" smtClean="0"/>
              <a:t>;</a:t>
            </a:r>
          </a:p>
          <a:p>
            <a:r>
              <a:rPr lang="en-US" dirty="0" smtClean="0"/>
              <a:t>    </a:t>
            </a:r>
            <a:r>
              <a:rPr lang="en-US" dirty="0" err="1" smtClean="0"/>
              <a:t>e.display</a:t>
            </a:r>
            <a:r>
              <a:rPr lang="en-US" dirty="0" smtClean="0"/>
              <a:t>();</a:t>
            </a:r>
          </a:p>
          <a:p>
            <a:r>
              <a:rPr lang="en-US" dirty="0" smtClean="0"/>
              <a:t>  </a:t>
            </a:r>
          </a:p>
          <a:p>
            <a:r>
              <a:rPr lang="en-US" dirty="0" smtClean="0"/>
              <a:t>    return 0;</a:t>
            </a:r>
          </a:p>
          <a:p>
            <a:r>
              <a:rPr lang="en-US" dirty="0" smtClean="0"/>
              <a:t>}</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Hybrid inheritance</a:t>
            </a:r>
            <a:endParaRPr lang="en-US" dirty="0"/>
          </a:p>
        </p:txBody>
      </p:sp>
      <p:sp>
        <p:nvSpPr>
          <p:cNvPr id="6" name="Content Placeholder 5"/>
          <p:cNvSpPr>
            <a:spLocks noGrp="1"/>
          </p:cNvSpPr>
          <p:nvPr>
            <p:ph idx="1"/>
          </p:nvPr>
        </p:nvSpPr>
        <p:spPr>
          <a:xfrm>
            <a:off x="457200" y="1600200"/>
            <a:ext cx="5105400" cy="4525963"/>
          </a:xfrm>
        </p:spPr>
        <p:txBody>
          <a:bodyPr>
            <a:normAutofit/>
          </a:bodyPr>
          <a:lstStyle/>
          <a:p>
            <a:r>
              <a:rPr lang="en-US" sz="2400" dirty="0" smtClean="0"/>
              <a:t>Hybrid inheritance is combination of two or more inheritances such as single, multiple, multilevel or Hierarchical inheritances.</a:t>
            </a:r>
          </a:p>
          <a:p>
            <a:pPr>
              <a:buNone/>
            </a:pPr>
            <a:r>
              <a:rPr lang="en-US" sz="2400" dirty="0" smtClean="0"/>
              <a:t/>
            </a:r>
            <a:br>
              <a:rPr lang="en-US" sz="2400" dirty="0" smtClean="0"/>
            </a:br>
            <a:r>
              <a:rPr lang="en-US" sz="2400" dirty="0" smtClean="0"/>
              <a:t>In the diagram, class B inherits property(member function) of class A which is base class and class D inherits property</a:t>
            </a:r>
            <a:br>
              <a:rPr lang="en-US" sz="2400" dirty="0" smtClean="0"/>
            </a:br>
            <a:r>
              <a:rPr lang="en-US" sz="2400" dirty="0" smtClean="0"/>
              <a:t>from class B and class C</a:t>
            </a:r>
            <a:endParaRPr lang="en-US" sz="2400" dirty="0"/>
          </a:p>
        </p:txBody>
      </p:sp>
      <p:sp>
        <p:nvSpPr>
          <p:cNvPr id="7" name="Rectangle 6"/>
          <p:cNvSpPr/>
          <p:nvPr/>
        </p:nvSpPr>
        <p:spPr>
          <a:xfrm>
            <a:off x="5562600" y="18288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sp>
        <p:nvSpPr>
          <p:cNvPr id="8" name="Rectangle 7"/>
          <p:cNvSpPr/>
          <p:nvPr/>
        </p:nvSpPr>
        <p:spPr>
          <a:xfrm>
            <a:off x="5638800" y="28956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10" name="Rectangle 9"/>
          <p:cNvSpPr/>
          <p:nvPr/>
        </p:nvSpPr>
        <p:spPr>
          <a:xfrm>
            <a:off x="6019800" y="41148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11" name="Rectangle 10"/>
          <p:cNvSpPr/>
          <p:nvPr/>
        </p:nvSpPr>
        <p:spPr>
          <a:xfrm>
            <a:off x="7315200" y="19050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cxnSp>
        <p:nvCxnSpPr>
          <p:cNvPr id="13" name="Straight Arrow Connector 12"/>
          <p:cNvCxnSpPr/>
          <p:nvPr/>
        </p:nvCxnSpPr>
        <p:spPr>
          <a:xfrm rot="5400000">
            <a:off x="5867797" y="2590403"/>
            <a:ext cx="4572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5400000">
            <a:off x="5830094" y="3771106"/>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22"/>
          <p:cNvCxnSpPr/>
          <p:nvPr/>
        </p:nvCxnSpPr>
        <p:spPr>
          <a:xfrm rot="5400000">
            <a:off x="6820297" y="2704703"/>
            <a:ext cx="1599406" cy="1219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Sample </a:t>
            </a:r>
            <a:r>
              <a:rPr lang="en-US" dirty="0" err="1" smtClean="0"/>
              <a:t>pgm</a:t>
            </a:r>
            <a:r>
              <a:rPr lang="en-US" dirty="0" smtClean="0"/>
              <a:t> </a:t>
            </a:r>
            <a:endParaRPr lang="en-US" dirty="0"/>
          </a:p>
        </p:txBody>
      </p:sp>
      <p:sp>
        <p:nvSpPr>
          <p:cNvPr id="3" name="Content Placeholder 2"/>
          <p:cNvSpPr>
            <a:spLocks noGrp="1"/>
          </p:cNvSpPr>
          <p:nvPr>
            <p:ph idx="1"/>
          </p:nvPr>
        </p:nvSpPr>
        <p:spPr>
          <a:xfrm>
            <a:off x="457200" y="762000"/>
            <a:ext cx="3733800" cy="5638800"/>
          </a:xfrm>
        </p:spPr>
        <p:txBody>
          <a:bodyPr>
            <a:noAutofit/>
          </a:bodyPr>
          <a:lstStyle/>
          <a:p>
            <a:pPr>
              <a:buNone/>
            </a:pPr>
            <a:r>
              <a:rPr lang="en-US" sz="1400" dirty="0" smtClean="0"/>
              <a:t>class A     //Base class</a:t>
            </a:r>
          </a:p>
          <a:p>
            <a:pPr>
              <a:buNone/>
            </a:pPr>
            <a:r>
              <a:rPr lang="en-US" sz="1400" dirty="0" smtClean="0"/>
              <a:t>{</a:t>
            </a:r>
          </a:p>
          <a:p>
            <a:pPr>
              <a:buNone/>
            </a:pPr>
            <a:r>
              <a:rPr lang="en-US" sz="1400" dirty="0" smtClean="0"/>
              <a:t>public:</a:t>
            </a:r>
          </a:p>
          <a:p>
            <a:pPr>
              <a:buNone/>
            </a:pPr>
            <a:r>
              <a:rPr lang="en-US" sz="1400" dirty="0" err="1" smtClean="0"/>
              <a:t>int</a:t>
            </a:r>
            <a:r>
              <a:rPr lang="en-US" sz="1400" dirty="0" smtClean="0"/>
              <a:t> l;</a:t>
            </a:r>
          </a:p>
          <a:p>
            <a:pPr>
              <a:buNone/>
            </a:pPr>
            <a:r>
              <a:rPr lang="en-US" sz="1400" dirty="0" smtClean="0"/>
              <a:t>void </a:t>
            </a:r>
            <a:r>
              <a:rPr lang="en-US" sz="1400" dirty="0" err="1" smtClean="0"/>
              <a:t>len</a:t>
            </a:r>
            <a:r>
              <a:rPr lang="en-US" sz="1400" dirty="0" smtClean="0"/>
              <a:t>()</a:t>
            </a:r>
          </a:p>
          <a:p>
            <a:pPr>
              <a:buNone/>
            </a:pPr>
            <a:r>
              <a:rPr lang="en-US" sz="1400" dirty="0" smtClean="0"/>
              <a:t>{</a:t>
            </a:r>
          </a:p>
          <a:p>
            <a:pPr>
              <a:buNone/>
            </a:pPr>
            <a:r>
              <a:rPr lang="en-US" sz="1400" dirty="0" err="1" smtClean="0"/>
              <a:t>cout</a:t>
            </a:r>
            <a:r>
              <a:rPr lang="en-US" sz="1400" dirty="0" smtClean="0"/>
              <a:t>&lt;&lt;"\n\</a:t>
            </a:r>
            <a:r>
              <a:rPr lang="en-US" sz="1400" dirty="0" err="1" smtClean="0"/>
              <a:t>nLength</a:t>
            </a:r>
            <a:r>
              <a:rPr lang="en-US" sz="1400" dirty="0" smtClean="0"/>
              <a:t> :::\t";   </a:t>
            </a:r>
          </a:p>
          <a:p>
            <a:pPr>
              <a:buNone/>
            </a:pPr>
            <a:r>
              <a:rPr lang="en-US" sz="1400" dirty="0" err="1" smtClean="0"/>
              <a:t>cin</a:t>
            </a:r>
            <a:r>
              <a:rPr lang="en-US" sz="1400" dirty="0" smtClean="0"/>
              <a:t>&gt;&gt;l;                      </a:t>
            </a:r>
          </a:p>
          <a:p>
            <a:pPr>
              <a:buNone/>
            </a:pPr>
            <a:r>
              <a:rPr lang="en-US" sz="1400" dirty="0" smtClean="0"/>
              <a:t>} };</a:t>
            </a:r>
          </a:p>
          <a:p>
            <a:pPr>
              <a:buNone/>
            </a:pPr>
            <a:endParaRPr lang="en-US" sz="1400" dirty="0" smtClean="0"/>
          </a:p>
          <a:p>
            <a:pPr>
              <a:buNone/>
            </a:pPr>
            <a:r>
              <a:rPr lang="en-US" sz="1400" dirty="0" smtClean="0"/>
              <a:t>class B :public A   //Inherits property of class A </a:t>
            </a:r>
          </a:p>
          <a:p>
            <a:pPr>
              <a:buNone/>
            </a:pPr>
            <a:r>
              <a:rPr lang="en-US" sz="1400" dirty="0" smtClean="0"/>
              <a:t>{</a:t>
            </a:r>
          </a:p>
          <a:p>
            <a:pPr>
              <a:buNone/>
            </a:pPr>
            <a:r>
              <a:rPr lang="en-US" sz="1400" dirty="0" smtClean="0"/>
              <a:t>public:</a:t>
            </a:r>
          </a:p>
          <a:p>
            <a:pPr>
              <a:buNone/>
            </a:pPr>
            <a:r>
              <a:rPr lang="en-US" sz="1400" dirty="0" err="1" smtClean="0"/>
              <a:t>int</a:t>
            </a:r>
            <a:r>
              <a:rPr lang="en-US" sz="1400" dirty="0" smtClean="0"/>
              <a:t> </a:t>
            </a:r>
            <a:r>
              <a:rPr lang="en-US" sz="1400" dirty="0" err="1" smtClean="0"/>
              <a:t>b,c</a:t>
            </a:r>
            <a:r>
              <a:rPr lang="en-US" sz="1400" dirty="0" smtClean="0"/>
              <a:t>;</a:t>
            </a:r>
          </a:p>
          <a:p>
            <a:pPr>
              <a:buNone/>
            </a:pPr>
            <a:r>
              <a:rPr lang="en-US" sz="1400" dirty="0" smtClean="0"/>
              <a:t>void </a:t>
            </a:r>
            <a:r>
              <a:rPr lang="en-US" sz="1400" dirty="0" err="1" smtClean="0"/>
              <a:t>l_into_b</a:t>
            </a:r>
            <a:r>
              <a:rPr lang="en-US" sz="1400" dirty="0" smtClean="0"/>
              <a:t>()   </a:t>
            </a:r>
          </a:p>
          <a:p>
            <a:pPr>
              <a:buNone/>
            </a:pPr>
            <a:r>
              <a:rPr lang="en-US" sz="1400" dirty="0" smtClean="0"/>
              <a:t>{</a:t>
            </a:r>
          </a:p>
          <a:p>
            <a:pPr>
              <a:buNone/>
            </a:pPr>
            <a:r>
              <a:rPr lang="en-US" sz="1400" dirty="0" err="1" smtClean="0"/>
              <a:t>len</a:t>
            </a:r>
            <a:r>
              <a:rPr lang="en-US" sz="1400" dirty="0" smtClean="0"/>
              <a:t>();</a:t>
            </a:r>
          </a:p>
          <a:p>
            <a:pPr>
              <a:buNone/>
            </a:pPr>
            <a:r>
              <a:rPr lang="en-US" sz="1400" dirty="0" err="1" smtClean="0"/>
              <a:t>cout</a:t>
            </a:r>
            <a:r>
              <a:rPr lang="en-US" sz="1400" dirty="0" smtClean="0"/>
              <a:t>&lt;&lt;"\n\</a:t>
            </a:r>
            <a:r>
              <a:rPr lang="en-US" sz="1400" dirty="0" err="1" smtClean="0"/>
              <a:t>nBreadth</a:t>
            </a:r>
            <a:r>
              <a:rPr lang="en-US" sz="1400" dirty="0" smtClean="0"/>
              <a:t> :::\t";</a:t>
            </a:r>
          </a:p>
          <a:p>
            <a:pPr>
              <a:buNone/>
            </a:pPr>
            <a:r>
              <a:rPr lang="en-US" sz="1400" dirty="0" err="1" smtClean="0"/>
              <a:t>cin</a:t>
            </a:r>
            <a:r>
              <a:rPr lang="en-US" sz="1400" dirty="0" smtClean="0"/>
              <a:t>&gt;&gt;b;                     </a:t>
            </a:r>
          </a:p>
          <a:p>
            <a:pPr>
              <a:buNone/>
            </a:pPr>
            <a:r>
              <a:rPr lang="en-US" sz="1400" dirty="0" smtClean="0"/>
              <a:t>c=b*l;                      </a:t>
            </a:r>
          </a:p>
          <a:p>
            <a:pPr>
              <a:buNone/>
            </a:pPr>
            <a:r>
              <a:rPr lang="en-US" sz="1400" dirty="0" smtClean="0"/>
              <a:t>} };</a:t>
            </a:r>
          </a:p>
          <a:p>
            <a:pPr>
              <a:buNone/>
            </a:pPr>
            <a:r>
              <a:rPr lang="en-US" sz="1400" dirty="0" smtClean="0"/>
              <a:t> </a:t>
            </a:r>
          </a:p>
        </p:txBody>
      </p:sp>
      <p:sp>
        <p:nvSpPr>
          <p:cNvPr id="4" name="Rectangle 3"/>
          <p:cNvSpPr/>
          <p:nvPr/>
        </p:nvSpPr>
        <p:spPr>
          <a:xfrm>
            <a:off x="4191000" y="914401"/>
            <a:ext cx="4572000" cy="6340197"/>
          </a:xfrm>
          <a:prstGeom prst="rect">
            <a:avLst/>
          </a:prstGeom>
        </p:spPr>
        <p:txBody>
          <a:bodyPr wrap="square">
            <a:spAutoFit/>
          </a:bodyPr>
          <a:lstStyle/>
          <a:p>
            <a:pPr>
              <a:buNone/>
            </a:pPr>
            <a:r>
              <a:rPr lang="en-US" sz="1400" dirty="0" smtClean="0"/>
              <a:t>class C</a:t>
            </a:r>
          </a:p>
          <a:p>
            <a:pPr>
              <a:buNone/>
            </a:pPr>
            <a:r>
              <a:rPr lang="en-US" sz="1400" dirty="0" smtClean="0"/>
              <a:t>{</a:t>
            </a:r>
          </a:p>
          <a:p>
            <a:pPr>
              <a:buNone/>
            </a:pPr>
            <a:r>
              <a:rPr lang="en-US" sz="1400" dirty="0" smtClean="0"/>
              <a:t>public:</a:t>
            </a:r>
          </a:p>
          <a:p>
            <a:pPr>
              <a:buNone/>
            </a:pPr>
            <a:r>
              <a:rPr lang="en-US" sz="1400" dirty="0" err="1" smtClean="0"/>
              <a:t>int</a:t>
            </a:r>
            <a:r>
              <a:rPr lang="en-US" sz="1400" dirty="0" smtClean="0"/>
              <a:t> h;</a:t>
            </a:r>
          </a:p>
          <a:p>
            <a:pPr>
              <a:buNone/>
            </a:pPr>
            <a:r>
              <a:rPr lang="en-US" sz="1400" dirty="0" smtClean="0"/>
              <a:t>void height()</a:t>
            </a:r>
          </a:p>
          <a:p>
            <a:pPr>
              <a:buNone/>
            </a:pPr>
            <a:r>
              <a:rPr lang="en-US" sz="1400" dirty="0" smtClean="0"/>
              <a:t>{</a:t>
            </a:r>
          </a:p>
          <a:p>
            <a:pPr>
              <a:buNone/>
            </a:pPr>
            <a:r>
              <a:rPr lang="en-US" sz="1400" dirty="0" err="1" smtClean="0"/>
              <a:t>cout</a:t>
            </a:r>
            <a:r>
              <a:rPr lang="en-US" sz="1400" dirty="0" smtClean="0"/>
              <a:t>&lt;&lt;"\n\</a:t>
            </a:r>
            <a:r>
              <a:rPr lang="en-US" sz="1400" dirty="0" err="1" smtClean="0"/>
              <a:t>nHeight</a:t>
            </a:r>
            <a:r>
              <a:rPr lang="en-US" sz="1400" dirty="0" smtClean="0"/>
              <a:t> :::\t";</a:t>
            </a:r>
          </a:p>
          <a:p>
            <a:pPr>
              <a:buNone/>
            </a:pPr>
            <a:r>
              <a:rPr lang="en-US" sz="1400" dirty="0" err="1" smtClean="0"/>
              <a:t>cin</a:t>
            </a:r>
            <a:r>
              <a:rPr lang="en-US" sz="1400" dirty="0" smtClean="0"/>
              <a:t>&gt;&gt;h;                 </a:t>
            </a:r>
          </a:p>
          <a:p>
            <a:pPr>
              <a:buNone/>
            </a:pPr>
            <a:r>
              <a:rPr lang="en-US" sz="1400" dirty="0" smtClean="0"/>
              <a:t>} };</a:t>
            </a:r>
          </a:p>
          <a:p>
            <a:pPr>
              <a:buNone/>
            </a:pPr>
            <a:r>
              <a:rPr lang="en-US" sz="1400" dirty="0" smtClean="0"/>
              <a:t>                        //Hybrid Inheritance Level</a:t>
            </a:r>
          </a:p>
          <a:p>
            <a:pPr>
              <a:buNone/>
            </a:pPr>
            <a:r>
              <a:rPr lang="en-US" sz="1400" dirty="0" smtClean="0"/>
              <a:t>class D:public </a:t>
            </a:r>
            <a:r>
              <a:rPr lang="en-US" sz="1400" dirty="0" err="1" smtClean="0"/>
              <a:t>B,public</a:t>
            </a:r>
            <a:r>
              <a:rPr lang="en-US" sz="1400" dirty="0" smtClean="0"/>
              <a:t> C</a:t>
            </a:r>
          </a:p>
          <a:p>
            <a:pPr>
              <a:buNone/>
            </a:pPr>
            <a:r>
              <a:rPr lang="en-US" sz="1400" dirty="0" smtClean="0"/>
              <a:t>{</a:t>
            </a:r>
          </a:p>
          <a:p>
            <a:pPr>
              <a:buNone/>
            </a:pPr>
            <a:r>
              <a:rPr lang="en-US" sz="1400" dirty="0" smtClean="0"/>
              <a:t>public:</a:t>
            </a:r>
          </a:p>
          <a:p>
            <a:pPr>
              <a:buNone/>
            </a:pPr>
            <a:r>
              <a:rPr lang="en-US" sz="1400" dirty="0" err="1" smtClean="0"/>
              <a:t>int</a:t>
            </a:r>
            <a:r>
              <a:rPr lang="en-US" sz="1400" dirty="0" smtClean="0"/>
              <a:t> res;</a:t>
            </a:r>
          </a:p>
          <a:p>
            <a:pPr>
              <a:buNone/>
            </a:pPr>
            <a:r>
              <a:rPr lang="en-US" sz="1400" dirty="0" smtClean="0"/>
              <a:t>void result()</a:t>
            </a:r>
          </a:p>
          <a:p>
            <a:pPr>
              <a:buNone/>
            </a:pPr>
            <a:r>
              <a:rPr lang="en-US" sz="1400" dirty="0" smtClean="0"/>
              <a:t>{</a:t>
            </a:r>
          </a:p>
          <a:p>
            <a:pPr>
              <a:buNone/>
            </a:pPr>
            <a:r>
              <a:rPr lang="en-US" sz="1400" dirty="0" err="1" smtClean="0"/>
              <a:t>l_into_b</a:t>
            </a:r>
            <a:r>
              <a:rPr lang="en-US" sz="1400" dirty="0" smtClean="0"/>
              <a:t>();</a:t>
            </a:r>
          </a:p>
          <a:p>
            <a:pPr>
              <a:buNone/>
            </a:pPr>
            <a:r>
              <a:rPr lang="en-US" sz="1400" dirty="0" smtClean="0"/>
              <a:t>height();</a:t>
            </a:r>
          </a:p>
          <a:p>
            <a:pPr>
              <a:buNone/>
            </a:pPr>
            <a:r>
              <a:rPr lang="en-US" sz="1400" dirty="0" smtClean="0"/>
              <a:t>res=h*c;                        </a:t>
            </a:r>
          </a:p>
          <a:p>
            <a:pPr>
              <a:buNone/>
            </a:pPr>
            <a:r>
              <a:rPr lang="en-US" sz="1400" dirty="0" err="1" smtClean="0"/>
              <a:t>cout</a:t>
            </a:r>
            <a:r>
              <a:rPr lang="en-US" sz="1400" dirty="0" smtClean="0"/>
              <a:t>&lt;&lt;"\n\</a:t>
            </a:r>
            <a:r>
              <a:rPr lang="en-US" sz="1400" dirty="0" err="1" smtClean="0"/>
              <a:t>nResult</a:t>
            </a:r>
            <a:r>
              <a:rPr lang="en-US" sz="1400" dirty="0" smtClean="0"/>
              <a:t> (l*b*h) :::\t"&lt;&lt;res;</a:t>
            </a:r>
          </a:p>
          <a:p>
            <a:pPr>
              <a:buNone/>
            </a:pPr>
            <a:r>
              <a:rPr lang="en-US" sz="1400" dirty="0" smtClean="0"/>
              <a:t>} };</a:t>
            </a:r>
          </a:p>
          <a:p>
            <a:pPr>
              <a:buNone/>
            </a:pPr>
            <a:r>
              <a:rPr lang="en-US" sz="1400" dirty="0" smtClean="0"/>
              <a:t> </a:t>
            </a:r>
          </a:p>
          <a:p>
            <a:pPr>
              <a:buNone/>
            </a:pPr>
            <a:r>
              <a:rPr lang="en-US" sz="1400" dirty="0" err="1" smtClean="0"/>
              <a:t>int</a:t>
            </a:r>
            <a:r>
              <a:rPr lang="en-US" sz="1400" dirty="0" smtClean="0"/>
              <a:t> main()</a:t>
            </a:r>
          </a:p>
          <a:p>
            <a:pPr>
              <a:buNone/>
            </a:pPr>
            <a:r>
              <a:rPr lang="en-US" sz="1400" dirty="0" smtClean="0"/>
              <a:t>{</a:t>
            </a:r>
          </a:p>
          <a:p>
            <a:pPr>
              <a:buNone/>
            </a:pPr>
            <a:r>
              <a:rPr lang="en-US" sz="1400" dirty="0" smtClean="0"/>
              <a:t>D d1;</a:t>
            </a:r>
          </a:p>
          <a:p>
            <a:pPr>
              <a:buNone/>
            </a:pPr>
            <a:r>
              <a:rPr lang="en-US" sz="1400" dirty="0" smtClean="0"/>
              <a:t>d1.result();</a:t>
            </a:r>
          </a:p>
          <a:p>
            <a:pPr>
              <a:buNone/>
            </a:pPr>
            <a:r>
              <a:rPr lang="en-US" sz="1400" dirty="0" smtClean="0"/>
              <a:t>}</a:t>
            </a:r>
          </a:p>
          <a:p>
            <a:pPr>
              <a:buNone/>
            </a:pPr>
            <a:endParaRPr lang="en-US" sz="1400" dirty="0"/>
          </a:p>
        </p:txBody>
      </p:sp>
      <p:cxnSp>
        <p:nvCxnSpPr>
          <p:cNvPr id="6" name="Straight Connector 5"/>
          <p:cNvCxnSpPr/>
          <p:nvPr/>
        </p:nvCxnSpPr>
        <p:spPr>
          <a:xfrm rot="5400000">
            <a:off x="1447800" y="3810000"/>
            <a:ext cx="53340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dirty="0" smtClean="0"/>
              <a:t>Sample </a:t>
            </a:r>
            <a:r>
              <a:rPr lang="en-US" dirty="0" err="1" smtClean="0"/>
              <a:t>pgm</a:t>
            </a:r>
            <a:r>
              <a:rPr lang="en-US" dirty="0" smtClean="0"/>
              <a:t> 2 - Hybrid</a:t>
            </a:r>
            <a:endParaRPr lang="en-US" dirty="0"/>
          </a:p>
        </p:txBody>
      </p:sp>
      <p:sp>
        <p:nvSpPr>
          <p:cNvPr id="3" name="Content Placeholder 2"/>
          <p:cNvSpPr>
            <a:spLocks noGrp="1"/>
          </p:cNvSpPr>
          <p:nvPr>
            <p:ph idx="1"/>
          </p:nvPr>
        </p:nvSpPr>
        <p:spPr>
          <a:xfrm>
            <a:off x="152400" y="762000"/>
            <a:ext cx="2971800" cy="5364163"/>
          </a:xfrm>
        </p:spPr>
        <p:txBody>
          <a:bodyPr>
            <a:noAutofit/>
          </a:bodyPr>
          <a:lstStyle/>
          <a:p>
            <a:pPr>
              <a:buNone/>
            </a:pPr>
            <a:r>
              <a:rPr lang="en-US" sz="1400" dirty="0" smtClean="0"/>
              <a:t>class base1</a:t>
            </a:r>
          </a:p>
          <a:p>
            <a:pPr>
              <a:buNone/>
            </a:pPr>
            <a:r>
              <a:rPr lang="en-US" sz="1400" dirty="0" smtClean="0"/>
              <a:t>{</a:t>
            </a:r>
          </a:p>
          <a:p>
            <a:pPr>
              <a:buNone/>
            </a:pPr>
            <a:r>
              <a:rPr lang="en-US" sz="1400" dirty="0" smtClean="0"/>
              <a:t>public:</a:t>
            </a:r>
          </a:p>
          <a:p>
            <a:pPr>
              <a:buNone/>
            </a:pPr>
            <a:r>
              <a:rPr lang="en-US" sz="1400" dirty="0" smtClean="0"/>
              <a:t>base1()</a:t>
            </a:r>
          </a:p>
          <a:p>
            <a:pPr>
              <a:buNone/>
            </a:pPr>
            <a:r>
              <a:rPr lang="en-US" sz="1400" dirty="0" smtClean="0"/>
              <a:t>{</a:t>
            </a:r>
          </a:p>
          <a:p>
            <a:pPr>
              <a:buNone/>
            </a:pPr>
            <a:r>
              <a:rPr lang="en-US" sz="1400" dirty="0" err="1" smtClean="0"/>
              <a:t>cout</a:t>
            </a:r>
            <a:r>
              <a:rPr lang="en-US" sz="1400" dirty="0" smtClean="0"/>
              <a:t>&lt;&lt;"In constructor of base1"&lt;&lt;</a:t>
            </a:r>
            <a:r>
              <a:rPr lang="en-US" sz="1400" dirty="0" err="1" smtClean="0"/>
              <a:t>endl</a:t>
            </a:r>
            <a:r>
              <a:rPr lang="en-US" sz="1400" dirty="0" smtClean="0"/>
              <a:t>;</a:t>
            </a:r>
          </a:p>
          <a:p>
            <a:pPr>
              <a:buNone/>
            </a:pPr>
            <a:r>
              <a:rPr lang="en-US" sz="1400" dirty="0" smtClean="0"/>
              <a:t>}</a:t>
            </a:r>
          </a:p>
          <a:p>
            <a:pPr>
              <a:buNone/>
            </a:pPr>
            <a:r>
              <a:rPr lang="en-US" sz="1400" dirty="0" smtClean="0"/>
              <a:t>~base1()</a:t>
            </a:r>
          </a:p>
          <a:p>
            <a:pPr>
              <a:buNone/>
            </a:pPr>
            <a:r>
              <a:rPr lang="en-US" sz="1400" dirty="0" smtClean="0"/>
              <a:t>{</a:t>
            </a:r>
          </a:p>
          <a:p>
            <a:pPr>
              <a:buNone/>
            </a:pPr>
            <a:r>
              <a:rPr lang="en-US" sz="1400" dirty="0" err="1" smtClean="0"/>
              <a:t>cout</a:t>
            </a:r>
            <a:r>
              <a:rPr lang="en-US" sz="1400" dirty="0" smtClean="0"/>
              <a:t>&lt;&lt;"In destructor of base1"&lt;&lt;</a:t>
            </a:r>
            <a:r>
              <a:rPr lang="en-US" sz="1400" dirty="0" err="1" smtClean="0"/>
              <a:t>endl</a:t>
            </a:r>
            <a:r>
              <a:rPr lang="en-US" sz="1400" dirty="0" smtClean="0"/>
              <a:t>;</a:t>
            </a:r>
          </a:p>
          <a:p>
            <a:pPr>
              <a:buNone/>
            </a:pPr>
            <a:r>
              <a:rPr lang="en-US" sz="1400" dirty="0" smtClean="0"/>
              <a:t>} };</a:t>
            </a:r>
          </a:p>
          <a:p>
            <a:pPr>
              <a:buNone/>
            </a:pPr>
            <a:endParaRPr lang="en-US" sz="1400" dirty="0" smtClean="0"/>
          </a:p>
          <a:p>
            <a:pPr>
              <a:buNone/>
            </a:pPr>
            <a:r>
              <a:rPr lang="en-US" sz="1400" dirty="0" smtClean="0"/>
              <a:t>class base2:public base1</a:t>
            </a:r>
          </a:p>
          <a:p>
            <a:pPr>
              <a:buNone/>
            </a:pPr>
            <a:r>
              <a:rPr lang="en-US" sz="1400" dirty="0" smtClean="0"/>
              <a:t>{</a:t>
            </a:r>
          </a:p>
          <a:p>
            <a:pPr>
              <a:buNone/>
            </a:pPr>
            <a:r>
              <a:rPr lang="en-US" sz="1400" dirty="0" smtClean="0"/>
              <a:t>public:</a:t>
            </a:r>
          </a:p>
          <a:p>
            <a:pPr>
              <a:buNone/>
            </a:pPr>
            <a:r>
              <a:rPr lang="en-US" sz="1400" dirty="0" smtClean="0"/>
              <a:t>base2()</a:t>
            </a:r>
          </a:p>
          <a:p>
            <a:pPr>
              <a:buNone/>
            </a:pPr>
            <a:r>
              <a:rPr lang="en-US" sz="1400" dirty="0" smtClean="0"/>
              <a:t>{</a:t>
            </a:r>
          </a:p>
          <a:p>
            <a:pPr>
              <a:buNone/>
            </a:pPr>
            <a:r>
              <a:rPr lang="en-US" sz="1400" dirty="0" err="1" smtClean="0"/>
              <a:t>cout</a:t>
            </a:r>
            <a:r>
              <a:rPr lang="en-US" sz="1400" dirty="0" smtClean="0"/>
              <a:t>&lt;&lt;"In constructor of base2"&lt;&lt;</a:t>
            </a:r>
            <a:r>
              <a:rPr lang="en-US" sz="1400" dirty="0" err="1" smtClean="0"/>
              <a:t>endl</a:t>
            </a:r>
            <a:r>
              <a:rPr lang="en-US" sz="1400" dirty="0" smtClean="0"/>
              <a:t>;</a:t>
            </a:r>
          </a:p>
          <a:p>
            <a:pPr>
              <a:buNone/>
            </a:pPr>
            <a:r>
              <a:rPr lang="en-US" sz="1400" dirty="0" smtClean="0"/>
              <a:t>}</a:t>
            </a:r>
          </a:p>
          <a:p>
            <a:pPr>
              <a:buNone/>
            </a:pPr>
            <a:endParaRPr lang="en-US" sz="1400" dirty="0"/>
          </a:p>
        </p:txBody>
      </p:sp>
      <p:sp>
        <p:nvSpPr>
          <p:cNvPr id="4" name="Rectangle 3"/>
          <p:cNvSpPr/>
          <p:nvPr/>
        </p:nvSpPr>
        <p:spPr>
          <a:xfrm>
            <a:off x="6629400" y="838200"/>
            <a:ext cx="9144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base1</a:t>
            </a:r>
            <a:endParaRPr lang="en-US" dirty="0"/>
          </a:p>
        </p:txBody>
      </p:sp>
      <p:sp>
        <p:nvSpPr>
          <p:cNvPr id="5" name="Rectangle 4"/>
          <p:cNvSpPr/>
          <p:nvPr/>
        </p:nvSpPr>
        <p:spPr>
          <a:xfrm>
            <a:off x="6629400" y="1828800"/>
            <a:ext cx="9144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base2</a:t>
            </a:r>
            <a:endParaRPr lang="en-US" dirty="0"/>
          </a:p>
        </p:txBody>
      </p:sp>
      <p:sp>
        <p:nvSpPr>
          <p:cNvPr id="6" name="Rectangle 5"/>
          <p:cNvSpPr/>
          <p:nvPr/>
        </p:nvSpPr>
        <p:spPr>
          <a:xfrm>
            <a:off x="6781800" y="3124200"/>
            <a:ext cx="10668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Derived</a:t>
            </a:r>
            <a:endParaRPr lang="en-US" dirty="0"/>
          </a:p>
        </p:txBody>
      </p:sp>
      <p:sp>
        <p:nvSpPr>
          <p:cNvPr id="7" name="Rectangle 6"/>
          <p:cNvSpPr/>
          <p:nvPr/>
        </p:nvSpPr>
        <p:spPr>
          <a:xfrm>
            <a:off x="7924800" y="914400"/>
            <a:ext cx="1219200" cy="533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base1</a:t>
            </a:r>
            <a:endParaRPr lang="en-US" dirty="0"/>
          </a:p>
        </p:txBody>
      </p:sp>
      <p:cxnSp>
        <p:nvCxnSpPr>
          <p:cNvPr id="8" name="Straight Arrow Connector 7"/>
          <p:cNvCxnSpPr/>
          <p:nvPr/>
        </p:nvCxnSpPr>
        <p:spPr>
          <a:xfrm rot="5400000">
            <a:off x="6629797" y="1599803"/>
            <a:ext cx="457200"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p:cNvCxnSpPr>
          <p:nvPr/>
        </p:nvCxnSpPr>
        <p:spPr>
          <a:xfrm rot="5400000">
            <a:off x="6667500" y="2705100"/>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Elbow Connector 9"/>
          <p:cNvCxnSpPr/>
          <p:nvPr/>
        </p:nvCxnSpPr>
        <p:spPr>
          <a:xfrm rot="5400000">
            <a:off x="7429897" y="1637903"/>
            <a:ext cx="1599406" cy="1219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200400" y="838200"/>
            <a:ext cx="3505200" cy="5262979"/>
          </a:xfrm>
          <a:prstGeom prst="rect">
            <a:avLst/>
          </a:prstGeom>
        </p:spPr>
        <p:txBody>
          <a:bodyPr wrap="square">
            <a:spAutoFit/>
          </a:bodyPr>
          <a:lstStyle/>
          <a:p>
            <a:pPr>
              <a:buNone/>
            </a:pPr>
            <a:r>
              <a:rPr lang="en-US" sz="1400" dirty="0" smtClean="0"/>
              <a:t>~base2()</a:t>
            </a:r>
          </a:p>
          <a:p>
            <a:pPr>
              <a:buNone/>
            </a:pPr>
            <a:r>
              <a:rPr lang="en-US" sz="1400" dirty="0" smtClean="0"/>
              <a:t>{</a:t>
            </a:r>
          </a:p>
          <a:p>
            <a:pPr>
              <a:buNone/>
            </a:pPr>
            <a:r>
              <a:rPr lang="en-US" sz="1400" dirty="0" err="1" smtClean="0"/>
              <a:t>cout</a:t>
            </a:r>
            <a:r>
              <a:rPr lang="en-US" sz="1400" dirty="0" smtClean="0"/>
              <a:t>&lt;&lt;"In destructor of base2"&lt;&lt;</a:t>
            </a:r>
            <a:r>
              <a:rPr lang="en-US" sz="1400" dirty="0" err="1" smtClean="0"/>
              <a:t>endl</a:t>
            </a:r>
            <a:r>
              <a:rPr lang="en-US" sz="1400" dirty="0" smtClean="0"/>
              <a:t>;</a:t>
            </a:r>
          </a:p>
          <a:p>
            <a:pPr>
              <a:buNone/>
            </a:pPr>
            <a:r>
              <a:rPr lang="en-US" sz="1400" dirty="0" smtClean="0"/>
              <a:t>} };</a:t>
            </a:r>
          </a:p>
          <a:p>
            <a:pPr>
              <a:buNone/>
            </a:pPr>
            <a:endParaRPr lang="en-US" sz="1400" dirty="0" smtClean="0"/>
          </a:p>
          <a:p>
            <a:pPr>
              <a:buNone/>
            </a:pPr>
            <a:endParaRPr lang="en-US" sz="1400" dirty="0" smtClean="0"/>
          </a:p>
          <a:p>
            <a:pPr>
              <a:buNone/>
            </a:pPr>
            <a:r>
              <a:rPr lang="en-US" sz="1400" dirty="0" smtClean="0"/>
              <a:t>class derived :public base2,public base1</a:t>
            </a:r>
          </a:p>
          <a:p>
            <a:pPr>
              <a:buNone/>
            </a:pPr>
            <a:r>
              <a:rPr lang="en-US" sz="1400" dirty="0" smtClean="0"/>
              <a:t>{</a:t>
            </a:r>
          </a:p>
          <a:p>
            <a:pPr>
              <a:buNone/>
            </a:pPr>
            <a:r>
              <a:rPr lang="en-US" sz="1400" dirty="0" smtClean="0"/>
              <a:t>public:</a:t>
            </a:r>
          </a:p>
          <a:p>
            <a:pPr>
              <a:buNone/>
            </a:pPr>
            <a:r>
              <a:rPr lang="en-US" sz="1400" dirty="0" smtClean="0"/>
              <a:t>derived()</a:t>
            </a:r>
          </a:p>
          <a:p>
            <a:pPr>
              <a:buNone/>
            </a:pPr>
            <a:r>
              <a:rPr lang="en-US" sz="1400" dirty="0" smtClean="0"/>
              <a:t>{</a:t>
            </a:r>
          </a:p>
          <a:p>
            <a:pPr>
              <a:buNone/>
            </a:pPr>
            <a:r>
              <a:rPr lang="en-US" sz="1400" dirty="0" err="1" smtClean="0"/>
              <a:t>cout</a:t>
            </a:r>
            <a:r>
              <a:rPr lang="en-US" sz="1400" dirty="0" smtClean="0"/>
              <a:t>&lt;&lt;"In constructor of derived"&lt;&lt;</a:t>
            </a:r>
            <a:r>
              <a:rPr lang="en-US" sz="1400" dirty="0" err="1" smtClean="0"/>
              <a:t>endl</a:t>
            </a:r>
            <a:r>
              <a:rPr lang="en-US" sz="1400" dirty="0" smtClean="0"/>
              <a:t>;</a:t>
            </a:r>
          </a:p>
          <a:p>
            <a:pPr>
              <a:buNone/>
            </a:pPr>
            <a:r>
              <a:rPr lang="en-US" sz="1400" dirty="0" smtClean="0"/>
              <a:t>}</a:t>
            </a:r>
          </a:p>
          <a:p>
            <a:pPr>
              <a:buNone/>
            </a:pPr>
            <a:r>
              <a:rPr lang="en-US" sz="1400" dirty="0" smtClean="0"/>
              <a:t>~derived()</a:t>
            </a:r>
          </a:p>
          <a:p>
            <a:pPr>
              <a:buNone/>
            </a:pPr>
            <a:r>
              <a:rPr lang="en-US" sz="1400" dirty="0" smtClean="0"/>
              <a:t>{</a:t>
            </a:r>
          </a:p>
          <a:p>
            <a:pPr>
              <a:buNone/>
            </a:pPr>
            <a:r>
              <a:rPr lang="en-US" sz="1400" dirty="0" err="1" smtClean="0"/>
              <a:t>cout</a:t>
            </a:r>
            <a:r>
              <a:rPr lang="en-US" sz="1400" dirty="0" smtClean="0"/>
              <a:t>&lt;&lt;"In destructor of derived"&lt;&lt;</a:t>
            </a:r>
            <a:r>
              <a:rPr lang="en-US" sz="1400" dirty="0" err="1" smtClean="0"/>
              <a:t>endl</a:t>
            </a:r>
            <a:r>
              <a:rPr lang="en-US" sz="1400" dirty="0" smtClean="0"/>
              <a:t>;</a:t>
            </a:r>
          </a:p>
          <a:p>
            <a:pPr>
              <a:buNone/>
            </a:pPr>
            <a:r>
              <a:rPr lang="en-US" sz="1400" dirty="0" smtClean="0"/>
              <a:t>}</a:t>
            </a:r>
          </a:p>
          <a:p>
            <a:pPr>
              <a:buNone/>
            </a:pPr>
            <a:r>
              <a:rPr lang="en-US" sz="1400" dirty="0" smtClean="0"/>
              <a:t>};</a:t>
            </a:r>
          </a:p>
          <a:p>
            <a:pPr>
              <a:buNone/>
            </a:pPr>
            <a:endParaRPr lang="en-US" sz="1400" dirty="0" smtClean="0"/>
          </a:p>
          <a:p>
            <a:pPr>
              <a:buNone/>
            </a:pPr>
            <a:r>
              <a:rPr lang="en-US" sz="1400" dirty="0" smtClean="0"/>
              <a:t> main()</a:t>
            </a:r>
          </a:p>
          <a:p>
            <a:pPr>
              <a:buNone/>
            </a:pPr>
            <a:r>
              <a:rPr lang="en-US" sz="1400" dirty="0" smtClean="0"/>
              <a:t>{</a:t>
            </a:r>
          </a:p>
          <a:p>
            <a:pPr>
              <a:buNone/>
            </a:pPr>
            <a:r>
              <a:rPr lang="en-US" sz="1400" dirty="0" smtClean="0"/>
              <a:t>derived d1;</a:t>
            </a:r>
          </a:p>
          <a:p>
            <a:pPr>
              <a:buNone/>
            </a:pPr>
            <a:r>
              <a:rPr lang="en-US" sz="1400" dirty="0" smtClean="0"/>
              <a:t>}</a:t>
            </a:r>
          </a:p>
          <a:p>
            <a:pPr>
              <a:buNone/>
            </a:pPr>
            <a:endParaRPr lang="en-US" sz="1400" dirty="0" smtClean="0"/>
          </a:p>
        </p:txBody>
      </p:sp>
      <p:cxnSp>
        <p:nvCxnSpPr>
          <p:cNvPr id="15" name="Straight Connector 14"/>
          <p:cNvCxnSpPr/>
          <p:nvPr/>
        </p:nvCxnSpPr>
        <p:spPr>
          <a:xfrm rot="5400000">
            <a:off x="342900" y="3619500"/>
            <a:ext cx="56388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381000"/>
            <a:ext cx="8597900" cy="4572000"/>
          </a:xfrm>
          <a:prstGeom prst="rect">
            <a:avLst/>
          </a:prstGeom>
          <a:noFill/>
          <a:ln w="9525">
            <a:noFill/>
            <a:miter lim="800000"/>
            <a:headEnd/>
            <a:tailEnd/>
          </a:ln>
          <a:effectLst/>
        </p:spPr>
      </p:pic>
      <p:sp>
        <p:nvSpPr>
          <p:cNvPr id="5" name="Rectangle 4"/>
          <p:cNvSpPr/>
          <p:nvPr/>
        </p:nvSpPr>
        <p:spPr>
          <a:xfrm>
            <a:off x="228600" y="5181600"/>
            <a:ext cx="8686800" cy="369332"/>
          </a:xfrm>
          <a:prstGeom prst="rect">
            <a:avLst/>
          </a:prstGeom>
        </p:spPr>
        <p:txBody>
          <a:bodyPr wrap="square">
            <a:spAutoFit/>
          </a:bodyPr>
          <a:lstStyle/>
          <a:p>
            <a:r>
              <a:rPr lang="en-US" dirty="0" smtClean="0"/>
              <a:t>[Warning] direct base 'base1' inaccessible in 'derived' due to ambiguity</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Base Class</a:t>
            </a:r>
            <a:endParaRPr lang="en-US" dirty="0"/>
          </a:p>
        </p:txBody>
      </p:sp>
      <p:sp>
        <p:nvSpPr>
          <p:cNvPr id="3" name="Content Placeholder 2"/>
          <p:cNvSpPr>
            <a:spLocks noGrp="1"/>
          </p:cNvSpPr>
          <p:nvPr>
            <p:ph idx="1"/>
          </p:nvPr>
        </p:nvSpPr>
        <p:spPr/>
        <p:txBody>
          <a:bodyPr/>
          <a:lstStyle/>
          <a:p>
            <a:endParaRPr lang="en-US" dirty="0"/>
          </a:p>
        </p:txBody>
      </p:sp>
      <p:sp>
        <p:nvSpPr>
          <p:cNvPr id="4" name="Rectangle 3"/>
          <p:cNvSpPr/>
          <p:nvPr/>
        </p:nvSpPr>
        <p:spPr>
          <a:xfrm>
            <a:off x="4495800" y="36576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7" name="Rectangle 6"/>
          <p:cNvSpPr/>
          <p:nvPr/>
        </p:nvSpPr>
        <p:spPr>
          <a:xfrm>
            <a:off x="7086600" y="36576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8" name="Rectangle 7"/>
          <p:cNvSpPr/>
          <p:nvPr/>
        </p:nvSpPr>
        <p:spPr>
          <a:xfrm>
            <a:off x="5867400" y="51816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9" name="Rectangle 8"/>
          <p:cNvSpPr/>
          <p:nvPr/>
        </p:nvSpPr>
        <p:spPr>
          <a:xfrm>
            <a:off x="5638800" y="19050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cxnSp>
        <p:nvCxnSpPr>
          <p:cNvPr id="12" name="Elbow Connector 11"/>
          <p:cNvCxnSpPr/>
          <p:nvPr/>
        </p:nvCxnSpPr>
        <p:spPr>
          <a:xfrm rot="5400000">
            <a:off x="4762500" y="2476500"/>
            <a:ext cx="1295400" cy="1066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6819900" y="2400300"/>
            <a:ext cx="1371600" cy="1295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5400000">
            <a:off x="6667500" y="4229100"/>
            <a:ext cx="1066800" cy="8382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p:nvPr/>
        </p:nvCxnSpPr>
        <p:spPr>
          <a:xfrm rot="16200000" flipH="1">
            <a:off x="5143500" y="3771900"/>
            <a:ext cx="1066800" cy="1752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Virtual Base Class</a:t>
            </a:r>
            <a:endParaRPr lang="en-US" dirty="0"/>
          </a:p>
        </p:txBody>
      </p:sp>
      <p:sp>
        <p:nvSpPr>
          <p:cNvPr id="3" name="Content Placeholder 2"/>
          <p:cNvSpPr>
            <a:spLocks noGrp="1"/>
          </p:cNvSpPr>
          <p:nvPr>
            <p:ph idx="1"/>
          </p:nvPr>
        </p:nvSpPr>
        <p:spPr/>
        <p:txBody>
          <a:bodyPr/>
          <a:lstStyle/>
          <a:p>
            <a:r>
              <a:rPr lang="en-US" sz="2400" dirty="0" smtClean="0"/>
              <a:t>Derived class D  class gets duplicate </a:t>
            </a:r>
          </a:p>
          <a:p>
            <a:pPr>
              <a:buNone/>
            </a:pPr>
            <a:r>
              <a:rPr lang="en-US" sz="2400" dirty="0" smtClean="0"/>
              <a:t>copy of properties inherited</a:t>
            </a:r>
          </a:p>
          <a:p>
            <a:pPr>
              <a:buNone/>
            </a:pPr>
            <a:r>
              <a:rPr lang="en-US" sz="2400" dirty="0" smtClean="0"/>
              <a:t>from base class A. </a:t>
            </a:r>
          </a:p>
          <a:p>
            <a:pPr>
              <a:buNone/>
            </a:pPr>
            <a:endParaRPr lang="en-US" sz="2400" dirty="0" smtClean="0"/>
          </a:p>
          <a:p>
            <a:pPr>
              <a:buNone/>
            </a:pPr>
            <a:r>
              <a:rPr lang="en-US" sz="2400" dirty="0" smtClean="0"/>
              <a:t>This introduces ambiguity </a:t>
            </a:r>
          </a:p>
          <a:p>
            <a:pPr>
              <a:buNone/>
            </a:pPr>
            <a:r>
              <a:rPr lang="en-US" sz="2400" dirty="0" smtClean="0"/>
              <a:t>and must be avoided</a:t>
            </a:r>
            <a:r>
              <a:rPr lang="en-US" dirty="0" smtClean="0"/>
              <a:t>.</a:t>
            </a:r>
            <a:endParaRPr lang="en-US" dirty="0"/>
          </a:p>
        </p:txBody>
      </p:sp>
      <p:sp>
        <p:nvSpPr>
          <p:cNvPr id="4" name="Rectangle 3"/>
          <p:cNvSpPr/>
          <p:nvPr/>
        </p:nvSpPr>
        <p:spPr>
          <a:xfrm>
            <a:off x="4495800" y="36576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B</a:t>
            </a:r>
            <a:endParaRPr lang="en-US" dirty="0"/>
          </a:p>
        </p:txBody>
      </p:sp>
      <p:sp>
        <p:nvSpPr>
          <p:cNvPr id="7" name="Rectangle 6"/>
          <p:cNvSpPr/>
          <p:nvPr/>
        </p:nvSpPr>
        <p:spPr>
          <a:xfrm>
            <a:off x="7086600" y="36576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C</a:t>
            </a:r>
            <a:endParaRPr lang="en-US" dirty="0"/>
          </a:p>
        </p:txBody>
      </p:sp>
      <p:sp>
        <p:nvSpPr>
          <p:cNvPr id="8" name="Rectangle 7"/>
          <p:cNvSpPr/>
          <p:nvPr/>
        </p:nvSpPr>
        <p:spPr>
          <a:xfrm>
            <a:off x="5867400" y="51816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D</a:t>
            </a:r>
            <a:endParaRPr lang="en-US" dirty="0"/>
          </a:p>
        </p:txBody>
      </p:sp>
      <p:sp>
        <p:nvSpPr>
          <p:cNvPr id="9" name="Rectangle 8"/>
          <p:cNvSpPr/>
          <p:nvPr/>
        </p:nvSpPr>
        <p:spPr>
          <a:xfrm>
            <a:off x="5638800" y="1905000"/>
            <a:ext cx="1371600" cy="457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A</a:t>
            </a:r>
            <a:endParaRPr lang="en-US" dirty="0"/>
          </a:p>
        </p:txBody>
      </p:sp>
      <p:cxnSp>
        <p:nvCxnSpPr>
          <p:cNvPr id="12" name="Elbow Connector 11"/>
          <p:cNvCxnSpPr/>
          <p:nvPr/>
        </p:nvCxnSpPr>
        <p:spPr>
          <a:xfrm rot="5400000">
            <a:off x="4762500" y="2476500"/>
            <a:ext cx="1295400" cy="1066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16200000" flipH="1">
            <a:off x="6858000" y="2362200"/>
            <a:ext cx="1295400" cy="12954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rot="5400000">
            <a:off x="6781800" y="4191000"/>
            <a:ext cx="990600" cy="990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hape 23"/>
          <p:cNvCxnSpPr/>
          <p:nvPr/>
        </p:nvCxnSpPr>
        <p:spPr>
          <a:xfrm rot="16200000" flipH="1">
            <a:off x="5143500" y="3771900"/>
            <a:ext cx="1066800" cy="17526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inheritance</a:t>
            </a:r>
            <a:endParaRPr lang="en-US" dirty="0"/>
          </a:p>
        </p:txBody>
      </p:sp>
      <p:pic>
        <p:nvPicPr>
          <p:cNvPr id="1026" name="Picture 2" descr="C:\Users\gopikas.RASETCENTRAL\Desktop\Joe n Sijin\images.png"/>
          <p:cNvPicPr>
            <a:picLocks noGrp="1" noChangeAspect="1" noChangeArrowheads="1"/>
          </p:cNvPicPr>
          <p:nvPr>
            <p:ph idx="1"/>
          </p:nvPr>
        </p:nvPicPr>
        <p:blipFill>
          <a:blip r:embed="rId2"/>
          <a:srcRect/>
          <a:stretch>
            <a:fillRect/>
          </a:stretch>
        </p:blipFill>
        <p:spPr bwMode="auto">
          <a:xfrm>
            <a:off x="1676400" y="1752600"/>
            <a:ext cx="5715000" cy="4572000"/>
          </a:xfrm>
          <a:prstGeom prst="rect">
            <a:avLst/>
          </a:prstGeom>
          <a:noFill/>
        </p:spPr>
      </p:pic>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endParaRPr lang="en-US" dirty="0"/>
          </a:p>
        </p:txBody>
      </p:sp>
      <p:sp>
        <p:nvSpPr>
          <p:cNvPr id="3" name="Content Placeholder 2"/>
          <p:cNvSpPr>
            <a:spLocks noGrp="1"/>
          </p:cNvSpPr>
          <p:nvPr>
            <p:ph idx="1"/>
          </p:nvPr>
        </p:nvSpPr>
        <p:spPr>
          <a:xfrm>
            <a:off x="609600" y="609600"/>
            <a:ext cx="3657600" cy="5059363"/>
          </a:xfrm>
        </p:spPr>
        <p:txBody>
          <a:bodyPr>
            <a:noAutofit/>
          </a:bodyPr>
          <a:lstStyle/>
          <a:p>
            <a:pPr>
              <a:buNone/>
            </a:pPr>
            <a:r>
              <a:rPr lang="en-US" sz="1800" dirty="0" smtClean="0"/>
              <a:t>class A</a:t>
            </a:r>
          </a:p>
          <a:p>
            <a:pPr>
              <a:buNone/>
            </a:pPr>
            <a:r>
              <a:rPr lang="en-US" sz="1800" dirty="0" smtClean="0"/>
              <a:t>{</a:t>
            </a:r>
          </a:p>
          <a:p>
            <a:pPr>
              <a:buNone/>
            </a:pPr>
            <a:r>
              <a:rPr lang="en-US" sz="1800" dirty="0" smtClean="0"/>
              <a:t>   public:  </a:t>
            </a:r>
            <a:r>
              <a:rPr lang="en-US" sz="1800" dirty="0" err="1" smtClean="0"/>
              <a:t>int</a:t>
            </a:r>
            <a:r>
              <a:rPr lang="en-US" sz="1800" dirty="0" smtClean="0"/>
              <a:t> </a:t>
            </a:r>
            <a:r>
              <a:rPr lang="en-US" sz="1800" dirty="0" err="1" smtClean="0"/>
              <a:t>i</a:t>
            </a:r>
            <a:r>
              <a:rPr lang="en-US" sz="1800" dirty="0" smtClean="0"/>
              <a:t>;</a:t>
            </a:r>
          </a:p>
          <a:p>
            <a:pPr>
              <a:buNone/>
            </a:pPr>
            <a:r>
              <a:rPr lang="en-US" sz="1800" dirty="0" smtClean="0"/>
              <a:t>};</a:t>
            </a:r>
          </a:p>
          <a:p>
            <a:pPr>
              <a:buNone/>
            </a:pPr>
            <a:r>
              <a:rPr lang="en-US" sz="1800" dirty="0" smtClean="0"/>
              <a:t>class B : virtual public A</a:t>
            </a:r>
          </a:p>
          <a:p>
            <a:pPr>
              <a:buNone/>
            </a:pPr>
            <a:r>
              <a:rPr lang="en-US" sz="1800" dirty="0" smtClean="0"/>
              <a:t>{</a:t>
            </a:r>
          </a:p>
          <a:p>
            <a:pPr>
              <a:buNone/>
            </a:pPr>
            <a:r>
              <a:rPr lang="en-US" sz="1800" dirty="0" smtClean="0"/>
              <a:t>   public: </a:t>
            </a:r>
            <a:r>
              <a:rPr lang="en-US" sz="1800" dirty="0" err="1" smtClean="0"/>
              <a:t>int</a:t>
            </a:r>
            <a:r>
              <a:rPr lang="en-US" sz="1800" dirty="0" smtClean="0"/>
              <a:t> j;</a:t>
            </a:r>
          </a:p>
          <a:p>
            <a:pPr>
              <a:buNone/>
            </a:pPr>
            <a:r>
              <a:rPr lang="en-US" sz="1800" dirty="0" smtClean="0"/>
              <a:t>};</a:t>
            </a:r>
          </a:p>
          <a:p>
            <a:pPr>
              <a:buNone/>
            </a:pPr>
            <a:r>
              <a:rPr lang="en-US" sz="1800" dirty="0" smtClean="0"/>
              <a:t>class C:   virtual public A</a:t>
            </a:r>
          </a:p>
          <a:p>
            <a:pPr>
              <a:buNone/>
            </a:pPr>
            <a:r>
              <a:rPr lang="en-US" sz="1800" dirty="0" smtClean="0"/>
              <a:t>{</a:t>
            </a:r>
          </a:p>
          <a:p>
            <a:pPr>
              <a:buNone/>
            </a:pPr>
            <a:r>
              <a:rPr lang="en-US" sz="1800" dirty="0" smtClean="0"/>
              <a:t>   public: </a:t>
            </a:r>
            <a:r>
              <a:rPr lang="en-US" sz="1800" dirty="0" err="1" smtClean="0"/>
              <a:t>int</a:t>
            </a:r>
            <a:r>
              <a:rPr lang="en-US" sz="1800" dirty="0" smtClean="0"/>
              <a:t> k;</a:t>
            </a:r>
          </a:p>
          <a:p>
            <a:pPr>
              <a:buNone/>
            </a:pPr>
            <a:r>
              <a:rPr lang="en-US" sz="1800" dirty="0" smtClean="0"/>
              <a:t>};</a:t>
            </a:r>
          </a:p>
          <a:p>
            <a:pPr>
              <a:buNone/>
            </a:pPr>
            <a:r>
              <a:rPr lang="en-US" sz="1800" dirty="0" smtClean="0"/>
              <a:t>class D: public B, public C</a:t>
            </a:r>
          </a:p>
          <a:p>
            <a:pPr>
              <a:buNone/>
            </a:pPr>
            <a:r>
              <a:rPr lang="en-US" sz="1800" dirty="0" smtClean="0"/>
              <a:t>{</a:t>
            </a:r>
          </a:p>
          <a:p>
            <a:pPr>
              <a:buNone/>
            </a:pPr>
            <a:r>
              <a:rPr lang="en-US" sz="1800" dirty="0" smtClean="0"/>
              <a:t>   public:  </a:t>
            </a:r>
            <a:r>
              <a:rPr lang="en-US" sz="1800" dirty="0" err="1" smtClean="0"/>
              <a:t>int</a:t>
            </a:r>
            <a:r>
              <a:rPr lang="en-US" sz="1800" dirty="0" smtClean="0"/>
              <a:t> sum;</a:t>
            </a:r>
          </a:p>
          <a:p>
            <a:pPr>
              <a:buNone/>
            </a:pPr>
            <a:r>
              <a:rPr lang="en-US" sz="1800" dirty="0" smtClean="0"/>
              <a:t>};</a:t>
            </a:r>
          </a:p>
        </p:txBody>
      </p:sp>
      <p:sp>
        <p:nvSpPr>
          <p:cNvPr id="4" name="Rectangle 3"/>
          <p:cNvSpPr/>
          <p:nvPr/>
        </p:nvSpPr>
        <p:spPr>
          <a:xfrm>
            <a:off x="4648200" y="1295400"/>
            <a:ext cx="4038600" cy="4801314"/>
          </a:xfrm>
          <a:prstGeom prst="rect">
            <a:avLst/>
          </a:prstGeom>
        </p:spPr>
        <p:txBody>
          <a:bodyPr wrap="square">
            <a:spAutoFit/>
          </a:bodyPr>
          <a:lstStyle/>
          <a:p>
            <a:endParaRPr lang="en-US" dirty="0" smtClean="0"/>
          </a:p>
          <a:p>
            <a:r>
              <a:rPr lang="en-US" dirty="0" err="1" smtClean="0"/>
              <a:t>int</a:t>
            </a:r>
            <a:r>
              <a:rPr lang="en-US" dirty="0" smtClean="0"/>
              <a:t> main()</a:t>
            </a:r>
          </a:p>
          <a:p>
            <a:r>
              <a:rPr lang="en-US" dirty="0" smtClean="0"/>
              <a:t>{</a:t>
            </a:r>
          </a:p>
          <a:p>
            <a:r>
              <a:rPr lang="en-US" dirty="0" smtClean="0"/>
              <a:t>   D ob;</a:t>
            </a:r>
          </a:p>
          <a:p>
            <a:r>
              <a:rPr lang="en-US" dirty="0" smtClean="0"/>
              <a:t>   ob. </a:t>
            </a:r>
            <a:r>
              <a:rPr lang="en-US" dirty="0" err="1" smtClean="0"/>
              <a:t>i</a:t>
            </a:r>
            <a:r>
              <a:rPr lang="en-US" dirty="0" smtClean="0"/>
              <a:t> = 10; //unambiguous since only one copy of </a:t>
            </a:r>
            <a:r>
              <a:rPr lang="en-US" dirty="0" err="1" smtClean="0"/>
              <a:t>i</a:t>
            </a:r>
            <a:r>
              <a:rPr lang="en-US" dirty="0" smtClean="0"/>
              <a:t> is inherited.</a:t>
            </a:r>
          </a:p>
          <a:p>
            <a:r>
              <a:rPr lang="en-US" dirty="0" smtClean="0"/>
              <a:t>   </a:t>
            </a:r>
          </a:p>
          <a:p>
            <a:r>
              <a:rPr lang="en-US" dirty="0" smtClean="0"/>
              <a:t>   </a:t>
            </a:r>
            <a:r>
              <a:rPr lang="en-US" dirty="0" err="1" smtClean="0"/>
              <a:t>ob.j</a:t>
            </a:r>
            <a:r>
              <a:rPr lang="en-US" dirty="0" smtClean="0"/>
              <a:t> = 20;</a:t>
            </a:r>
          </a:p>
          <a:p>
            <a:r>
              <a:rPr lang="en-US" dirty="0" smtClean="0"/>
              <a:t>   </a:t>
            </a:r>
            <a:r>
              <a:rPr lang="en-US" dirty="0" err="1" smtClean="0"/>
              <a:t>ob.k</a:t>
            </a:r>
            <a:r>
              <a:rPr lang="en-US" dirty="0" smtClean="0"/>
              <a:t> = 30;</a:t>
            </a:r>
          </a:p>
          <a:p>
            <a:r>
              <a:rPr lang="en-US" dirty="0" smtClean="0"/>
              <a:t>   ob.sum = </a:t>
            </a:r>
            <a:r>
              <a:rPr lang="en-US" dirty="0" err="1" smtClean="0"/>
              <a:t>ob.i</a:t>
            </a:r>
            <a:r>
              <a:rPr lang="en-US" dirty="0" smtClean="0"/>
              <a:t> + </a:t>
            </a:r>
            <a:r>
              <a:rPr lang="en-US" dirty="0" err="1" smtClean="0"/>
              <a:t>ob.j</a:t>
            </a:r>
            <a:r>
              <a:rPr lang="en-US" dirty="0" smtClean="0"/>
              <a:t> + </a:t>
            </a:r>
            <a:r>
              <a:rPr lang="en-US" dirty="0" err="1" smtClean="0"/>
              <a:t>ob.k</a:t>
            </a:r>
            <a:r>
              <a:rPr lang="en-US" dirty="0" smtClean="0"/>
              <a:t>;</a:t>
            </a:r>
          </a:p>
          <a:p>
            <a:r>
              <a:rPr lang="en-US" dirty="0" smtClean="0"/>
              <a:t>   </a:t>
            </a:r>
            <a:r>
              <a:rPr lang="en-US" dirty="0" err="1" smtClean="0"/>
              <a:t>cout</a:t>
            </a:r>
            <a:r>
              <a:rPr lang="en-US" dirty="0" smtClean="0"/>
              <a:t> &lt;&lt; "Value of </a:t>
            </a:r>
            <a:r>
              <a:rPr lang="en-US" dirty="0" err="1" smtClean="0"/>
              <a:t>i</a:t>
            </a:r>
            <a:r>
              <a:rPr lang="en-US" dirty="0" smtClean="0"/>
              <a:t> is : "&lt;&lt; </a:t>
            </a:r>
            <a:r>
              <a:rPr lang="en-US" dirty="0" err="1" smtClean="0"/>
              <a:t>ob.i</a:t>
            </a:r>
            <a:r>
              <a:rPr lang="en-US" dirty="0" smtClean="0"/>
              <a:t>&lt;&lt;"\n";</a:t>
            </a:r>
          </a:p>
          <a:p>
            <a:r>
              <a:rPr lang="en-US" dirty="0" smtClean="0"/>
              <a:t>   </a:t>
            </a:r>
            <a:r>
              <a:rPr lang="en-US" dirty="0" err="1" smtClean="0"/>
              <a:t>cout</a:t>
            </a:r>
            <a:r>
              <a:rPr lang="en-US" dirty="0" smtClean="0"/>
              <a:t> &lt;&lt; "Value of j is : "&lt;&lt; </a:t>
            </a:r>
            <a:r>
              <a:rPr lang="en-US" dirty="0" err="1" smtClean="0"/>
              <a:t>ob.j</a:t>
            </a:r>
            <a:r>
              <a:rPr lang="en-US" dirty="0" smtClean="0"/>
              <a:t>&lt;&lt;"\n";        </a:t>
            </a:r>
            <a:r>
              <a:rPr lang="en-US" dirty="0" err="1" smtClean="0"/>
              <a:t>cout</a:t>
            </a:r>
            <a:r>
              <a:rPr lang="en-US" dirty="0" smtClean="0"/>
              <a:t> &lt;&lt; "Value of k is :"&lt;&lt; </a:t>
            </a:r>
            <a:r>
              <a:rPr lang="en-US" dirty="0" err="1" smtClean="0"/>
              <a:t>ob.k</a:t>
            </a:r>
            <a:r>
              <a:rPr lang="en-US" dirty="0" smtClean="0"/>
              <a:t>&lt;&lt;"\n";</a:t>
            </a:r>
          </a:p>
          <a:p>
            <a:r>
              <a:rPr lang="en-US" dirty="0" smtClean="0"/>
              <a:t>   </a:t>
            </a:r>
            <a:r>
              <a:rPr lang="en-US" dirty="0" err="1" smtClean="0"/>
              <a:t>cout</a:t>
            </a:r>
            <a:r>
              <a:rPr lang="en-US" dirty="0" smtClean="0"/>
              <a:t> &lt;&lt; "Sum is : "&lt;&lt; ob.sum &lt;&lt;"\n";</a:t>
            </a:r>
          </a:p>
          <a:p>
            <a:endParaRPr lang="en-US" dirty="0" smtClean="0"/>
          </a:p>
          <a:p>
            <a:r>
              <a:rPr lang="en-US" dirty="0" smtClean="0"/>
              <a:t>   return 0;</a:t>
            </a:r>
          </a:p>
          <a:p>
            <a:r>
              <a:rPr lang="en-US" dirty="0" smtClean="0"/>
              <a:t>}</a:t>
            </a:r>
            <a:endParaRPr lang="en-US" dirty="0"/>
          </a:p>
        </p:txBody>
      </p:sp>
      <p:cxnSp>
        <p:nvCxnSpPr>
          <p:cNvPr id="6" name="Straight Connector 5"/>
          <p:cNvCxnSpPr/>
          <p:nvPr/>
        </p:nvCxnSpPr>
        <p:spPr>
          <a:xfrm rot="16200000" flipH="1">
            <a:off x="1485900" y="3695700"/>
            <a:ext cx="59436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When a class is made virtual, C++ takes necessary care to see that only one copy of that class is inherited regardless of </a:t>
            </a:r>
            <a:r>
              <a:rPr lang="en-US" smtClean="0"/>
              <a:t>multiple inheritance paths.</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Nesting of classes</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a:buNone/>
            </a:pPr>
            <a:r>
              <a:rPr lang="en-US" dirty="0" smtClean="0"/>
              <a:t>Another way of inheriting properties of one class in another class.</a:t>
            </a:r>
          </a:p>
          <a:p>
            <a:pPr>
              <a:buNone/>
            </a:pPr>
            <a:endParaRPr lang="en-US" dirty="0" smtClean="0"/>
          </a:p>
          <a:p>
            <a:pPr>
              <a:buFontTx/>
              <a:buChar char="-"/>
            </a:pPr>
            <a:r>
              <a:rPr lang="en-US" dirty="0" smtClean="0"/>
              <a:t>This gives a view that an object can be a collection of many objects.</a:t>
            </a:r>
          </a:p>
          <a:p>
            <a:pPr>
              <a:buFontTx/>
              <a:buChar char="-"/>
            </a:pPr>
            <a:r>
              <a:rPr lang="en-US" dirty="0" err="1" smtClean="0"/>
              <a:t>Ie</a:t>
            </a:r>
            <a:r>
              <a:rPr lang="en-US" dirty="0" smtClean="0"/>
              <a:t>. A class can contain objects of other classes as its members.</a:t>
            </a:r>
          </a:p>
          <a:p>
            <a:pPr>
              <a:buFontTx/>
              <a:buChar char="-"/>
            </a:pPr>
            <a:endParaRPr lang="en-US" dirty="0" smtClean="0"/>
          </a:p>
          <a:p>
            <a:pPr>
              <a:buNone/>
            </a:pPr>
            <a:r>
              <a:rPr lang="en-US" dirty="0" err="1" smtClean="0"/>
              <a:t>Eg</a:t>
            </a:r>
            <a:r>
              <a:rPr lang="en-US" dirty="0" smtClean="0"/>
              <a:t>: - class alpha { ……};</a:t>
            </a:r>
          </a:p>
          <a:p>
            <a:pPr>
              <a:buNone/>
            </a:pPr>
            <a:r>
              <a:rPr lang="en-US" dirty="0" smtClean="0"/>
              <a:t>         class beta{…….};</a:t>
            </a:r>
          </a:p>
          <a:p>
            <a:pPr>
              <a:buNone/>
            </a:pPr>
            <a:r>
              <a:rPr lang="en-US" dirty="0" smtClean="0"/>
              <a:t>  class gamma</a:t>
            </a:r>
          </a:p>
          <a:p>
            <a:pPr>
              <a:buNone/>
            </a:pPr>
            <a:r>
              <a:rPr lang="en-US" dirty="0" smtClean="0"/>
              <a:t>     {</a:t>
            </a:r>
          </a:p>
          <a:p>
            <a:pPr>
              <a:buNone/>
            </a:pPr>
            <a:r>
              <a:rPr lang="en-US" dirty="0" smtClean="0"/>
              <a:t>          alpha a;</a:t>
            </a:r>
          </a:p>
          <a:p>
            <a:pPr>
              <a:buNone/>
            </a:pPr>
            <a:r>
              <a:rPr lang="en-US" dirty="0" smtClean="0"/>
              <a:t>           beta b ;</a:t>
            </a:r>
          </a:p>
          <a:p>
            <a:pPr>
              <a:buNone/>
            </a:pPr>
            <a:r>
              <a:rPr lang="en-US" dirty="0" smtClean="0"/>
              <a:t> ………..</a:t>
            </a:r>
          </a:p>
          <a:p>
            <a:pPr>
              <a:buNone/>
            </a:pPr>
            <a:r>
              <a:rPr lang="en-US" dirty="0" smtClean="0"/>
              <a:t>     }; </a:t>
            </a:r>
          </a:p>
          <a:p>
            <a:pPr>
              <a:buNone/>
            </a:pPr>
            <a:r>
              <a:rPr lang="en-US" dirty="0" smtClean="0"/>
              <a:t> All objects of gamma will contain the objects a and b.</a:t>
            </a:r>
          </a:p>
          <a:p>
            <a:pPr>
              <a:buNone/>
            </a:pPr>
            <a:r>
              <a:rPr lang="en-US" dirty="0" smtClean="0"/>
              <a:t>This relationship is called containership or nesting</a:t>
            </a:r>
          </a:p>
          <a:p>
            <a:pPr>
              <a:buNone/>
            </a:pPr>
            <a:endParaRPr lang="en-US" dirty="0" smtClean="0"/>
          </a:p>
          <a:p>
            <a:pPr>
              <a:buFontTx/>
              <a:buChar char="-"/>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82562"/>
          </a:xfrm>
        </p:spPr>
        <p:txBody>
          <a:bodyPr>
            <a:normAutofit fontScale="90000"/>
          </a:bodyPr>
          <a:lstStyle/>
          <a:p>
            <a:endParaRPr lang="en-US" dirty="0"/>
          </a:p>
        </p:txBody>
      </p:sp>
      <p:sp>
        <p:nvSpPr>
          <p:cNvPr id="3" name="Content Placeholder 2"/>
          <p:cNvSpPr>
            <a:spLocks noGrp="1"/>
          </p:cNvSpPr>
          <p:nvPr>
            <p:ph idx="1"/>
          </p:nvPr>
        </p:nvSpPr>
        <p:spPr>
          <a:xfrm>
            <a:off x="457200" y="533400"/>
            <a:ext cx="8229600" cy="5592763"/>
          </a:xfrm>
        </p:spPr>
        <p:txBody>
          <a:bodyPr>
            <a:normAutofit fontScale="70000" lnSpcReduction="20000"/>
          </a:bodyPr>
          <a:lstStyle/>
          <a:p>
            <a:pPr>
              <a:buNone/>
            </a:pPr>
            <a:endParaRPr lang="en-US" u="sng" dirty="0" smtClean="0"/>
          </a:p>
          <a:p>
            <a:pPr>
              <a:buNone/>
            </a:pPr>
            <a:r>
              <a:rPr lang="en-US" u="sng" dirty="0" smtClean="0"/>
              <a:t>Creation of a nested objects:-</a:t>
            </a:r>
          </a:p>
          <a:p>
            <a:pPr>
              <a:buNone/>
            </a:pPr>
            <a:r>
              <a:rPr lang="en-US" dirty="0" smtClean="0"/>
              <a:t> In two stage ,  first the member objects are created using their respective constructors and then other ‘ordinary’ members are created.  </a:t>
            </a:r>
          </a:p>
          <a:p>
            <a:pPr>
              <a:buNone/>
            </a:pPr>
            <a:r>
              <a:rPr lang="en-US" dirty="0" smtClean="0"/>
              <a:t>I.e. constructors of all member objects must be called before calling its own constructor.</a:t>
            </a:r>
          </a:p>
          <a:p>
            <a:pPr>
              <a:buNone/>
            </a:pPr>
            <a:endParaRPr lang="en-US" dirty="0" smtClean="0"/>
          </a:p>
          <a:p>
            <a:pPr>
              <a:buNone/>
            </a:pPr>
            <a:r>
              <a:rPr lang="en-US" dirty="0" err="1" smtClean="0"/>
              <a:t>Eg</a:t>
            </a:r>
            <a:r>
              <a:rPr lang="en-US" dirty="0" smtClean="0"/>
              <a:t>: -   class gamma</a:t>
            </a:r>
          </a:p>
          <a:p>
            <a:pPr>
              <a:buNone/>
            </a:pPr>
            <a:r>
              <a:rPr lang="en-US" dirty="0" smtClean="0"/>
              <a:t>{</a:t>
            </a:r>
          </a:p>
          <a:p>
            <a:pPr>
              <a:buNone/>
            </a:pPr>
            <a:r>
              <a:rPr lang="en-US" dirty="0" smtClean="0"/>
              <a:t>     …..</a:t>
            </a:r>
          </a:p>
          <a:p>
            <a:pPr>
              <a:buNone/>
            </a:pPr>
            <a:r>
              <a:rPr lang="en-US" dirty="0" smtClean="0"/>
              <a:t>alpha a;</a:t>
            </a:r>
          </a:p>
          <a:p>
            <a:pPr>
              <a:buNone/>
            </a:pPr>
            <a:r>
              <a:rPr lang="en-US" dirty="0" smtClean="0"/>
              <a:t>beta b;</a:t>
            </a:r>
          </a:p>
          <a:p>
            <a:pPr>
              <a:buNone/>
            </a:pPr>
            <a:r>
              <a:rPr lang="en-US" dirty="0" smtClean="0"/>
              <a:t>public:  gamma(</a:t>
            </a:r>
            <a:r>
              <a:rPr lang="en-US" dirty="0" err="1" smtClean="0"/>
              <a:t>arglist</a:t>
            </a:r>
            <a:r>
              <a:rPr lang="en-US" dirty="0" smtClean="0"/>
              <a:t>):a(arglist1),b(arglist2)</a:t>
            </a:r>
          </a:p>
          <a:p>
            <a:pPr>
              <a:buNone/>
            </a:pPr>
            <a:r>
              <a:rPr lang="en-US" dirty="0" smtClean="0"/>
              <a:t>{ </a:t>
            </a:r>
          </a:p>
          <a:p>
            <a:pPr>
              <a:buNone/>
            </a:pPr>
            <a:r>
              <a:rPr lang="en-US" dirty="0" smtClean="0"/>
              <a:t>         // Constructor body</a:t>
            </a:r>
          </a:p>
          <a:p>
            <a:pPr>
              <a:buNone/>
            </a:pPr>
            <a:r>
              <a:rPr lang="en-US" dirty="0" smtClean="0"/>
              <a:t>}    };</a:t>
            </a:r>
          </a:p>
          <a:p>
            <a:pPr>
              <a:buNone/>
            </a:pPr>
            <a:endParaRPr 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Nesting of classes .. Contd..</a:t>
            </a:r>
            <a:endParaRPr lang="en-US" sz="3600" dirty="0"/>
          </a:p>
        </p:txBody>
      </p:sp>
      <p:sp>
        <p:nvSpPr>
          <p:cNvPr id="3" name="Content Placeholder 2"/>
          <p:cNvSpPr>
            <a:spLocks noGrp="1"/>
          </p:cNvSpPr>
          <p:nvPr>
            <p:ph idx="1"/>
          </p:nvPr>
        </p:nvSpPr>
        <p:spPr/>
        <p:txBody>
          <a:bodyPr>
            <a:normAutofit/>
          </a:bodyPr>
          <a:lstStyle/>
          <a:p>
            <a:r>
              <a:rPr lang="en-US" sz="2400" dirty="0" err="1" smtClean="0"/>
              <a:t>arglist</a:t>
            </a:r>
            <a:r>
              <a:rPr lang="en-US" sz="2400" dirty="0" smtClean="0"/>
              <a:t>  is the list of arguments that is to be supplied when gamma object is defined.</a:t>
            </a:r>
          </a:p>
          <a:p>
            <a:r>
              <a:rPr lang="en-US" sz="2400" dirty="0" smtClean="0"/>
              <a:t>arglist1 is the arguments for constructor of </a:t>
            </a:r>
            <a:r>
              <a:rPr lang="en-US" sz="2400" b="1" dirty="0" smtClean="0"/>
              <a:t>a</a:t>
            </a:r>
            <a:r>
              <a:rPr lang="en-US" sz="2400" dirty="0" smtClean="0"/>
              <a:t> and </a:t>
            </a:r>
          </a:p>
          <a:p>
            <a:r>
              <a:rPr lang="en-US" sz="2400" dirty="0" smtClean="0"/>
              <a:t>arglist2 is the arguments for constructor of </a:t>
            </a:r>
            <a:r>
              <a:rPr lang="en-US" sz="2400" b="1" dirty="0" smtClean="0"/>
              <a:t>b</a:t>
            </a:r>
            <a:endParaRPr lang="en-US" sz="2400" b="1"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563562"/>
          </a:xfrm>
        </p:spPr>
        <p:txBody>
          <a:bodyPr>
            <a:normAutofit fontScale="90000"/>
          </a:bodyPr>
          <a:lstStyle/>
          <a:p>
            <a:r>
              <a:rPr lang="en-US" dirty="0" smtClean="0"/>
              <a:t>Example </a:t>
            </a:r>
            <a:r>
              <a:rPr lang="en-US" dirty="0" err="1" smtClean="0"/>
              <a:t>pgm</a:t>
            </a:r>
            <a:endParaRPr lang="en-US" dirty="0"/>
          </a:p>
        </p:txBody>
      </p:sp>
      <p:sp>
        <p:nvSpPr>
          <p:cNvPr id="3" name="Content Placeholder 2"/>
          <p:cNvSpPr>
            <a:spLocks noGrp="1"/>
          </p:cNvSpPr>
          <p:nvPr>
            <p:ph idx="1"/>
          </p:nvPr>
        </p:nvSpPr>
        <p:spPr>
          <a:xfrm>
            <a:off x="533400" y="304800"/>
            <a:ext cx="3581400" cy="5821363"/>
          </a:xfrm>
        </p:spPr>
        <p:txBody>
          <a:bodyPr>
            <a:noAutofit/>
          </a:bodyPr>
          <a:lstStyle/>
          <a:p>
            <a:pPr>
              <a:buNone/>
            </a:pPr>
            <a:r>
              <a:rPr lang="en-US" sz="1600" dirty="0" smtClean="0"/>
              <a:t>class A</a:t>
            </a:r>
          </a:p>
          <a:p>
            <a:pPr>
              <a:buNone/>
            </a:pPr>
            <a:r>
              <a:rPr lang="en-US" sz="1600" dirty="0" smtClean="0"/>
              <a:t>{    public: </a:t>
            </a:r>
            <a:r>
              <a:rPr lang="en-US" sz="1600" dirty="0" err="1" smtClean="0"/>
              <a:t>int</a:t>
            </a:r>
            <a:r>
              <a:rPr lang="en-US" sz="1600" dirty="0" smtClean="0"/>
              <a:t> </a:t>
            </a:r>
            <a:r>
              <a:rPr lang="en-US" sz="1600" dirty="0" err="1" smtClean="0"/>
              <a:t>i</a:t>
            </a:r>
            <a:r>
              <a:rPr lang="en-US" sz="1600" dirty="0" smtClean="0"/>
              <a:t>;</a:t>
            </a:r>
          </a:p>
          <a:p>
            <a:pPr>
              <a:buNone/>
            </a:pPr>
            <a:r>
              <a:rPr lang="en-US" sz="1600" dirty="0" smtClean="0"/>
              <a:t>   A( </a:t>
            </a:r>
            <a:r>
              <a:rPr lang="en-US" sz="1600" dirty="0" err="1" smtClean="0"/>
              <a:t>int</a:t>
            </a:r>
            <a:r>
              <a:rPr lang="en-US" sz="1600" dirty="0" smtClean="0"/>
              <a:t>  a )</a:t>
            </a:r>
          </a:p>
          <a:p>
            <a:pPr>
              <a:buNone/>
            </a:pPr>
            <a:r>
              <a:rPr lang="en-US" sz="1600" dirty="0" smtClean="0"/>
              <a:t>     {</a:t>
            </a:r>
          </a:p>
          <a:p>
            <a:pPr>
              <a:buNone/>
            </a:pPr>
            <a:r>
              <a:rPr lang="en-US" sz="1600" dirty="0" smtClean="0"/>
              <a:t>	   </a:t>
            </a:r>
            <a:r>
              <a:rPr lang="en-US" sz="1600" dirty="0" err="1" smtClean="0"/>
              <a:t>i</a:t>
            </a:r>
            <a:r>
              <a:rPr lang="en-US" sz="1600" dirty="0" smtClean="0"/>
              <a:t> = a;</a:t>
            </a:r>
          </a:p>
          <a:p>
            <a:pPr>
              <a:buNone/>
            </a:pPr>
            <a:r>
              <a:rPr lang="en-US" sz="1600" dirty="0" smtClean="0"/>
              <a:t>     }</a:t>
            </a:r>
          </a:p>
          <a:p>
            <a:pPr>
              <a:buNone/>
            </a:pPr>
            <a:r>
              <a:rPr lang="en-US" sz="1600" dirty="0" smtClean="0"/>
              <a:t>	   void display()</a:t>
            </a:r>
          </a:p>
          <a:p>
            <a:pPr>
              <a:buNone/>
            </a:pPr>
            <a:r>
              <a:rPr lang="en-US" sz="1600" dirty="0" smtClean="0"/>
              <a:t>	{</a:t>
            </a:r>
          </a:p>
          <a:p>
            <a:pPr>
              <a:buNone/>
            </a:pPr>
            <a:r>
              <a:rPr lang="en-US" sz="1600" dirty="0" smtClean="0"/>
              <a:t>		</a:t>
            </a:r>
            <a:r>
              <a:rPr lang="en-US" sz="1600" dirty="0" err="1" smtClean="0"/>
              <a:t>cout</a:t>
            </a:r>
            <a:r>
              <a:rPr lang="en-US" sz="1600" dirty="0" smtClean="0"/>
              <a:t>&lt;&lt;"</a:t>
            </a:r>
            <a:r>
              <a:rPr lang="en-US" sz="1600" dirty="0" err="1" smtClean="0"/>
              <a:t>i</a:t>
            </a:r>
            <a:r>
              <a:rPr lang="en-US" sz="1600" dirty="0" smtClean="0"/>
              <a:t>="&lt;&lt;</a:t>
            </a:r>
            <a:r>
              <a:rPr lang="en-US" sz="1600" dirty="0" err="1" smtClean="0"/>
              <a:t>i</a:t>
            </a:r>
            <a:r>
              <a:rPr lang="en-US" sz="1600" dirty="0" smtClean="0"/>
              <a:t>;</a:t>
            </a:r>
          </a:p>
          <a:p>
            <a:pPr>
              <a:buNone/>
            </a:pPr>
            <a:r>
              <a:rPr lang="en-US" sz="1600" dirty="0" smtClean="0"/>
              <a:t>	} };</a:t>
            </a:r>
          </a:p>
          <a:p>
            <a:pPr>
              <a:buNone/>
            </a:pPr>
            <a:r>
              <a:rPr lang="en-US" sz="1600" dirty="0" smtClean="0"/>
              <a:t>class B </a:t>
            </a:r>
          </a:p>
          <a:p>
            <a:pPr>
              <a:buNone/>
            </a:pPr>
            <a:r>
              <a:rPr lang="en-US" sz="1600" dirty="0" smtClean="0"/>
              <a:t>{</a:t>
            </a:r>
          </a:p>
          <a:p>
            <a:pPr>
              <a:buNone/>
            </a:pPr>
            <a:r>
              <a:rPr lang="en-US" sz="1600" dirty="0" smtClean="0"/>
              <a:t>   public: </a:t>
            </a:r>
            <a:r>
              <a:rPr lang="en-US" sz="1600" dirty="0" err="1" smtClean="0"/>
              <a:t>int</a:t>
            </a:r>
            <a:r>
              <a:rPr lang="en-US" sz="1600" dirty="0" smtClean="0"/>
              <a:t> j;</a:t>
            </a:r>
          </a:p>
          <a:p>
            <a:pPr>
              <a:buNone/>
            </a:pPr>
            <a:r>
              <a:rPr lang="en-US" sz="1600" dirty="0" smtClean="0"/>
              <a:t>   B(</a:t>
            </a:r>
            <a:r>
              <a:rPr lang="en-US" sz="1600" dirty="0" err="1" smtClean="0"/>
              <a:t>int</a:t>
            </a:r>
            <a:r>
              <a:rPr lang="en-US" sz="1600" dirty="0" smtClean="0"/>
              <a:t> b)</a:t>
            </a:r>
          </a:p>
          <a:p>
            <a:pPr>
              <a:buNone/>
            </a:pPr>
            <a:r>
              <a:rPr lang="en-US" sz="1600" dirty="0" smtClean="0"/>
              <a:t>    {    j =b;</a:t>
            </a:r>
          </a:p>
          <a:p>
            <a:pPr>
              <a:buNone/>
            </a:pPr>
            <a:r>
              <a:rPr lang="en-US" sz="1600" dirty="0" smtClean="0"/>
              <a:t>	}</a:t>
            </a:r>
          </a:p>
          <a:p>
            <a:pPr>
              <a:buNone/>
            </a:pPr>
            <a:r>
              <a:rPr lang="en-US" sz="1600" dirty="0" smtClean="0"/>
              <a:t>	void display()</a:t>
            </a:r>
          </a:p>
          <a:p>
            <a:pPr>
              <a:buNone/>
            </a:pPr>
            <a:r>
              <a:rPr lang="en-US" sz="1600" dirty="0" smtClean="0"/>
              <a:t>	{</a:t>
            </a:r>
          </a:p>
          <a:p>
            <a:pPr>
              <a:buNone/>
            </a:pPr>
            <a:r>
              <a:rPr lang="en-US" sz="1600" dirty="0" smtClean="0"/>
              <a:t>		</a:t>
            </a:r>
            <a:r>
              <a:rPr lang="en-US" sz="1600" dirty="0" err="1" smtClean="0"/>
              <a:t>cout</a:t>
            </a:r>
            <a:r>
              <a:rPr lang="en-US" sz="1600" dirty="0" smtClean="0"/>
              <a:t>&lt;&lt;"j="&lt;&lt;j;</a:t>
            </a:r>
          </a:p>
          <a:p>
            <a:pPr>
              <a:buNone/>
            </a:pPr>
            <a:r>
              <a:rPr lang="en-US" sz="1600" dirty="0" smtClean="0"/>
              <a:t>	}  };</a:t>
            </a:r>
          </a:p>
        </p:txBody>
      </p:sp>
      <p:sp>
        <p:nvSpPr>
          <p:cNvPr id="4" name="Rectangle 3"/>
          <p:cNvSpPr/>
          <p:nvPr/>
        </p:nvSpPr>
        <p:spPr>
          <a:xfrm>
            <a:off x="4572000" y="444579"/>
            <a:ext cx="3810000" cy="6032421"/>
          </a:xfrm>
          <a:prstGeom prst="rect">
            <a:avLst/>
          </a:prstGeom>
        </p:spPr>
        <p:txBody>
          <a:bodyPr wrap="square">
            <a:spAutoFit/>
          </a:bodyPr>
          <a:lstStyle/>
          <a:p>
            <a:pPr>
              <a:buNone/>
            </a:pPr>
            <a:r>
              <a:rPr lang="en-US" sz="1600" dirty="0" smtClean="0"/>
              <a:t>class C</a:t>
            </a:r>
          </a:p>
          <a:p>
            <a:pPr>
              <a:buNone/>
            </a:pPr>
            <a:r>
              <a:rPr lang="en-US" sz="1600" dirty="0" smtClean="0"/>
              <a:t>{</a:t>
            </a:r>
          </a:p>
          <a:p>
            <a:pPr>
              <a:buNone/>
            </a:pPr>
            <a:r>
              <a:rPr lang="en-US" sz="1600" dirty="0" smtClean="0"/>
              <a:t>   public: </a:t>
            </a:r>
            <a:r>
              <a:rPr lang="en-US" sz="1600" dirty="0" err="1" smtClean="0"/>
              <a:t>int</a:t>
            </a:r>
            <a:r>
              <a:rPr lang="en-US" sz="1600" dirty="0" smtClean="0"/>
              <a:t> k;</a:t>
            </a:r>
          </a:p>
          <a:p>
            <a:pPr>
              <a:buNone/>
            </a:pPr>
            <a:r>
              <a:rPr lang="en-US" sz="1600" dirty="0" smtClean="0"/>
              <a:t>        A a1;</a:t>
            </a:r>
          </a:p>
          <a:p>
            <a:pPr>
              <a:buNone/>
            </a:pPr>
            <a:r>
              <a:rPr lang="en-US" sz="1600" dirty="0" smtClean="0"/>
              <a:t>        B b1;</a:t>
            </a:r>
          </a:p>
          <a:p>
            <a:pPr>
              <a:buNone/>
            </a:pPr>
            <a:r>
              <a:rPr lang="en-US" sz="1600" dirty="0" smtClean="0"/>
              <a:t>        </a:t>
            </a:r>
          </a:p>
          <a:p>
            <a:pPr>
              <a:buNone/>
            </a:pPr>
            <a:r>
              <a:rPr lang="en-US" sz="1600" dirty="0" smtClean="0"/>
              <a:t>           C(</a:t>
            </a:r>
            <a:r>
              <a:rPr lang="en-US" sz="1600" dirty="0" err="1" smtClean="0"/>
              <a:t>int</a:t>
            </a:r>
            <a:r>
              <a:rPr lang="en-US" sz="1600" dirty="0" smtClean="0"/>
              <a:t> </a:t>
            </a:r>
            <a:r>
              <a:rPr lang="en-US" sz="1600" dirty="0" err="1" smtClean="0"/>
              <a:t>a,int</a:t>
            </a:r>
            <a:r>
              <a:rPr lang="en-US" sz="1600" dirty="0" smtClean="0"/>
              <a:t> </a:t>
            </a:r>
            <a:r>
              <a:rPr lang="en-US" sz="1600" dirty="0" err="1" smtClean="0"/>
              <a:t>b,int</a:t>
            </a:r>
            <a:r>
              <a:rPr lang="en-US" sz="1600" dirty="0" smtClean="0"/>
              <a:t> c):a1(a),b1(b)</a:t>
            </a:r>
          </a:p>
          <a:p>
            <a:pPr>
              <a:buNone/>
            </a:pPr>
            <a:r>
              <a:rPr lang="en-US" sz="1600" dirty="0" smtClean="0"/>
              <a:t>	   {</a:t>
            </a:r>
          </a:p>
          <a:p>
            <a:pPr>
              <a:buNone/>
            </a:pPr>
            <a:r>
              <a:rPr lang="en-US" sz="1600" dirty="0" smtClean="0"/>
              <a:t>                           k =c;</a:t>
            </a:r>
          </a:p>
          <a:p>
            <a:pPr>
              <a:buNone/>
            </a:pPr>
            <a:r>
              <a:rPr lang="en-US" sz="1600" dirty="0" smtClean="0"/>
              <a:t>                       	} </a:t>
            </a:r>
          </a:p>
          <a:p>
            <a:pPr>
              <a:buNone/>
            </a:pPr>
            <a:r>
              <a:rPr lang="en-US" sz="1600" dirty="0" smtClean="0"/>
              <a:t>	void display()</a:t>
            </a:r>
          </a:p>
          <a:p>
            <a:pPr>
              <a:buNone/>
            </a:pPr>
            <a:r>
              <a:rPr lang="en-US" sz="1600" dirty="0" smtClean="0"/>
              <a:t>	{</a:t>
            </a:r>
          </a:p>
          <a:p>
            <a:pPr>
              <a:buNone/>
            </a:pPr>
            <a:r>
              <a:rPr lang="en-US" sz="1600" dirty="0" smtClean="0"/>
              <a:t>		a1.display();</a:t>
            </a:r>
          </a:p>
          <a:p>
            <a:pPr>
              <a:buNone/>
            </a:pPr>
            <a:r>
              <a:rPr lang="en-US" sz="1600" dirty="0" smtClean="0"/>
              <a:t>		b1.display();</a:t>
            </a:r>
          </a:p>
          <a:p>
            <a:pPr>
              <a:buNone/>
            </a:pPr>
            <a:r>
              <a:rPr lang="en-US" sz="1600" dirty="0" smtClean="0"/>
              <a:t>		</a:t>
            </a:r>
            <a:r>
              <a:rPr lang="en-US" sz="1600" dirty="0" err="1" smtClean="0"/>
              <a:t>cout</a:t>
            </a:r>
            <a:r>
              <a:rPr lang="en-US" sz="1600" dirty="0" smtClean="0"/>
              <a:t>&lt;&lt;"k="&lt;&lt;k;</a:t>
            </a:r>
          </a:p>
          <a:p>
            <a:pPr>
              <a:buNone/>
            </a:pPr>
            <a:r>
              <a:rPr lang="en-US" sz="1600" dirty="0" smtClean="0"/>
              <a:t>	} };</a:t>
            </a:r>
          </a:p>
          <a:p>
            <a:pPr>
              <a:buNone/>
            </a:pPr>
            <a:endParaRPr lang="en-US" dirty="0" smtClean="0"/>
          </a:p>
          <a:p>
            <a:pPr>
              <a:buNone/>
            </a:pPr>
            <a:r>
              <a:rPr lang="en-US" sz="1600" dirty="0" err="1" smtClean="0"/>
              <a:t>int</a:t>
            </a:r>
            <a:r>
              <a:rPr lang="en-US" sz="1600" dirty="0" smtClean="0"/>
              <a:t> main()</a:t>
            </a:r>
          </a:p>
          <a:p>
            <a:pPr>
              <a:buNone/>
            </a:pPr>
            <a:r>
              <a:rPr lang="en-US" sz="1600" dirty="0" smtClean="0"/>
              <a:t>{</a:t>
            </a:r>
          </a:p>
          <a:p>
            <a:pPr>
              <a:buNone/>
            </a:pPr>
            <a:r>
              <a:rPr lang="en-US" sz="1600" dirty="0" smtClean="0"/>
              <a:t>C </a:t>
            </a:r>
            <a:r>
              <a:rPr lang="en-US" sz="1600" dirty="0" err="1" smtClean="0"/>
              <a:t>c</a:t>
            </a:r>
            <a:r>
              <a:rPr lang="en-US" sz="1600" dirty="0" smtClean="0"/>
              <a:t>(3,4,5);</a:t>
            </a:r>
          </a:p>
          <a:p>
            <a:pPr>
              <a:buNone/>
            </a:pPr>
            <a:r>
              <a:rPr lang="en-US" sz="1600" dirty="0" err="1" smtClean="0"/>
              <a:t>c.display</a:t>
            </a:r>
            <a:r>
              <a:rPr lang="en-US" sz="1600" dirty="0" smtClean="0"/>
              <a:t>();</a:t>
            </a:r>
          </a:p>
          <a:p>
            <a:pPr>
              <a:buNone/>
            </a:pPr>
            <a:r>
              <a:rPr lang="en-US" sz="1600" dirty="0" smtClean="0"/>
              <a:t>c.a1.display();</a:t>
            </a:r>
          </a:p>
          <a:p>
            <a:pPr>
              <a:buNone/>
            </a:pPr>
            <a:r>
              <a:rPr lang="en-US" sz="1600" dirty="0" smtClean="0"/>
              <a:t>c.b1.display();</a:t>
            </a:r>
          </a:p>
          <a:p>
            <a:pPr>
              <a:buNone/>
            </a:pPr>
            <a:r>
              <a:rPr lang="en-US" sz="1600" dirty="0" smtClean="0"/>
              <a:t>}</a:t>
            </a:r>
            <a:endParaRPr lang="en-US" sz="1600" dirty="0"/>
          </a:p>
        </p:txBody>
      </p:sp>
      <p:cxnSp>
        <p:nvCxnSpPr>
          <p:cNvPr id="6" name="Straight Connector 5"/>
          <p:cNvCxnSpPr/>
          <p:nvPr/>
        </p:nvCxnSpPr>
        <p:spPr>
          <a:xfrm rot="5400000">
            <a:off x="1524000" y="3810000"/>
            <a:ext cx="5638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a:t>
            </a:r>
            <a:endParaRPr lang="en-US" dirty="0"/>
          </a:p>
        </p:txBody>
      </p:sp>
      <p:sp>
        <p:nvSpPr>
          <p:cNvPr id="3" name="Content Placeholder 2"/>
          <p:cNvSpPr>
            <a:spLocks noGrp="1"/>
          </p:cNvSpPr>
          <p:nvPr>
            <p:ph idx="1"/>
          </p:nvPr>
        </p:nvSpPr>
        <p:spPr/>
        <p:txBody>
          <a:bodyPr/>
          <a:lstStyle/>
          <a:p>
            <a:r>
              <a:rPr lang="en-US" dirty="0" smtClean="0"/>
              <a:t>Base class , derived class , inheritance path, inheritance types , modes of inheritance.</a:t>
            </a:r>
          </a:p>
          <a:p>
            <a:r>
              <a:rPr lang="en-US" dirty="0" smtClean="0"/>
              <a:t>Reusability , indirect base class , intermediate base class .</a:t>
            </a:r>
          </a:p>
          <a:p>
            <a:r>
              <a:rPr lang="en-US" dirty="0" smtClean="0"/>
              <a:t>Containership , friend class.</a:t>
            </a:r>
          </a:p>
          <a:p>
            <a:r>
              <a:rPr lang="en-US" dirty="0" smtClean="0"/>
              <a:t>Virtual base class</a:t>
            </a:r>
          </a:p>
          <a:p>
            <a:r>
              <a:rPr lang="en-US" dirty="0" smtClean="0"/>
              <a:t>Order of constructor call in inheritance</a:t>
            </a:r>
          </a:p>
          <a:p>
            <a:r>
              <a:rPr lang="en-US" dirty="0" smtClean="0"/>
              <a:t>Nesting of classes</a:t>
            </a:r>
          </a:p>
          <a:p>
            <a:pPr>
              <a:buNone/>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400" dirty="0" smtClean="0"/>
              <a:t>      </a:t>
            </a:r>
            <a:r>
              <a:rPr lang="en-US" sz="2300" dirty="0" smtClean="0"/>
              <a:t>class </a:t>
            </a:r>
            <a:r>
              <a:rPr lang="en-US" sz="2300" dirty="0" err="1" smtClean="0"/>
              <a:t>Subclass_name</a:t>
            </a:r>
            <a:r>
              <a:rPr lang="en-US" sz="2300" dirty="0" smtClean="0"/>
              <a:t> : </a:t>
            </a:r>
            <a:r>
              <a:rPr lang="en-US" sz="2300" dirty="0" err="1" smtClean="0"/>
              <a:t>access_mode</a:t>
            </a:r>
            <a:r>
              <a:rPr lang="en-US" sz="2300" dirty="0" smtClean="0"/>
              <a:t> </a:t>
            </a:r>
            <a:r>
              <a:rPr lang="en-US" sz="2300" dirty="0" err="1" smtClean="0"/>
              <a:t>Superclass_name</a:t>
            </a:r>
            <a:r>
              <a:rPr lang="en-US" sz="2300" dirty="0" smtClean="0"/>
              <a:t> </a:t>
            </a:r>
          </a:p>
          <a:p>
            <a:pPr>
              <a:buNone/>
            </a:pPr>
            <a:r>
              <a:rPr lang="en-US" sz="2300" dirty="0" smtClean="0"/>
              <a:t>             {</a:t>
            </a:r>
          </a:p>
          <a:p>
            <a:pPr>
              <a:buNone/>
            </a:pPr>
            <a:r>
              <a:rPr lang="en-US" sz="2300" dirty="0" smtClean="0"/>
              <a:t>                    …..</a:t>
            </a:r>
          </a:p>
          <a:p>
            <a:pPr>
              <a:buNone/>
            </a:pPr>
            <a:r>
              <a:rPr lang="en-US" sz="2300" dirty="0" smtClean="0"/>
              <a:t>                     ……</a:t>
            </a:r>
          </a:p>
          <a:p>
            <a:pPr>
              <a:buNone/>
            </a:pPr>
            <a:r>
              <a:rPr lang="en-US" sz="2300" dirty="0" smtClean="0"/>
              <a:t>                       ……  // Members of derived class</a:t>
            </a:r>
          </a:p>
          <a:p>
            <a:pPr>
              <a:buNone/>
            </a:pPr>
            <a:r>
              <a:rPr lang="en-US" sz="2300" dirty="0" smtClean="0"/>
              <a:t>              };</a:t>
            </a:r>
          </a:p>
          <a:p>
            <a:pPr>
              <a:buNone/>
            </a:pPr>
            <a:endParaRPr lang="en-US" dirty="0"/>
          </a:p>
          <a:p>
            <a:pPr>
              <a:buNone/>
            </a:pPr>
            <a:r>
              <a:rPr lang="en-US" dirty="0" smtClean="0"/>
              <a:t>    </a:t>
            </a:r>
            <a:r>
              <a:rPr lang="en-US" sz="2100" dirty="0" smtClean="0"/>
              <a:t>While defining a subclass like this, the super class must be already defined or at-least declared before the subclass declaration.</a:t>
            </a:r>
          </a:p>
          <a:p>
            <a:endParaRPr lang="en-US" sz="2100" dirty="0" smtClean="0"/>
          </a:p>
          <a:p>
            <a:pPr>
              <a:buNone/>
            </a:pPr>
            <a:r>
              <a:rPr lang="en-US" sz="2100" dirty="0"/>
              <a:t> </a:t>
            </a:r>
            <a:r>
              <a:rPr lang="en-US" sz="2100" dirty="0" smtClean="0"/>
              <a:t>   Access Mode is used to specify, the mode in which the properties of </a:t>
            </a:r>
            <a:r>
              <a:rPr lang="en-US" sz="2100" dirty="0" err="1" smtClean="0"/>
              <a:t>superclass</a:t>
            </a:r>
            <a:r>
              <a:rPr lang="en-US" sz="2100" dirty="0" smtClean="0"/>
              <a:t> will be inherited into subclass, public, </a:t>
            </a:r>
            <a:r>
              <a:rPr lang="en-US" sz="2100" dirty="0" err="1" smtClean="0"/>
              <a:t>privtate</a:t>
            </a:r>
            <a:r>
              <a:rPr lang="en-US" sz="2100" dirty="0" smtClean="0"/>
              <a:t> or protected.</a:t>
            </a:r>
          </a:p>
          <a:p>
            <a:endParaRPr lang="en-US" sz="2100" dirty="0" smtClean="0"/>
          </a:p>
          <a:p>
            <a:pPr>
              <a:buNone/>
            </a:pPr>
            <a:r>
              <a:rPr lang="en-US" sz="2100" dirty="0" smtClean="0"/>
              <a:t>     </a:t>
            </a:r>
            <a:r>
              <a:rPr lang="en-US" sz="2100" dirty="0" err="1" smtClean="0"/>
              <a:t>Eg</a:t>
            </a:r>
            <a:r>
              <a:rPr lang="en-US" sz="2100" dirty="0" smtClean="0"/>
              <a:t>: -  Class PQR:     public/private/protected  ABC</a:t>
            </a:r>
            <a:endParaRPr lang="en-US" sz="21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Inheritance Visibility Mode</a:t>
            </a:r>
            <a:br>
              <a:rPr lang="en-US" b="1" dirty="0" smtClean="0"/>
            </a:br>
            <a:endParaRPr lang="en-US" dirty="0"/>
          </a:p>
        </p:txBody>
      </p:sp>
      <p:sp>
        <p:nvSpPr>
          <p:cNvPr id="3" name="Content Placeholder 2"/>
          <p:cNvSpPr>
            <a:spLocks noGrp="1"/>
          </p:cNvSpPr>
          <p:nvPr>
            <p:ph idx="1"/>
          </p:nvPr>
        </p:nvSpPr>
        <p:spPr>
          <a:xfrm>
            <a:off x="457200" y="838200"/>
            <a:ext cx="8229600" cy="5867400"/>
          </a:xfrm>
        </p:spPr>
        <p:txBody>
          <a:bodyPr>
            <a:normAutofit fontScale="70000" lnSpcReduction="20000"/>
          </a:bodyPr>
          <a:lstStyle/>
          <a:p>
            <a:pPr>
              <a:buNone/>
            </a:pPr>
            <a:r>
              <a:rPr lang="en-US" dirty="0" smtClean="0"/>
              <a:t>Depending on Access modifier used while inheritance, the availability of class members of Super class in the sub class changes. It can either be private, protected or public.</a:t>
            </a:r>
          </a:p>
          <a:p>
            <a:pPr>
              <a:buNone/>
            </a:pPr>
            <a:r>
              <a:rPr lang="en-US" dirty="0" smtClean="0"/>
              <a:t/>
            </a:r>
            <a:br>
              <a:rPr lang="en-US" dirty="0" smtClean="0"/>
            </a:br>
            <a:r>
              <a:rPr lang="en-US" b="1" dirty="0" smtClean="0"/>
              <a:t>1) Public Inheritance</a:t>
            </a:r>
          </a:p>
          <a:p>
            <a:pPr>
              <a:buNone/>
            </a:pPr>
            <a:r>
              <a:rPr lang="en-US" dirty="0" smtClean="0"/>
              <a:t>This is the most used inheritance mode. In this the protected member of super class becomes protected members of sub class and public becomes public.</a:t>
            </a:r>
          </a:p>
          <a:p>
            <a:pPr>
              <a:buNone/>
            </a:pPr>
            <a:endParaRPr lang="en-US" dirty="0" smtClean="0"/>
          </a:p>
          <a:p>
            <a:pPr>
              <a:buNone/>
            </a:pPr>
            <a:r>
              <a:rPr lang="en-US" dirty="0" smtClean="0"/>
              <a:t>class Subclass : </a:t>
            </a:r>
            <a:r>
              <a:rPr lang="en-US" b="1" dirty="0" smtClean="0"/>
              <a:t>public</a:t>
            </a:r>
            <a:r>
              <a:rPr lang="en-US" dirty="0" smtClean="0"/>
              <a:t> </a:t>
            </a:r>
            <a:r>
              <a:rPr lang="en-US" dirty="0" err="1" smtClean="0"/>
              <a:t>Superclass</a:t>
            </a:r>
            <a:endParaRPr lang="en-US" dirty="0" smtClean="0"/>
          </a:p>
          <a:p>
            <a:pPr>
              <a:buNone/>
            </a:pPr>
            <a:r>
              <a:rPr lang="en-US" dirty="0" smtClean="0"/>
              <a:t/>
            </a:r>
            <a:br>
              <a:rPr lang="en-US" dirty="0" smtClean="0"/>
            </a:br>
            <a:r>
              <a:rPr lang="en-US" b="1" dirty="0" smtClean="0"/>
              <a:t>2) Private Inheritance</a:t>
            </a:r>
          </a:p>
          <a:p>
            <a:pPr>
              <a:buNone/>
            </a:pPr>
            <a:r>
              <a:rPr lang="en-US" dirty="0" smtClean="0"/>
              <a:t>In private mode, the protected and public members of super class become private members of derived class.</a:t>
            </a:r>
          </a:p>
          <a:p>
            <a:pPr>
              <a:buNone/>
            </a:pPr>
            <a:endParaRPr lang="en-US" dirty="0" smtClean="0"/>
          </a:p>
          <a:p>
            <a:pPr>
              <a:buNone/>
            </a:pPr>
            <a:r>
              <a:rPr lang="en-US" dirty="0" smtClean="0"/>
              <a:t>class Subclass : </a:t>
            </a:r>
            <a:r>
              <a:rPr lang="en-US" dirty="0" err="1" smtClean="0"/>
              <a:t>Superclass</a:t>
            </a:r>
            <a:r>
              <a:rPr lang="en-US" dirty="0" smtClean="0"/>
              <a:t> // By default its private inheritance.</a:t>
            </a:r>
          </a:p>
          <a:p>
            <a:pPr>
              <a:buNone/>
            </a:pPr>
            <a:endParaRPr lang="en-US" dirty="0"/>
          </a:p>
          <a:p>
            <a:pPr>
              <a:buNone/>
            </a:pPr>
            <a:r>
              <a:rPr lang="en-US" dirty="0" smtClean="0"/>
              <a:t>Note: Private members are not inherited and hence private members of a base class will never become members of its derived class.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buNone/>
            </a:pPr>
            <a:r>
              <a:rPr lang="en-US" b="1" dirty="0" smtClean="0"/>
              <a:t>3) Protected Inheritance</a:t>
            </a:r>
          </a:p>
          <a:p>
            <a:pPr>
              <a:buNone/>
            </a:pPr>
            <a:r>
              <a:rPr lang="en-US" dirty="0" smtClean="0"/>
              <a:t>In protected mode, the public and protected members of Super class becomes protected members of Sub class.</a:t>
            </a:r>
          </a:p>
          <a:p>
            <a:pPr>
              <a:buNone/>
            </a:pPr>
            <a:r>
              <a:rPr lang="en-US" dirty="0" smtClean="0"/>
              <a:t>class subclass : </a:t>
            </a:r>
            <a:r>
              <a:rPr lang="en-US" b="1" dirty="0" smtClean="0"/>
              <a:t>protected</a:t>
            </a:r>
            <a:r>
              <a:rPr lang="en-US" dirty="0" smtClean="0"/>
              <a:t> </a:t>
            </a:r>
            <a:r>
              <a:rPr lang="en-US" dirty="0" err="1" smtClean="0"/>
              <a:t>Superclass</a:t>
            </a:r>
            <a:endParaRPr lang="en-US" dirty="0" smtClean="0"/>
          </a:p>
          <a:p>
            <a:pPr>
              <a:buNone/>
            </a:pPr>
            <a:endParaRPr lang="en-US" dirty="0"/>
          </a:p>
          <a:p>
            <a:pPr>
              <a:buNone/>
            </a:pPr>
            <a:endParaRPr lang="en-US" dirty="0" smtClean="0"/>
          </a:p>
          <a:p>
            <a:pPr>
              <a:buNone/>
            </a:pPr>
            <a:r>
              <a:rPr lang="en-US" dirty="0" smtClean="0"/>
              <a:t>In inheritance, some of the base class data elements and member functions are inherited in to the derived class. We can add our own data and member functions and thus extend the functionality of base class.</a:t>
            </a:r>
          </a:p>
          <a:p>
            <a:pPr>
              <a:buNone/>
            </a:pPr>
            <a:endParaRPr lang="en-US" dirty="0" smtClean="0"/>
          </a:p>
          <a:p>
            <a:pPr>
              <a:buNone/>
            </a:pPr>
            <a:r>
              <a:rPr lang="en-US" dirty="0" smtClean="0"/>
              <a:t>Inheritance, thus becomes a powerful tool for incremental program development. </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p:cNvPicPr>
            <a:picLocks noGrp="1" noChangeAspect="1" noChangeArrowheads="1"/>
          </p:cNvPicPr>
          <p:nvPr>
            <p:ph idx="1"/>
          </p:nvPr>
        </p:nvPicPr>
        <p:blipFill>
          <a:blip r:embed="rId2"/>
          <a:srcRect/>
          <a:stretch>
            <a:fillRect/>
          </a:stretch>
        </p:blipFill>
        <p:spPr bwMode="auto">
          <a:xfrm>
            <a:off x="228600" y="1676400"/>
            <a:ext cx="8915400" cy="341074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5563</TotalTime>
  <Words>2812</Words>
  <Application>Microsoft Office PowerPoint</Application>
  <PresentationFormat>On-screen Show (4:3)</PresentationFormat>
  <Paragraphs>881</Paragraphs>
  <Slides>56</Slides>
  <Notes>0</Notes>
  <HiddenSlides>0</HiddenSlides>
  <MMClips>0</MMClips>
  <ScaleCrop>false</ScaleCrop>
  <HeadingPairs>
    <vt:vector size="4" baseType="variant">
      <vt:variant>
        <vt:lpstr>Theme</vt:lpstr>
      </vt:variant>
      <vt:variant>
        <vt:i4>1</vt:i4>
      </vt:variant>
      <vt:variant>
        <vt:lpstr>Slide Titles</vt:lpstr>
      </vt:variant>
      <vt:variant>
        <vt:i4>56</vt:i4>
      </vt:variant>
    </vt:vector>
  </HeadingPairs>
  <TitlesOfParts>
    <vt:vector size="57" baseType="lpstr">
      <vt:lpstr>Office Theme</vt:lpstr>
      <vt:lpstr>MODULE II</vt:lpstr>
      <vt:lpstr>Inheritance</vt:lpstr>
      <vt:lpstr>Purpose of inheritance..(Advantages)</vt:lpstr>
      <vt:lpstr>Disadvantages </vt:lpstr>
      <vt:lpstr>Types of inheritance</vt:lpstr>
      <vt:lpstr>Syntax:-</vt:lpstr>
      <vt:lpstr>Inheritance Visibility Mode </vt:lpstr>
      <vt:lpstr>Slide 8</vt:lpstr>
      <vt:lpstr>Slide 9</vt:lpstr>
      <vt:lpstr>Single Inheritance</vt:lpstr>
      <vt:lpstr>Single Inheritance - Example</vt:lpstr>
      <vt:lpstr>Output ..</vt:lpstr>
      <vt:lpstr>Class D: Public B</vt:lpstr>
      <vt:lpstr>Class D: Private B</vt:lpstr>
      <vt:lpstr>Slide 15</vt:lpstr>
      <vt:lpstr>Slide 16</vt:lpstr>
      <vt:lpstr>Effect of inheritance  in visibility of members</vt:lpstr>
      <vt:lpstr>Friend Class  </vt:lpstr>
      <vt:lpstr>Example pgm </vt:lpstr>
      <vt:lpstr>Access mechanism in classes</vt:lpstr>
      <vt:lpstr>Some useful points..</vt:lpstr>
      <vt:lpstr>View of access control to the members of class</vt:lpstr>
      <vt:lpstr>Example 2:-</vt:lpstr>
      <vt:lpstr>Constructor and inheritance </vt:lpstr>
      <vt:lpstr>Example:-</vt:lpstr>
      <vt:lpstr>Slide 26</vt:lpstr>
      <vt:lpstr>Function Overriding </vt:lpstr>
      <vt:lpstr>Modifying the display() function:</vt:lpstr>
      <vt:lpstr>Multilevel Inheritance</vt:lpstr>
      <vt:lpstr>Sample program </vt:lpstr>
      <vt:lpstr>Example 2:-</vt:lpstr>
      <vt:lpstr>Slide 32</vt:lpstr>
      <vt:lpstr>Multiple inheritance</vt:lpstr>
      <vt:lpstr>Example program</vt:lpstr>
      <vt:lpstr> Constructor call in Multiple Inheritance </vt:lpstr>
      <vt:lpstr>Example</vt:lpstr>
      <vt:lpstr> Output:  </vt:lpstr>
      <vt:lpstr>Ambiguity in multiple inheritances</vt:lpstr>
      <vt:lpstr>Contd…</vt:lpstr>
      <vt:lpstr>Hierarchical Inheritance</vt:lpstr>
      <vt:lpstr>Syntax of Hierarchical Inheritance</vt:lpstr>
      <vt:lpstr>Example program</vt:lpstr>
      <vt:lpstr>Pgm continued.. </vt:lpstr>
      <vt:lpstr>Hybrid inheritance</vt:lpstr>
      <vt:lpstr>Sample pgm </vt:lpstr>
      <vt:lpstr>Sample pgm 2 - Hybrid</vt:lpstr>
      <vt:lpstr>Slide 47</vt:lpstr>
      <vt:lpstr>Virtual Base Class</vt:lpstr>
      <vt:lpstr>Virtual Base Class</vt:lpstr>
      <vt:lpstr>Slide 50</vt:lpstr>
      <vt:lpstr>Slide 51</vt:lpstr>
      <vt:lpstr>Nesting of classes</vt:lpstr>
      <vt:lpstr>Slide 53</vt:lpstr>
      <vt:lpstr>Nesting of classes .. Contd..</vt:lpstr>
      <vt:lpstr>Example pgm</vt:lpstr>
      <vt:lpstr>Review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gopikas</dc:creator>
  <cp:lastModifiedBy>gopikas</cp:lastModifiedBy>
  <cp:revision>33</cp:revision>
  <dcterms:created xsi:type="dcterms:W3CDTF">2016-02-22T09:05:32Z</dcterms:created>
  <dcterms:modified xsi:type="dcterms:W3CDTF">2016-03-02T04:21:23Z</dcterms:modified>
</cp:coreProperties>
</file>