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8" r:id="rId14"/>
    <p:sldId id="273" r:id="rId15"/>
    <p:sldId id="274" r:id="rId16"/>
    <p:sldId id="268" r:id="rId17"/>
    <p:sldId id="269" r:id="rId18"/>
    <p:sldId id="277" r:id="rId19"/>
    <p:sldId id="265" r:id="rId20"/>
    <p:sldId id="266" r:id="rId21"/>
    <p:sldId id="276" r:id="rId22"/>
    <p:sldId id="279" r:id="rId23"/>
    <p:sldId id="275" r:id="rId24"/>
    <p:sldId id="267"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0" r:id="rId43"/>
    <p:sldId id="298" r:id="rId44"/>
    <p:sldId id="299" r:id="rId45"/>
    <p:sldId id="301" r:id="rId46"/>
    <p:sldId id="302" r:id="rId47"/>
    <p:sldId id="303" r:id="rId48"/>
    <p:sldId id="304" r:id="rId49"/>
    <p:sldId id="314" r:id="rId50"/>
    <p:sldId id="305" r:id="rId51"/>
    <p:sldId id="306" r:id="rId52"/>
    <p:sldId id="307" r:id="rId53"/>
    <p:sldId id="313" r:id="rId54"/>
    <p:sldId id="308" r:id="rId55"/>
    <p:sldId id="309" r:id="rId56"/>
    <p:sldId id="311" r:id="rId57"/>
    <p:sldId id="310" r:id="rId58"/>
    <p:sldId id="315" r:id="rId59"/>
    <p:sldId id="316" r:id="rId60"/>
    <p:sldId id="318" r:id="rId61"/>
    <p:sldId id="319" r:id="rId62"/>
    <p:sldId id="320" r:id="rId63"/>
    <p:sldId id="321" r:id="rId64"/>
    <p:sldId id="322" r:id="rId65"/>
    <p:sldId id="323" r:id="rId66"/>
    <p:sldId id="324" r:id="rId67"/>
    <p:sldId id="325" r:id="rId68"/>
    <p:sldId id="327" r:id="rId69"/>
    <p:sldId id="326" r:id="rId70"/>
    <p:sldId id="328" r:id="rId71"/>
    <p:sldId id="329" r:id="rId72"/>
    <p:sldId id="330" r:id="rId73"/>
    <p:sldId id="331" r:id="rId74"/>
    <p:sldId id="332" r:id="rId75"/>
    <p:sldId id="31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V</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About open() : File modes</a:t>
            </a: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a:buNone/>
            </a:pPr>
            <a:r>
              <a:rPr lang="en-US" dirty="0" smtClean="0"/>
              <a:t>                </a:t>
            </a:r>
          </a:p>
          <a:p>
            <a:pPr>
              <a:buNone/>
            </a:pPr>
            <a:r>
              <a:rPr lang="en-US" dirty="0" smtClean="0"/>
              <a:t>          open (filename, mode);</a:t>
            </a:r>
            <a:br>
              <a:rPr lang="en-US" dirty="0" smtClean="0"/>
            </a:br>
            <a:r>
              <a:rPr lang="en-US" dirty="0" smtClean="0"/>
              <a:t/>
            </a:r>
            <a:br>
              <a:rPr lang="en-US" dirty="0" smtClean="0"/>
            </a:br>
            <a:r>
              <a:rPr lang="en-US" dirty="0" smtClean="0"/>
              <a:t>Where filename is a string representing the name of the file to be opened, and mode is an optional parameter with a combination of the following flags:</a:t>
            </a:r>
          </a:p>
          <a:p>
            <a:pPr>
              <a:buNone/>
            </a:pPr>
            <a:endParaRPr lang="en-US" dirty="0" smtClean="0"/>
          </a:p>
          <a:p>
            <a:pPr>
              <a:buNone/>
            </a:pPr>
            <a:r>
              <a:rPr lang="en-US" dirty="0" smtClean="0"/>
              <a:t>    </a:t>
            </a:r>
            <a:r>
              <a:rPr lang="en-US" dirty="0" err="1" smtClean="0"/>
              <a:t>ios</a:t>
            </a:r>
            <a:r>
              <a:rPr lang="en-US" dirty="0" smtClean="0"/>
              <a:t>::in           Open for input operations.</a:t>
            </a:r>
          </a:p>
          <a:p>
            <a:pPr>
              <a:buNone/>
            </a:pPr>
            <a:r>
              <a:rPr lang="en-US" dirty="0" smtClean="0"/>
              <a:t>    </a:t>
            </a:r>
            <a:r>
              <a:rPr lang="en-US" dirty="0" err="1" smtClean="0"/>
              <a:t>ios</a:t>
            </a:r>
            <a:r>
              <a:rPr lang="en-US" dirty="0" smtClean="0"/>
              <a:t>::out        Open for output operations. </a:t>
            </a:r>
          </a:p>
          <a:p>
            <a:pPr>
              <a:buNone/>
            </a:pPr>
            <a:r>
              <a:rPr lang="en-US" dirty="0" smtClean="0"/>
              <a:t>    </a:t>
            </a:r>
            <a:r>
              <a:rPr lang="en-US" dirty="0" err="1" smtClean="0"/>
              <a:t>ios</a:t>
            </a:r>
            <a:r>
              <a:rPr lang="en-US" dirty="0" smtClean="0"/>
              <a:t>::binary    Open in binary mode. </a:t>
            </a:r>
          </a:p>
          <a:p>
            <a:pPr>
              <a:buNone/>
            </a:pPr>
            <a:r>
              <a:rPr lang="en-US" dirty="0" smtClean="0"/>
              <a:t>    </a:t>
            </a:r>
            <a:r>
              <a:rPr lang="en-US" dirty="0" err="1" smtClean="0"/>
              <a:t>ios</a:t>
            </a:r>
            <a:r>
              <a:rPr lang="en-US" dirty="0" smtClean="0"/>
              <a:t>::ate          Set the initial position at the end of the file.</a:t>
            </a:r>
            <a:br>
              <a:rPr lang="en-US" dirty="0" smtClean="0"/>
            </a:br>
            <a:r>
              <a:rPr lang="en-US" dirty="0" smtClean="0"/>
              <a:t>                 </a:t>
            </a:r>
          </a:p>
          <a:p>
            <a:pPr>
              <a:buNone/>
            </a:pPr>
            <a:r>
              <a:rPr lang="en-US" dirty="0" smtClean="0"/>
              <a:t>    </a:t>
            </a:r>
            <a:r>
              <a:rPr lang="en-US" sz="2600" dirty="0" smtClean="0"/>
              <a:t>If this flag is not set, the initial position is the beginning of the file.</a:t>
            </a:r>
            <a:endParaRPr lang="en-US" dirty="0" smtClean="0"/>
          </a:p>
          <a:p>
            <a:pPr>
              <a:buNone/>
            </a:pPr>
            <a:endParaRPr lang="en-US" dirty="0" smtClean="0"/>
          </a:p>
          <a:p>
            <a:pPr>
              <a:buNone/>
            </a:pPr>
            <a:r>
              <a:rPr lang="en-US" dirty="0" smtClean="0"/>
              <a:t>  </a:t>
            </a:r>
            <a:r>
              <a:rPr lang="en-US" dirty="0" err="1" smtClean="0"/>
              <a:t>ios</a:t>
            </a:r>
            <a:r>
              <a:rPr lang="en-US" dirty="0" smtClean="0"/>
              <a:t>::app        </a:t>
            </a:r>
            <a:r>
              <a:rPr lang="en-US" sz="2600" dirty="0" smtClean="0"/>
              <a:t>All output operations are performed at the end of the file, appending the content to the current content of the file.</a:t>
            </a: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buNone/>
            </a:pPr>
            <a:endParaRPr lang="en-US" sz="2400" dirty="0" smtClean="0"/>
          </a:p>
          <a:p>
            <a:pPr>
              <a:buNone/>
            </a:pPr>
            <a:endParaRPr lang="en-US" sz="2400" dirty="0" smtClean="0"/>
          </a:p>
          <a:p>
            <a:pPr>
              <a:buNone/>
            </a:pPr>
            <a:r>
              <a:rPr lang="en-US" sz="2400" dirty="0" err="1" smtClean="0"/>
              <a:t>ios</a:t>
            </a:r>
            <a:r>
              <a:rPr lang="en-US" sz="2400" dirty="0" smtClean="0"/>
              <a:t>:: </a:t>
            </a:r>
            <a:r>
              <a:rPr lang="en-US" sz="2400" dirty="0" err="1" smtClean="0"/>
              <a:t>noreplace</a:t>
            </a:r>
            <a:r>
              <a:rPr lang="en-US" sz="2400" dirty="0" smtClean="0"/>
              <a:t>     </a:t>
            </a:r>
            <a:r>
              <a:rPr lang="en-US" sz="1800" dirty="0" smtClean="0"/>
              <a:t>open files if the file already exists</a:t>
            </a:r>
            <a:endParaRPr lang="en-US" sz="2400" dirty="0" smtClean="0"/>
          </a:p>
          <a:p>
            <a:pPr>
              <a:buNone/>
            </a:pPr>
            <a:r>
              <a:rPr lang="en-US" sz="2400" dirty="0" err="1" smtClean="0"/>
              <a:t>ios</a:t>
            </a:r>
            <a:r>
              <a:rPr lang="en-US" sz="2400" dirty="0" smtClean="0"/>
              <a:t>::</a:t>
            </a:r>
            <a:r>
              <a:rPr lang="en-US" sz="2400" dirty="0" err="1" smtClean="0"/>
              <a:t>nocreate</a:t>
            </a:r>
            <a:r>
              <a:rPr lang="en-US" sz="2400" dirty="0" smtClean="0"/>
              <a:t>      </a:t>
            </a:r>
            <a:r>
              <a:rPr lang="en-US" sz="1800" dirty="0" smtClean="0"/>
              <a:t>open fails if the file does not exist</a:t>
            </a:r>
          </a:p>
          <a:p>
            <a:pPr>
              <a:buNone/>
            </a:pPr>
            <a:r>
              <a:rPr lang="en-US" sz="2400" dirty="0" smtClean="0"/>
              <a:t> </a:t>
            </a:r>
            <a:r>
              <a:rPr lang="en-US" sz="2400" dirty="0" err="1" smtClean="0"/>
              <a:t>ios</a:t>
            </a:r>
            <a:r>
              <a:rPr lang="en-US" sz="2400" dirty="0" smtClean="0"/>
              <a:t>::</a:t>
            </a:r>
            <a:r>
              <a:rPr lang="en-US" sz="2400" dirty="0" err="1" smtClean="0"/>
              <a:t>trunc</a:t>
            </a:r>
            <a:r>
              <a:rPr lang="en-US" sz="2400" dirty="0" smtClean="0"/>
              <a:t>         </a:t>
            </a:r>
            <a:r>
              <a:rPr lang="en-US" sz="1800" dirty="0" smtClean="0"/>
              <a:t>Delete the contents of file if it already exists</a:t>
            </a:r>
          </a:p>
          <a:p>
            <a:pPr>
              <a:buNone/>
            </a:pPr>
            <a:endParaRPr lang="en-US" sz="1800" dirty="0" smtClean="0"/>
          </a:p>
          <a:p>
            <a:pPr>
              <a:buNone/>
            </a:pPr>
            <a:endParaRPr lang="en-US" sz="1800" dirty="0" smtClean="0"/>
          </a:p>
          <a:p>
            <a:pPr>
              <a:buNone/>
            </a:pPr>
            <a:r>
              <a:rPr lang="en-US" sz="1800" dirty="0" smtClean="0"/>
              <a:t>All these flags can be combined using the bitwise operator OR (|). For example, if we want to open the file example.bin in binary mode to add data we could do it by the following call to member function open:</a:t>
            </a:r>
          </a:p>
          <a:p>
            <a:pPr>
              <a:buNone/>
            </a:pPr>
            <a:r>
              <a:rPr lang="en-US" sz="2400" dirty="0" err="1" smtClean="0"/>
              <a:t>ofstream</a:t>
            </a:r>
            <a:r>
              <a:rPr lang="en-US" sz="2400" dirty="0" smtClean="0"/>
              <a:t> </a:t>
            </a:r>
            <a:r>
              <a:rPr lang="en-US" sz="2400" dirty="0" err="1" smtClean="0"/>
              <a:t>myfile</a:t>
            </a:r>
            <a:r>
              <a:rPr lang="en-US" sz="2400" dirty="0" smtClean="0"/>
              <a:t>; </a:t>
            </a:r>
            <a:r>
              <a:rPr lang="en-US" sz="2400" dirty="0" err="1" smtClean="0"/>
              <a:t>myfile.open</a:t>
            </a:r>
            <a:r>
              <a:rPr lang="en-US" sz="2400" dirty="0" smtClean="0"/>
              <a:t> ("example.bin", </a:t>
            </a:r>
            <a:r>
              <a:rPr lang="en-US" sz="2400" dirty="0" err="1" smtClean="0"/>
              <a:t>ios</a:t>
            </a:r>
            <a:r>
              <a:rPr lang="en-US" sz="2400" dirty="0" smtClean="0"/>
              <a:t>::out | </a:t>
            </a:r>
            <a:r>
              <a:rPr lang="en-US" sz="2400" dirty="0" err="1" smtClean="0"/>
              <a:t>ios</a:t>
            </a:r>
            <a:r>
              <a:rPr lang="en-US" sz="2400" dirty="0" smtClean="0"/>
              <a:t>::app | </a:t>
            </a:r>
            <a:r>
              <a:rPr lang="en-US" sz="2400" dirty="0" err="1" smtClean="0"/>
              <a:t>ios</a:t>
            </a:r>
            <a:r>
              <a:rPr lang="en-US" sz="2400" dirty="0" smtClean="0"/>
              <a:t>::binary); </a:t>
            </a:r>
          </a:p>
          <a:p>
            <a:pPr>
              <a:buNone/>
            </a:pP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Checking state flags</a:t>
            </a:r>
            <a:br>
              <a:rPr lang="en-US" b="1" dirty="0" smtClean="0"/>
            </a:br>
            <a:endParaRPr lang="en-US" dirty="0"/>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pPr>
              <a:buNone/>
            </a:pPr>
            <a:r>
              <a:rPr lang="en-US" dirty="0" smtClean="0"/>
              <a:t>The following member functions exist to check for specific states of a stream (all of them return a </a:t>
            </a:r>
            <a:r>
              <a:rPr lang="en-US" dirty="0" err="1" smtClean="0"/>
              <a:t>boolean</a:t>
            </a:r>
            <a:r>
              <a:rPr lang="en-US" dirty="0" smtClean="0"/>
              <a:t> value): </a:t>
            </a:r>
            <a:br>
              <a:rPr lang="en-US" dirty="0" smtClean="0"/>
            </a:br>
            <a:endParaRPr lang="en-US" dirty="0" smtClean="0"/>
          </a:p>
          <a:p>
            <a:pPr marL="514350" indent="-514350">
              <a:buAutoNum type="arabicPeriod"/>
            </a:pPr>
            <a:r>
              <a:rPr lang="en-US" dirty="0" smtClean="0"/>
              <a:t>bad() Returns true if a reading or writing operation fails.</a:t>
            </a:r>
          </a:p>
          <a:p>
            <a:pPr marL="514350" indent="-514350">
              <a:buNone/>
            </a:pPr>
            <a:r>
              <a:rPr lang="en-US" dirty="0" smtClean="0"/>
              <a:t>       </a:t>
            </a:r>
            <a:r>
              <a:rPr lang="en-US" sz="2900" dirty="0" smtClean="0"/>
              <a:t>For example, in the case that we try to write to a file that is not open for writing or if the device where we try to write has no space left. </a:t>
            </a:r>
            <a:endParaRPr lang="en-US" dirty="0" smtClean="0"/>
          </a:p>
          <a:p>
            <a:pPr marL="514350" indent="-514350">
              <a:buAutoNum type="arabicPeriod" startAt="2"/>
            </a:pPr>
            <a:endParaRPr lang="en-US" dirty="0" smtClean="0"/>
          </a:p>
          <a:p>
            <a:pPr marL="514350" indent="-514350">
              <a:buAutoNum type="arabicPeriod" startAt="2"/>
            </a:pPr>
            <a:r>
              <a:rPr lang="en-US" dirty="0" smtClean="0"/>
              <a:t>fail() Returns true in the same cases as bad(),</a:t>
            </a:r>
          </a:p>
          <a:p>
            <a:pPr marL="514350" indent="-514350">
              <a:buNone/>
            </a:pPr>
            <a:r>
              <a:rPr lang="en-US" dirty="0" smtClean="0"/>
              <a:t>          </a:t>
            </a:r>
          </a:p>
          <a:p>
            <a:pPr marL="514350" indent="-514350">
              <a:buNone/>
            </a:pPr>
            <a:r>
              <a:rPr lang="en-US" dirty="0" smtClean="0"/>
              <a:t>           but also in the case that a format error happens, like when an alphabetical character is extracted when we are trying to read an integer number. </a:t>
            </a:r>
          </a:p>
          <a:p>
            <a:pPr marL="514350" indent="-514350">
              <a:buNone/>
            </a:pPr>
            <a:endParaRPr lang="en-US" dirty="0" smtClean="0"/>
          </a:p>
          <a:p>
            <a:pPr marL="514350" indent="-514350">
              <a:buNone/>
            </a:pPr>
            <a:r>
              <a:rPr lang="en-US" dirty="0" smtClean="0"/>
              <a:t>3.   </a:t>
            </a:r>
            <a:r>
              <a:rPr lang="en-US" dirty="0" err="1" smtClean="0"/>
              <a:t>eof</a:t>
            </a:r>
            <a:r>
              <a:rPr lang="en-US" dirty="0" smtClean="0"/>
              <a:t>() Returns true if a file open for reading has reached the end. </a:t>
            </a:r>
          </a:p>
          <a:p>
            <a:pPr marL="514350" indent="-514350">
              <a:buAutoNum type="arabicPeriod" startAt="2"/>
            </a:pPr>
            <a:endParaRPr lang="en-US" dirty="0" smtClean="0"/>
          </a:p>
          <a:p>
            <a:pPr marL="514350" indent="-514350">
              <a:buAutoNum type="arabicPeriod" startAt="4"/>
            </a:pPr>
            <a:r>
              <a:rPr lang="en-US" dirty="0" smtClean="0"/>
              <a:t>good() It is the most generic state flag: it returns false in the same cases in which calling any of the previous functions would return true. </a:t>
            </a:r>
          </a:p>
          <a:p>
            <a:pPr marL="514350" indent="-514350">
              <a:buNone/>
            </a:pPr>
            <a:r>
              <a:rPr lang="en-US" dirty="0" smtClean="0"/>
              <a:t>          </a:t>
            </a:r>
          </a:p>
          <a:p>
            <a:pPr marL="514350" indent="-514350">
              <a:buNone/>
            </a:pPr>
            <a:r>
              <a:rPr lang="en-US" dirty="0" smtClean="0"/>
              <a:t>          Note that good and bad are not exact opposites (good checks more state flags at once</a:t>
            </a:r>
            <a:r>
              <a:rPr lang="en-US" dirty="0" smtClean="0"/>
              <a:t>).These four functions are used for checking errors in file handling operations.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fontScale="70000" lnSpcReduction="20000"/>
          </a:bodyPr>
          <a:lstStyle/>
          <a:p>
            <a:pPr>
              <a:buNone/>
            </a:pPr>
            <a:r>
              <a:rPr lang="en-US" dirty="0" smtClean="0"/>
              <a:t>  </a:t>
            </a:r>
            <a:r>
              <a:rPr lang="en-US" dirty="0" err="1" smtClean="0"/>
              <a:t>is_open</a:t>
            </a:r>
            <a:r>
              <a:rPr lang="en-US" dirty="0" smtClean="0"/>
              <a:t>();   -- Checking for opened file. </a:t>
            </a:r>
          </a:p>
          <a:p>
            <a:pPr>
              <a:buNone/>
            </a:pPr>
            <a:r>
              <a:rPr lang="en-US" dirty="0" smtClean="0"/>
              <a:t>Checks if the file is opened or not, returns true if the file is opened else</a:t>
            </a:r>
            <a:br>
              <a:rPr lang="en-US" dirty="0" smtClean="0"/>
            </a:br>
            <a:r>
              <a:rPr lang="en-US" dirty="0" smtClean="0"/>
              <a:t>false .</a:t>
            </a:r>
          </a:p>
          <a:p>
            <a:pPr>
              <a:buNone/>
            </a:pPr>
            <a:endParaRPr lang="en-US" dirty="0" smtClean="0"/>
          </a:p>
          <a:p>
            <a:pPr>
              <a:buNone/>
            </a:pPr>
            <a:r>
              <a:rPr lang="en-US" dirty="0" err="1" smtClean="0"/>
              <a:t>gcount</a:t>
            </a:r>
            <a:r>
              <a:rPr lang="en-US" dirty="0" smtClean="0"/>
              <a:t>()  : - Number of bytes already read. </a:t>
            </a:r>
            <a:br>
              <a:rPr lang="en-US" dirty="0" smtClean="0"/>
            </a:br>
            <a:endParaRPr lang="en-US" dirty="0" smtClean="0"/>
          </a:p>
          <a:p>
            <a:pPr>
              <a:buNone/>
            </a:pPr>
            <a:r>
              <a:rPr lang="en-US" dirty="0" smtClean="0"/>
              <a:t>     Returns count of the bytes read from the file </a:t>
            </a:r>
          </a:p>
          <a:p>
            <a:pPr>
              <a:buNone/>
            </a:pPr>
            <a:endParaRPr lang="en-US" dirty="0" smtClean="0"/>
          </a:p>
          <a:p>
            <a:pPr>
              <a:buNone/>
            </a:pPr>
            <a:endParaRPr lang="en-US" dirty="0" smtClean="0"/>
          </a:p>
          <a:p>
            <a:pPr>
              <a:buNone/>
            </a:pPr>
            <a:r>
              <a:rPr lang="en-US" dirty="0" smtClean="0"/>
              <a:t>ignore()  :   Ignoring characters during file read. </a:t>
            </a:r>
          </a:p>
          <a:p>
            <a:pPr>
              <a:buNone/>
            </a:pPr>
            <a:r>
              <a:rPr lang="en-US" dirty="0" smtClean="0"/>
              <a:t>            Ignores n bytes from the  file. (get pointer is positioned after n character).</a:t>
            </a:r>
          </a:p>
          <a:p>
            <a:pPr>
              <a:buNone/>
            </a:pPr>
            <a:endParaRPr lang="en-US" dirty="0" smtClean="0"/>
          </a:p>
          <a:p>
            <a:pPr>
              <a:buNone/>
            </a:pPr>
            <a:r>
              <a:rPr lang="en-US" dirty="0" smtClean="0"/>
              <a:t> peek() :  Checking next character.</a:t>
            </a:r>
          </a:p>
          <a:p>
            <a:pPr>
              <a:buNone/>
            </a:pPr>
            <a:r>
              <a:rPr lang="en-US" dirty="0" smtClean="0"/>
              <a:t>             Checks the next available character, will not increase the get pointer to next</a:t>
            </a:r>
            <a:br>
              <a:rPr lang="en-US" dirty="0" smtClean="0"/>
            </a:br>
            <a:r>
              <a:rPr lang="en-US" dirty="0" smtClean="0"/>
              <a:t>character. Random access (only for binary files).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3200" dirty="0" smtClean="0"/>
              <a:t>Functions for manipulation of file pointers</a:t>
            </a:r>
            <a:endParaRPr lang="en-US" sz="3200"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buNone/>
            </a:pPr>
            <a:r>
              <a:rPr lang="en-US" b="1" dirty="0" smtClean="0"/>
              <a:t>Each file(</a:t>
            </a:r>
            <a:r>
              <a:rPr lang="en-US" dirty="0" smtClean="0"/>
              <a:t>binary)</a:t>
            </a:r>
            <a:r>
              <a:rPr lang="en-US" b="1" dirty="0" smtClean="0"/>
              <a:t> is associated with two pointers known as file pointers. One is called </a:t>
            </a:r>
            <a:r>
              <a:rPr lang="en-US" b="1" dirty="0" err="1" smtClean="0"/>
              <a:t>inputpointer</a:t>
            </a:r>
            <a:r>
              <a:rPr lang="en-US" b="1" dirty="0" smtClean="0"/>
              <a:t> or </a:t>
            </a:r>
            <a:r>
              <a:rPr lang="en-US" b="1" dirty="0" err="1" smtClean="0"/>
              <a:t>getpointer</a:t>
            </a:r>
            <a:r>
              <a:rPr lang="en-US" b="1" dirty="0" smtClean="0"/>
              <a:t> and the other is </a:t>
            </a:r>
            <a:r>
              <a:rPr lang="en-US" b="1" dirty="0" err="1" smtClean="0"/>
              <a:t>outputpointer</a:t>
            </a:r>
            <a:r>
              <a:rPr lang="en-US" b="1" dirty="0" smtClean="0"/>
              <a:t> or </a:t>
            </a:r>
            <a:r>
              <a:rPr lang="en-US" b="1" dirty="0" err="1" smtClean="0"/>
              <a:t>putpointer</a:t>
            </a:r>
            <a:r>
              <a:rPr lang="en-US" b="1" dirty="0" smtClean="0"/>
              <a:t>.</a:t>
            </a:r>
          </a:p>
          <a:p>
            <a:pPr>
              <a:buNone/>
            </a:pPr>
            <a:endParaRPr lang="en-US" b="1" dirty="0" smtClean="0"/>
          </a:p>
          <a:p>
            <a:pPr>
              <a:buNone/>
            </a:pPr>
            <a:r>
              <a:rPr lang="en-US" b="1" dirty="0" smtClean="0"/>
              <a:t> </a:t>
            </a:r>
            <a:r>
              <a:rPr lang="en-US" b="1" dirty="0" err="1" smtClean="0"/>
              <a:t>tellg</a:t>
            </a:r>
            <a:r>
              <a:rPr lang="en-US" b="1" dirty="0" smtClean="0"/>
              <a:t>() and </a:t>
            </a:r>
            <a:r>
              <a:rPr lang="en-US" b="1" dirty="0" err="1" smtClean="0"/>
              <a:t>tellp</a:t>
            </a:r>
            <a:r>
              <a:rPr lang="en-US" b="1" dirty="0" smtClean="0"/>
              <a:t>()</a:t>
            </a:r>
          </a:p>
          <a:p>
            <a:pPr>
              <a:buNone/>
            </a:pPr>
            <a:endParaRPr lang="en-US" b="1" dirty="0" smtClean="0"/>
          </a:p>
          <a:p>
            <a:pPr>
              <a:buNone/>
            </a:pPr>
            <a:r>
              <a:rPr lang="en-US" dirty="0" smtClean="0"/>
              <a:t>     These two member functions with no parameters return a value of the member type </a:t>
            </a:r>
            <a:r>
              <a:rPr lang="en-US" dirty="0" err="1" smtClean="0"/>
              <a:t>streampos</a:t>
            </a:r>
            <a:r>
              <a:rPr lang="en-US" dirty="0" smtClean="0"/>
              <a:t>, which is a type representing the current </a:t>
            </a:r>
            <a:r>
              <a:rPr lang="en-US" i="1" dirty="0" smtClean="0"/>
              <a:t>get position</a:t>
            </a:r>
            <a:r>
              <a:rPr lang="en-US" dirty="0" smtClean="0"/>
              <a:t> (in the case of </a:t>
            </a:r>
            <a:r>
              <a:rPr lang="en-US" dirty="0" err="1" smtClean="0"/>
              <a:t>tellg</a:t>
            </a:r>
            <a:r>
              <a:rPr lang="en-US" dirty="0" smtClean="0"/>
              <a:t>) or the </a:t>
            </a:r>
            <a:r>
              <a:rPr lang="en-US" i="1" dirty="0" smtClean="0"/>
              <a:t>put position</a:t>
            </a:r>
            <a:r>
              <a:rPr lang="en-US" dirty="0" smtClean="0"/>
              <a:t> (in the case of </a:t>
            </a:r>
            <a:r>
              <a:rPr lang="en-US" dirty="0" err="1" smtClean="0"/>
              <a:t>tellp</a:t>
            </a:r>
            <a:r>
              <a:rPr lang="en-US" dirty="0" smtClean="0"/>
              <a:t>).</a:t>
            </a:r>
            <a:br>
              <a:rPr lang="en-US" dirty="0" smtClean="0"/>
            </a:br>
            <a:r>
              <a:rPr lang="en-US" dirty="0" smtClean="0"/>
              <a:t/>
            </a:r>
            <a:br>
              <a:rPr lang="en-US" dirty="0" smtClean="0"/>
            </a:br>
            <a:r>
              <a:rPr lang="en-US" b="1" dirty="0" err="1" smtClean="0"/>
              <a:t>seekg</a:t>
            </a:r>
            <a:r>
              <a:rPr lang="en-US" b="1" dirty="0" smtClean="0"/>
              <a:t>() and </a:t>
            </a:r>
            <a:r>
              <a:rPr lang="en-US" b="1" dirty="0" err="1" smtClean="0"/>
              <a:t>seekp</a:t>
            </a:r>
            <a:r>
              <a:rPr lang="en-US" b="1" dirty="0" smtClean="0"/>
              <a:t>()</a:t>
            </a:r>
          </a:p>
          <a:p>
            <a:pPr>
              <a:buNone/>
            </a:pPr>
            <a:endParaRPr lang="en-US" b="1" dirty="0" smtClean="0"/>
          </a:p>
          <a:p>
            <a:pPr>
              <a:buNone/>
            </a:pPr>
            <a:r>
              <a:rPr lang="en-US" dirty="0" smtClean="0"/>
              <a:t>These functions allow to change the location of the </a:t>
            </a:r>
            <a:r>
              <a:rPr lang="en-US" i="1" dirty="0" smtClean="0"/>
              <a:t>get</a:t>
            </a:r>
            <a:r>
              <a:rPr lang="en-US" dirty="0" smtClean="0"/>
              <a:t> and </a:t>
            </a:r>
            <a:r>
              <a:rPr lang="en-US" i="1" dirty="0" smtClean="0"/>
              <a:t>put positions</a:t>
            </a:r>
            <a:r>
              <a:rPr lang="en-US" dirty="0" smtClean="0"/>
              <a:t>. Both functions are overloaded with two different prototypes. The first form is:</a:t>
            </a:r>
            <a:br>
              <a:rPr lang="en-US" dirty="0" smtClean="0"/>
            </a:br>
            <a:r>
              <a:rPr lang="en-US" dirty="0" smtClean="0"/>
              <a:t/>
            </a:r>
            <a:br>
              <a:rPr lang="en-US" dirty="0" smtClean="0"/>
            </a:br>
            <a:r>
              <a:rPr lang="en-US" dirty="0" err="1" smtClean="0"/>
              <a:t>seekg</a:t>
            </a:r>
            <a:r>
              <a:rPr lang="en-US" dirty="0" smtClean="0"/>
              <a:t> ( position );</a:t>
            </a:r>
            <a:br>
              <a:rPr lang="en-US" dirty="0" smtClean="0"/>
            </a:br>
            <a:r>
              <a:rPr lang="en-US" dirty="0" err="1" smtClean="0"/>
              <a:t>seekp</a:t>
            </a:r>
            <a:r>
              <a:rPr lang="en-US" dirty="0" smtClean="0"/>
              <a:t> ( position );</a:t>
            </a:r>
            <a:br>
              <a:rPr lang="en-US" dirty="0" smtClean="0"/>
            </a:br>
            <a:r>
              <a:rPr lang="en-US" dirty="0" smtClean="0"/>
              <a:t/>
            </a:r>
            <a:br>
              <a:rPr lang="en-US" dirty="0" smtClean="0"/>
            </a:br>
            <a:r>
              <a:rPr lang="en-US" dirty="0" smtClean="0"/>
              <a:t>Using this prototype, the stream pointer is changed to the absolute position (counting from the beginning of the file).</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The other form for these functions is:</a:t>
            </a:r>
            <a:br>
              <a:rPr lang="en-US" dirty="0" smtClean="0"/>
            </a:br>
            <a:r>
              <a:rPr lang="en-US" dirty="0" smtClean="0"/>
              <a:t/>
            </a:r>
            <a:br>
              <a:rPr lang="en-US" dirty="0" smtClean="0"/>
            </a:br>
            <a:r>
              <a:rPr lang="en-US" dirty="0" err="1" smtClean="0"/>
              <a:t>seekg</a:t>
            </a:r>
            <a:r>
              <a:rPr lang="en-US" dirty="0" smtClean="0"/>
              <a:t> ( offset, </a:t>
            </a:r>
            <a:r>
              <a:rPr lang="en-US" dirty="0" err="1" smtClean="0"/>
              <a:t>refposition</a:t>
            </a:r>
            <a:r>
              <a:rPr lang="en-US" dirty="0" smtClean="0"/>
              <a:t> );</a:t>
            </a:r>
            <a:br>
              <a:rPr lang="en-US" dirty="0" smtClean="0"/>
            </a:br>
            <a:r>
              <a:rPr lang="en-US" dirty="0" err="1" smtClean="0"/>
              <a:t>seekp</a:t>
            </a:r>
            <a:r>
              <a:rPr lang="en-US" dirty="0" smtClean="0"/>
              <a:t> ( offset, </a:t>
            </a:r>
            <a:r>
              <a:rPr lang="en-US" dirty="0" err="1" smtClean="0"/>
              <a:t>refposition</a:t>
            </a:r>
            <a:r>
              <a:rPr lang="en-US" dirty="0" smtClean="0"/>
              <a:t> );</a:t>
            </a:r>
          </a:p>
          <a:p>
            <a:pPr>
              <a:buNone/>
            </a:pPr>
            <a:r>
              <a:rPr lang="en-US" dirty="0" smtClean="0"/>
              <a:t/>
            </a:r>
            <a:br>
              <a:rPr lang="en-US" dirty="0" smtClean="0"/>
            </a:br>
            <a:r>
              <a:rPr lang="en-US" dirty="0" smtClean="0"/>
              <a:t>Using this prototype, the </a:t>
            </a:r>
            <a:r>
              <a:rPr lang="en-US" i="1" dirty="0" smtClean="0"/>
              <a:t>get</a:t>
            </a:r>
            <a:r>
              <a:rPr lang="en-US" dirty="0" smtClean="0"/>
              <a:t> or </a:t>
            </a:r>
            <a:r>
              <a:rPr lang="en-US" i="1" dirty="0" smtClean="0"/>
              <a:t>put position</a:t>
            </a:r>
            <a:r>
              <a:rPr lang="en-US" dirty="0" smtClean="0"/>
              <a:t> is set to an offset value relative to some specific point determined by the parameter </a:t>
            </a:r>
            <a:r>
              <a:rPr lang="en-US" dirty="0" err="1" smtClean="0"/>
              <a:t>refposition</a:t>
            </a:r>
            <a:r>
              <a:rPr lang="en-US" dirty="0" smtClean="0"/>
              <a:t>.</a:t>
            </a:r>
          </a:p>
          <a:p>
            <a:pPr>
              <a:buNone/>
            </a:pPr>
            <a:endParaRPr lang="en-US" dirty="0" smtClean="0"/>
          </a:p>
          <a:p>
            <a:pPr>
              <a:buNone/>
            </a:pPr>
            <a:r>
              <a:rPr lang="en-US" dirty="0" err="1" smtClean="0"/>
              <a:t>refposition</a:t>
            </a:r>
            <a:r>
              <a:rPr lang="en-US" dirty="0" smtClean="0"/>
              <a:t> takes one of the following three values from the </a:t>
            </a:r>
            <a:r>
              <a:rPr lang="en-US" dirty="0" err="1" smtClean="0"/>
              <a:t>ios</a:t>
            </a:r>
            <a:r>
              <a:rPr lang="en-US" dirty="0" smtClean="0"/>
              <a:t> class</a:t>
            </a:r>
          </a:p>
          <a:p>
            <a:pPr>
              <a:buNone/>
            </a:pPr>
            <a:endParaRPr lang="en-US" dirty="0" smtClean="0"/>
          </a:p>
          <a:p>
            <a:pPr>
              <a:buNone/>
            </a:pPr>
            <a:r>
              <a:rPr lang="en-US" dirty="0" err="1" smtClean="0"/>
              <a:t>ios</a:t>
            </a:r>
            <a:r>
              <a:rPr lang="en-US" dirty="0" smtClean="0"/>
              <a:t>::beg</a:t>
            </a:r>
          </a:p>
          <a:p>
            <a:pPr>
              <a:buNone/>
            </a:pPr>
            <a:r>
              <a:rPr lang="en-US" dirty="0" err="1" smtClean="0"/>
              <a:t>ios</a:t>
            </a:r>
            <a:r>
              <a:rPr lang="en-US" dirty="0" smtClean="0"/>
              <a:t>::cur</a:t>
            </a:r>
          </a:p>
          <a:p>
            <a:pPr>
              <a:buNone/>
            </a:pPr>
            <a:r>
              <a:rPr lang="en-US" dirty="0" err="1" smtClean="0"/>
              <a:t>ios</a:t>
            </a:r>
            <a:r>
              <a:rPr lang="en-US" dirty="0" smtClean="0"/>
              <a:t>::end of file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to read/write contents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endParaRPr lang="en-US" dirty="0" smtClean="0"/>
          </a:p>
          <a:p>
            <a:pPr marL="514350" indent="-514350">
              <a:buAutoNum type="arabicPeriod"/>
            </a:pPr>
            <a:r>
              <a:rPr lang="en-US" dirty="0" smtClean="0"/>
              <a:t>get()  - Reads a single character from the file</a:t>
            </a:r>
          </a:p>
          <a:p>
            <a:pPr marL="514350" indent="-514350">
              <a:buNone/>
            </a:pPr>
            <a:r>
              <a:rPr lang="en-US" dirty="0" smtClean="0"/>
              <a:t>                </a:t>
            </a:r>
            <a:r>
              <a:rPr lang="en-US" dirty="0" err="1" smtClean="0"/>
              <a:t>int</a:t>
            </a:r>
            <a:r>
              <a:rPr lang="en-US" dirty="0" smtClean="0"/>
              <a:t> get();</a:t>
            </a:r>
          </a:p>
          <a:p>
            <a:pPr marL="514350" indent="-514350">
              <a:buNone/>
            </a:pPr>
            <a:r>
              <a:rPr lang="en-US" dirty="0" smtClean="0"/>
              <a:t>                </a:t>
            </a:r>
            <a:r>
              <a:rPr lang="en-US" dirty="0" err="1" smtClean="0"/>
              <a:t>istream</a:t>
            </a:r>
            <a:r>
              <a:rPr lang="en-US" dirty="0" smtClean="0"/>
              <a:t>&amp; get (char&amp; c);</a:t>
            </a:r>
          </a:p>
          <a:p>
            <a:pPr>
              <a:buNone/>
            </a:pPr>
            <a:endParaRPr lang="en-US" dirty="0" smtClean="0"/>
          </a:p>
          <a:p>
            <a:pPr marL="514350" indent="-514350">
              <a:buNone/>
            </a:pPr>
            <a:r>
              <a:rPr lang="en-US" dirty="0" smtClean="0"/>
              <a:t>2. </a:t>
            </a:r>
            <a:r>
              <a:rPr lang="en-US" dirty="0" err="1" smtClean="0"/>
              <a:t>getline</a:t>
            </a:r>
            <a:r>
              <a:rPr lang="en-US" dirty="0" smtClean="0"/>
              <a:t>()  -  </a:t>
            </a:r>
          </a:p>
          <a:p>
            <a:pPr marL="514350" indent="-514350">
              <a:buNone/>
            </a:pPr>
            <a:r>
              <a:rPr lang="en-US" dirty="0" smtClean="0"/>
              <a:t>             </a:t>
            </a:r>
            <a:r>
              <a:rPr lang="en-US" dirty="0" err="1" smtClean="0"/>
              <a:t>istream</a:t>
            </a:r>
            <a:r>
              <a:rPr lang="en-US" dirty="0" smtClean="0"/>
              <a:t>&amp; </a:t>
            </a:r>
            <a:r>
              <a:rPr lang="en-US" dirty="0" err="1" smtClean="0"/>
              <a:t>getline</a:t>
            </a:r>
            <a:r>
              <a:rPr lang="en-US" dirty="0" smtClean="0"/>
              <a:t> (char* s, </a:t>
            </a:r>
            <a:r>
              <a:rPr lang="en-US" dirty="0" err="1" smtClean="0"/>
              <a:t>streamsize</a:t>
            </a:r>
            <a:r>
              <a:rPr lang="en-US" dirty="0" smtClean="0"/>
              <a:t> n );</a:t>
            </a:r>
          </a:p>
          <a:p>
            <a:pPr>
              <a:buNone/>
            </a:pPr>
            <a:r>
              <a:rPr lang="en-US" dirty="0" smtClean="0"/>
              <a:t>             </a:t>
            </a:r>
            <a:r>
              <a:rPr lang="en-US" dirty="0" err="1" smtClean="0"/>
              <a:t>istream</a:t>
            </a:r>
            <a:r>
              <a:rPr lang="en-US" dirty="0" smtClean="0"/>
              <a:t>&amp; </a:t>
            </a:r>
            <a:r>
              <a:rPr lang="en-US" dirty="0" err="1" smtClean="0"/>
              <a:t>getline</a:t>
            </a:r>
            <a:r>
              <a:rPr lang="en-US" dirty="0" smtClean="0"/>
              <a:t> (char* s, </a:t>
            </a:r>
            <a:r>
              <a:rPr lang="en-US" dirty="0" err="1" smtClean="0"/>
              <a:t>streamsize</a:t>
            </a:r>
            <a:r>
              <a:rPr lang="en-US" dirty="0" smtClean="0"/>
              <a:t> n, char </a:t>
            </a:r>
            <a:r>
              <a:rPr lang="en-US" dirty="0" err="1" smtClean="0"/>
              <a:t>delim</a:t>
            </a:r>
            <a:r>
              <a:rPr lang="en-US" dirty="0" smtClean="0"/>
              <a:t> );</a:t>
            </a:r>
          </a:p>
          <a:p>
            <a:pPr>
              <a:buNone/>
            </a:pPr>
            <a:endParaRPr lang="en-US" dirty="0" smtClean="0"/>
          </a:p>
          <a:p>
            <a:pPr>
              <a:buNone/>
            </a:pPr>
            <a:r>
              <a:rPr lang="en-US" dirty="0" smtClean="0"/>
              <a:t>Extracts characters from the stream as </a:t>
            </a:r>
            <a:r>
              <a:rPr lang="en-US" i="1" dirty="0" smtClean="0"/>
              <a:t>unformatted input</a:t>
            </a:r>
            <a:r>
              <a:rPr lang="en-US" dirty="0" smtClean="0"/>
              <a:t> and stores them into </a:t>
            </a:r>
            <a:r>
              <a:rPr lang="en-US" i="1" dirty="0" smtClean="0"/>
              <a:t>s</a:t>
            </a:r>
            <a:r>
              <a:rPr lang="en-US" dirty="0" smtClean="0"/>
              <a:t> as a c-string, until either the extracted character is the </a:t>
            </a:r>
            <a:r>
              <a:rPr lang="en-US" i="1" dirty="0" smtClean="0"/>
              <a:t>delimiting character</a:t>
            </a:r>
            <a:r>
              <a:rPr lang="en-US" dirty="0" smtClean="0"/>
              <a:t>, or </a:t>
            </a:r>
            <a:r>
              <a:rPr lang="en-US" i="1" dirty="0" smtClean="0"/>
              <a:t>n</a:t>
            </a:r>
            <a:r>
              <a:rPr lang="en-US" dirty="0" smtClean="0"/>
              <a:t> characters have been written to </a:t>
            </a:r>
            <a:r>
              <a:rPr lang="en-US" i="1" dirty="0" smtClean="0"/>
              <a:t>s</a:t>
            </a:r>
            <a:r>
              <a:rPr lang="en-US" dirty="0" smtClean="0"/>
              <a:t> (including the terminating null character).</a:t>
            </a:r>
          </a:p>
          <a:p>
            <a:pPr>
              <a:buNone/>
            </a:pPr>
            <a:endParaRPr lang="en-US" dirty="0" smtClean="0"/>
          </a:p>
          <a:p>
            <a:pPr>
              <a:buNone/>
            </a:pPr>
            <a:r>
              <a:rPr lang="en-US" dirty="0" smtClean="0"/>
              <a:t>3. put() –Writes a single character to the associated stream.</a:t>
            </a:r>
          </a:p>
          <a:p>
            <a:pPr>
              <a:buNone/>
            </a:pPr>
            <a:r>
              <a:rPr lang="en-US" sz="4400" dirty="0" smtClean="0"/>
              <a:t>         </a:t>
            </a:r>
            <a:r>
              <a:rPr lang="en-US" sz="2800" dirty="0" err="1" smtClean="0"/>
              <a:t>Eg</a:t>
            </a:r>
            <a:r>
              <a:rPr lang="en-US" sz="2800" dirty="0" smtClean="0"/>
              <a:t>:- </a:t>
            </a:r>
            <a:r>
              <a:rPr lang="en-US" sz="2800" dirty="0" err="1" smtClean="0"/>
              <a:t>outfile.put</a:t>
            </a:r>
            <a:r>
              <a:rPr lang="en-US" sz="2800" dirty="0" smtClean="0"/>
              <a:t>(</a:t>
            </a:r>
            <a:r>
              <a:rPr lang="en-US" sz="2800" dirty="0" err="1" smtClean="0"/>
              <a:t>ch</a:t>
            </a:r>
            <a:r>
              <a:rPr lang="en-US" sz="2800" dirty="0" smtClean="0"/>
              <a:t>);</a:t>
            </a:r>
            <a:endParaRPr lang="en-US" sz="4400"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10000"/>
          </a:bodyPr>
          <a:lstStyle/>
          <a:p>
            <a:pPr>
              <a:buNone/>
            </a:pPr>
            <a:r>
              <a:rPr lang="en-US" sz="2800" dirty="0" smtClean="0"/>
              <a:t>4. Write((char *)&amp; v, </a:t>
            </a:r>
            <a:r>
              <a:rPr lang="en-US" sz="2800" dirty="0" err="1" smtClean="0"/>
              <a:t>sizeof</a:t>
            </a:r>
            <a:r>
              <a:rPr lang="en-US" sz="2800" dirty="0" smtClean="0"/>
              <a:t>(v))  - Writes using binary format</a:t>
            </a:r>
          </a:p>
          <a:p>
            <a:pPr>
              <a:buNone/>
            </a:pPr>
            <a:r>
              <a:rPr lang="en-US" sz="2200" dirty="0" smtClean="0"/>
              <a:t>       </a:t>
            </a:r>
          </a:p>
          <a:p>
            <a:pPr>
              <a:buNone/>
            </a:pPr>
            <a:r>
              <a:rPr lang="en-US" sz="2200" dirty="0" smtClean="0"/>
              <a:t>      First parameter is the address of the variable and the second is the size of the variable. </a:t>
            </a:r>
          </a:p>
          <a:p>
            <a:pPr>
              <a:buNone/>
            </a:pPr>
            <a:r>
              <a:rPr lang="en-US" sz="2200" dirty="0" smtClean="0"/>
              <a:t>         Address of variable must be cast to char * (pointer to  character).   </a:t>
            </a:r>
          </a:p>
          <a:p>
            <a:pPr>
              <a:buNone/>
            </a:pPr>
            <a:r>
              <a:rPr lang="en-US" sz="2000" dirty="0" smtClean="0"/>
              <a:t>         </a:t>
            </a:r>
            <a:r>
              <a:rPr lang="en-US" sz="2000" dirty="0" err="1" smtClean="0"/>
              <a:t>Eg</a:t>
            </a:r>
            <a:r>
              <a:rPr lang="en-US" sz="2000" dirty="0" smtClean="0"/>
              <a:t>: - </a:t>
            </a:r>
          </a:p>
          <a:p>
            <a:pPr>
              <a:buNone/>
            </a:pPr>
            <a:endParaRPr lang="en-US" sz="2000" dirty="0" smtClean="0"/>
          </a:p>
          <a:p>
            <a:pPr>
              <a:buNone/>
            </a:pPr>
            <a:r>
              <a:rPr lang="en-US" sz="2000" dirty="0" smtClean="0"/>
              <a:t>         </a:t>
            </a:r>
            <a:r>
              <a:rPr lang="en-US" sz="2000" dirty="0" err="1" smtClean="0"/>
              <a:t>outfile.write</a:t>
            </a:r>
            <a:r>
              <a:rPr lang="en-US" sz="2000" dirty="0" smtClean="0"/>
              <a:t>((char*)&amp;height ,</a:t>
            </a:r>
            <a:r>
              <a:rPr lang="en-US" sz="2000" dirty="0" err="1" smtClean="0"/>
              <a:t>sizeof</a:t>
            </a:r>
            <a:r>
              <a:rPr lang="en-US" sz="2000" dirty="0" smtClean="0"/>
              <a:t>(height));</a:t>
            </a:r>
          </a:p>
          <a:p>
            <a:pPr>
              <a:buNone/>
            </a:pPr>
            <a:r>
              <a:rPr lang="en-US" sz="2000" dirty="0" smtClean="0"/>
              <a:t>        where height is a floating point number array</a:t>
            </a:r>
          </a:p>
          <a:p>
            <a:pPr>
              <a:buNone/>
            </a:pPr>
            <a:endParaRPr lang="en-US" sz="2000" dirty="0" smtClean="0"/>
          </a:p>
          <a:p>
            <a:pPr>
              <a:buNone/>
            </a:pPr>
            <a:r>
              <a:rPr lang="en-US" sz="2800" dirty="0" smtClean="0"/>
              <a:t>5. Read((char *)&amp; v, </a:t>
            </a:r>
            <a:r>
              <a:rPr lang="en-US" sz="2800" dirty="0" err="1" smtClean="0"/>
              <a:t>sizeof</a:t>
            </a:r>
            <a:r>
              <a:rPr lang="en-US" sz="2800" dirty="0" smtClean="0"/>
              <a:t>(v)) – Reads in binary format</a:t>
            </a:r>
          </a:p>
          <a:p>
            <a:pPr>
              <a:buNone/>
            </a:pPr>
            <a:endParaRPr lang="en-US" sz="2800" dirty="0" smtClean="0"/>
          </a:p>
          <a:p>
            <a:pPr>
              <a:buNone/>
            </a:pPr>
            <a:r>
              <a:rPr lang="en-US" sz="2800" dirty="0" smtClean="0"/>
              <a:t>    Binary format is more accurate in storing numbers as they are stored  in the exact internal representation.</a:t>
            </a: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reading and writing operations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371600" y="1676400"/>
            <a:ext cx="6492522" cy="38758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Illustration of </a:t>
            </a:r>
            <a:r>
              <a:rPr lang="en-US" dirty="0" err="1" smtClean="0"/>
              <a:t>getline</a:t>
            </a:r>
            <a:r>
              <a:rPr lang="en-US" dirty="0" smtClean="0"/>
              <a:t>() </a:t>
            </a:r>
            <a:br>
              <a:rPr lang="en-US" dirty="0" smtClean="0"/>
            </a:br>
            <a:endParaRPr lang="en-US" dirty="0"/>
          </a:p>
        </p:txBody>
      </p:sp>
      <p:sp>
        <p:nvSpPr>
          <p:cNvPr id="3" name="Content Placeholder 2"/>
          <p:cNvSpPr>
            <a:spLocks noGrp="1"/>
          </p:cNvSpPr>
          <p:nvPr>
            <p:ph idx="1"/>
          </p:nvPr>
        </p:nvSpPr>
        <p:spPr>
          <a:xfrm>
            <a:off x="457200" y="838200"/>
            <a:ext cx="3657600" cy="5715000"/>
          </a:xfrm>
        </p:spPr>
        <p:txBody>
          <a:bodyPr>
            <a:normAutofit fontScale="40000" lnSpcReduction="20000"/>
          </a:bodyPr>
          <a:lstStyle/>
          <a:p>
            <a:pPr>
              <a:buNone/>
            </a:pPr>
            <a:r>
              <a:rPr lang="en-US" dirty="0" smtClean="0"/>
              <a:t>#include&lt;</a:t>
            </a:r>
            <a:r>
              <a:rPr lang="en-US" dirty="0" err="1" smtClean="0"/>
              <a:t>iostream</a:t>
            </a:r>
            <a:r>
              <a:rPr lang="en-US" dirty="0" smtClean="0"/>
              <a:t>&gt;</a:t>
            </a:r>
          </a:p>
          <a:p>
            <a:pPr>
              <a:buNone/>
            </a:pPr>
            <a:r>
              <a:rPr lang="en-US" dirty="0" smtClean="0"/>
              <a:t>#include&lt;</a:t>
            </a:r>
            <a:r>
              <a:rPr lang="en-US" dirty="0" err="1" smtClean="0"/>
              <a:t>fstream</a:t>
            </a:r>
            <a:r>
              <a:rPr lang="en-US" dirty="0" smtClean="0"/>
              <a:t>&gt;</a:t>
            </a:r>
          </a:p>
          <a:p>
            <a:pPr>
              <a:buNone/>
            </a:pPr>
            <a:r>
              <a:rPr lang="en-US" dirty="0" smtClean="0"/>
              <a:t>using namespace std;</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ofstream</a:t>
            </a:r>
            <a:r>
              <a:rPr lang="en-US" dirty="0" smtClean="0"/>
              <a:t> </a:t>
            </a:r>
            <a:r>
              <a:rPr lang="en-US" dirty="0" err="1" smtClean="0"/>
              <a:t>fout</a:t>
            </a:r>
            <a:r>
              <a:rPr lang="en-US" dirty="0" smtClean="0"/>
              <a:t>;</a:t>
            </a:r>
          </a:p>
          <a:p>
            <a:pPr>
              <a:buNone/>
            </a:pPr>
            <a:r>
              <a:rPr lang="en-US" dirty="0" smtClean="0"/>
              <a:t>	 </a:t>
            </a:r>
            <a:r>
              <a:rPr lang="en-US" dirty="0" err="1" smtClean="0"/>
              <a:t>fout.open</a:t>
            </a:r>
            <a:r>
              <a:rPr lang="en-US" dirty="0" smtClean="0"/>
              <a:t>("students");</a:t>
            </a:r>
          </a:p>
          <a:p>
            <a:pPr>
              <a:buNone/>
            </a:pPr>
            <a:r>
              <a:rPr lang="en-US" dirty="0" smtClean="0"/>
              <a:t>	 </a:t>
            </a:r>
            <a:r>
              <a:rPr lang="en-US" dirty="0" err="1" smtClean="0"/>
              <a:t>fout</a:t>
            </a:r>
            <a:r>
              <a:rPr lang="en-US" dirty="0" smtClean="0"/>
              <a:t>&lt;&lt;"Joe \n";</a:t>
            </a:r>
          </a:p>
          <a:p>
            <a:pPr>
              <a:buNone/>
            </a:pPr>
            <a:r>
              <a:rPr lang="en-US" dirty="0" smtClean="0"/>
              <a:t>	 </a:t>
            </a:r>
            <a:r>
              <a:rPr lang="en-US" dirty="0" err="1" smtClean="0"/>
              <a:t>fout</a:t>
            </a:r>
            <a:r>
              <a:rPr lang="en-US" dirty="0" smtClean="0"/>
              <a:t>&lt;&lt;"Bob\n";</a:t>
            </a:r>
          </a:p>
          <a:p>
            <a:pPr>
              <a:buNone/>
            </a:pPr>
            <a:r>
              <a:rPr lang="en-US" dirty="0" smtClean="0"/>
              <a:t>	 </a:t>
            </a:r>
            <a:r>
              <a:rPr lang="en-US" dirty="0" err="1" smtClean="0"/>
              <a:t>fout</a:t>
            </a:r>
            <a:r>
              <a:rPr lang="en-US" dirty="0" smtClean="0"/>
              <a:t>&lt;&lt;"Alice\n";</a:t>
            </a:r>
          </a:p>
          <a:p>
            <a:pPr>
              <a:buNone/>
            </a:pPr>
            <a:r>
              <a:rPr lang="en-US" dirty="0" smtClean="0"/>
              <a:t>	 </a:t>
            </a:r>
            <a:r>
              <a:rPr lang="en-US" dirty="0" err="1" smtClean="0"/>
              <a:t>fout.close</a:t>
            </a:r>
            <a:r>
              <a:rPr lang="en-US" dirty="0" smtClean="0"/>
              <a:t>();</a:t>
            </a:r>
          </a:p>
          <a:p>
            <a:pPr>
              <a:buNone/>
            </a:pPr>
            <a:r>
              <a:rPr lang="en-US" dirty="0" smtClean="0"/>
              <a:t>	 </a:t>
            </a:r>
            <a:r>
              <a:rPr lang="en-US" dirty="0" err="1" smtClean="0"/>
              <a:t>fout.open</a:t>
            </a:r>
            <a:r>
              <a:rPr lang="en-US" dirty="0" smtClean="0"/>
              <a:t>("interested subjects");</a:t>
            </a:r>
          </a:p>
          <a:p>
            <a:pPr>
              <a:buNone/>
            </a:pPr>
            <a:r>
              <a:rPr lang="en-US" dirty="0" smtClean="0"/>
              <a:t>	 </a:t>
            </a:r>
            <a:r>
              <a:rPr lang="en-US" dirty="0" err="1" smtClean="0"/>
              <a:t>fout</a:t>
            </a:r>
            <a:r>
              <a:rPr lang="en-US" dirty="0" smtClean="0"/>
              <a:t>&lt;&lt;"theory of Computation   ";</a:t>
            </a:r>
          </a:p>
          <a:p>
            <a:pPr>
              <a:buNone/>
            </a:pPr>
            <a:r>
              <a:rPr lang="en-US" dirty="0" smtClean="0"/>
              <a:t>	 </a:t>
            </a:r>
            <a:r>
              <a:rPr lang="en-US" dirty="0" err="1" smtClean="0"/>
              <a:t>fout</a:t>
            </a:r>
            <a:r>
              <a:rPr lang="en-US" dirty="0" smtClean="0"/>
              <a:t>&lt;&lt;"Programming concepts    ";</a:t>
            </a:r>
          </a:p>
          <a:p>
            <a:pPr>
              <a:buNone/>
            </a:pPr>
            <a:r>
              <a:rPr lang="en-US" dirty="0" smtClean="0"/>
              <a:t>	 </a:t>
            </a:r>
            <a:r>
              <a:rPr lang="en-US" dirty="0" err="1" smtClean="0"/>
              <a:t>fout</a:t>
            </a:r>
            <a:r>
              <a:rPr lang="en-US" dirty="0" smtClean="0"/>
              <a:t>&lt;&lt;"Discrete Mathematics    ";</a:t>
            </a:r>
          </a:p>
          <a:p>
            <a:pPr>
              <a:buNone/>
            </a:pPr>
            <a:endParaRPr lang="en-US" dirty="0" smtClean="0"/>
          </a:p>
          <a:p>
            <a:pPr>
              <a:buNone/>
            </a:pPr>
            <a:r>
              <a:rPr lang="en-US" dirty="0" err="1" smtClean="0"/>
              <a:t>fout.close</a:t>
            </a:r>
            <a:r>
              <a:rPr lang="en-US" dirty="0" smtClean="0"/>
              <a:t>();</a:t>
            </a:r>
          </a:p>
          <a:p>
            <a:pPr>
              <a:buNone/>
            </a:pPr>
            <a:endParaRPr lang="en-US" dirty="0" smtClean="0"/>
          </a:p>
          <a:p>
            <a:pPr>
              <a:buNone/>
            </a:pPr>
            <a:r>
              <a:rPr lang="en-US" dirty="0" smtClean="0"/>
              <a:t>//Reading the files</a:t>
            </a:r>
          </a:p>
          <a:p>
            <a:pPr>
              <a:buNone/>
            </a:pPr>
            <a:r>
              <a:rPr lang="en-US" dirty="0" err="1" smtClean="0"/>
              <a:t>int</a:t>
            </a:r>
            <a:r>
              <a:rPr lang="en-US" dirty="0" smtClean="0"/>
              <a:t> N=80;</a:t>
            </a:r>
          </a:p>
          <a:p>
            <a:pPr>
              <a:buNone/>
            </a:pPr>
            <a:r>
              <a:rPr lang="en-US" dirty="0" smtClean="0"/>
              <a:t>char line[N];</a:t>
            </a:r>
          </a:p>
          <a:p>
            <a:pPr>
              <a:buNone/>
            </a:pPr>
            <a:endParaRPr lang="en-US" dirty="0" smtClean="0"/>
          </a:p>
          <a:p>
            <a:pPr>
              <a:buNone/>
            </a:pPr>
            <a:r>
              <a:rPr lang="en-US" dirty="0" err="1" smtClean="0"/>
              <a:t>ifstream</a:t>
            </a:r>
            <a:r>
              <a:rPr lang="en-US" dirty="0" smtClean="0"/>
              <a:t> </a:t>
            </a:r>
            <a:r>
              <a:rPr lang="en-US" dirty="0" err="1" smtClean="0"/>
              <a:t>im</a:t>
            </a:r>
            <a:r>
              <a:rPr lang="en-US" dirty="0" smtClean="0"/>
              <a:t>;</a:t>
            </a:r>
          </a:p>
          <a:p>
            <a:pPr>
              <a:buNone/>
            </a:pPr>
            <a:r>
              <a:rPr lang="en-US" dirty="0" err="1" smtClean="0"/>
              <a:t>im.open</a:t>
            </a:r>
            <a:r>
              <a:rPr lang="en-US" dirty="0" smtClean="0"/>
              <a:t>("students");</a:t>
            </a:r>
          </a:p>
          <a:p>
            <a:pPr>
              <a:buNone/>
            </a:pPr>
            <a:r>
              <a:rPr lang="en-US" dirty="0" err="1" smtClean="0"/>
              <a:t>cout</a:t>
            </a:r>
            <a:r>
              <a:rPr lang="en-US" dirty="0" smtClean="0"/>
              <a:t>&lt;&lt;":contents of students file\n";</a:t>
            </a:r>
          </a:p>
        </p:txBody>
      </p:sp>
      <p:sp>
        <p:nvSpPr>
          <p:cNvPr id="4" name="Rectangle 3"/>
          <p:cNvSpPr/>
          <p:nvPr/>
        </p:nvSpPr>
        <p:spPr>
          <a:xfrm>
            <a:off x="5105400" y="1143001"/>
            <a:ext cx="3581400" cy="5632311"/>
          </a:xfrm>
          <a:prstGeom prst="rect">
            <a:avLst/>
          </a:prstGeom>
        </p:spPr>
        <p:txBody>
          <a:bodyPr wrap="square">
            <a:spAutoFit/>
          </a:bodyPr>
          <a:lstStyle/>
          <a:p>
            <a:r>
              <a:rPr lang="en-US" dirty="0" smtClean="0"/>
              <a:t>while(</a:t>
            </a:r>
            <a:r>
              <a:rPr lang="en-US" dirty="0" err="1" smtClean="0"/>
              <a:t>im</a:t>
            </a:r>
            <a:r>
              <a:rPr lang="en-US" dirty="0" smtClean="0"/>
              <a:t>)</a:t>
            </a:r>
          </a:p>
          <a:p>
            <a:r>
              <a:rPr lang="en-US" dirty="0" smtClean="0"/>
              <a:t>{</a:t>
            </a:r>
          </a:p>
          <a:p>
            <a:r>
              <a:rPr lang="en-US" dirty="0" smtClean="0"/>
              <a:t>	</a:t>
            </a:r>
            <a:r>
              <a:rPr lang="en-US" dirty="0" err="1" smtClean="0"/>
              <a:t>im.getline</a:t>
            </a:r>
            <a:r>
              <a:rPr lang="en-US" dirty="0" smtClean="0"/>
              <a:t>(line, N);</a:t>
            </a:r>
          </a:p>
          <a:p>
            <a:r>
              <a:rPr lang="en-US" dirty="0" smtClean="0"/>
              <a:t>	</a:t>
            </a:r>
            <a:r>
              <a:rPr lang="en-US" dirty="0" err="1" smtClean="0"/>
              <a:t>cout</a:t>
            </a:r>
            <a:r>
              <a:rPr lang="en-US" dirty="0" smtClean="0"/>
              <a:t>&lt;&lt;line;</a:t>
            </a:r>
          </a:p>
          <a:p>
            <a:r>
              <a:rPr lang="en-US" dirty="0" smtClean="0"/>
              <a:t>     </a:t>
            </a:r>
            <a:r>
              <a:rPr lang="en-US" dirty="0" err="1" smtClean="0"/>
              <a:t>cout</a:t>
            </a:r>
            <a:r>
              <a:rPr lang="en-US" dirty="0" smtClean="0"/>
              <a:t>&lt;&lt;"\n";</a:t>
            </a:r>
          </a:p>
          <a:p>
            <a:r>
              <a:rPr lang="en-US" dirty="0" smtClean="0"/>
              <a:t>	}</a:t>
            </a:r>
          </a:p>
          <a:p>
            <a:r>
              <a:rPr lang="en-US" dirty="0" err="1" smtClean="0"/>
              <a:t>im.close</a:t>
            </a:r>
            <a:r>
              <a:rPr lang="en-US" dirty="0" smtClean="0"/>
              <a:t>();</a:t>
            </a:r>
          </a:p>
          <a:p>
            <a:r>
              <a:rPr lang="en-US" dirty="0" err="1" smtClean="0"/>
              <a:t>im.open</a:t>
            </a:r>
            <a:r>
              <a:rPr lang="en-US" dirty="0" smtClean="0"/>
              <a:t>("interested subjects");</a:t>
            </a:r>
          </a:p>
          <a:p>
            <a:r>
              <a:rPr lang="en-US" dirty="0" err="1" smtClean="0"/>
              <a:t>cout</a:t>
            </a:r>
            <a:r>
              <a:rPr lang="en-US" dirty="0" smtClean="0"/>
              <a:t>&lt;&lt;"subject file\n";</a:t>
            </a:r>
          </a:p>
          <a:p>
            <a:r>
              <a:rPr lang="en-US" dirty="0" smtClean="0"/>
              <a:t>while(</a:t>
            </a:r>
            <a:r>
              <a:rPr lang="en-US" dirty="0" err="1" smtClean="0"/>
              <a:t>im</a:t>
            </a:r>
            <a:r>
              <a:rPr lang="en-US" dirty="0" smtClean="0"/>
              <a:t>)</a:t>
            </a:r>
          </a:p>
          <a:p>
            <a:r>
              <a:rPr lang="en-US" dirty="0" smtClean="0"/>
              <a:t>{</a:t>
            </a:r>
          </a:p>
          <a:p>
            <a:r>
              <a:rPr lang="en-US" dirty="0" smtClean="0"/>
              <a:t>	</a:t>
            </a:r>
            <a:r>
              <a:rPr lang="en-US" dirty="0" err="1" smtClean="0"/>
              <a:t>im.getline</a:t>
            </a:r>
            <a:r>
              <a:rPr lang="en-US" dirty="0" smtClean="0"/>
              <a:t>(line , N);</a:t>
            </a:r>
          </a:p>
          <a:p>
            <a:r>
              <a:rPr lang="en-US" dirty="0" smtClean="0"/>
              <a:t>	</a:t>
            </a:r>
            <a:r>
              <a:rPr lang="en-US" dirty="0" err="1" smtClean="0"/>
              <a:t>cout</a:t>
            </a:r>
            <a:r>
              <a:rPr lang="en-US" dirty="0" smtClean="0"/>
              <a:t>&lt;&lt;line;</a:t>
            </a:r>
          </a:p>
          <a:p>
            <a:r>
              <a:rPr lang="en-US" dirty="0" smtClean="0"/>
              <a:t>	</a:t>
            </a:r>
            <a:r>
              <a:rPr lang="en-US" dirty="0" err="1" smtClean="0"/>
              <a:t>cout</a:t>
            </a:r>
            <a:r>
              <a:rPr lang="en-US" dirty="0" smtClean="0"/>
              <a:t>&lt;&lt;"\n";</a:t>
            </a:r>
          </a:p>
          <a:p>
            <a:r>
              <a:rPr lang="en-US" dirty="0" smtClean="0"/>
              <a:t>}</a:t>
            </a:r>
          </a:p>
          <a:p>
            <a:endParaRPr lang="en-US" dirty="0" smtClean="0"/>
          </a:p>
          <a:p>
            <a:r>
              <a:rPr lang="en-US" dirty="0" err="1" smtClean="0"/>
              <a:t>im.close</a:t>
            </a:r>
            <a:r>
              <a:rPr lang="en-US" dirty="0" smtClean="0"/>
              <a:t>();</a:t>
            </a:r>
          </a:p>
          <a:p>
            <a:r>
              <a:rPr lang="en-US" dirty="0" smtClean="0"/>
              <a:t>return 0;</a:t>
            </a:r>
          </a:p>
          <a:p>
            <a:r>
              <a:rPr lang="en-US" dirty="0" smtClean="0"/>
              <a:t>} </a:t>
            </a:r>
          </a:p>
          <a:p>
            <a:endParaRPr lang="en-US" dirty="0"/>
          </a:p>
        </p:txBody>
      </p:sp>
      <p:cxnSp>
        <p:nvCxnSpPr>
          <p:cNvPr id="6" name="Straight Connector 5"/>
          <p:cNvCxnSpPr/>
          <p:nvPr/>
        </p:nvCxnSpPr>
        <p:spPr>
          <a:xfrm rot="5400000">
            <a:off x="1104900" y="3543300"/>
            <a:ext cx="6629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Syllabus</a:t>
            </a:r>
            <a:endParaRPr lang="en-US" sz="3600" dirty="0"/>
          </a:p>
        </p:txBody>
      </p:sp>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pPr>
              <a:buNone/>
            </a:pPr>
            <a:r>
              <a:rPr lang="en-US" sz="1800" dirty="0" smtClean="0"/>
              <a:t>Data file operations –opening and closing files-reading and writing from file-Classes and file operations</a:t>
            </a:r>
          </a:p>
          <a:p>
            <a:pPr>
              <a:buNone/>
            </a:pPr>
            <a:r>
              <a:rPr lang="en-US" sz="1800" dirty="0" smtClean="0"/>
              <a:t>  Other object oriented languages – Java – Object oriented features in Java –Comparison with C++-Object oriented system development-object oriented notations and graphs-object oriented analysis-object oriented design.</a:t>
            </a:r>
          </a:p>
          <a:p>
            <a:pPr>
              <a:buNone/>
            </a:pPr>
            <a:endParaRPr lang="en-US"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3429000" cy="5791200"/>
          </a:xfrm>
        </p:spPr>
        <p:txBody>
          <a:bodyPr>
            <a:noAutofit/>
          </a:bodyPr>
          <a:lstStyle/>
          <a:p>
            <a:pPr>
              <a:buNone/>
            </a:pPr>
            <a:r>
              <a:rPr lang="en-US" sz="1400" dirty="0" smtClean="0"/>
              <a:t>#include&lt;</a:t>
            </a:r>
            <a:r>
              <a:rPr lang="en-US" sz="1400" dirty="0" err="1" smtClean="0"/>
              <a:t>iostream</a:t>
            </a:r>
            <a:r>
              <a:rPr lang="en-US" sz="1400" dirty="0" smtClean="0"/>
              <a:t>&gt;</a:t>
            </a:r>
          </a:p>
          <a:p>
            <a:pPr>
              <a:buNone/>
            </a:pPr>
            <a:r>
              <a:rPr lang="en-US" sz="1400" dirty="0" smtClean="0"/>
              <a:t>#include&lt;</a:t>
            </a:r>
            <a:r>
              <a:rPr lang="en-US" sz="1400" dirty="0" err="1" smtClean="0"/>
              <a:t>fstream</a:t>
            </a:r>
            <a:r>
              <a:rPr lang="en-US" sz="1400" dirty="0" smtClean="0"/>
              <a:t>&gt;</a:t>
            </a:r>
          </a:p>
          <a:p>
            <a:pPr>
              <a:buNone/>
            </a:pPr>
            <a:r>
              <a:rPr lang="en-US" sz="1400" dirty="0" smtClean="0"/>
              <a:t>using namespace std;</a:t>
            </a:r>
          </a:p>
          <a:p>
            <a:pPr>
              <a:buNone/>
            </a:pPr>
            <a:r>
              <a:rPr lang="en-US" sz="1400" dirty="0" err="1" smtClean="0"/>
              <a:t>int</a:t>
            </a:r>
            <a:r>
              <a:rPr lang="en-US" sz="1400" dirty="0" smtClean="0"/>
              <a:t> main()</a:t>
            </a:r>
          </a:p>
          <a:p>
            <a:pPr>
              <a:buNone/>
            </a:pPr>
            <a:r>
              <a:rPr lang="en-US" sz="1400" dirty="0" smtClean="0"/>
              <a:t>{</a:t>
            </a:r>
          </a:p>
          <a:p>
            <a:pPr>
              <a:buNone/>
            </a:pPr>
            <a:r>
              <a:rPr lang="en-US" sz="1400" dirty="0" smtClean="0"/>
              <a:t>	 </a:t>
            </a:r>
            <a:r>
              <a:rPr lang="en-US" sz="1400" dirty="0" err="1" smtClean="0"/>
              <a:t>ofstream</a:t>
            </a:r>
            <a:r>
              <a:rPr lang="en-US" sz="1400" dirty="0" smtClean="0"/>
              <a:t> </a:t>
            </a:r>
            <a:r>
              <a:rPr lang="en-US" sz="1400" dirty="0" err="1" smtClean="0"/>
              <a:t>fout</a:t>
            </a:r>
            <a:r>
              <a:rPr lang="en-US" sz="1400" dirty="0" smtClean="0"/>
              <a:t>;</a:t>
            </a:r>
          </a:p>
          <a:p>
            <a:pPr>
              <a:buNone/>
            </a:pPr>
            <a:r>
              <a:rPr lang="en-US" sz="1400" dirty="0" smtClean="0"/>
              <a:t>	 </a:t>
            </a:r>
            <a:r>
              <a:rPr lang="en-US" sz="1400" dirty="0" err="1" smtClean="0"/>
              <a:t>fout.open</a:t>
            </a:r>
            <a:r>
              <a:rPr lang="en-US" sz="1400" dirty="0" smtClean="0"/>
              <a:t>("students");</a:t>
            </a:r>
          </a:p>
          <a:p>
            <a:pPr>
              <a:buNone/>
            </a:pPr>
            <a:r>
              <a:rPr lang="en-US" sz="1400" dirty="0" smtClean="0"/>
              <a:t>	 </a:t>
            </a:r>
            <a:r>
              <a:rPr lang="en-US" sz="1400" dirty="0" err="1" smtClean="0"/>
              <a:t>fout</a:t>
            </a:r>
            <a:r>
              <a:rPr lang="en-US" sz="1400" dirty="0" smtClean="0"/>
              <a:t>&lt;&lt;"Joe \n";</a:t>
            </a:r>
          </a:p>
          <a:p>
            <a:pPr>
              <a:buNone/>
            </a:pPr>
            <a:r>
              <a:rPr lang="en-US" sz="1400" dirty="0" smtClean="0"/>
              <a:t>	 </a:t>
            </a:r>
            <a:r>
              <a:rPr lang="en-US" sz="1400" dirty="0" err="1" smtClean="0"/>
              <a:t>fout</a:t>
            </a:r>
            <a:r>
              <a:rPr lang="en-US" sz="1400" dirty="0" smtClean="0"/>
              <a:t>&lt;&lt;"Bob\n";</a:t>
            </a:r>
          </a:p>
          <a:p>
            <a:pPr>
              <a:buNone/>
            </a:pPr>
            <a:r>
              <a:rPr lang="en-US" sz="1400" dirty="0" smtClean="0"/>
              <a:t>	 </a:t>
            </a:r>
            <a:r>
              <a:rPr lang="en-US" sz="1400" dirty="0" err="1" smtClean="0"/>
              <a:t>fout</a:t>
            </a:r>
            <a:r>
              <a:rPr lang="en-US" sz="1400" dirty="0" smtClean="0"/>
              <a:t>&lt;&lt;"Alice\n";</a:t>
            </a:r>
          </a:p>
          <a:p>
            <a:pPr>
              <a:buNone/>
            </a:pPr>
            <a:r>
              <a:rPr lang="en-US" sz="1400" dirty="0" smtClean="0"/>
              <a:t>	 </a:t>
            </a:r>
            <a:r>
              <a:rPr lang="en-US" sz="1400" dirty="0" err="1" smtClean="0"/>
              <a:t>fout.close</a:t>
            </a:r>
            <a:r>
              <a:rPr lang="en-US" sz="1400" dirty="0" smtClean="0"/>
              <a:t>();</a:t>
            </a:r>
          </a:p>
          <a:p>
            <a:pPr>
              <a:buNone/>
            </a:pPr>
            <a:r>
              <a:rPr lang="en-US" sz="1400" dirty="0" smtClean="0"/>
              <a:t>	 </a:t>
            </a:r>
            <a:r>
              <a:rPr lang="en-US" sz="1400" dirty="0" err="1" smtClean="0"/>
              <a:t>fout.open</a:t>
            </a:r>
            <a:r>
              <a:rPr lang="en-US" sz="1400" dirty="0" smtClean="0"/>
              <a:t>("interested subjects");</a:t>
            </a:r>
          </a:p>
          <a:p>
            <a:pPr>
              <a:buNone/>
            </a:pPr>
            <a:r>
              <a:rPr lang="en-US" sz="1400" dirty="0" smtClean="0"/>
              <a:t>	 </a:t>
            </a:r>
            <a:r>
              <a:rPr lang="en-US" sz="1400" dirty="0" err="1" smtClean="0"/>
              <a:t>fout</a:t>
            </a:r>
            <a:r>
              <a:rPr lang="en-US" sz="1400" dirty="0" smtClean="0"/>
              <a:t>&lt;&lt;"theory of Computation  \n ";</a:t>
            </a:r>
          </a:p>
          <a:p>
            <a:pPr>
              <a:buNone/>
            </a:pPr>
            <a:r>
              <a:rPr lang="en-US" sz="1400" dirty="0" smtClean="0"/>
              <a:t>	 </a:t>
            </a:r>
            <a:r>
              <a:rPr lang="en-US" sz="1400" dirty="0" err="1" smtClean="0"/>
              <a:t>fout</a:t>
            </a:r>
            <a:r>
              <a:rPr lang="en-US" sz="1400" dirty="0" smtClean="0"/>
              <a:t>&lt;&lt;"Programming concepts    \n";</a:t>
            </a:r>
          </a:p>
          <a:p>
            <a:pPr>
              <a:buNone/>
            </a:pPr>
            <a:r>
              <a:rPr lang="en-US" sz="1400" dirty="0" smtClean="0"/>
              <a:t>	 </a:t>
            </a:r>
            <a:r>
              <a:rPr lang="en-US" sz="1400" dirty="0" err="1" smtClean="0"/>
              <a:t>fout</a:t>
            </a:r>
            <a:r>
              <a:rPr lang="en-US" sz="1400" dirty="0" smtClean="0"/>
              <a:t>&lt;&lt;"Discrete Mathematics   \n ";</a:t>
            </a:r>
          </a:p>
          <a:p>
            <a:pPr>
              <a:buNone/>
            </a:pPr>
            <a:endParaRPr lang="en-US" sz="1400" dirty="0" smtClean="0"/>
          </a:p>
          <a:p>
            <a:pPr>
              <a:buNone/>
            </a:pPr>
            <a:r>
              <a:rPr lang="en-US" sz="1400" dirty="0" err="1" smtClean="0"/>
              <a:t>fout.close</a:t>
            </a:r>
            <a:r>
              <a:rPr lang="en-US" sz="1400" dirty="0" smtClean="0"/>
              <a:t>();</a:t>
            </a:r>
          </a:p>
          <a:p>
            <a:pPr>
              <a:buNone/>
            </a:pPr>
            <a:r>
              <a:rPr lang="en-US" sz="1800" dirty="0" smtClean="0"/>
              <a:t>             //Reading the files</a:t>
            </a:r>
          </a:p>
          <a:p>
            <a:pPr>
              <a:buNone/>
            </a:pPr>
            <a:r>
              <a:rPr lang="en-US" sz="1400" dirty="0" smtClean="0"/>
              <a:t>char line;</a:t>
            </a:r>
          </a:p>
          <a:p>
            <a:pPr>
              <a:buNone/>
            </a:pPr>
            <a:r>
              <a:rPr lang="en-US" sz="1400" dirty="0" err="1" smtClean="0"/>
              <a:t>ifstream</a:t>
            </a:r>
            <a:r>
              <a:rPr lang="en-US" sz="1400" dirty="0" smtClean="0"/>
              <a:t> </a:t>
            </a:r>
            <a:r>
              <a:rPr lang="en-US" sz="1400" dirty="0" err="1" smtClean="0"/>
              <a:t>im</a:t>
            </a:r>
            <a:r>
              <a:rPr lang="en-US" sz="1400" dirty="0" smtClean="0"/>
              <a:t>;</a:t>
            </a:r>
          </a:p>
          <a:p>
            <a:pPr>
              <a:buNone/>
            </a:pPr>
            <a:r>
              <a:rPr lang="en-US" sz="1400" dirty="0" err="1" smtClean="0"/>
              <a:t>im.open</a:t>
            </a:r>
            <a:r>
              <a:rPr lang="en-US" sz="1400" dirty="0" smtClean="0"/>
              <a:t>("students");</a:t>
            </a:r>
          </a:p>
        </p:txBody>
      </p:sp>
      <p:sp>
        <p:nvSpPr>
          <p:cNvPr id="4" name="Rectangle 3"/>
          <p:cNvSpPr/>
          <p:nvPr/>
        </p:nvSpPr>
        <p:spPr>
          <a:xfrm>
            <a:off x="4419600" y="609600"/>
            <a:ext cx="4572000" cy="5909310"/>
          </a:xfrm>
          <a:prstGeom prst="rect">
            <a:avLst/>
          </a:prstGeom>
        </p:spPr>
        <p:txBody>
          <a:bodyPr wrap="square">
            <a:spAutoFit/>
          </a:bodyPr>
          <a:lstStyle/>
          <a:p>
            <a:r>
              <a:rPr lang="en-US" dirty="0" err="1" smtClean="0"/>
              <a:t>cout</a:t>
            </a:r>
            <a:r>
              <a:rPr lang="en-US" dirty="0" smtClean="0"/>
              <a:t>&lt;&lt;":contents of students file\n";</a:t>
            </a:r>
          </a:p>
          <a:p>
            <a:r>
              <a:rPr lang="en-US" dirty="0" smtClean="0"/>
              <a:t>while(im.eof()==0)</a:t>
            </a:r>
          </a:p>
          <a:p>
            <a:r>
              <a:rPr lang="en-US" dirty="0" smtClean="0"/>
              <a:t>{</a:t>
            </a:r>
          </a:p>
          <a:p>
            <a:r>
              <a:rPr lang="en-US" dirty="0" smtClean="0"/>
              <a:t>	</a:t>
            </a:r>
            <a:r>
              <a:rPr lang="en-US" dirty="0" err="1" smtClean="0"/>
              <a:t>im.get</a:t>
            </a:r>
            <a:r>
              <a:rPr lang="en-US" dirty="0" smtClean="0"/>
              <a:t>(line);</a:t>
            </a:r>
          </a:p>
          <a:p>
            <a:r>
              <a:rPr lang="en-US" dirty="0" smtClean="0"/>
              <a:t>	</a:t>
            </a:r>
            <a:r>
              <a:rPr lang="en-US" dirty="0" err="1" smtClean="0"/>
              <a:t>cout</a:t>
            </a:r>
            <a:r>
              <a:rPr lang="en-US" dirty="0" smtClean="0"/>
              <a:t>&lt;&lt;line;</a:t>
            </a:r>
          </a:p>
          <a:p>
            <a:r>
              <a:rPr lang="en-US" dirty="0" smtClean="0"/>
              <a:t>     </a:t>
            </a:r>
            <a:r>
              <a:rPr lang="en-US" dirty="0" err="1" smtClean="0"/>
              <a:t>cout</a:t>
            </a:r>
            <a:r>
              <a:rPr lang="en-US" dirty="0" smtClean="0"/>
              <a:t>&lt;&lt;"\n";</a:t>
            </a:r>
          </a:p>
          <a:p>
            <a:r>
              <a:rPr lang="en-US" dirty="0" smtClean="0"/>
              <a:t>	}</a:t>
            </a:r>
          </a:p>
          <a:p>
            <a:r>
              <a:rPr lang="en-US" dirty="0" err="1" smtClean="0"/>
              <a:t>im.close</a:t>
            </a:r>
            <a:r>
              <a:rPr lang="en-US" dirty="0" smtClean="0"/>
              <a:t>();</a:t>
            </a:r>
          </a:p>
          <a:p>
            <a:r>
              <a:rPr lang="en-US" dirty="0" err="1" smtClean="0"/>
              <a:t>im.open</a:t>
            </a:r>
            <a:r>
              <a:rPr lang="en-US" dirty="0" smtClean="0"/>
              <a:t>("interested subjects");</a:t>
            </a:r>
          </a:p>
          <a:p>
            <a:r>
              <a:rPr lang="en-US" dirty="0" err="1" smtClean="0"/>
              <a:t>cout</a:t>
            </a:r>
            <a:r>
              <a:rPr lang="en-US" dirty="0" smtClean="0"/>
              <a:t>&lt;&lt;"subject file\n";</a:t>
            </a:r>
          </a:p>
          <a:p>
            <a:r>
              <a:rPr lang="en-US" dirty="0" smtClean="0"/>
              <a:t>while(im.eof()==0)</a:t>
            </a:r>
          </a:p>
          <a:p>
            <a:r>
              <a:rPr lang="en-US" dirty="0" smtClean="0"/>
              <a:t>{</a:t>
            </a:r>
          </a:p>
          <a:p>
            <a:r>
              <a:rPr lang="en-US" dirty="0" smtClean="0"/>
              <a:t>	</a:t>
            </a:r>
            <a:r>
              <a:rPr lang="en-US" dirty="0" err="1" smtClean="0"/>
              <a:t>im.get</a:t>
            </a:r>
            <a:r>
              <a:rPr lang="en-US" dirty="0" smtClean="0"/>
              <a:t>(line);</a:t>
            </a:r>
          </a:p>
          <a:p>
            <a:r>
              <a:rPr lang="en-US" dirty="0" smtClean="0"/>
              <a:t>	</a:t>
            </a:r>
            <a:r>
              <a:rPr lang="en-US" dirty="0" err="1" smtClean="0"/>
              <a:t>cout</a:t>
            </a:r>
            <a:r>
              <a:rPr lang="en-US" dirty="0" smtClean="0"/>
              <a:t>&lt;&lt;line;</a:t>
            </a:r>
          </a:p>
          <a:p>
            <a:r>
              <a:rPr lang="en-US" dirty="0" smtClean="0"/>
              <a:t>	</a:t>
            </a:r>
            <a:r>
              <a:rPr lang="en-US" dirty="0" err="1" smtClean="0"/>
              <a:t>cout</a:t>
            </a:r>
            <a:r>
              <a:rPr lang="en-US" dirty="0" smtClean="0"/>
              <a:t>&lt;&lt;"\n";</a:t>
            </a:r>
          </a:p>
          <a:p>
            <a:endParaRPr lang="en-US" dirty="0" smtClean="0"/>
          </a:p>
          <a:p>
            <a:r>
              <a:rPr lang="en-US" dirty="0" smtClean="0"/>
              <a:t>}</a:t>
            </a:r>
          </a:p>
          <a:p>
            <a:r>
              <a:rPr lang="en-US" dirty="0" err="1" smtClean="0"/>
              <a:t>im.close</a:t>
            </a:r>
            <a:r>
              <a:rPr lang="en-US" dirty="0" smtClean="0"/>
              <a:t>();</a:t>
            </a:r>
          </a:p>
          <a:p>
            <a:r>
              <a:rPr lang="en-US" dirty="0" smtClean="0"/>
              <a:t>return 0;</a:t>
            </a:r>
          </a:p>
          <a:p>
            <a:r>
              <a:rPr lang="en-US" dirty="0" smtClean="0"/>
              <a:t>} </a:t>
            </a:r>
          </a:p>
          <a:p>
            <a:endParaRPr lang="en-US" dirty="0"/>
          </a:p>
        </p:txBody>
      </p:sp>
      <p:cxnSp>
        <p:nvCxnSpPr>
          <p:cNvPr id="6" name="Straight Connector 5"/>
          <p:cNvCxnSpPr/>
          <p:nvPr/>
        </p:nvCxnSpPr>
        <p:spPr>
          <a:xfrm rot="5400000">
            <a:off x="1104900" y="3543300"/>
            <a:ext cx="6629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819400" y="0"/>
            <a:ext cx="2819400" cy="461665"/>
          </a:xfrm>
          <a:prstGeom prst="rect">
            <a:avLst/>
          </a:prstGeom>
        </p:spPr>
        <p:txBody>
          <a:bodyPr wrap="square">
            <a:spAutoFit/>
          </a:bodyPr>
          <a:lstStyle/>
          <a:p>
            <a:r>
              <a:rPr lang="en-US" sz="2400" dirty="0" smtClean="0"/>
              <a:t>Illustration of get () </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Use of read and write functions</a:t>
            </a:r>
            <a:endParaRPr lang="en-US" dirty="0"/>
          </a:p>
        </p:txBody>
      </p:sp>
      <p:sp>
        <p:nvSpPr>
          <p:cNvPr id="3" name="Content Placeholder 2"/>
          <p:cNvSpPr>
            <a:spLocks noGrp="1"/>
          </p:cNvSpPr>
          <p:nvPr>
            <p:ph idx="1"/>
          </p:nvPr>
        </p:nvSpPr>
        <p:spPr>
          <a:xfrm>
            <a:off x="457200" y="990600"/>
            <a:ext cx="3657600" cy="5135563"/>
          </a:xfrm>
        </p:spPr>
        <p:txBody>
          <a:bodyPr>
            <a:noAutofit/>
          </a:bodyPr>
          <a:lstStyle/>
          <a:p>
            <a:pPr>
              <a:buNone/>
            </a:pPr>
            <a:r>
              <a:rPr lang="en-US" sz="1800" dirty="0" smtClean="0"/>
              <a:t>#include&lt;</a:t>
            </a:r>
            <a:r>
              <a:rPr lang="en-US" sz="1800" dirty="0" err="1" smtClean="0"/>
              <a:t>iostream</a:t>
            </a:r>
            <a:r>
              <a:rPr lang="en-US" sz="1800" dirty="0" smtClean="0"/>
              <a:t>&gt;</a:t>
            </a:r>
          </a:p>
          <a:p>
            <a:pPr>
              <a:buNone/>
            </a:pPr>
            <a:r>
              <a:rPr lang="en-US" sz="1800" dirty="0" smtClean="0"/>
              <a:t>#include&lt;</a:t>
            </a:r>
            <a:r>
              <a:rPr lang="en-US" sz="1800" dirty="0" err="1" smtClean="0"/>
              <a:t>fstream</a:t>
            </a:r>
            <a:r>
              <a:rPr lang="en-US" sz="1800" dirty="0" smtClean="0"/>
              <a:t>&gt;</a:t>
            </a:r>
          </a:p>
          <a:p>
            <a:pPr>
              <a:buNone/>
            </a:pPr>
            <a:r>
              <a:rPr lang="en-US" sz="1800" dirty="0" smtClean="0"/>
              <a:t>using namespace std;</a:t>
            </a:r>
          </a:p>
          <a:p>
            <a:pPr>
              <a:buNone/>
            </a:pPr>
            <a:r>
              <a:rPr lang="en-US" sz="1800" dirty="0" err="1" smtClean="0"/>
              <a:t>int</a:t>
            </a:r>
            <a:r>
              <a:rPr lang="en-US" sz="1800" dirty="0" smtClean="0"/>
              <a:t> main()</a:t>
            </a:r>
          </a:p>
          <a:p>
            <a:pPr>
              <a:buNone/>
            </a:pPr>
            <a:r>
              <a:rPr lang="en-US" sz="1800" dirty="0" smtClean="0"/>
              <a:t>{ </a:t>
            </a:r>
          </a:p>
          <a:p>
            <a:pPr>
              <a:buNone/>
            </a:pPr>
            <a:r>
              <a:rPr lang="en-US" sz="1800" dirty="0" smtClean="0"/>
              <a:t>float height[4]= { 175.5,153.6 ,10.4,194.5};</a:t>
            </a:r>
          </a:p>
          <a:p>
            <a:pPr>
              <a:buNone/>
            </a:pPr>
            <a:endParaRPr lang="en-US" sz="1800" dirty="0" smtClean="0"/>
          </a:p>
          <a:p>
            <a:pPr>
              <a:buNone/>
            </a:pPr>
            <a:r>
              <a:rPr lang="en-US" sz="1800" dirty="0" smtClean="0"/>
              <a:t>float height1[10];</a:t>
            </a:r>
          </a:p>
          <a:p>
            <a:pPr>
              <a:buNone/>
            </a:pPr>
            <a:endParaRPr lang="en-US" sz="1800" dirty="0" smtClean="0"/>
          </a:p>
          <a:p>
            <a:pPr>
              <a:buNone/>
            </a:pPr>
            <a:r>
              <a:rPr lang="en-US" sz="1800" dirty="0" err="1" smtClean="0"/>
              <a:t>ofstream</a:t>
            </a:r>
            <a:r>
              <a:rPr lang="en-US" sz="1800" dirty="0" smtClean="0"/>
              <a:t> </a:t>
            </a:r>
            <a:r>
              <a:rPr lang="en-US" sz="1800" dirty="0" err="1" smtClean="0"/>
              <a:t>outf</a:t>
            </a:r>
            <a:r>
              <a:rPr lang="en-US" sz="1800" dirty="0" smtClean="0"/>
              <a:t>;</a:t>
            </a:r>
          </a:p>
          <a:p>
            <a:pPr>
              <a:buNone/>
            </a:pPr>
            <a:r>
              <a:rPr lang="en-US" sz="1800" dirty="0" err="1" smtClean="0"/>
              <a:t>outf.open</a:t>
            </a:r>
            <a:r>
              <a:rPr lang="en-US" sz="1800" dirty="0" smtClean="0"/>
              <a:t>("binary");</a:t>
            </a:r>
          </a:p>
          <a:p>
            <a:pPr>
              <a:buNone/>
            </a:pPr>
            <a:r>
              <a:rPr lang="en-US" sz="1800" dirty="0" err="1" smtClean="0"/>
              <a:t>outf.write</a:t>
            </a:r>
            <a:r>
              <a:rPr lang="en-US" sz="1800" dirty="0" smtClean="0"/>
              <a:t>((char*)&amp;height , </a:t>
            </a:r>
            <a:r>
              <a:rPr lang="en-US" sz="1800" dirty="0" err="1" smtClean="0"/>
              <a:t>sizeof</a:t>
            </a:r>
            <a:r>
              <a:rPr lang="en-US" sz="1800" dirty="0" smtClean="0"/>
              <a:t>(height));</a:t>
            </a:r>
          </a:p>
          <a:p>
            <a:pPr>
              <a:buNone/>
            </a:pPr>
            <a:endParaRPr lang="en-US" sz="1800" dirty="0" smtClean="0"/>
          </a:p>
          <a:p>
            <a:pPr>
              <a:buNone/>
            </a:pPr>
            <a:r>
              <a:rPr lang="en-US" sz="1800" dirty="0" err="1" smtClean="0"/>
              <a:t>outf.close</a:t>
            </a:r>
            <a:r>
              <a:rPr lang="en-US" sz="1800" dirty="0" smtClean="0"/>
              <a:t>();</a:t>
            </a:r>
          </a:p>
          <a:p>
            <a:pPr>
              <a:buNone/>
            </a:pPr>
            <a:endParaRPr lang="en-US" sz="1800" dirty="0" smtClean="0"/>
          </a:p>
          <a:p>
            <a:pPr>
              <a:buNone/>
            </a:pPr>
            <a:endParaRPr lang="en-US" sz="1800" dirty="0" smtClean="0"/>
          </a:p>
        </p:txBody>
      </p:sp>
      <p:sp>
        <p:nvSpPr>
          <p:cNvPr id="4" name="Rectangle 3"/>
          <p:cNvSpPr/>
          <p:nvPr/>
        </p:nvSpPr>
        <p:spPr>
          <a:xfrm>
            <a:off x="4572000" y="1219200"/>
            <a:ext cx="4343400" cy="3970318"/>
          </a:xfrm>
          <a:prstGeom prst="rect">
            <a:avLst/>
          </a:prstGeom>
        </p:spPr>
        <p:txBody>
          <a:bodyPr wrap="square">
            <a:spAutoFit/>
          </a:bodyPr>
          <a:lstStyle/>
          <a:p>
            <a:r>
              <a:rPr lang="en-US" dirty="0" smtClean="0"/>
              <a:t> </a:t>
            </a:r>
          </a:p>
          <a:p>
            <a:r>
              <a:rPr lang="en-US" dirty="0" smtClean="0"/>
              <a:t>  </a:t>
            </a:r>
            <a:r>
              <a:rPr lang="en-US" dirty="0" err="1" smtClean="0"/>
              <a:t>ifstream</a:t>
            </a:r>
            <a:r>
              <a:rPr lang="en-US" dirty="0" smtClean="0"/>
              <a:t> </a:t>
            </a:r>
            <a:r>
              <a:rPr lang="en-US" dirty="0" err="1" smtClean="0"/>
              <a:t>tf</a:t>
            </a:r>
            <a:r>
              <a:rPr lang="en-US" dirty="0" smtClean="0"/>
              <a:t>;</a:t>
            </a:r>
          </a:p>
          <a:p>
            <a:r>
              <a:rPr lang="en-US" dirty="0" err="1" smtClean="0"/>
              <a:t>tf.open</a:t>
            </a:r>
            <a:r>
              <a:rPr lang="en-US" dirty="0" smtClean="0"/>
              <a:t>("binary");</a:t>
            </a:r>
          </a:p>
          <a:p>
            <a:r>
              <a:rPr lang="en-US" dirty="0" err="1" smtClean="0"/>
              <a:t>tf.read</a:t>
            </a:r>
            <a:r>
              <a:rPr lang="en-US" dirty="0" smtClean="0"/>
              <a:t>((char*)&amp;height1 , </a:t>
            </a:r>
            <a:r>
              <a:rPr lang="en-US" dirty="0" err="1" smtClean="0"/>
              <a:t>sizeof</a:t>
            </a:r>
            <a:r>
              <a:rPr lang="en-US" dirty="0" smtClean="0"/>
              <a:t>(height1));</a:t>
            </a:r>
          </a:p>
          <a:p>
            <a:endParaRPr lang="en-US" dirty="0" smtClean="0"/>
          </a:p>
          <a:p>
            <a:r>
              <a:rPr lang="en-US" dirty="0" err="1" smtClean="0"/>
              <a:t>cout</a:t>
            </a:r>
            <a:r>
              <a:rPr lang="en-US" dirty="0" smtClean="0"/>
              <a:t>&lt;&lt;"values are\n";</a:t>
            </a:r>
          </a:p>
          <a:p>
            <a:r>
              <a:rPr lang="en-US" dirty="0" smtClean="0"/>
              <a:t>for(</a:t>
            </a:r>
            <a:r>
              <a:rPr lang="en-US" dirty="0" err="1" smtClean="0"/>
              <a:t>int</a:t>
            </a:r>
            <a:r>
              <a:rPr lang="en-US" dirty="0" smtClean="0"/>
              <a:t> </a:t>
            </a:r>
            <a:r>
              <a:rPr lang="en-US" dirty="0" err="1" smtClean="0"/>
              <a:t>i</a:t>
            </a:r>
            <a:r>
              <a:rPr lang="en-US" dirty="0" smtClean="0"/>
              <a:t>=0;i&lt;4;i++)</a:t>
            </a:r>
          </a:p>
          <a:p>
            <a:r>
              <a:rPr lang="en-US" dirty="0" smtClean="0"/>
              <a:t>{ </a:t>
            </a:r>
          </a:p>
          <a:p>
            <a:r>
              <a:rPr lang="en-US" dirty="0" err="1" smtClean="0"/>
              <a:t>cout</a:t>
            </a:r>
            <a:r>
              <a:rPr lang="en-US" dirty="0" smtClean="0"/>
              <a:t>&lt;&lt;height1[</a:t>
            </a:r>
            <a:r>
              <a:rPr lang="en-US" dirty="0" err="1" smtClean="0"/>
              <a:t>i</a:t>
            </a:r>
            <a:r>
              <a:rPr lang="en-US" dirty="0" smtClean="0"/>
              <a:t>];</a:t>
            </a:r>
          </a:p>
          <a:p>
            <a:r>
              <a:rPr lang="en-US" dirty="0" err="1" smtClean="0"/>
              <a:t>cout</a:t>
            </a:r>
            <a:r>
              <a:rPr lang="en-US" dirty="0" smtClean="0"/>
              <a:t>&lt;&lt;"\n";</a:t>
            </a:r>
          </a:p>
          <a:p>
            <a:r>
              <a:rPr lang="en-US" dirty="0" smtClean="0"/>
              <a:t>}</a:t>
            </a:r>
          </a:p>
          <a:p>
            <a:r>
              <a:rPr lang="en-US" dirty="0" smtClean="0"/>
              <a:t>  </a:t>
            </a:r>
          </a:p>
          <a:p>
            <a:r>
              <a:rPr lang="en-US" dirty="0" err="1" smtClean="0"/>
              <a:t>tf.close</a:t>
            </a:r>
            <a:r>
              <a:rPr lang="en-US" dirty="0" smtClean="0"/>
              <a:t>();</a:t>
            </a:r>
          </a:p>
          <a:p>
            <a:r>
              <a:rPr lang="en-US" dirty="0" smtClean="0"/>
              <a:t>}</a:t>
            </a:r>
            <a:endParaRPr lang="en-US" dirty="0"/>
          </a:p>
        </p:txBody>
      </p:sp>
      <p:cxnSp>
        <p:nvCxnSpPr>
          <p:cNvPr id="6" name="Straight Connector 5"/>
          <p:cNvCxnSpPr/>
          <p:nvPr/>
        </p:nvCxnSpPr>
        <p:spPr>
          <a:xfrm rot="5400000">
            <a:off x="1714500" y="4152900"/>
            <a:ext cx="5410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376362" y="1981200"/>
            <a:ext cx="6391275"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t>Writing objects into file</a:t>
            </a:r>
            <a:endParaRPr lang="en-US" sz="3200" dirty="0"/>
          </a:p>
        </p:txBody>
      </p:sp>
      <p:sp>
        <p:nvSpPr>
          <p:cNvPr id="3" name="Content Placeholder 2"/>
          <p:cNvSpPr>
            <a:spLocks noGrp="1"/>
          </p:cNvSpPr>
          <p:nvPr>
            <p:ph idx="1"/>
          </p:nvPr>
        </p:nvSpPr>
        <p:spPr>
          <a:xfrm>
            <a:off x="457200" y="914400"/>
            <a:ext cx="3733800" cy="5211763"/>
          </a:xfrm>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#include&lt;</a:t>
            </a:r>
            <a:r>
              <a:rPr lang="en-US" dirty="0" err="1" smtClean="0"/>
              <a:t>fstream</a:t>
            </a:r>
            <a:r>
              <a:rPr lang="en-US" dirty="0" smtClean="0"/>
              <a:t>&gt;</a:t>
            </a:r>
          </a:p>
          <a:p>
            <a:pPr>
              <a:buNone/>
            </a:pPr>
            <a:r>
              <a:rPr lang="en-US" dirty="0" smtClean="0"/>
              <a:t>using namespace std;</a:t>
            </a:r>
          </a:p>
          <a:p>
            <a:pPr>
              <a:buNone/>
            </a:pPr>
            <a:r>
              <a:rPr lang="en-US" dirty="0" smtClean="0"/>
              <a:t>class student</a:t>
            </a:r>
          </a:p>
          <a:p>
            <a:pPr>
              <a:buNone/>
            </a:pPr>
            <a:r>
              <a:rPr lang="en-US" dirty="0" smtClean="0"/>
              <a:t>{</a:t>
            </a:r>
          </a:p>
          <a:p>
            <a:pPr>
              <a:buNone/>
            </a:pPr>
            <a:r>
              <a:rPr lang="en-US" dirty="0" smtClean="0"/>
              <a:t> public:</a:t>
            </a:r>
          </a:p>
          <a:p>
            <a:pPr>
              <a:buNone/>
            </a:pPr>
            <a:r>
              <a:rPr lang="en-US" dirty="0" smtClean="0"/>
              <a:t> </a:t>
            </a:r>
            <a:r>
              <a:rPr lang="en-US" dirty="0" err="1" smtClean="0"/>
              <a:t>int</a:t>
            </a:r>
            <a:r>
              <a:rPr lang="en-US" dirty="0" smtClean="0"/>
              <a:t> </a:t>
            </a:r>
            <a:r>
              <a:rPr lang="en-US" dirty="0" err="1" smtClean="0"/>
              <a:t>rollno</a:t>
            </a:r>
            <a:r>
              <a:rPr lang="en-US" dirty="0" smtClean="0"/>
              <a:t>;</a:t>
            </a:r>
          </a:p>
          <a:p>
            <a:pPr>
              <a:buNone/>
            </a:pPr>
            <a:r>
              <a:rPr lang="en-US" dirty="0" smtClean="0"/>
              <a:t> string name;</a:t>
            </a:r>
          </a:p>
          <a:p>
            <a:pPr>
              <a:buNone/>
            </a:pPr>
            <a:endParaRPr lang="en-US" dirty="0" smtClean="0"/>
          </a:p>
          <a:p>
            <a:pPr>
              <a:buNone/>
            </a:pPr>
            <a:r>
              <a:rPr lang="en-US" dirty="0" smtClean="0"/>
              <a:t> void </a:t>
            </a:r>
            <a:r>
              <a:rPr lang="en-US" dirty="0" err="1" smtClean="0"/>
              <a:t>getdata</a:t>
            </a:r>
            <a:r>
              <a:rPr lang="en-US" dirty="0" smtClean="0"/>
              <a:t>()</a:t>
            </a:r>
          </a:p>
          <a:p>
            <a:pPr>
              <a:buNone/>
            </a:pPr>
            <a:r>
              <a:rPr lang="en-US" dirty="0" smtClean="0"/>
              <a:t> {</a:t>
            </a:r>
          </a:p>
          <a:p>
            <a:pPr>
              <a:buNone/>
            </a:pPr>
            <a:r>
              <a:rPr lang="en-US" dirty="0" err="1" smtClean="0"/>
              <a:t>cout</a:t>
            </a:r>
            <a:r>
              <a:rPr lang="en-US" dirty="0" smtClean="0"/>
              <a:t>&lt;&lt;“enter name and roll number\n”;  </a:t>
            </a:r>
          </a:p>
          <a:p>
            <a:pPr>
              <a:buNone/>
            </a:pPr>
            <a:r>
              <a:rPr lang="en-US" dirty="0" err="1" smtClean="0"/>
              <a:t>cin</a:t>
            </a:r>
            <a:r>
              <a:rPr lang="en-US" dirty="0" smtClean="0"/>
              <a:t>&gt;&gt;name; </a:t>
            </a:r>
          </a:p>
          <a:p>
            <a:pPr>
              <a:buNone/>
            </a:pPr>
            <a:r>
              <a:rPr lang="en-US" dirty="0" smtClean="0"/>
              <a:t> </a:t>
            </a:r>
            <a:r>
              <a:rPr lang="en-US" dirty="0" err="1" smtClean="0"/>
              <a:t>cin</a:t>
            </a:r>
            <a:r>
              <a:rPr lang="en-US" dirty="0" smtClean="0"/>
              <a:t>&gt;&gt;</a:t>
            </a:r>
            <a:r>
              <a:rPr lang="en-US" dirty="0" err="1" smtClean="0"/>
              <a:t>rollno</a:t>
            </a:r>
            <a:r>
              <a:rPr lang="en-US" dirty="0" smtClean="0"/>
              <a:t> ;</a:t>
            </a:r>
          </a:p>
          <a:p>
            <a:pPr>
              <a:buNone/>
            </a:pPr>
            <a:r>
              <a:rPr lang="en-US" dirty="0" smtClean="0"/>
              <a:t> }</a:t>
            </a:r>
          </a:p>
          <a:p>
            <a:pPr>
              <a:buNone/>
            </a:pPr>
            <a:r>
              <a:rPr lang="en-US" dirty="0" smtClean="0"/>
              <a:t> void display()</a:t>
            </a:r>
          </a:p>
          <a:p>
            <a:pPr>
              <a:buNone/>
            </a:pPr>
            <a:r>
              <a:rPr lang="en-US" dirty="0" smtClean="0"/>
              <a:t> { </a:t>
            </a:r>
          </a:p>
          <a:p>
            <a:pPr>
              <a:buNone/>
            </a:pPr>
            <a:r>
              <a:rPr lang="en-US" dirty="0" smtClean="0"/>
              <a:t>   </a:t>
            </a:r>
          </a:p>
          <a:p>
            <a:pPr>
              <a:buNone/>
            </a:pPr>
            <a:r>
              <a:rPr lang="en-US" dirty="0" smtClean="0"/>
              <a:t>   </a:t>
            </a:r>
            <a:r>
              <a:rPr lang="en-US" dirty="0" err="1" smtClean="0"/>
              <a:t>cout</a:t>
            </a:r>
            <a:r>
              <a:rPr lang="en-US" dirty="0" smtClean="0"/>
              <a:t>&lt;&lt;" name =" &lt;&lt;name;</a:t>
            </a:r>
          </a:p>
          <a:p>
            <a:pPr>
              <a:buNone/>
            </a:pPr>
            <a:r>
              <a:rPr lang="en-US" dirty="0" smtClean="0"/>
              <a:t>   </a:t>
            </a:r>
            <a:r>
              <a:rPr lang="en-US" dirty="0" err="1" smtClean="0"/>
              <a:t>cout</a:t>
            </a:r>
            <a:r>
              <a:rPr lang="en-US" dirty="0" smtClean="0"/>
              <a:t>&lt;&lt;"</a:t>
            </a:r>
            <a:r>
              <a:rPr lang="en-US" dirty="0" err="1" smtClean="0"/>
              <a:t>rollnumber</a:t>
            </a:r>
            <a:r>
              <a:rPr lang="en-US" dirty="0" smtClean="0"/>
              <a:t>="&lt;&lt;</a:t>
            </a:r>
            <a:r>
              <a:rPr lang="en-US" dirty="0" err="1" smtClean="0"/>
              <a:t>rollno</a:t>
            </a:r>
            <a:r>
              <a:rPr lang="en-US" dirty="0" smtClean="0"/>
              <a:t>;</a:t>
            </a:r>
          </a:p>
          <a:p>
            <a:pPr>
              <a:buNone/>
            </a:pPr>
            <a:r>
              <a:rPr lang="en-US" dirty="0" smtClean="0"/>
              <a:t> }</a:t>
            </a:r>
          </a:p>
          <a:p>
            <a:pPr>
              <a:buNone/>
            </a:pPr>
            <a:r>
              <a:rPr lang="en-US" dirty="0" smtClean="0"/>
              <a:t>};</a:t>
            </a:r>
          </a:p>
          <a:p>
            <a:endParaRPr lang="en-US" dirty="0" smtClean="0"/>
          </a:p>
        </p:txBody>
      </p:sp>
      <p:sp>
        <p:nvSpPr>
          <p:cNvPr id="4" name="Rectangle 3"/>
          <p:cNvSpPr/>
          <p:nvPr/>
        </p:nvSpPr>
        <p:spPr>
          <a:xfrm>
            <a:off x="4419600" y="762000"/>
            <a:ext cx="4267200" cy="5478423"/>
          </a:xfrm>
          <a:prstGeom prst="rect">
            <a:avLst/>
          </a:prstGeom>
        </p:spPr>
        <p:txBody>
          <a:bodyPr wrap="square">
            <a:spAutoFit/>
          </a:bodyPr>
          <a:lstStyle/>
          <a:p>
            <a:r>
              <a:rPr lang="en-US" sz="1400" dirty="0" err="1" smtClean="0"/>
              <a:t>int</a:t>
            </a:r>
            <a:r>
              <a:rPr lang="en-US" sz="1400" dirty="0" smtClean="0"/>
              <a:t> main()</a:t>
            </a:r>
          </a:p>
          <a:p>
            <a:r>
              <a:rPr lang="en-US" sz="1400" dirty="0" smtClean="0"/>
              <a:t>{ </a:t>
            </a:r>
          </a:p>
          <a:p>
            <a:r>
              <a:rPr lang="en-US" sz="1400" dirty="0" smtClean="0"/>
              <a:t>student s[62],</a:t>
            </a:r>
            <a:r>
              <a:rPr lang="en-US" sz="1400" dirty="0" err="1" smtClean="0"/>
              <a:t>sout</a:t>
            </a:r>
            <a:r>
              <a:rPr lang="en-US" sz="1400" dirty="0" smtClean="0"/>
              <a:t>[62];</a:t>
            </a:r>
          </a:p>
          <a:p>
            <a:r>
              <a:rPr lang="en-US" sz="1400" dirty="0" err="1" smtClean="0"/>
              <a:t>ofstream</a:t>
            </a:r>
            <a:r>
              <a:rPr lang="en-US" sz="1400" dirty="0" smtClean="0"/>
              <a:t> </a:t>
            </a:r>
            <a:r>
              <a:rPr lang="en-US" sz="1400" dirty="0" err="1" smtClean="0"/>
              <a:t>fs</a:t>
            </a:r>
            <a:r>
              <a:rPr lang="en-US" sz="1400" dirty="0" smtClean="0"/>
              <a:t>;</a:t>
            </a:r>
          </a:p>
          <a:p>
            <a:r>
              <a:rPr lang="en-US" sz="1400" dirty="0" err="1" smtClean="0"/>
              <a:t>fs.open</a:t>
            </a:r>
            <a:r>
              <a:rPr lang="en-US" sz="1400" dirty="0" smtClean="0"/>
              <a:t>("s4csa");</a:t>
            </a:r>
          </a:p>
          <a:p>
            <a:r>
              <a:rPr lang="en-US" sz="1400" dirty="0" err="1" smtClean="0"/>
              <a:t>cout</a:t>
            </a:r>
            <a:r>
              <a:rPr lang="en-US" sz="1400" dirty="0" smtClean="0"/>
              <a:t>&lt;&lt;"enter details\n";</a:t>
            </a:r>
          </a:p>
          <a:p>
            <a:endParaRPr lang="en-US" sz="1400" dirty="0" smtClean="0"/>
          </a:p>
          <a:p>
            <a:r>
              <a:rPr lang="en-US" sz="1400" dirty="0" smtClean="0"/>
              <a:t>for(</a:t>
            </a:r>
            <a:r>
              <a:rPr lang="en-US" sz="1400" dirty="0" err="1" smtClean="0"/>
              <a:t>int</a:t>
            </a:r>
            <a:r>
              <a:rPr lang="en-US" sz="1400" dirty="0" smtClean="0"/>
              <a:t> </a:t>
            </a:r>
            <a:r>
              <a:rPr lang="en-US" sz="1400" dirty="0" err="1" smtClean="0"/>
              <a:t>i</a:t>
            </a:r>
            <a:r>
              <a:rPr lang="en-US" sz="1400" dirty="0" smtClean="0"/>
              <a:t>=0;i&lt;62;i++)</a:t>
            </a:r>
          </a:p>
          <a:p>
            <a:r>
              <a:rPr lang="en-US" sz="1400" dirty="0" smtClean="0"/>
              <a:t>{</a:t>
            </a:r>
          </a:p>
          <a:p>
            <a:r>
              <a:rPr lang="en-US" sz="1400" dirty="0" smtClean="0"/>
              <a:t>s[</a:t>
            </a:r>
            <a:r>
              <a:rPr lang="en-US" sz="1400" dirty="0" err="1" smtClean="0"/>
              <a:t>i</a:t>
            </a:r>
            <a:r>
              <a:rPr lang="en-US" sz="1400" dirty="0" smtClean="0"/>
              <a:t>].</a:t>
            </a:r>
            <a:r>
              <a:rPr lang="en-US" sz="1400" dirty="0" err="1" smtClean="0"/>
              <a:t>getdata</a:t>
            </a:r>
            <a:r>
              <a:rPr lang="en-US" sz="1400" dirty="0" smtClean="0"/>
              <a:t>(); </a:t>
            </a:r>
          </a:p>
          <a:p>
            <a:r>
              <a:rPr lang="en-US" sz="1400" dirty="0" err="1" smtClean="0"/>
              <a:t>fs.write</a:t>
            </a:r>
            <a:r>
              <a:rPr lang="en-US" sz="1400" dirty="0" smtClean="0"/>
              <a:t>((char*)&amp;s[</a:t>
            </a:r>
            <a:r>
              <a:rPr lang="en-US" sz="1400" dirty="0" err="1" smtClean="0"/>
              <a:t>i</a:t>
            </a:r>
            <a:r>
              <a:rPr lang="en-US" sz="1400" dirty="0" smtClean="0"/>
              <a:t>],</a:t>
            </a:r>
            <a:r>
              <a:rPr lang="en-US" sz="1400" dirty="0" err="1" smtClean="0"/>
              <a:t>sizeof</a:t>
            </a:r>
            <a:r>
              <a:rPr lang="en-US" sz="1400" dirty="0" smtClean="0"/>
              <a:t>(s[</a:t>
            </a:r>
            <a:r>
              <a:rPr lang="en-US" sz="1400" dirty="0" err="1" smtClean="0"/>
              <a:t>i</a:t>
            </a:r>
            <a:r>
              <a:rPr lang="en-US" sz="1400" dirty="0" smtClean="0"/>
              <a:t>]));</a:t>
            </a:r>
          </a:p>
          <a:p>
            <a:r>
              <a:rPr lang="en-US" sz="1400" dirty="0" smtClean="0"/>
              <a:t>}</a:t>
            </a:r>
          </a:p>
          <a:p>
            <a:r>
              <a:rPr lang="en-US" sz="1400" dirty="0" err="1" smtClean="0"/>
              <a:t>fs.close</a:t>
            </a:r>
            <a:r>
              <a:rPr lang="en-US" sz="1400" dirty="0" smtClean="0"/>
              <a:t>();</a:t>
            </a:r>
          </a:p>
          <a:p>
            <a:endParaRPr lang="en-US" sz="1400" dirty="0" smtClean="0"/>
          </a:p>
          <a:p>
            <a:r>
              <a:rPr lang="en-US" sz="1400" dirty="0" err="1" smtClean="0"/>
              <a:t>ifstream</a:t>
            </a:r>
            <a:r>
              <a:rPr lang="en-US" sz="1400" dirty="0" smtClean="0"/>
              <a:t> f;</a:t>
            </a:r>
          </a:p>
          <a:p>
            <a:r>
              <a:rPr lang="en-US" sz="1400" dirty="0" err="1" smtClean="0"/>
              <a:t>f.open</a:t>
            </a:r>
            <a:r>
              <a:rPr lang="en-US" sz="1400" dirty="0" smtClean="0"/>
              <a:t>("s4csa");</a:t>
            </a:r>
          </a:p>
          <a:p>
            <a:r>
              <a:rPr lang="en-US" sz="1400" dirty="0" smtClean="0"/>
              <a:t>for(</a:t>
            </a:r>
            <a:r>
              <a:rPr lang="en-US" sz="1400" dirty="0" err="1" smtClean="0"/>
              <a:t>int</a:t>
            </a:r>
            <a:r>
              <a:rPr lang="en-US" sz="1400" dirty="0" smtClean="0"/>
              <a:t> </a:t>
            </a:r>
            <a:r>
              <a:rPr lang="en-US" sz="1400" dirty="0" err="1" smtClean="0"/>
              <a:t>i</a:t>
            </a:r>
            <a:r>
              <a:rPr lang="en-US" sz="1400" dirty="0" smtClean="0"/>
              <a:t>=0;i&lt;62;i++)</a:t>
            </a:r>
          </a:p>
          <a:p>
            <a:r>
              <a:rPr lang="en-US" sz="1400" dirty="0" smtClean="0"/>
              <a:t>{</a:t>
            </a:r>
          </a:p>
          <a:p>
            <a:r>
              <a:rPr lang="en-US" sz="1400" dirty="0" err="1" smtClean="0"/>
              <a:t>f.read</a:t>
            </a:r>
            <a:r>
              <a:rPr lang="en-US" sz="1400" dirty="0" smtClean="0"/>
              <a:t>((char*)&amp;</a:t>
            </a:r>
            <a:r>
              <a:rPr lang="en-US" sz="1400" dirty="0" err="1" smtClean="0"/>
              <a:t>sout</a:t>
            </a:r>
            <a:r>
              <a:rPr lang="en-US" sz="1400" dirty="0" smtClean="0"/>
              <a:t>[</a:t>
            </a:r>
            <a:r>
              <a:rPr lang="en-US" sz="1400" dirty="0" err="1" smtClean="0"/>
              <a:t>i</a:t>
            </a:r>
            <a:r>
              <a:rPr lang="en-US" sz="1400" dirty="0" smtClean="0"/>
              <a:t>],</a:t>
            </a:r>
            <a:r>
              <a:rPr lang="en-US" sz="1400" dirty="0" err="1" smtClean="0"/>
              <a:t>sizeof</a:t>
            </a:r>
            <a:r>
              <a:rPr lang="en-US" sz="1400" dirty="0" smtClean="0"/>
              <a:t>(</a:t>
            </a:r>
            <a:r>
              <a:rPr lang="en-US" sz="1400" dirty="0" err="1" smtClean="0"/>
              <a:t>sout</a:t>
            </a:r>
            <a:r>
              <a:rPr lang="en-US" sz="1400" dirty="0" smtClean="0"/>
              <a:t>[</a:t>
            </a:r>
            <a:r>
              <a:rPr lang="en-US" sz="1400" dirty="0" err="1" smtClean="0"/>
              <a:t>i</a:t>
            </a:r>
            <a:r>
              <a:rPr lang="en-US" sz="1400" dirty="0" smtClean="0"/>
              <a:t>]));</a:t>
            </a:r>
          </a:p>
          <a:p>
            <a:r>
              <a:rPr lang="en-US" sz="1400" dirty="0" err="1" smtClean="0"/>
              <a:t>sout</a:t>
            </a:r>
            <a:r>
              <a:rPr lang="en-US" sz="1400" dirty="0" smtClean="0"/>
              <a:t>[</a:t>
            </a:r>
            <a:r>
              <a:rPr lang="en-US" sz="1400" dirty="0" err="1" smtClean="0"/>
              <a:t>i</a:t>
            </a:r>
            <a:r>
              <a:rPr lang="en-US" sz="1400" dirty="0" smtClean="0"/>
              <a:t>].display(); </a:t>
            </a:r>
          </a:p>
          <a:p>
            <a:endParaRPr lang="en-US" sz="1400" dirty="0" smtClean="0"/>
          </a:p>
          <a:p>
            <a:r>
              <a:rPr lang="en-US" sz="1400" dirty="0" smtClean="0"/>
              <a:t>}</a:t>
            </a:r>
          </a:p>
          <a:p>
            <a:r>
              <a:rPr lang="en-US" sz="1400" dirty="0" err="1" smtClean="0"/>
              <a:t>f.close</a:t>
            </a:r>
            <a:r>
              <a:rPr lang="en-US" sz="1400" dirty="0" smtClean="0"/>
              <a:t>();</a:t>
            </a:r>
          </a:p>
          <a:p>
            <a:r>
              <a:rPr lang="en-US" sz="1400" dirty="0" smtClean="0"/>
              <a:t>return 0;</a:t>
            </a:r>
          </a:p>
          <a:p>
            <a:r>
              <a:rPr lang="en-US" sz="1400" dirty="0" smtClean="0"/>
              <a:t>}</a:t>
            </a:r>
            <a:endParaRPr lang="en-US" sz="1400" dirty="0"/>
          </a:p>
        </p:txBody>
      </p:sp>
      <p:cxnSp>
        <p:nvCxnSpPr>
          <p:cNvPr id="6" name="Straight Connector 5"/>
          <p:cNvCxnSpPr/>
          <p:nvPr/>
        </p:nvCxnSpPr>
        <p:spPr>
          <a:xfrm rot="5400000">
            <a:off x="1714500" y="3924300"/>
            <a:ext cx="5257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Language</a:t>
            </a:r>
            <a:endParaRPr lang="en-US" dirty="0"/>
          </a:p>
        </p:txBody>
      </p:sp>
      <p:sp>
        <p:nvSpPr>
          <p:cNvPr id="3" name="Content Placeholder 2"/>
          <p:cNvSpPr>
            <a:spLocks noGrp="1"/>
          </p:cNvSpPr>
          <p:nvPr>
            <p:ph idx="1"/>
          </p:nvPr>
        </p:nvSpPr>
        <p:spPr/>
        <p:txBody>
          <a:bodyPr>
            <a:normAutofit fontScale="92500"/>
          </a:bodyPr>
          <a:lstStyle/>
          <a:p>
            <a:r>
              <a:rPr lang="en-US" dirty="0" smtClean="0"/>
              <a:t>Developed by Sun Microsystems ,in the year 1991</a:t>
            </a:r>
          </a:p>
          <a:p>
            <a:r>
              <a:rPr lang="en-US" dirty="0" smtClean="0"/>
              <a:t>A team under the leadership of James Gosling</a:t>
            </a:r>
          </a:p>
          <a:p>
            <a:r>
              <a:rPr lang="en-US" dirty="0" smtClean="0"/>
              <a:t>Initially , it  was named as oak and renamed to java in 1995</a:t>
            </a:r>
          </a:p>
          <a:p>
            <a:pPr>
              <a:buNone/>
            </a:pPr>
            <a:endParaRPr lang="en-US" dirty="0" smtClean="0"/>
          </a:p>
          <a:p>
            <a:r>
              <a:rPr lang="en-US" dirty="0" smtClean="0"/>
              <a:t>Was developed to overcome the limitations of C and C++  in terms of portability and reliability.</a:t>
            </a:r>
          </a:p>
          <a:p>
            <a:r>
              <a:rPr lang="en-US" dirty="0" smtClean="0"/>
              <a:t>It is purely object oriented language.</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Compiled and interpreted.</a:t>
            </a:r>
          </a:p>
          <a:p>
            <a:pPr>
              <a:buNone/>
            </a:pPr>
            <a:r>
              <a:rPr lang="en-US" dirty="0" smtClean="0"/>
              <a:t>       Compiler converts to </a:t>
            </a:r>
            <a:r>
              <a:rPr lang="en-US" dirty="0" err="1" smtClean="0"/>
              <a:t>bytecode</a:t>
            </a:r>
            <a:r>
              <a:rPr lang="en-US" dirty="0" smtClean="0"/>
              <a:t>, and interpreter converts the </a:t>
            </a:r>
            <a:r>
              <a:rPr lang="en-US" dirty="0" err="1" smtClean="0"/>
              <a:t>bytecode</a:t>
            </a:r>
            <a:r>
              <a:rPr lang="en-US" dirty="0" smtClean="0"/>
              <a:t> to machine representation for execution.</a:t>
            </a:r>
          </a:p>
          <a:p>
            <a:r>
              <a:rPr lang="en-US" dirty="0" smtClean="0"/>
              <a:t>Platform independent and portable</a:t>
            </a:r>
          </a:p>
          <a:p>
            <a:r>
              <a:rPr lang="en-US" dirty="0" smtClean="0"/>
              <a:t>Object Oriented</a:t>
            </a:r>
          </a:p>
          <a:p>
            <a:r>
              <a:rPr lang="en-US" dirty="0" smtClean="0"/>
              <a:t>Robust and secure</a:t>
            </a:r>
          </a:p>
          <a:p>
            <a:r>
              <a:rPr lang="en-US" dirty="0" smtClean="0"/>
              <a:t>Distributed</a:t>
            </a:r>
          </a:p>
          <a:p>
            <a:r>
              <a:rPr lang="en-US" dirty="0" smtClean="0"/>
              <a:t>Multithreaded and Interactive</a:t>
            </a:r>
          </a:p>
          <a:p>
            <a:r>
              <a:rPr lang="en-US" dirty="0" smtClean="0"/>
              <a:t>High performance</a:t>
            </a:r>
          </a:p>
          <a:p>
            <a:r>
              <a:rPr lang="en-US" dirty="0" smtClean="0"/>
              <a:t>Dynamic and Extensible</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java</a:t>
            </a:r>
            <a:endParaRPr lang="en-US" dirty="0"/>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endParaRPr lang="en-US" dirty="0" smtClean="0"/>
          </a:p>
          <a:p>
            <a:r>
              <a:rPr lang="en-US" dirty="0" smtClean="0"/>
              <a:t>Simple</a:t>
            </a:r>
          </a:p>
          <a:p>
            <a:r>
              <a:rPr lang="en-US" dirty="0" smtClean="0"/>
              <a:t>Object-Oriented</a:t>
            </a:r>
          </a:p>
          <a:p>
            <a:r>
              <a:rPr lang="en-US" dirty="0" smtClean="0"/>
              <a:t>Platform independent</a:t>
            </a:r>
          </a:p>
          <a:p>
            <a:r>
              <a:rPr lang="en-US" dirty="0" smtClean="0"/>
              <a:t>Secured</a:t>
            </a:r>
          </a:p>
          <a:p>
            <a:r>
              <a:rPr lang="en-US" dirty="0" smtClean="0"/>
              <a:t>Robust</a:t>
            </a:r>
          </a:p>
          <a:p>
            <a:r>
              <a:rPr lang="en-US" dirty="0" smtClean="0"/>
              <a:t>Architecture neutral</a:t>
            </a:r>
          </a:p>
          <a:p>
            <a:r>
              <a:rPr lang="en-US" dirty="0" smtClean="0"/>
              <a:t>Portable</a:t>
            </a:r>
          </a:p>
          <a:p>
            <a:r>
              <a:rPr lang="en-US" dirty="0" smtClean="0"/>
              <a:t>Dynamic</a:t>
            </a:r>
          </a:p>
          <a:p>
            <a:r>
              <a:rPr lang="en-US" dirty="0" smtClean="0"/>
              <a:t>Interpreted</a:t>
            </a:r>
          </a:p>
          <a:p>
            <a:r>
              <a:rPr lang="en-US" dirty="0" smtClean="0"/>
              <a:t>High Performance</a:t>
            </a:r>
          </a:p>
          <a:p>
            <a:r>
              <a:rPr lang="en-US" dirty="0" smtClean="0"/>
              <a:t>Multithreaded</a:t>
            </a:r>
          </a:p>
          <a:p>
            <a:r>
              <a:rPr lang="en-US" dirty="0" smtClean="0"/>
              <a:t>Distributed</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Simple : -</a:t>
            </a:r>
          </a:p>
          <a:p>
            <a:pPr>
              <a:buNone/>
            </a:pPr>
            <a:r>
              <a:rPr lang="en-US" dirty="0" smtClean="0"/>
              <a:t>     According to Sun, Java language is simple because:       syntax is based on C++ (so easier for programmers to learn it after C++).       removed many confusing and/or rarely-used features e.g., explicit pointers, operator overloading etc.       </a:t>
            </a:r>
          </a:p>
          <a:p>
            <a:pPr>
              <a:buNone/>
            </a:pPr>
            <a:r>
              <a:rPr lang="en-US" dirty="0" smtClean="0"/>
              <a:t>    No need to remove unreferenced objects because there is Automatic Garbage Collection in java.</a:t>
            </a:r>
          </a:p>
          <a:p>
            <a:endParaRPr lang="en-US" dirty="0" smtClean="0"/>
          </a:p>
          <a:p>
            <a:r>
              <a:rPr lang="en-US" b="1" dirty="0" smtClean="0"/>
              <a:t>Platform Independence</a:t>
            </a:r>
            <a:r>
              <a:rPr lang="en-US" dirty="0" smtClean="0"/>
              <a:t>: - Java code is compiled by the compiler and converted into </a:t>
            </a:r>
            <a:r>
              <a:rPr lang="en-US" dirty="0" err="1" smtClean="0"/>
              <a:t>bytecode.This</a:t>
            </a:r>
            <a:r>
              <a:rPr lang="en-US" dirty="0" smtClean="0"/>
              <a:t> </a:t>
            </a:r>
            <a:r>
              <a:rPr lang="en-US" dirty="0" err="1" smtClean="0"/>
              <a:t>bytecode</a:t>
            </a:r>
            <a:r>
              <a:rPr lang="en-US" dirty="0" smtClean="0"/>
              <a:t> is a platform independent code because it can be run on multiple platforms i.e. Write Once and Run Anywhere.</a:t>
            </a:r>
          </a:p>
          <a:p>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33400" y="1066800"/>
            <a:ext cx="8229600" cy="1828800"/>
          </a:xfrm>
        </p:spPr>
        <p:txBody>
          <a:bodyPr/>
          <a:lstStyle/>
          <a:p>
            <a:pPr>
              <a:buNone/>
            </a:pPr>
            <a:r>
              <a:rPr lang="en-US" sz="2000" b="1" dirty="0" smtClean="0"/>
              <a:t>Secure: -</a:t>
            </a:r>
          </a:p>
          <a:p>
            <a:pPr>
              <a:buNone/>
            </a:pPr>
            <a:r>
              <a:rPr lang="en-US" sz="2000" dirty="0" smtClean="0"/>
              <a:t>Java is secured because - No explicit pointer</a:t>
            </a:r>
          </a:p>
          <a:p>
            <a:pPr>
              <a:buNone/>
            </a:pPr>
            <a:r>
              <a:rPr lang="en-US" sz="2000" dirty="0" smtClean="0"/>
              <a:t>Programs run inside Java virtual machine.</a:t>
            </a:r>
          </a:p>
          <a:p>
            <a:endParaRPr lang="en-US" dirty="0"/>
          </a:p>
        </p:txBody>
      </p:sp>
      <p:pic>
        <p:nvPicPr>
          <p:cNvPr id="1027" name="Picture 3"/>
          <p:cNvPicPr>
            <a:picLocks noChangeAspect="1" noChangeArrowheads="1"/>
          </p:cNvPicPr>
          <p:nvPr/>
        </p:nvPicPr>
        <p:blipFill>
          <a:blip r:embed="rId2"/>
          <a:srcRect/>
          <a:stretch>
            <a:fillRect/>
          </a:stretch>
        </p:blipFill>
        <p:spPr bwMode="auto">
          <a:xfrm>
            <a:off x="919163" y="2667000"/>
            <a:ext cx="7305675"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r>
              <a:rPr lang="en-US" b="1" dirty="0" smtClean="0"/>
              <a:t>  Robust</a:t>
            </a:r>
          </a:p>
          <a:p>
            <a:pPr>
              <a:buNone/>
            </a:pPr>
            <a:r>
              <a:rPr lang="en-US" dirty="0" smtClean="0"/>
              <a:t>        Robust simply means strong. Java uses strong memory management. There are lack of pointers that avoids security problem. There is automatic garbage collection in java. There is exception handling and type checking mechanism in java. All these points makes java robust. </a:t>
            </a:r>
          </a:p>
          <a:p>
            <a:endParaRPr lang="en-US" b="1" dirty="0" smtClean="0"/>
          </a:p>
          <a:p>
            <a:r>
              <a:rPr lang="en-US" b="1" dirty="0" smtClean="0"/>
              <a:t>Architecture-neutral</a:t>
            </a:r>
          </a:p>
          <a:p>
            <a:pPr>
              <a:buNone/>
            </a:pPr>
            <a:r>
              <a:rPr lang="en-US" dirty="0" smtClean="0"/>
              <a:t>     There is no implementation dependent features e.g. size of primitive types is set. </a:t>
            </a:r>
          </a:p>
          <a:p>
            <a:pPr>
              <a:buNone/>
            </a:pPr>
            <a:endParaRPr lang="en-US" dirty="0" smtClean="0"/>
          </a:p>
          <a:p>
            <a:r>
              <a:rPr lang="en-US" b="1" dirty="0" smtClean="0"/>
              <a:t>Portable</a:t>
            </a:r>
          </a:p>
          <a:p>
            <a:pPr>
              <a:buNone/>
            </a:pPr>
            <a:r>
              <a:rPr lang="en-US" dirty="0" smtClean="0"/>
              <a:t>       We may carry the java </a:t>
            </a:r>
            <a:r>
              <a:rPr lang="en-US" dirty="0" err="1" smtClean="0"/>
              <a:t>bytecode</a:t>
            </a:r>
            <a:r>
              <a:rPr lang="en-US" dirty="0" smtClean="0"/>
              <a:t> to any platform.</a:t>
            </a:r>
          </a:p>
          <a:p>
            <a:pPr>
              <a:buNone/>
            </a:pPr>
            <a:r>
              <a:rPr lang="en-US" dirty="0" smtClean="0"/>
              <a:t> </a:t>
            </a:r>
          </a:p>
          <a:p>
            <a:r>
              <a:rPr lang="en-US" b="1" dirty="0" smtClean="0"/>
              <a:t>High-performance</a:t>
            </a:r>
          </a:p>
          <a:p>
            <a:pPr>
              <a:buNone/>
            </a:pPr>
            <a:r>
              <a:rPr lang="en-US" dirty="0" smtClean="0"/>
              <a:t>    Java  architecture is designed to reduce overhead during run-time. Also the availability of multithreading enhances the overall speed of execution of program.</a:t>
            </a:r>
          </a:p>
          <a:p>
            <a:endParaRPr lang="en-US" b="1"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manipulations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2000" dirty="0" smtClean="0"/>
              <a:t>For using a file in a program we need to decide upon the following things,</a:t>
            </a:r>
          </a:p>
          <a:p>
            <a:pPr>
              <a:buNone/>
            </a:pPr>
            <a:endParaRPr lang="en-US" sz="2000" dirty="0" smtClean="0"/>
          </a:p>
          <a:p>
            <a:pPr marL="514350" indent="-514350">
              <a:buAutoNum type="arabicPeriod"/>
            </a:pPr>
            <a:r>
              <a:rPr lang="en-US" sz="2000" dirty="0" smtClean="0"/>
              <a:t>A suitable name for the file</a:t>
            </a:r>
          </a:p>
          <a:p>
            <a:pPr marL="514350" indent="-514350">
              <a:buAutoNum type="arabicPeriod"/>
            </a:pPr>
            <a:r>
              <a:rPr lang="en-US" sz="2000" dirty="0" smtClean="0"/>
              <a:t>Data type and structure</a:t>
            </a:r>
          </a:p>
          <a:p>
            <a:pPr marL="514350" indent="-514350">
              <a:buAutoNum type="arabicPeriod"/>
            </a:pPr>
            <a:r>
              <a:rPr lang="en-US" sz="2000" dirty="0" smtClean="0"/>
              <a:t>Purpose</a:t>
            </a:r>
          </a:p>
          <a:p>
            <a:pPr marL="514350" indent="-514350">
              <a:buAutoNum type="arabicPeriod"/>
            </a:pPr>
            <a:r>
              <a:rPr lang="en-US" sz="2000" dirty="0" smtClean="0"/>
              <a:t>Opening method</a:t>
            </a:r>
          </a:p>
          <a:p>
            <a:pPr marL="514350" indent="-514350">
              <a:buNone/>
            </a:pPr>
            <a:endParaRPr lang="en-US" sz="2000" dirty="0" smtClean="0"/>
          </a:p>
          <a:p>
            <a:pPr marL="514350" indent="-514350">
              <a:buNone/>
            </a:pPr>
            <a:r>
              <a:rPr lang="en-US" sz="2000" dirty="0" smtClean="0"/>
              <a:t>A file is defined  using the classes </a:t>
            </a:r>
            <a:r>
              <a:rPr lang="en-US" sz="2000" dirty="0" err="1" smtClean="0"/>
              <a:t>ifstream</a:t>
            </a:r>
            <a:r>
              <a:rPr lang="en-US" sz="2000" dirty="0" smtClean="0"/>
              <a:t> , </a:t>
            </a:r>
            <a:r>
              <a:rPr lang="en-US" sz="2000" dirty="0" err="1" smtClean="0"/>
              <a:t>ofstream</a:t>
            </a:r>
            <a:r>
              <a:rPr lang="en-US" sz="2000" dirty="0" smtClean="0"/>
              <a:t> and  </a:t>
            </a:r>
            <a:r>
              <a:rPr lang="en-US" sz="2000" dirty="0" err="1" smtClean="0"/>
              <a:t>fstream</a:t>
            </a:r>
            <a:r>
              <a:rPr lang="en-US" sz="2000" dirty="0" smtClean="0"/>
              <a:t>  contained in the header file </a:t>
            </a:r>
            <a:r>
              <a:rPr lang="en-US" sz="2000" dirty="0" err="1" smtClean="0"/>
              <a:t>fstream</a:t>
            </a:r>
            <a:r>
              <a:rPr lang="en-US" sz="2000" dirty="0" smtClean="0"/>
              <a:t>. The class to be used is based on the purpose whether we want to read data from file or write data to the file. </a:t>
            </a:r>
          </a:p>
          <a:p>
            <a:pPr marL="514350" indent="-514350">
              <a:buNone/>
            </a:pPr>
            <a:endParaRPr lang="en-US" sz="2000" dirty="0" smtClean="0"/>
          </a:p>
          <a:p>
            <a:pPr marL="514350" indent="-514350">
              <a:buNone/>
            </a:pP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000" b="1" dirty="0" smtClean="0"/>
              <a:t>Distributed:-</a:t>
            </a:r>
          </a:p>
          <a:p>
            <a:pPr>
              <a:buNone/>
            </a:pPr>
            <a:r>
              <a:rPr lang="en-US" sz="2000" dirty="0" smtClean="0"/>
              <a:t>We can create distributed applications in java. RMI and EJB are used for creating distributed applications. We may access files by calling the methods from any machine on the internet. </a:t>
            </a:r>
          </a:p>
          <a:p>
            <a:pPr>
              <a:buNone/>
            </a:pPr>
            <a:endParaRPr lang="en-US" sz="2000" dirty="0" smtClean="0"/>
          </a:p>
          <a:p>
            <a:r>
              <a:rPr lang="en-US" sz="2000" b="1" dirty="0" smtClean="0"/>
              <a:t>Multi-threaded:-</a:t>
            </a:r>
          </a:p>
          <a:p>
            <a:pPr>
              <a:buNone/>
            </a:pPr>
            <a:r>
              <a:rPr lang="en-US" sz="2000" dirty="0" smtClean="0"/>
              <a:t>A thread is like a separate program, executing concurrently. We can write Java programs that deal with many tasks at once by defining multiple threads. The main advantage of multi-threading is that it shares the same memory. </a:t>
            </a:r>
          </a:p>
          <a:p>
            <a:pPr>
              <a:buNone/>
            </a:pPr>
            <a:endParaRPr lang="en-US" sz="2000" dirty="0" smtClean="0"/>
          </a:p>
          <a:p>
            <a:pPr>
              <a:buNone/>
            </a:pPr>
            <a:r>
              <a:rPr lang="en-US" sz="2000" dirty="0" smtClean="0"/>
              <a:t>  Threads are important for multi-media, Web applications etc. </a:t>
            </a:r>
          </a:p>
          <a:p>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class Simple{  </a:t>
            </a:r>
          </a:p>
          <a:p>
            <a:pPr>
              <a:buNone/>
            </a:pPr>
            <a:r>
              <a:rPr lang="en-US" dirty="0" smtClean="0"/>
              <a:t>    public static void main(String </a:t>
            </a:r>
            <a:r>
              <a:rPr lang="en-US" dirty="0" err="1" smtClean="0"/>
              <a:t>args</a:t>
            </a:r>
            <a:r>
              <a:rPr lang="en-US" dirty="0" smtClean="0"/>
              <a:t>[])</a:t>
            </a:r>
          </a:p>
          <a:p>
            <a:pPr>
              <a:buNone/>
            </a:pPr>
            <a:r>
              <a:rPr lang="en-US" dirty="0" smtClean="0"/>
              <a:t>  {  </a:t>
            </a:r>
          </a:p>
          <a:p>
            <a:pPr>
              <a:buNone/>
            </a:pPr>
            <a:r>
              <a:rPr lang="en-US" dirty="0" smtClean="0"/>
              <a:t>     </a:t>
            </a:r>
            <a:r>
              <a:rPr lang="en-US" dirty="0" err="1" smtClean="0"/>
              <a:t>System.out.println</a:t>
            </a:r>
            <a:r>
              <a:rPr lang="en-US" dirty="0" smtClean="0"/>
              <a:t>("Hello Java");  </a:t>
            </a:r>
          </a:p>
          <a:p>
            <a:pPr>
              <a:buNone/>
            </a:pPr>
            <a:r>
              <a:rPr lang="en-US" dirty="0" smtClean="0"/>
              <a:t>    }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OOPs (Object Oriented Programming System)</a:t>
            </a:r>
            <a:br>
              <a:rPr lang="en-US" sz="3200" b="1" dirty="0" smtClean="0"/>
            </a:br>
            <a:endParaRPr lang="en-US" sz="3200" dirty="0"/>
          </a:p>
        </p:txBody>
      </p:sp>
      <p:sp>
        <p:nvSpPr>
          <p:cNvPr id="3" name="Content Placeholder 2"/>
          <p:cNvSpPr>
            <a:spLocks noGrp="1"/>
          </p:cNvSpPr>
          <p:nvPr>
            <p:ph idx="1"/>
          </p:nvPr>
        </p:nvSpPr>
        <p:spPr/>
        <p:txBody>
          <a:bodyPr>
            <a:normAutofit fontScale="55000" lnSpcReduction="20000"/>
          </a:bodyPr>
          <a:lstStyle/>
          <a:p>
            <a:r>
              <a:rPr lang="en-US" b="1" dirty="0" smtClean="0"/>
              <a:t>Object-Oriented Programming</a:t>
            </a:r>
            <a:r>
              <a:rPr lang="en-US" dirty="0" smtClean="0"/>
              <a:t> is a methodology or paradigm to design a program using classes and objects. It simplifies the software development and maintenance by providing some concepts:</a:t>
            </a:r>
          </a:p>
          <a:p>
            <a:endParaRPr lang="en-US" dirty="0" smtClean="0"/>
          </a:p>
          <a:p>
            <a:r>
              <a:rPr lang="en-US" b="1" dirty="0" smtClean="0"/>
              <a:t>Object based programming language </a:t>
            </a:r>
            <a:r>
              <a:rPr lang="en-US" dirty="0" smtClean="0"/>
              <a:t>follows all the features of OOPs except Inheritance. JavaScript and VBScript are examples of object based programming languages.</a:t>
            </a:r>
          </a:p>
          <a:p>
            <a:endParaRPr lang="en-US" dirty="0" smtClean="0"/>
          </a:p>
          <a:p>
            <a:r>
              <a:rPr lang="en-US" dirty="0" smtClean="0"/>
              <a:t>Object</a:t>
            </a:r>
          </a:p>
          <a:p>
            <a:r>
              <a:rPr lang="en-US" dirty="0" smtClean="0"/>
              <a:t>Class</a:t>
            </a:r>
          </a:p>
          <a:p>
            <a:r>
              <a:rPr lang="en-US" dirty="0" smtClean="0"/>
              <a:t>Inheritance</a:t>
            </a:r>
          </a:p>
          <a:p>
            <a:r>
              <a:rPr lang="en-US" dirty="0" smtClean="0"/>
              <a:t>Polymorphism</a:t>
            </a:r>
          </a:p>
          <a:p>
            <a:r>
              <a:rPr lang="en-US" dirty="0" smtClean="0"/>
              <a:t>Abstraction</a:t>
            </a:r>
          </a:p>
          <a:p>
            <a:r>
              <a:rPr lang="en-US" dirty="0" smtClean="0"/>
              <a:t>Encapsulation</a:t>
            </a:r>
          </a:p>
          <a:p>
            <a:r>
              <a:rPr lang="en-US" dirty="0" smtClean="0"/>
              <a:t>Dynamic binding</a:t>
            </a:r>
          </a:p>
          <a:p>
            <a:r>
              <a:rPr lang="en-US" dirty="0" smtClean="0"/>
              <a:t>Message  Passing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r>
              <a:rPr lang="en-US" b="1" dirty="0" smtClean="0"/>
              <a:t>Object:-  Objects are the basic runtime entities in an object oriented system. </a:t>
            </a:r>
          </a:p>
          <a:p>
            <a:pPr>
              <a:buNone/>
            </a:pPr>
            <a:r>
              <a:rPr lang="en-US" dirty="0" smtClean="0"/>
              <a:t>      They can be used to represent physical and logical entities  like chair, pen, table, keyboard, bike , person, students etc.</a:t>
            </a:r>
          </a:p>
          <a:p>
            <a:endParaRPr lang="en-US" b="1" dirty="0" smtClean="0"/>
          </a:p>
          <a:p>
            <a:r>
              <a:rPr lang="en-US" b="1" dirty="0" smtClean="0"/>
              <a:t>Class:  - </a:t>
            </a:r>
            <a:r>
              <a:rPr lang="en-US" dirty="0" smtClean="0"/>
              <a:t>The entire set of data and code of an object is made a user defined data type using the concept of class.</a:t>
            </a:r>
          </a:p>
          <a:p>
            <a:pPr>
              <a:buNone/>
            </a:pPr>
            <a:r>
              <a:rPr lang="en-US" dirty="0" smtClean="0"/>
              <a:t>             Once a class is defined, any number of objects of that class can be created.</a:t>
            </a:r>
          </a:p>
          <a:p>
            <a:endParaRPr lang="en-US" dirty="0" smtClean="0"/>
          </a:p>
          <a:p>
            <a:r>
              <a:rPr lang="en-US" b="1" dirty="0" smtClean="0"/>
              <a:t>Inheritance : - </a:t>
            </a:r>
            <a:r>
              <a:rPr lang="en-US" dirty="0" smtClean="0"/>
              <a:t>one object acquiring all the properties and </a:t>
            </a:r>
            <a:r>
              <a:rPr lang="en-US" dirty="0" err="1" smtClean="0"/>
              <a:t>behaviours</a:t>
            </a:r>
            <a:r>
              <a:rPr lang="en-US" dirty="0" smtClean="0"/>
              <a:t> of parent object is known as inheritance. It provides code reusability. It is used to achieve runtime polymorphism.</a:t>
            </a:r>
          </a:p>
          <a:p>
            <a:pPr>
              <a:buNone/>
            </a:pPr>
            <a:endParaRPr lang="en-US" dirty="0" smtClean="0"/>
          </a:p>
          <a:p>
            <a:r>
              <a:rPr lang="en-US" b="1" dirty="0" smtClean="0"/>
              <a:t>Polymorphism : -</a:t>
            </a:r>
            <a:r>
              <a:rPr lang="en-US" dirty="0" smtClean="0"/>
              <a:t>Means the ability to take more than one form. When one task is performed by different ways it is known as polymorphism</a:t>
            </a:r>
            <a:r>
              <a:rPr lang="en-US" b="1" dirty="0" smtClean="0"/>
              <a:t>.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sz="2400" dirty="0" smtClean="0"/>
              <a:t>Abstraction : - Hiding internal details and showing functionality is known as abstraction.</a:t>
            </a:r>
          </a:p>
          <a:p>
            <a:pPr>
              <a:buNone/>
            </a:pPr>
            <a:r>
              <a:rPr lang="en-US" sz="2400" dirty="0" smtClean="0"/>
              <a:t> </a:t>
            </a:r>
          </a:p>
          <a:p>
            <a:r>
              <a:rPr lang="en-US" sz="2400" dirty="0" smtClean="0"/>
              <a:t>Encapsulation : - Binding (or wrapping) code and data together into a single unit is known as encapsulation. </a:t>
            </a:r>
          </a:p>
          <a:p>
            <a:pPr>
              <a:buNone/>
            </a:pPr>
            <a:r>
              <a:rPr lang="en-US" sz="2400" dirty="0" smtClean="0"/>
              <a:t>        - A java class is the example of encapsulation. </a:t>
            </a:r>
          </a:p>
          <a:p>
            <a:pPr>
              <a:buNone/>
            </a:pPr>
            <a:endParaRPr lang="en-US" sz="2400" dirty="0" smtClean="0"/>
          </a:p>
          <a:p>
            <a:r>
              <a:rPr lang="en-US" sz="2400" dirty="0" smtClean="0"/>
              <a:t>Dynamic Binding : -The code associated with a function call is determined only at run-time.</a:t>
            </a:r>
          </a:p>
          <a:p>
            <a:endParaRPr lang="en-US" sz="2400" dirty="0" smtClean="0"/>
          </a:p>
          <a:p>
            <a:r>
              <a:rPr lang="en-US" sz="2400" dirty="0" smtClean="0"/>
              <a:t>Message Communication:- Objects communicate by sending and receiving messages. It involves specifying the name of the object, name of method and the information to be sent.</a:t>
            </a:r>
          </a:p>
          <a:p>
            <a:endParaRPr lang="en-US" sz="2400" dirty="0" smtClean="0"/>
          </a:p>
          <a:p>
            <a:pPr>
              <a:buNone/>
            </a:pPr>
            <a:r>
              <a:rPr lang="en-US" sz="2400" dirty="0" smtClean="0"/>
              <a:t>              </a:t>
            </a:r>
            <a:r>
              <a:rPr lang="en-US" sz="2400" dirty="0" err="1" smtClean="0"/>
              <a:t>Eg</a:t>
            </a:r>
            <a:r>
              <a:rPr lang="en-US" sz="2400" dirty="0" smtClean="0"/>
              <a:t>: - </a:t>
            </a:r>
            <a:r>
              <a:rPr lang="en-US" sz="2400" dirty="0" err="1" smtClean="0"/>
              <a:t>employee.salary</a:t>
            </a:r>
            <a:r>
              <a:rPr lang="en-US" sz="2400" dirty="0" smtClean="0"/>
              <a:t>(name);</a:t>
            </a:r>
          </a:p>
          <a:p>
            <a:pPr>
              <a:buNone/>
            </a:pPr>
            <a:r>
              <a:rPr lang="en-US" sz="2400" dirty="0" smtClean="0"/>
              <a:t>                (Object, Message and Information) </a:t>
            </a:r>
          </a:p>
          <a:p>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r>
              <a:rPr lang="en-US" dirty="0" smtClean="0"/>
              <a:t>Comparison between Java and C++</a:t>
            </a:r>
            <a:endParaRPr lang="en-US" dirty="0"/>
          </a:p>
        </p:txBody>
      </p:sp>
      <p:sp>
        <p:nvSpPr>
          <p:cNvPr id="3" name="Content Placeholder 2"/>
          <p:cNvSpPr>
            <a:spLocks noGrp="1"/>
          </p:cNvSpPr>
          <p:nvPr>
            <p:ph idx="1"/>
          </p:nvPr>
        </p:nvSpPr>
        <p:spPr>
          <a:xfrm>
            <a:off x="457200" y="1371600"/>
            <a:ext cx="3962400" cy="5486400"/>
          </a:xfrm>
        </p:spPr>
        <p:txBody>
          <a:bodyPr>
            <a:normAutofit fontScale="32500" lnSpcReduction="20000"/>
          </a:bodyPr>
          <a:lstStyle/>
          <a:p>
            <a:endParaRPr lang="en-US" dirty="0" smtClean="0"/>
          </a:p>
          <a:p>
            <a:pPr>
              <a:buNone/>
            </a:pPr>
            <a:r>
              <a:rPr lang="en-US" sz="4900" b="1" dirty="0" smtClean="0"/>
              <a:t>                              JAVA </a:t>
            </a:r>
          </a:p>
          <a:p>
            <a:pPr>
              <a:buNone/>
            </a:pPr>
            <a:r>
              <a:rPr lang="en-US" sz="4900" dirty="0" smtClean="0"/>
              <a:t>Java is a pure object oriented programming language; therefore, everything is an object in Java.</a:t>
            </a:r>
          </a:p>
          <a:p>
            <a:pPr>
              <a:buNone/>
            </a:pPr>
            <a:endParaRPr lang="en-US" sz="4900" dirty="0" smtClean="0"/>
          </a:p>
          <a:p>
            <a:pPr>
              <a:buNone/>
            </a:pPr>
            <a:r>
              <a:rPr lang="en-US" sz="4900" dirty="0" smtClean="0"/>
              <a:t>Java does not support pointers, templates, unions, operator overloading, structures etc.  But of course it supports references.</a:t>
            </a:r>
          </a:p>
          <a:p>
            <a:pPr>
              <a:buNone/>
            </a:pPr>
            <a:endParaRPr lang="en-US" sz="4900" dirty="0" smtClean="0"/>
          </a:p>
          <a:p>
            <a:pPr>
              <a:buNone/>
            </a:pPr>
            <a:r>
              <a:rPr lang="en-US" sz="4900" dirty="0" smtClean="0"/>
              <a:t>Java supports automatic garbage collection. It does not support destructors as C++ does. </a:t>
            </a:r>
          </a:p>
          <a:p>
            <a:pPr>
              <a:buNone/>
            </a:pPr>
            <a:endParaRPr lang="en-US" sz="4900" dirty="0" smtClean="0"/>
          </a:p>
          <a:p>
            <a:pPr>
              <a:buNone/>
            </a:pPr>
            <a:r>
              <a:rPr lang="en-US" sz="4900" dirty="0" smtClean="0"/>
              <a:t>Java does not support conditional compilation and inclusion</a:t>
            </a:r>
          </a:p>
          <a:p>
            <a:pPr>
              <a:buNone/>
            </a:pPr>
            <a:endParaRPr lang="en-US" sz="4900" dirty="0" smtClean="0"/>
          </a:p>
          <a:p>
            <a:pPr>
              <a:buNone/>
            </a:pPr>
            <a:r>
              <a:rPr lang="en-US" sz="4900" dirty="0" smtClean="0"/>
              <a:t> Java has built in support for threads. In Java, there is a Thread class that you inherit to create a new thread and override the run() method. </a:t>
            </a:r>
          </a:p>
        </p:txBody>
      </p:sp>
      <p:sp>
        <p:nvSpPr>
          <p:cNvPr id="4" name="Rectangle 3"/>
          <p:cNvSpPr/>
          <p:nvPr/>
        </p:nvSpPr>
        <p:spPr>
          <a:xfrm>
            <a:off x="4800600" y="1143000"/>
            <a:ext cx="4038600" cy="6186309"/>
          </a:xfrm>
          <a:prstGeom prst="rect">
            <a:avLst/>
          </a:prstGeom>
        </p:spPr>
        <p:txBody>
          <a:bodyPr wrap="square">
            <a:spAutoFit/>
          </a:bodyPr>
          <a:lstStyle/>
          <a:p>
            <a:pPr algn="ctr"/>
            <a:r>
              <a:rPr lang="en-US" b="1" dirty="0" smtClean="0"/>
              <a:t>C++</a:t>
            </a:r>
          </a:p>
          <a:p>
            <a:r>
              <a:rPr lang="en-US" dirty="0" smtClean="0"/>
              <a:t>C++ supports both procedural and object oriented programming; therefore, it is called a hybrid language. </a:t>
            </a:r>
          </a:p>
          <a:p>
            <a:endParaRPr lang="en-US" dirty="0" smtClean="0"/>
          </a:p>
          <a:p>
            <a:r>
              <a:rPr lang="en-US" dirty="0" smtClean="0"/>
              <a:t> C++ supports structures, unions, templates,  operator overloading, pointers and pointer arithmetic.</a:t>
            </a:r>
          </a:p>
          <a:p>
            <a:endParaRPr lang="en-US" dirty="0" smtClean="0"/>
          </a:p>
          <a:p>
            <a:endParaRPr lang="en-US" dirty="0" smtClean="0"/>
          </a:p>
          <a:p>
            <a:r>
              <a:rPr lang="en-US" dirty="0" smtClean="0"/>
              <a:t>C++ support destructors, which is </a:t>
            </a:r>
          </a:p>
          <a:p>
            <a:r>
              <a:rPr lang="en-US" dirty="0" smtClean="0"/>
              <a:t>automatically invoked when the object is destroyed. </a:t>
            </a:r>
          </a:p>
          <a:p>
            <a:endParaRPr lang="en-US" dirty="0" smtClean="0"/>
          </a:p>
          <a:p>
            <a:r>
              <a:rPr lang="en-US" dirty="0" smtClean="0"/>
              <a:t> Conditional inclusion (#</a:t>
            </a:r>
            <a:r>
              <a:rPr lang="en-US" dirty="0" err="1" smtClean="0"/>
              <a:t>ifdef</a:t>
            </a:r>
            <a:r>
              <a:rPr lang="en-US" dirty="0" smtClean="0"/>
              <a:t> ,  #</a:t>
            </a:r>
            <a:r>
              <a:rPr lang="en-US" dirty="0" err="1" smtClean="0"/>
              <a:t>ifndef</a:t>
            </a:r>
            <a:r>
              <a:rPr lang="en-US" dirty="0" smtClean="0"/>
              <a:t> type) is one of the main features of C++..</a:t>
            </a:r>
          </a:p>
          <a:p>
            <a:endParaRPr lang="en-US" dirty="0" smtClean="0"/>
          </a:p>
          <a:p>
            <a:r>
              <a:rPr lang="en-US" dirty="0" smtClean="0"/>
              <a:t>C++ has no built in support for threads. C++ relies on non-standard third-party libraries for thread support.</a:t>
            </a:r>
          </a:p>
          <a:p>
            <a:endParaRPr lang="en-US" dirty="0" smtClean="0"/>
          </a:p>
          <a:p>
            <a:r>
              <a:rPr lang="en-US" dirty="0" smtClean="0"/>
              <a:t> </a:t>
            </a:r>
            <a:endParaRPr lang="en-US" dirty="0"/>
          </a:p>
        </p:txBody>
      </p:sp>
      <p:sp>
        <p:nvSpPr>
          <p:cNvPr id="5" name="Rectangle 4"/>
          <p:cNvSpPr/>
          <p:nvPr/>
        </p:nvSpPr>
        <p:spPr>
          <a:xfrm>
            <a:off x="1143000" y="685800"/>
            <a:ext cx="7162800" cy="646331"/>
          </a:xfrm>
          <a:prstGeom prst="rect">
            <a:avLst/>
          </a:prstGeom>
        </p:spPr>
        <p:txBody>
          <a:bodyPr wrap="square">
            <a:spAutoFit/>
          </a:bodyPr>
          <a:lstStyle/>
          <a:p>
            <a:r>
              <a:rPr lang="en-US" dirty="0" smtClean="0"/>
              <a:t>Both Java and C++ support object oriented programming, yet there are differences between them. </a:t>
            </a:r>
          </a:p>
        </p:txBody>
      </p:sp>
      <p:cxnSp>
        <p:nvCxnSpPr>
          <p:cNvPr id="7" name="Straight Connector 6"/>
          <p:cNvCxnSpPr/>
          <p:nvPr/>
        </p:nvCxnSpPr>
        <p:spPr>
          <a:xfrm rot="5400000">
            <a:off x="1790700" y="4000500"/>
            <a:ext cx="5715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Comparison ( </a:t>
            </a:r>
            <a:r>
              <a:rPr lang="en-US" dirty="0" err="1" smtClean="0"/>
              <a:t>Contd</a:t>
            </a:r>
            <a:r>
              <a:rPr lang="en-US" dirty="0" smtClean="0"/>
              <a:t>…)</a:t>
            </a:r>
            <a:endParaRPr lang="en-US" dirty="0"/>
          </a:p>
        </p:txBody>
      </p:sp>
      <p:sp>
        <p:nvSpPr>
          <p:cNvPr id="3" name="Content Placeholder 2"/>
          <p:cNvSpPr>
            <a:spLocks noGrp="1"/>
          </p:cNvSpPr>
          <p:nvPr>
            <p:ph idx="1"/>
          </p:nvPr>
        </p:nvSpPr>
        <p:spPr>
          <a:xfrm>
            <a:off x="533400" y="1143000"/>
            <a:ext cx="4267200" cy="4754563"/>
          </a:xfrm>
        </p:spPr>
        <p:txBody>
          <a:bodyPr>
            <a:noAutofit/>
          </a:bodyPr>
          <a:lstStyle/>
          <a:p>
            <a:pPr>
              <a:buNone/>
            </a:pPr>
            <a:r>
              <a:rPr lang="en-US" sz="1800" b="1" dirty="0" smtClean="0"/>
              <a:t>                                        JAVA</a:t>
            </a:r>
          </a:p>
          <a:p>
            <a:r>
              <a:rPr lang="en-US" sz="1600" dirty="0" smtClean="0"/>
              <a:t> Java does not support default arguments. There is no scope resolution operator (::) in Java. </a:t>
            </a:r>
          </a:p>
          <a:p>
            <a:endParaRPr lang="en-US" sz="1600" dirty="0" smtClean="0"/>
          </a:p>
          <a:p>
            <a:endParaRPr lang="en-US" sz="1600" dirty="0" smtClean="0"/>
          </a:p>
          <a:p>
            <a:r>
              <a:rPr lang="en-US" sz="1600" dirty="0" smtClean="0"/>
              <a:t>There is no </a:t>
            </a:r>
            <a:r>
              <a:rPr lang="en-US" sz="1600" i="1" dirty="0" err="1" smtClean="0"/>
              <a:t>goto</a:t>
            </a:r>
            <a:r>
              <a:rPr lang="en-US" sz="1600" dirty="0" smtClean="0"/>
              <a:t> statement in Java. The keywords const and </a:t>
            </a:r>
            <a:r>
              <a:rPr lang="en-US" sz="1600" dirty="0" err="1" smtClean="0"/>
              <a:t>goto</a:t>
            </a:r>
            <a:r>
              <a:rPr lang="en-US" sz="1600" dirty="0" smtClean="0"/>
              <a:t> are reserved, even though they are not used. </a:t>
            </a:r>
          </a:p>
          <a:p>
            <a:endParaRPr lang="en-US" sz="1600" dirty="0" smtClean="0"/>
          </a:p>
          <a:p>
            <a:r>
              <a:rPr lang="en-US" sz="1600" dirty="0" smtClean="0"/>
              <a:t> Java doesn't provide multiple inheritance, at least not in the same sense that C++ does. </a:t>
            </a:r>
          </a:p>
          <a:p>
            <a:endParaRPr lang="en-US" sz="1600" dirty="0" smtClean="0"/>
          </a:p>
          <a:p>
            <a:r>
              <a:rPr lang="en-US" sz="1600" dirty="0" smtClean="0"/>
              <a:t>Exception handling in Java is different.</a:t>
            </a:r>
          </a:p>
          <a:p>
            <a:pPr>
              <a:buNone/>
            </a:pPr>
            <a:r>
              <a:rPr lang="en-US" sz="1600" dirty="0" smtClean="0"/>
              <a:t>       In Java, try/catch must be defined if the function suspects that it may throw an exception. </a:t>
            </a:r>
          </a:p>
        </p:txBody>
      </p:sp>
      <p:sp>
        <p:nvSpPr>
          <p:cNvPr id="4" name="Rectangle 3"/>
          <p:cNvSpPr/>
          <p:nvPr/>
        </p:nvSpPr>
        <p:spPr>
          <a:xfrm>
            <a:off x="4800600" y="1066800"/>
            <a:ext cx="4191000" cy="5324535"/>
          </a:xfrm>
          <a:prstGeom prst="rect">
            <a:avLst/>
          </a:prstGeom>
        </p:spPr>
        <p:txBody>
          <a:bodyPr wrap="square">
            <a:spAutoFit/>
          </a:bodyPr>
          <a:lstStyle/>
          <a:p>
            <a:r>
              <a:rPr lang="en-US" sz="2000" dirty="0" smtClean="0"/>
              <a:t>                     </a:t>
            </a:r>
            <a:r>
              <a:rPr lang="en-US" sz="2000" b="1" dirty="0" smtClean="0"/>
              <a:t> C++</a:t>
            </a:r>
          </a:p>
          <a:p>
            <a:endParaRPr lang="en-US" sz="1600" dirty="0" smtClean="0"/>
          </a:p>
          <a:p>
            <a:r>
              <a:rPr lang="en-US" sz="1600" dirty="0" smtClean="0"/>
              <a:t>C++ supports default arguments. C++ has scope resolution operator (::) which is used to define a method outside a class and to access a global variable within from the scope ,where a local variable also exists with the same name. </a:t>
            </a:r>
          </a:p>
          <a:p>
            <a:endParaRPr lang="en-US" sz="1600" dirty="0" smtClean="0"/>
          </a:p>
          <a:p>
            <a:r>
              <a:rPr lang="en-US" sz="1600" dirty="0" smtClean="0"/>
              <a:t>C++ has </a:t>
            </a:r>
            <a:r>
              <a:rPr lang="en-US" sz="1600" i="1" dirty="0" err="1" smtClean="0"/>
              <a:t>goto</a:t>
            </a:r>
            <a:r>
              <a:rPr lang="en-US" sz="1600" dirty="0" smtClean="0"/>
              <a:t> statement. However, it is not considered a  good practice to use </a:t>
            </a:r>
            <a:r>
              <a:rPr lang="en-US" sz="1600" i="1" dirty="0" err="1" smtClean="0"/>
              <a:t>goto</a:t>
            </a:r>
            <a:r>
              <a:rPr lang="en-US" sz="1600" dirty="0" smtClean="0"/>
              <a:t> statement.</a:t>
            </a:r>
          </a:p>
          <a:p>
            <a:endParaRPr lang="en-US" sz="1600" dirty="0" smtClean="0"/>
          </a:p>
          <a:p>
            <a:r>
              <a:rPr lang="en-US" sz="1600" dirty="0" smtClean="0"/>
              <a:t>C++ does support multiple inheritance. The keyword virtual is used to resolve ambiguities during multiple inheritance if there is any.</a:t>
            </a:r>
          </a:p>
          <a:p>
            <a:endParaRPr lang="en-US" sz="1600" dirty="0" smtClean="0"/>
          </a:p>
          <a:p>
            <a:r>
              <a:rPr lang="en-US" sz="1600" dirty="0" smtClean="0"/>
              <a:t> While in C++, you may not include the try/catch even if the function throws an exception.</a:t>
            </a:r>
          </a:p>
          <a:p>
            <a:endParaRPr lang="en-US" sz="1600" dirty="0" smtClean="0"/>
          </a:p>
          <a:p>
            <a:endParaRPr lang="en-US" sz="1600" dirty="0" smtClean="0"/>
          </a:p>
          <a:p>
            <a:endParaRPr lang="en-US" sz="1600" dirty="0"/>
          </a:p>
        </p:txBody>
      </p:sp>
      <p:cxnSp>
        <p:nvCxnSpPr>
          <p:cNvPr id="6" name="Straight Connector 5"/>
          <p:cNvCxnSpPr/>
          <p:nvPr/>
        </p:nvCxnSpPr>
        <p:spPr>
          <a:xfrm rot="5400000">
            <a:off x="2172494" y="3771106"/>
            <a:ext cx="5105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Comparison ( </a:t>
            </a:r>
            <a:r>
              <a:rPr lang="en-US" dirty="0" err="1" smtClean="0"/>
              <a:t>Contd</a:t>
            </a:r>
            <a:r>
              <a:rPr lang="en-US" dirty="0" smtClean="0"/>
              <a:t>…)</a:t>
            </a:r>
            <a:endParaRPr lang="en-US" dirty="0"/>
          </a:p>
        </p:txBody>
      </p:sp>
      <p:sp>
        <p:nvSpPr>
          <p:cNvPr id="3" name="Content Placeholder 2"/>
          <p:cNvSpPr>
            <a:spLocks noGrp="1"/>
          </p:cNvSpPr>
          <p:nvPr>
            <p:ph idx="1"/>
          </p:nvPr>
        </p:nvSpPr>
        <p:spPr>
          <a:xfrm>
            <a:off x="304800" y="1219200"/>
            <a:ext cx="4343400" cy="4906963"/>
          </a:xfrm>
        </p:spPr>
        <p:txBody>
          <a:bodyPr>
            <a:normAutofit fontScale="55000" lnSpcReduction="20000"/>
          </a:bodyPr>
          <a:lstStyle/>
          <a:p>
            <a:pPr>
              <a:buNone/>
            </a:pPr>
            <a:r>
              <a:rPr lang="en-US" sz="3800" b="1" dirty="0" smtClean="0"/>
              <a:t>                               JAVA</a:t>
            </a:r>
          </a:p>
          <a:p>
            <a:r>
              <a:rPr lang="en-US" dirty="0" smtClean="0"/>
              <a:t>Java has method overloading, but no operator overloading. The String class does use the + and += operators to concatenate strings and String expressions.</a:t>
            </a:r>
          </a:p>
          <a:p>
            <a:endParaRPr lang="en-US" dirty="0" smtClean="0"/>
          </a:p>
          <a:p>
            <a:endParaRPr lang="en-US" dirty="0" smtClean="0"/>
          </a:p>
          <a:p>
            <a:r>
              <a:rPr lang="en-US" dirty="0" smtClean="0"/>
              <a:t>     Java has built-in support for documentation comments (/** ... */); therefore, Java source files can contain their own documentation, which is read by a separate tool usually </a:t>
            </a:r>
            <a:r>
              <a:rPr lang="en-US" dirty="0" err="1" smtClean="0"/>
              <a:t>javadoc</a:t>
            </a:r>
            <a:r>
              <a:rPr lang="en-US" dirty="0" smtClean="0"/>
              <a:t> and reformatted into HTML. This helps keeping documentation maintained in easy way. </a:t>
            </a:r>
          </a:p>
          <a:p>
            <a:endParaRPr lang="en-US" dirty="0" smtClean="0"/>
          </a:p>
          <a:p>
            <a:r>
              <a:rPr lang="en-US" dirty="0" smtClean="0"/>
              <a:t>Java is platform independent.</a:t>
            </a:r>
            <a:endParaRPr lang="en-US" dirty="0"/>
          </a:p>
        </p:txBody>
      </p:sp>
      <p:sp>
        <p:nvSpPr>
          <p:cNvPr id="4" name="Rectangle 3"/>
          <p:cNvSpPr/>
          <p:nvPr/>
        </p:nvSpPr>
        <p:spPr>
          <a:xfrm>
            <a:off x="4953000" y="1219200"/>
            <a:ext cx="3886200" cy="5940088"/>
          </a:xfrm>
          <a:prstGeom prst="rect">
            <a:avLst/>
          </a:prstGeom>
        </p:spPr>
        <p:txBody>
          <a:bodyPr wrap="square">
            <a:spAutoFit/>
          </a:bodyPr>
          <a:lstStyle/>
          <a:p>
            <a:r>
              <a:rPr lang="en-US" dirty="0" smtClean="0"/>
              <a:t>             </a:t>
            </a:r>
            <a:r>
              <a:rPr lang="en-US" sz="2000" b="1" dirty="0" smtClean="0"/>
              <a:t>C++</a:t>
            </a:r>
            <a:endParaRPr lang="en-US" b="1" dirty="0" smtClean="0"/>
          </a:p>
          <a:p>
            <a:endParaRPr lang="en-US" dirty="0" smtClean="0"/>
          </a:p>
          <a:p>
            <a:r>
              <a:rPr lang="en-US" dirty="0" smtClean="0"/>
              <a:t>C++ supports both method overloading and operator overloading</a:t>
            </a:r>
          </a:p>
          <a:p>
            <a:endParaRPr lang="en-US" dirty="0" smtClean="0"/>
          </a:p>
          <a:p>
            <a:endParaRPr lang="en-US" dirty="0" smtClean="0"/>
          </a:p>
          <a:p>
            <a:endParaRPr lang="en-US" dirty="0" smtClean="0"/>
          </a:p>
          <a:p>
            <a:endParaRPr lang="en-US" dirty="0" smtClean="0"/>
          </a:p>
          <a:p>
            <a:r>
              <a:rPr lang="en-US" dirty="0" smtClean="0"/>
              <a:t>C++ does not support documentation comments.</a:t>
            </a:r>
          </a:p>
          <a:p>
            <a:endParaRPr lang="en-US" dirty="0" smtClean="0"/>
          </a:p>
          <a:p>
            <a:endParaRPr lang="en-US" dirty="0" smtClean="0"/>
          </a:p>
          <a:p>
            <a:r>
              <a:rPr lang="en-US" dirty="0" smtClean="0"/>
              <a:t>C++ generates object code and the same code may not run on different platforms.</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cxnSp>
        <p:nvCxnSpPr>
          <p:cNvPr id="6" name="Straight Connector 5"/>
          <p:cNvCxnSpPr/>
          <p:nvPr/>
        </p:nvCxnSpPr>
        <p:spPr>
          <a:xfrm rot="5400000">
            <a:off x="2324894" y="3999706"/>
            <a:ext cx="495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Object-Oriented Notation and Graphs </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pPr>
              <a:buNone/>
            </a:pPr>
            <a:r>
              <a:rPr lang="en-US" dirty="0" smtClean="0"/>
              <a:t>Graphical notations are an essential part of any design and development process, and object-oriented design is no exception. We need notations to represent classes, objects, subclasses, and their inter-relationships. Unfortunately, there are no standard notations for representing the object and their interactions. </a:t>
            </a:r>
          </a:p>
          <a:p>
            <a:pPr>
              <a:buNone/>
            </a:pPr>
            <a:endParaRPr lang="en-US" dirty="0" smtClean="0"/>
          </a:p>
          <a:p>
            <a:pPr>
              <a:buNone/>
            </a:pPr>
            <a:r>
              <a:rPr lang="en-US" dirty="0" smtClean="0"/>
              <a:t>Authors and researchers have used their own notations. Some of them are used more frequently while others are not. Some commonly used notations are,</a:t>
            </a:r>
          </a:p>
          <a:p>
            <a:endParaRPr lang="en-US" dirty="0" smtClean="0"/>
          </a:p>
          <a:p>
            <a:pPr>
              <a:buNone/>
            </a:pPr>
            <a:r>
              <a:rPr lang="en-US" dirty="0" smtClean="0"/>
              <a:t>1. Classes and objects. </a:t>
            </a:r>
          </a:p>
          <a:p>
            <a:pPr>
              <a:buNone/>
            </a:pPr>
            <a:r>
              <a:rPr lang="en-US" dirty="0" smtClean="0"/>
              <a:t>2. Instances of objects. </a:t>
            </a:r>
          </a:p>
          <a:p>
            <a:pPr>
              <a:buNone/>
            </a:pPr>
            <a:r>
              <a:rPr lang="en-US" dirty="0" smtClean="0"/>
              <a:t>3. Message communication between and objects.</a:t>
            </a:r>
          </a:p>
          <a:p>
            <a:pPr>
              <a:buNone/>
            </a:pPr>
            <a:r>
              <a:rPr lang="en-US" dirty="0" smtClean="0"/>
              <a:t> 4. Inheritance relationship. </a:t>
            </a:r>
          </a:p>
          <a:p>
            <a:pPr>
              <a:buNone/>
            </a:pPr>
            <a:r>
              <a:rPr lang="en-US" dirty="0" smtClean="0"/>
              <a:t>5. Classification relationship. </a:t>
            </a:r>
          </a:p>
          <a:p>
            <a:pPr>
              <a:buNone/>
            </a:pPr>
            <a:r>
              <a:rPr lang="en-US" dirty="0" smtClean="0"/>
              <a:t>6. Composition relationship. </a:t>
            </a:r>
          </a:p>
          <a:p>
            <a:pPr>
              <a:buNone/>
            </a:pPr>
            <a:r>
              <a:rPr lang="en-US" dirty="0" smtClean="0"/>
              <a:t>7. Hierarchical chart. </a:t>
            </a:r>
          </a:p>
          <a:p>
            <a:pPr>
              <a:buNone/>
            </a:pPr>
            <a:r>
              <a:rPr lang="en-US" dirty="0" smtClean="0"/>
              <a:t>8. Client-Server relationship. </a:t>
            </a:r>
          </a:p>
          <a:p>
            <a:pPr>
              <a:buNone/>
            </a:pPr>
            <a:r>
              <a:rPr lang="en-US" dirty="0" smtClean="0"/>
              <a:t>9. Process layering</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1"/>
            <a:ext cx="8229600" cy="1219199"/>
          </a:xfrm>
        </p:spPr>
        <p:txBody>
          <a:bodyPr>
            <a:normAutofit/>
          </a:bodyPr>
          <a:lstStyle/>
          <a:p>
            <a:r>
              <a:rPr lang="en-US" sz="2000" dirty="0" smtClean="0"/>
              <a:t>These notations and graphs are to  be used wherever possible. They improve not only the clarity of the processes but also the productivity of the software developers.</a:t>
            </a:r>
          </a:p>
          <a:p>
            <a:endParaRPr lang="en-US" sz="2000" dirty="0" smtClean="0"/>
          </a:p>
        </p:txBody>
      </p:sp>
      <p:pic>
        <p:nvPicPr>
          <p:cNvPr id="1026" name="Picture 2"/>
          <p:cNvPicPr>
            <a:picLocks noChangeAspect="1" noChangeArrowheads="1"/>
          </p:cNvPicPr>
          <p:nvPr/>
        </p:nvPicPr>
        <p:blipFill>
          <a:blip r:embed="rId2"/>
          <a:srcRect/>
          <a:stretch>
            <a:fillRect/>
          </a:stretch>
        </p:blipFill>
        <p:spPr bwMode="auto">
          <a:xfrm>
            <a:off x="990600" y="3248025"/>
            <a:ext cx="6810375" cy="3609975"/>
          </a:xfrm>
          <a:prstGeom prst="rect">
            <a:avLst/>
          </a:prstGeom>
          <a:noFill/>
          <a:ln w="9525">
            <a:noFill/>
            <a:miter lim="800000"/>
            <a:headEnd/>
            <a:tailEnd/>
          </a:ln>
          <a:effectLst/>
        </p:spPr>
      </p:pic>
      <p:sp>
        <p:nvSpPr>
          <p:cNvPr id="5" name="TextBox 4"/>
          <p:cNvSpPr txBox="1"/>
          <p:nvPr/>
        </p:nvSpPr>
        <p:spPr>
          <a:xfrm>
            <a:off x="2362200" y="2743200"/>
            <a:ext cx="4105291" cy="369332"/>
          </a:xfrm>
          <a:prstGeom prst="rect">
            <a:avLst/>
          </a:prstGeom>
          <a:noFill/>
        </p:spPr>
        <p:txBody>
          <a:bodyPr wrap="none" rtlCol="0">
            <a:spAutoFit/>
          </a:bodyPr>
          <a:lstStyle/>
          <a:p>
            <a:r>
              <a:rPr lang="en-US" u="sng" dirty="0" smtClean="0"/>
              <a:t>Various forms of representation of classes</a:t>
            </a:r>
            <a:endParaRPr lang="en-US" u="sng"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and closing a file</a:t>
            </a:r>
            <a:endParaRPr lang="en-US"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buNone/>
            </a:pPr>
            <a:r>
              <a:rPr lang="en-US" sz="2400" u="sng" dirty="0" smtClean="0"/>
              <a:t>Opening a file </a:t>
            </a:r>
          </a:p>
          <a:p>
            <a:r>
              <a:rPr lang="en-US" sz="2400" dirty="0" smtClean="0"/>
              <a:t>Using the constructor function of the class</a:t>
            </a:r>
          </a:p>
          <a:p>
            <a:r>
              <a:rPr lang="en-US" sz="2400" dirty="0" smtClean="0"/>
              <a:t>Using  the member function open() of the class</a:t>
            </a:r>
          </a:p>
          <a:p>
            <a:pPr>
              <a:buNone/>
            </a:pPr>
            <a:endParaRPr lang="en-US" dirty="0" smtClean="0"/>
          </a:p>
          <a:p>
            <a:pPr>
              <a:buNone/>
            </a:pPr>
            <a:r>
              <a:rPr lang="en-US" u="sng" dirty="0" smtClean="0"/>
              <a:t>Using constructor</a:t>
            </a:r>
          </a:p>
          <a:p>
            <a:pPr>
              <a:buNone/>
            </a:pPr>
            <a:r>
              <a:rPr lang="en-US" dirty="0" smtClean="0"/>
              <a:t>    </a:t>
            </a:r>
            <a:r>
              <a:rPr lang="en-US" dirty="0" err="1" smtClean="0"/>
              <a:t>ofstream</a:t>
            </a:r>
            <a:r>
              <a:rPr lang="en-US" dirty="0" smtClean="0"/>
              <a:t> </a:t>
            </a:r>
            <a:r>
              <a:rPr lang="en-US" dirty="0" err="1" smtClean="0"/>
              <a:t>outfile</a:t>
            </a:r>
            <a:r>
              <a:rPr lang="en-US" dirty="0" smtClean="0"/>
              <a:t>(“results”);</a:t>
            </a:r>
          </a:p>
          <a:p>
            <a:pPr>
              <a:buNone/>
            </a:pPr>
            <a:r>
              <a:rPr lang="en-US" dirty="0" smtClean="0"/>
              <a:t>        This creates </a:t>
            </a:r>
            <a:r>
              <a:rPr lang="en-US" dirty="0" err="1" smtClean="0"/>
              <a:t>outfile</a:t>
            </a:r>
            <a:r>
              <a:rPr lang="en-US" dirty="0" smtClean="0"/>
              <a:t> as an object of </a:t>
            </a:r>
            <a:r>
              <a:rPr lang="en-US" dirty="0" err="1" smtClean="0"/>
              <a:t>ofstream</a:t>
            </a:r>
            <a:r>
              <a:rPr lang="en-US" dirty="0" smtClean="0"/>
              <a:t> that manages the output stream(for write operations). This opens the file results and attaches that to the output stream </a:t>
            </a:r>
            <a:r>
              <a:rPr lang="en-US" dirty="0" err="1" smtClean="0"/>
              <a:t>outfile</a:t>
            </a:r>
            <a:r>
              <a:rPr lang="en-US" dirty="0" smtClean="0"/>
              <a:t>.</a:t>
            </a:r>
          </a:p>
          <a:p>
            <a:pPr>
              <a:buNone/>
            </a:pPr>
            <a:endParaRPr lang="en-US" dirty="0" smtClean="0"/>
          </a:p>
          <a:p>
            <a:pPr>
              <a:buNone/>
            </a:pPr>
            <a:r>
              <a:rPr lang="en-US" dirty="0" smtClean="0"/>
              <a:t>   </a:t>
            </a:r>
            <a:r>
              <a:rPr lang="en-US" dirty="0" err="1" smtClean="0"/>
              <a:t>ifstream</a:t>
            </a:r>
            <a:r>
              <a:rPr lang="en-US" dirty="0" smtClean="0"/>
              <a:t> </a:t>
            </a:r>
            <a:r>
              <a:rPr lang="en-US" dirty="0" err="1" smtClean="0"/>
              <a:t>infile</a:t>
            </a:r>
            <a:r>
              <a:rPr lang="en-US" dirty="0" smtClean="0"/>
              <a:t>(“data”);</a:t>
            </a:r>
          </a:p>
          <a:p>
            <a:pPr>
              <a:buNone/>
            </a:pPr>
            <a:r>
              <a:rPr lang="en-US" dirty="0" smtClean="0"/>
              <a:t>         opens the file with the name data for reading purpose and attaches it to the input stream </a:t>
            </a:r>
            <a:r>
              <a:rPr lang="en-US" dirty="0" err="1" smtClean="0"/>
              <a:t>infile</a:t>
            </a:r>
            <a:r>
              <a:rPr lang="en-US" dirty="0" smtClean="0"/>
              <a:t>.    </a:t>
            </a:r>
          </a:p>
          <a:p>
            <a:pPr>
              <a:buNone/>
            </a:pPr>
            <a:r>
              <a:rPr lang="en-US" dirty="0"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 of objects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00275" y="1758156"/>
            <a:ext cx="4743450" cy="4210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passing</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286000" y="2610644"/>
            <a:ext cx="4572000" cy="2505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relationship</a:t>
            </a:r>
            <a:endParaRPr lang="en-US" dirty="0"/>
          </a:p>
        </p:txBody>
      </p:sp>
      <p:sp>
        <p:nvSpPr>
          <p:cNvPr id="4" name="Rectangle 3"/>
          <p:cNvSpPr/>
          <p:nvPr/>
        </p:nvSpPr>
        <p:spPr>
          <a:xfrm>
            <a:off x="1447800" y="1828800"/>
            <a:ext cx="2057400" cy="152400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smtClean="0"/>
              <a:t>Class A</a:t>
            </a:r>
            <a:endParaRPr lang="en-US" dirty="0"/>
          </a:p>
        </p:txBody>
      </p:sp>
      <p:cxnSp>
        <p:nvCxnSpPr>
          <p:cNvPr id="6" name="Straight Connector 5"/>
          <p:cNvCxnSpPr/>
          <p:nvPr/>
        </p:nvCxnSpPr>
        <p:spPr>
          <a:xfrm>
            <a:off x="1447800" y="22860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47800" y="2971800"/>
            <a:ext cx="2057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0" y="3886200"/>
            <a:ext cx="2057400" cy="152400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dirty="0" smtClean="0"/>
              <a:t>Class B</a:t>
            </a:r>
            <a:endParaRPr lang="en-US" dirty="0"/>
          </a:p>
        </p:txBody>
      </p:sp>
      <p:cxnSp>
        <p:nvCxnSpPr>
          <p:cNvPr id="13" name="Straight Connector 12"/>
          <p:cNvCxnSpPr/>
          <p:nvPr/>
        </p:nvCxnSpPr>
        <p:spPr>
          <a:xfrm>
            <a:off x="1524000" y="43434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524000" y="5029200"/>
            <a:ext cx="205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247900" y="3619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038600" y="2514600"/>
            <a:ext cx="1119217" cy="369332"/>
          </a:xfrm>
          <a:prstGeom prst="rect">
            <a:avLst/>
          </a:prstGeom>
          <a:noFill/>
        </p:spPr>
        <p:txBody>
          <a:bodyPr wrap="none" rtlCol="0">
            <a:spAutoFit/>
          </a:bodyPr>
          <a:lstStyle/>
          <a:p>
            <a:r>
              <a:rPr lang="en-US" dirty="0" smtClean="0"/>
              <a:t>Base class</a:t>
            </a:r>
            <a:endParaRPr lang="en-US" dirty="0"/>
          </a:p>
        </p:txBody>
      </p:sp>
      <p:sp>
        <p:nvSpPr>
          <p:cNvPr id="21" name="TextBox 20"/>
          <p:cNvSpPr txBox="1"/>
          <p:nvPr/>
        </p:nvSpPr>
        <p:spPr>
          <a:xfrm>
            <a:off x="3810000" y="4572000"/>
            <a:ext cx="1434367" cy="369332"/>
          </a:xfrm>
          <a:prstGeom prst="rect">
            <a:avLst/>
          </a:prstGeom>
          <a:noFill/>
        </p:spPr>
        <p:txBody>
          <a:bodyPr wrap="none" rtlCol="0">
            <a:spAutoFit/>
          </a:bodyPr>
          <a:lstStyle/>
          <a:p>
            <a:r>
              <a:rPr lang="en-US" dirty="0" smtClean="0"/>
              <a:t>Derived Class</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Classification relationship</a:t>
            </a:r>
            <a:endParaRPr lang="en-US" dirty="0"/>
          </a:p>
        </p:txBody>
      </p:sp>
      <p:pic>
        <p:nvPicPr>
          <p:cNvPr id="4099" name="Picture 3"/>
          <p:cNvPicPr>
            <a:picLocks noGrp="1" noChangeAspect="1" noChangeArrowheads="1"/>
          </p:cNvPicPr>
          <p:nvPr>
            <p:ph idx="1"/>
          </p:nvPr>
        </p:nvPicPr>
        <p:blipFill>
          <a:blip r:embed="rId2"/>
          <a:srcRect/>
          <a:stretch>
            <a:fillRect/>
          </a:stretch>
        </p:blipFill>
        <p:spPr bwMode="auto">
          <a:xfrm>
            <a:off x="381000" y="914400"/>
            <a:ext cx="3648075" cy="27813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867400" y="2286000"/>
            <a:ext cx="1276350" cy="11049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4800600" y="3429000"/>
            <a:ext cx="3838575" cy="1762125"/>
          </a:xfrm>
          <a:prstGeom prst="rect">
            <a:avLst/>
          </a:prstGeom>
          <a:noFill/>
          <a:ln w="9525">
            <a:noFill/>
            <a:miter lim="800000"/>
            <a:headEnd/>
            <a:tailEnd/>
          </a:ln>
          <a:effectLst/>
        </p:spPr>
      </p:pic>
      <p:sp>
        <p:nvSpPr>
          <p:cNvPr id="6" name="TextBox 5"/>
          <p:cNvSpPr txBox="1"/>
          <p:nvPr/>
        </p:nvSpPr>
        <p:spPr>
          <a:xfrm>
            <a:off x="457200" y="5181600"/>
            <a:ext cx="8077200" cy="1200329"/>
          </a:xfrm>
          <a:prstGeom prst="rect">
            <a:avLst/>
          </a:prstGeom>
          <a:noFill/>
        </p:spPr>
        <p:txBody>
          <a:bodyPr wrap="square" rtlCol="0">
            <a:spAutoFit/>
          </a:bodyPr>
          <a:lstStyle/>
          <a:p>
            <a:r>
              <a:rPr lang="en-US" dirty="0" smtClean="0"/>
              <a:t>The term </a:t>
            </a:r>
            <a:r>
              <a:rPr lang="en-US" b="1" dirty="0" smtClean="0"/>
              <a:t>generalization</a:t>
            </a:r>
            <a:r>
              <a:rPr lang="en-US" dirty="0" smtClean="0"/>
              <a:t> is used to specify the classification relationship. In the case of classes, the generalization/classification relationship expresses the fact that the elements of one class are also described by another. The generalization relationship  signifies 'is a' or 'is a kind of'.</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relationship</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457200" y="1143000"/>
            <a:ext cx="4238625" cy="29622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943600" y="3048000"/>
            <a:ext cx="1019175" cy="10668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4724400" y="4114800"/>
            <a:ext cx="3495675" cy="2171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chart</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1819591" y="3048794"/>
            <a:ext cx="4276409" cy="22852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relationship</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1565336" y="2501106"/>
            <a:ext cx="5416489" cy="30614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layering</a:t>
            </a:r>
            <a:endParaRPr lang="en-US" dirty="0"/>
          </a:p>
        </p:txBody>
      </p:sp>
      <p:pic>
        <p:nvPicPr>
          <p:cNvPr id="8194" name="Picture 2"/>
          <p:cNvPicPr>
            <a:picLocks noGrp="1" noChangeAspect="1" noChangeArrowheads="1"/>
          </p:cNvPicPr>
          <p:nvPr>
            <p:ph idx="1"/>
          </p:nvPr>
        </p:nvPicPr>
        <p:blipFill>
          <a:blip r:embed="rId2"/>
          <a:srcRect/>
          <a:stretch>
            <a:fillRect/>
          </a:stretch>
        </p:blipFill>
        <p:spPr bwMode="auto">
          <a:xfrm>
            <a:off x="1981200" y="2057400"/>
            <a:ext cx="5440806" cy="3537744"/>
          </a:xfrm>
          <a:prstGeom prst="rect">
            <a:avLst/>
          </a:prstGeom>
          <a:noFill/>
          <a:ln w="9525">
            <a:noFill/>
            <a:miter lim="800000"/>
            <a:headEnd/>
            <a:tailEnd/>
          </a:ln>
          <a:effectLst/>
        </p:spPr>
      </p:pic>
      <p:sp>
        <p:nvSpPr>
          <p:cNvPr id="4" name="TextBox 3"/>
          <p:cNvSpPr txBox="1"/>
          <p:nvPr/>
        </p:nvSpPr>
        <p:spPr>
          <a:xfrm>
            <a:off x="1447800" y="5715000"/>
            <a:ext cx="7747634" cy="646331"/>
          </a:xfrm>
          <a:prstGeom prst="rect">
            <a:avLst/>
          </a:prstGeom>
          <a:noFill/>
        </p:spPr>
        <p:txBody>
          <a:bodyPr wrap="none" rtlCol="0">
            <a:spAutoFit/>
          </a:bodyPr>
          <a:lstStyle/>
          <a:p>
            <a:r>
              <a:rPr lang="en-US" dirty="0" smtClean="0"/>
              <a:t>Each process is a collection of objects and is assigned a task. </a:t>
            </a:r>
          </a:p>
          <a:p>
            <a:r>
              <a:rPr lang="en-US" dirty="0" smtClean="0"/>
              <a:t>These processes interact and together they bring /achieve a better functionality.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Analysis </a:t>
            </a:r>
            <a:br>
              <a:rPr lang="en-US" dirty="0" smtClean="0"/>
            </a:br>
            <a:endParaRPr lang="en-US" dirty="0"/>
          </a:p>
        </p:txBody>
      </p:sp>
      <p:sp>
        <p:nvSpPr>
          <p:cNvPr id="3" name="Content Placeholder 2"/>
          <p:cNvSpPr>
            <a:spLocks noGrp="1"/>
          </p:cNvSpPr>
          <p:nvPr>
            <p:ph idx="1"/>
          </p:nvPr>
        </p:nvSpPr>
        <p:spPr>
          <a:xfrm>
            <a:off x="457200" y="1447800"/>
            <a:ext cx="8229600" cy="4800600"/>
          </a:xfrm>
        </p:spPr>
        <p:txBody>
          <a:bodyPr>
            <a:normAutofit/>
          </a:bodyPr>
          <a:lstStyle/>
          <a:p>
            <a:pPr>
              <a:buNone/>
            </a:pPr>
            <a:r>
              <a:rPr lang="en-US" sz="2400" dirty="0" smtClean="0"/>
              <a:t>Object-oriented analysis provides us with simple, yet powerful, mechanism for identifying objects, the building block of the software to be developed. </a:t>
            </a:r>
          </a:p>
          <a:p>
            <a:pPr>
              <a:buNone/>
            </a:pPr>
            <a:endParaRPr lang="en-US" sz="2400" dirty="0" smtClean="0"/>
          </a:p>
          <a:p>
            <a:pPr>
              <a:buNone/>
            </a:pPr>
            <a:r>
              <a:rPr lang="en-US" sz="2400" dirty="0" smtClean="0"/>
              <a:t>The analysis is  basically concerned with the decomposition of a problem into its component parts and establishing a logical model to describe the system functions.</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 The object-oriented analysis (OOA) approach consists of the following steps:</a:t>
            </a:r>
          </a:p>
          <a:p>
            <a:pPr>
              <a:buNone/>
            </a:pPr>
            <a:endParaRPr lang="en-US" dirty="0" smtClean="0"/>
          </a:p>
          <a:p>
            <a:pPr>
              <a:buNone/>
            </a:pPr>
            <a:r>
              <a:rPr lang="en-US" dirty="0" smtClean="0"/>
              <a:t> 1. Understanding the problem. </a:t>
            </a:r>
          </a:p>
          <a:p>
            <a:pPr>
              <a:buNone/>
            </a:pPr>
            <a:r>
              <a:rPr lang="en-US" dirty="0" smtClean="0"/>
              <a:t>2. Representing the specification of requirement of the user and the software. </a:t>
            </a:r>
          </a:p>
          <a:p>
            <a:pPr>
              <a:buNone/>
            </a:pPr>
            <a:r>
              <a:rPr lang="en-US" dirty="0" smtClean="0"/>
              <a:t>3. Identifying the objects and their attributes.</a:t>
            </a:r>
          </a:p>
          <a:p>
            <a:pPr>
              <a:buNone/>
            </a:pPr>
            <a:r>
              <a:rPr lang="en-US" dirty="0" smtClean="0"/>
              <a:t>4. Identifying the services that each object is expected to provide (interface).</a:t>
            </a:r>
          </a:p>
          <a:p>
            <a:pPr>
              <a:buNone/>
            </a:pPr>
            <a:r>
              <a:rPr lang="en-US" dirty="0" smtClean="0"/>
              <a:t>5. Establishing inter-connections (collaborations) between the objects in terms of services required and services rendered.</a:t>
            </a:r>
          </a:p>
          <a:p>
            <a:pPr>
              <a:buNone/>
            </a:pPr>
            <a:endParaRPr lang="en-US" dirty="0" smtClean="0"/>
          </a:p>
          <a:p>
            <a:pPr>
              <a:buNone/>
            </a:pPr>
            <a:r>
              <a:rPr lang="en-US" dirty="0" smtClean="0"/>
              <a:t> Although the above tasks are shown as a series of discrete steps, the last three activities are carried out inter-dependently.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85000" lnSpcReduction="20000"/>
          </a:bodyPr>
          <a:lstStyle/>
          <a:p>
            <a:pPr>
              <a:buNone/>
            </a:pPr>
            <a:r>
              <a:rPr lang="en-US" dirty="0" smtClean="0"/>
              <a:t>  Now , data read and write can be done by statements like..</a:t>
            </a:r>
          </a:p>
          <a:p>
            <a:pPr>
              <a:buNone/>
            </a:pPr>
            <a:endParaRPr lang="en-US" dirty="0" smtClean="0"/>
          </a:p>
          <a:p>
            <a:pPr>
              <a:buNone/>
            </a:pPr>
            <a:r>
              <a:rPr lang="en-US" dirty="0" smtClean="0"/>
              <a:t>       </a:t>
            </a:r>
            <a:r>
              <a:rPr lang="en-US" dirty="0" err="1" smtClean="0"/>
              <a:t>outfile</a:t>
            </a:r>
            <a:r>
              <a:rPr lang="en-US" dirty="0" smtClean="0"/>
              <a:t>&lt;&lt;total;</a:t>
            </a:r>
          </a:p>
          <a:p>
            <a:pPr>
              <a:buNone/>
            </a:pPr>
            <a:r>
              <a:rPr lang="en-US" dirty="0" smtClean="0"/>
              <a:t>       </a:t>
            </a:r>
            <a:r>
              <a:rPr lang="en-US" dirty="0" err="1" smtClean="0"/>
              <a:t>outfile</a:t>
            </a:r>
            <a:r>
              <a:rPr lang="en-US" dirty="0" smtClean="0"/>
              <a:t>&lt;&lt;sum;</a:t>
            </a:r>
          </a:p>
          <a:p>
            <a:pPr>
              <a:buNone/>
            </a:pPr>
            <a:r>
              <a:rPr lang="en-US" dirty="0" smtClean="0"/>
              <a:t>    </a:t>
            </a:r>
            <a:r>
              <a:rPr lang="en-US" dirty="0" err="1" smtClean="0"/>
              <a:t>infile</a:t>
            </a:r>
            <a:r>
              <a:rPr lang="en-US" dirty="0" smtClean="0"/>
              <a:t>&gt;&gt;number;</a:t>
            </a:r>
          </a:p>
          <a:p>
            <a:pPr>
              <a:buNone/>
            </a:pPr>
            <a:r>
              <a:rPr lang="en-US" dirty="0" smtClean="0"/>
              <a:t>   </a:t>
            </a:r>
            <a:r>
              <a:rPr lang="en-US" dirty="0" err="1" smtClean="0"/>
              <a:t>infile</a:t>
            </a:r>
            <a:r>
              <a:rPr lang="en-US" dirty="0" smtClean="0"/>
              <a:t>&gt;&gt;string;</a:t>
            </a:r>
          </a:p>
          <a:p>
            <a:pPr>
              <a:buNone/>
            </a:pPr>
            <a:endParaRPr lang="en-US" dirty="0" smtClean="0"/>
          </a:p>
          <a:p>
            <a:pPr>
              <a:buNone/>
            </a:pPr>
            <a:endParaRPr lang="en-US" dirty="0" smtClean="0"/>
          </a:p>
          <a:p>
            <a:pPr>
              <a:buNone/>
            </a:pPr>
            <a:r>
              <a:rPr lang="en-US" u="sng" dirty="0" smtClean="0"/>
              <a:t>Closing a file:-</a:t>
            </a:r>
          </a:p>
          <a:p>
            <a:pPr>
              <a:buNone/>
            </a:pPr>
            <a:r>
              <a:rPr lang="en-US" dirty="0" smtClean="0"/>
              <a:t>     </a:t>
            </a:r>
            <a:r>
              <a:rPr lang="en-US" dirty="0" err="1" smtClean="0"/>
              <a:t>infile.close</a:t>
            </a:r>
            <a:r>
              <a:rPr lang="en-US" dirty="0" smtClean="0"/>
              <a:t>();</a:t>
            </a:r>
          </a:p>
          <a:p>
            <a:pPr>
              <a:buNone/>
            </a:pPr>
            <a:r>
              <a:rPr lang="en-US" dirty="0" smtClean="0"/>
              <a:t>     </a:t>
            </a:r>
            <a:r>
              <a:rPr lang="en-US" dirty="0" err="1" smtClean="0"/>
              <a:t>outfile.close</a:t>
            </a:r>
            <a:r>
              <a:rPr lang="en-US" dirty="0" smtClean="0"/>
              <a:t>();</a:t>
            </a:r>
          </a:p>
          <a:p>
            <a:pPr>
              <a:buNone/>
            </a:pPr>
            <a:endParaRPr lang="en-US" dirty="0" smtClean="0"/>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dirty="0" smtClean="0"/>
              <a:t>Activities of Object Oriented Analysis</a:t>
            </a:r>
            <a:endParaRPr lang="en-US" sz="3200" dirty="0"/>
          </a:p>
        </p:txBody>
      </p:sp>
      <p:pic>
        <p:nvPicPr>
          <p:cNvPr id="9218" name="Picture 2"/>
          <p:cNvPicPr>
            <a:picLocks noGrp="1" noChangeAspect="1" noChangeArrowheads="1"/>
          </p:cNvPicPr>
          <p:nvPr>
            <p:ph idx="1"/>
          </p:nvPr>
        </p:nvPicPr>
        <p:blipFill>
          <a:blip r:embed="rId2"/>
          <a:srcRect/>
          <a:stretch>
            <a:fillRect/>
          </a:stretch>
        </p:blipFill>
        <p:spPr bwMode="auto">
          <a:xfrm>
            <a:off x="1524000" y="1143000"/>
            <a:ext cx="5493264" cy="4599781"/>
          </a:xfrm>
          <a:prstGeom prst="rect">
            <a:avLst/>
          </a:prstGeom>
          <a:noFill/>
          <a:ln w="9525">
            <a:noFill/>
            <a:miter lim="800000"/>
            <a:headEnd/>
            <a:tailEnd/>
          </a:ln>
          <a:effectLst/>
        </p:spPr>
      </p:pic>
      <p:sp>
        <p:nvSpPr>
          <p:cNvPr id="4" name="Double Bracket 3"/>
          <p:cNvSpPr/>
          <p:nvPr/>
        </p:nvSpPr>
        <p:spPr>
          <a:xfrm>
            <a:off x="1676400" y="3429000"/>
            <a:ext cx="4648200" cy="1447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Steps/Activities of Object Oriented Analysis</a:t>
            </a:r>
            <a:endParaRPr lang="en-US" sz="3200" dirty="0"/>
          </a:p>
        </p:txBody>
      </p:sp>
      <p:sp>
        <p:nvSpPr>
          <p:cNvPr id="3" name="Content Placeholder 2"/>
          <p:cNvSpPr>
            <a:spLocks noGrp="1"/>
          </p:cNvSpPr>
          <p:nvPr>
            <p:ph idx="1"/>
          </p:nvPr>
        </p:nvSpPr>
        <p:spPr/>
        <p:txBody>
          <a:bodyPr>
            <a:normAutofit lnSpcReduction="10000"/>
          </a:bodyPr>
          <a:lstStyle/>
          <a:p>
            <a:pPr>
              <a:buNone/>
            </a:pPr>
            <a:r>
              <a:rPr lang="en-US" dirty="0" smtClean="0"/>
              <a:t>1.  Problem Understanding </a:t>
            </a:r>
          </a:p>
          <a:p>
            <a:pPr>
              <a:buNone/>
            </a:pPr>
            <a:r>
              <a:rPr lang="en-US" dirty="0" smtClean="0"/>
              <a:t>    </a:t>
            </a:r>
            <a:r>
              <a:rPr lang="en-US" sz="2000" dirty="0" smtClean="0"/>
              <a:t>The first step in the analysis process is to understand the problem of the user. The  problem statement should be refined and redefined in terms of computer system engineering that could suggest a computer-based solution. The problem statement should  be stated, as far as possible, in a single, grammatically correct sentence. This will enable the software engineers to have a highly focused attention on the solution of the problem.</a:t>
            </a:r>
          </a:p>
          <a:p>
            <a:pPr>
              <a:buNone/>
            </a:pPr>
            <a:endParaRPr lang="en-US" sz="2000" dirty="0" smtClean="0"/>
          </a:p>
          <a:p>
            <a:pPr>
              <a:buNone/>
            </a:pPr>
            <a:endParaRPr lang="en-US" dirty="0" smtClean="0"/>
          </a:p>
          <a:p>
            <a:pPr>
              <a:buNone/>
            </a:pPr>
            <a:r>
              <a:rPr lang="en-US" sz="2200" dirty="0" smtClean="0"/>
              <a:t>The problem statement provides the basis for drawing the requirements specification of  both the user and the software. </a:t>
            </a:r>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62500" lnSpcReduction="20000"/>
          </a:bodyPr>
          <a:lstStyle/>
          <a:p>
            <a:pPr>
              <a:buNone/>
            </a:pPr>
            <a:endParaRPr lang="en-US" dirty="0" smtClean="0"/>
          </a:p>
          <a:p>
            <a:pPr marL="514350" indent="-514350">
              <a:buAutoNum type="arabicPeriod" startAt="2"/>
            </a:pPr>
            <a:r>
              <a:rPr lang="en-US" sz="4400" dirty="0" smtClean="0"/>
              <a:t>Requirements Specification</a:t>
            </a:r>
          </a:p>
          <a:p>
            <a:pPr marL="514350" indent="-514350">
              <a:buNone/>
            </a:pPr>
            <a:r>
              <a:rPr lang="en-US" dirty="0" smtClean="0"/>
              <a:t> </a:t>
            </a:r>
          </a:p>
          <a:p>
            <a:pPr>
              <a:buNone/>
            </a:pPr>
            <a:r>
              <a:rPr lang="en-US" dirty="0" smtClean="0"/>
              <a:t>Once the problem is clearly defined, the next step is to understand what the proposed system is required to do. It is important at this stage to generate a list of user requirements. A clear understanding should exist between user and the developer of what is required. Based on the user requirements, the specification for the software should be drawn.</a:t>
            </a:r>
          </a:p>
          <a:p>
            <a:pPr>
              <a:buNone/>
            </a:pPr>
            <a:endParaRPr lang="en-US" dirty="0" smtClean="0"/>
          </a:p>
          <a:p>
            <a:pPr>
              <a:buNone/>
            </a:pPr>
            <a:r>
              <a:rPr lang="en-US" dirty="0" smtClean="0"/>
              <a:t> The developer should state clearly: </a:t>
            </a:r>
          </a:p>
          <a:p>
            <a:pPr>
              <a:buNone/>
            </a:pPr>
            <a:endParaRPr lang="en-US" dirty="0" smtClean="0"/>
          </a:p>
          <a:p>
            <a:pPr>
              <a:buNone/>
            </a:pPr>
            <a:r>
              <a:rPr lang="en-US" dirty="0" smtClean="0"/>
              <a:t>•  What outputs are required? </a:t>
            </a:r>
          </a:p>
          <a:p>
            <a:pPr>
              <a:buNone/>
            </a:pPr>
            <a:r>
              <a:rPr lang="en-US" dirty="0" smtClean="0"/>
              <a:t>•  What processes are involved to produce these outputs? </a:t>
            </a:r>
          </a:p>
          <a:p>
            <a:pPr>
              <a:buNone/>
            </a:pPr>
            <a:r>
              <a:rPr lang="en-US" dirty="0" smtClean="0"/>
              <a:t>•  What inputs are necessary? </a:t>
            </a:r>
          </a:p>
          <a:p>
            <a:pPr>
              <a:buNone/>
            </a:pPr>
            <a:r>
              <a:rPr lang="en-US" dirty="0" smtClean="0"/>
              <a:t>•  What resources are required? </a:t>
            </a:r>
          </a:p>
          <a:p>
            <a:pPr>
              <a:buNone/>
            </a:pPr>
            <a:endParaRPr lang="en-US" dirty="0" smtClean="0"/>
          </a:p>
          <a:p>
            <a:pPr>
              <a:buNone/>
            </a:pPr>
            <a:r>
              <a:rPr lang="en-US" dirty="0" smtClean="0"/>
              <a:t>These specifications often serve as a reference to test the final product for its  performance of the intended tasks.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AutoNum type="arabicPeriod" startAt="3"/>
            </a:pPr>
            <a:r>
              <a:rPr lang="en-US" dirty="0" smtClean="0"/>
              <a:t>Identification of Objects </a:t>
            </a:r>
          </a:p>
          <a:p>
            <a:pPr marL="514350" indent="-514350">
              <a:buNone/>
            </a:pPr>
            <a:endParaRPr lang="en-US" dirty="0" smtClean="0"/>
          </a:p>
          <a:p>
            <a:pPr>
              <a:buNone/>
            </a:pPr>
            <a:r>
              <a:rPr lang="en-US" sz="2400" dirty="0" smtClean="0"/>
              <a:t>Objects can often be identified in terms of the real world objects as well as the abstract objects. </a:t>
            </a:r>
          </a:p>
          <a:p>
            <a:pPr>
              <a:buNone/>
            </a:pPr>
            <a:r>
              <a:rPr lang="en-US" sz="2400" dirty="0" smtClean="0"/>
              <a:t>Therefore, the best place to look for object is the application itself. The applications may be analyzed by using one of the following two approaches: </a:t>
            </a:r>
          </a:p>
          <a:p>
            <a:pPr>
              <a:buNone/>
            </a:pPr>
            <a:endParaRPr lang="en-US" sz="2400" dirty="0" smtClean="0"/>
          </a:p>
          <a:p>
            <a:pPr marL="514350" indent="-514350">
              <a:buAutoNum type="arabicPeriod"/>
            </a:pPr>
            <a:r>
              <a:rPr lang="en-US" sz="2400" dirty="0" smtClean="0"/>
              <a:t>Data flow diagrams(DFD) </a:t>
            </a:r>
          </a:p>
          <a:p>
            <a:pPr marL="514350" indent="-514350">
              <a:buAutoNum type="arabicPeriod"/>
            </a:pPr>
            <a:r>
              <a:rPr lang="en-US" sz="2400" dirty="0" smtClean="0"/>
              <a:t>Textual analysis(TA) </a:t>
            </a:r>
          </a:p>
          <a:p>
            <a:pPr marL="514350" indent="-514350">
              <a:buNone/>
            </a:pPr>
            <a:endParaRPr lang="en-US" sz="2400" dirty="0" smtClean="0"/>
          </a:p>
          <a:p>
            <a:pPr marL="514350" indent="-514350">
              <a:buNone/>
            </a:pPr>
            <a:endParaRPr lang="en-US" sz="2400" dirty="0" smtClean="0"/>
          </a:p>
          <a:p>
            <a:pPr marL="514350" indent="-514350">
              <a:buNone/>
            </a:pPr>
            <a:endParaRPr lang="en-US" sz="2400" dirty="0" smtClean="0"/>
          </a:p>
          <a:p>
            <a:pPr marL="514350" indent="-514350">
              <a:buNone/>
            </a:pPr>
            <a:endParaRPr lang="en-US" sz="2400" dirty="0" smtClean="0"/>
          </a:p>
          <a:p>
            <a:pPr marL="514350" indent="-514350">
              <a:buNone/>
            </a:pPr>
            <a:endParaRPr lang="en-US" sz="2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715962"/>
          </a:xfrm>
        </p:spPr>
        <p:txBody>
          <a:bodyPr>
            <a:normAutofit/>
          </a:bodyPr>
          <a:lstStyle/>
          <a:p>
            <a:r>
              <a:rPr lang="en-US" sz="3600" dirty="0" smtClean="0"/>
              <a:t>3.1 Data flow diagram </a:t>
            </a:r>
            <a:endParaRPr lang="en-US" dirty="0"/>
          </a:p>
        </p:txBody>
      </p:sp>
      <p:sp>
        <p:nvSpPr>
          <p:cNvPr id="3" name="Content Placeholder 2"/>
          <p:cNvSpPr>
            <a:spLocks noGrp="1"/>
          </p:cNvSpPr>
          <p:nvPr>
            <p:ph idx="1"/>
          </p:nvPr>
        </p:nvSpPr>
        <p:spPr>
          <a:xfrm>
            <a:off x="457200" y="1447800"/>
            <a:ext cx="8229600" cy="3429000"/>
          </a:xfrm>
        </p:spPr>
        <p:txBody>
          <a:bodyPr>
            <a:normAutofit fontScale="77500" lnSpcReduction="20000"/>
          </a:bodyPr>
          <a:lstStyle/>
          <a:p>
            <a:pPr marL="514350" indent="-514350">
              <a:buAutoNum type="arabicPeriod" startAt="4"/>
            </a:pPr>
            <a:endParaRPr lang="en-US" dirty="0" smtClean="0"/>
          </a:p>
          <a:p>
            <a:pPr>
              <a:buNone/>
            </a:pPr>
            <a:r>
              <a:rPr lang="en-US" dirty="0" smtClean="0"/>
              <a:t>The application can be represented in the form of a data flow diagram indicating how the data moves from one point to another in the system, the boxes  and  data store  in the data flow diagram are good candidate for the objects. The process bubbles correspond to the  procedures. </a:t>
            </a:r>
          </a:p>
          <a:p>
            <a:pPr>
              <a:buNone/>
            </a:pPr>
            <a:endParaRPr lang="en-US" dirty="0" smtClean="0"/>
          </a:p>
          <a:p>
            <a:pPr>
              <a:buNone/>
            </a:pPr>
            <a:r>
              <a:rPr lang="en-US" dirty="0" smtClean="0"/>
              <a:t>The below figure may be expanded to include more information or condensed to show only one bubble. </a:t>
            </a:r>
          </a:p>
          <a:p>
            <a:pPr>
              <a:buNone/>
            </a:pPr>
            <a:endParaRPr lang="en-US" dirty="0" smtClean="0"/>
          </a:p>
          <a:p>
            <a:pPr>
              <a:buNone/>
            </a:pPr>
            <a:endParaRPr lang="en-US" dirty="0" smtClean="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981200" y="4876800"/>
            <a:ext cx="5686579"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Autofit/>
          </a:bodyPr>
          <a:lstStyle/>
          <a:p>
            <a:r>
              <a:rPr lang="en-US" sz="2800" dirty="0" smtClean="0"/>
              <a:t>DFD for order processing and shipping for a publishing company </a:t>
            </a:r>
            <a:endParaRPr lang="en-US" sz="2800" dirty="0"/>
          </a:p>
        </p:txBody>
      </p:sp>
      <p:sp>
        <p:nvSpPr>
          <p:cNvPr id="6" name="Oval 5"/>
          <p:cNvSpPr/>
          <p:nvPr/>
        </p:nvSpPr>
        <p:spPr>
          <a:xfrm>
            <a:off x="3962400" y="2362200"/>
            <a:ext cx="12954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Process Order</a:t>
            </a:r>
            <a:endParaRPr lang="en-US" dirty="0"/>
          </a:p>
        </p:txBody>
      </p:sp>
      <p:sp>
        <p:nvSpPr>
          <p:cNvPr id="7" name="Rectangle 6"/>
          <p:cNvSpPr/>
          <p:nvPr/>
        </p:nvSpPr>
        <p:spPr>
          <a:xfrm>
            <a:off x="3352800" y="1066800"/>
            <a:ext cx="2362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Books database</a:t>
            </a:r>
            <a:endParaRPr lang="en-US" dirty="0"/>
          </a:p>
        </p:txBody>
      </p:sp>
      <p:sp>
        <p:nvSpPr>
          <p:cNvPr id="9" name="Content Placeholder 8"/>
          <p:cNvSpPr>
            <a:spLocks noGrp="1"/>
          </p:cNvSpPr>
          <p:nvPr>
            <p:ph idx="1"/>
          </p:nvPr>
        </p:nvSpPr>
        <p:spPr>
          <a:xfrm>
            <a:off x="228600" y="2286000"/>
            <a:ext cx="23622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buNone/>
            </a:pPr>
            <a:r>
              <a:rPr lang="en-US" dirty="0" smtClean="0"/>
              <a:t>Bookseller</a:t>
            </a:r>
            <a:endParaRPr lang="en-US" dirty="0"/>
          </a:p>
        </p:txBody>
      </p:sp>
      <p:sp>
        <p:nvSpPr>
          <p:cNvPr id="10" name="Rectangle 9"/>
          <p:cNvSpPr/>
          <p:nvPr/>
        </p:nvSpPr>
        <p:spPr>
          <a:xfrm>
            <a:off x="7162800" y="2286000"/>
            <a:ext cx="16764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Stores</a:t>
            </a:r>
            <a:endParaRPr lang="en-US" dirty="0"/>
          </a:p>
        </p:txBody>
      </p:sp>
      <p:sp>
        <p:nvSpPr>
          <p:cNvPr id="11" name="Rectangle 10"/>
          <p:cNvSpPr/>
          <p:nvPr/>
        </p:nvSpPr>
        <p:spPr>
          <a:xfrm>
            <a:off x="3352800" y="4191000"/>
            <a:ext cx="2362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Customer database</a:t>
            </a:r>
            <a:endParaRPr lang="en-US" dirty="0"/>
          </a:p>
        </p:txBody>
      </p:sp>
      <p:sp>
        <p:nvSpPr>
          <p:cNvPr id="12" name="Oval 11"/>
          <p:cNvSpPr/>
          <p:nvPr/>
        </p:nvSpPr>
        <p:spPr>
          <a:xfrm>
            <a:off x="3962400" y="5638800"/>
            <a:ext cx="1600200" cy="1219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Collect Customer order</a:t>
            </a:r>
            <a:endParaRPr lang="en-US" dirty="0"/>
          </a:p>
        </p:txBody>
      </p:sp>
      <p:cxnSp>
        <p:nvCxnSpPr>
          <p:cNvPr id="14" name="Straight Arrow Connector 13"/>
          <p:cNvCxnSpPr/>
          <p:nvPr/>
        </p:nvCxnSpPr>
        <p:spPr>
          <a:xfrm rot="5400000">
            <a:off x="5219700" y="3467100"/>
            <a:ext cx="2971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1295400" y="3657600"/>
            <a:ext cx="28956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4533900" y="5219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4267200" y="3810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344194" y="205660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667000" y="26670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6"/>
          </p:cNvCxnSpPr>
          <p:nvPr/>
        </p:nvCxnSpPr>
        <p:spPr>
          <a:xfrm>
            <a:off x="5257800" y="2895600"/>
            <a:ext cx="1828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200400" y="2590800"/>
            <a:ext cx="731354" cy="369332"/>
          </a:xfrm>
          <a:prstGeom prst="rect">
            <a:avLst/>
          </a:prstGeom>
          <a:noFill/>
        </p:spPr>
        <p:txBody>
          <a:bodyPr wrap="none" rtlCol="0">
            <a:spAutoFit/>
          </a:bodyPr>
          <a:lstStyle/>
          <a:p>
            <a:r>
              <a:rPr lang="en-US" dirty="0" smtClean="0"/>
              <a:t>Order</a:t>
            </a:r>
            <a:endParaRPr lang="en-US" dirty="0"/>
          </a:p>
        </p:txBody>
      </p:sp>
      <p:sp>
        <p:nvSpPr>
          <p:cNvPr id="34" name="TextBox 33"/>
          <p:cNvSpPr txBox="1"/>
          <p:nvPr/>
        </p:nvSpPr>
        <p:spPr>
          <a:xfrm>
            <a:off x="5181600" y="2362200"/>
            <a:ext cx="2147383" cy="369332"/>
          </a:xfrm>
          <a:prstGeom prst="rect">
            <a:avLst/>
          </a:prstGeom>
          <a:noFill/>
        </p:spPr>
        <p:txBody>
          <a:bodyPr wrap="none" rtlCol="0">
            <a:spAutoFit/>
          </a:bodyPr>
          <a:lstStyle/>
          <a:p>
            <a:r>
              <a:rPr lang="en-US" dirty="0" smtClean="0"/>
              <a:t>Shipping instructions</a:t>
            </a:r>
            <a:endParaRPr lang="en-US" dirty="0"/>
          </a:p>
        </p:txBody>
      </p:sp>
      <p:sp>
        <p:nvSpPr>
          <p:cNvPr id="36" name="TextBox 35"/>
          <p:cNvSpPr txBox="1"/>
          <p:nvPr/>
        </p:nvSpPr>
        <p:spPr>
          <a:xfrm>
            <a:off x="4724400" y="3733800"/>
            <a:ext cx="1953483" cy="369332"/>
          </a:xfrm>
          <a:prstGeom prst="rect">
            <a:avLst/>
          </a:prstGeom>
          <a:noFill/>
        </p:spPr>
        <p:txBody>
          <a:bodyPr wrap="none" rtlCol="0">
            <a:spAutoFit/>
          </a:bodyPr>
          <a:lstStyle/>
          <a:p>
            <a:r>
              <a:rPr lang="en-US" dirty="0" smtClean="0"/>
              <a:t>Check credit status</a:t>
            </a:r>
            <a:endParaRPr lang="en-US" dirty="0"/>
          </a:p>
        </p:txBody>
      </p:sp>
      <p:sp>
        <p:nvSpPr>
          <p:cNvPr id="37" name="TextBox 36"/>
          <p:cNvSpPr txBox="1"/>
          <p:nvPr/>
        </p:nvSpPr>
        <p:spPr>
          <a:xfrm>
            <a:off x="5791200" y="1143000"/>
            <a:ext cx="1149738" cy="369332"/>
          </a:xfrm>
          <a:prstGeom prst="rect">
            <a:avLst/>
          </a:prstGeom>
          <a:noFill/>
        </p:spPr>
        <p:txBody>
          <a:bodyPr wrap="none" rtlCol="0">
            <a:spAutoFit/>
          </a:bodyPr>
          <a:lstStyle/>
          <a:p>
            <a:r>
              <a:rPr lang="en-US" dirty="0" smtClean="0"/>
              <a:t>Data store</a:t>
            </a:r>
            <a:endParaRPr lang="en-US" dirty="0"/>
          </a:p>
        </p:txBody>
      </p:sp>
      <p:sp>
        <p:nvSpPr>
          <p:cNvPr id="38" name="TextBox 37"/>
          <p:cNvSpPr txBox="1"/>
          <p:nvPr/>
        </p:nvSpPr>
        <p:spPr>
          <a:xfrm>
            <a:off x="6324600" y="5181600"/>
            <a:ext cx="2243691" cy="369332"/>
          </a:xfrm>
          <a:prstGeom prst="rect">
            <a:avLst/>
          </a:prstGeom>
          <a:noFill/>
        </p:spPr>
        <p:txBody>
          <a:bodyPr wrap="none" rtlCol="0">
            <a:spAutoFit/>
          </a:bodyPr>
          <a:lstStyle/>
          <a:p>
            <a:r>
              <a:rPr lang="en-US" dirty="0" smtClean="0"/>
              <a:t>Shipment information</a:t>
            </a:r>
            <a:endParaRPr lang="en-US" dirty="0"/>
          </a:p>
        </p:txBody>
      </p:sp>
      <p:sp>
        <p:nvSpPr>
          <p:cNvPr id="39" name="TextBox 38"/>
          <p:cNvSpPr txBox="1"/>
          <p:nvPr/>
        </p:nvSpPr>
        <p:spPr>
          <a:xfrm>
            <a:off x="685800" y="5181600"/>
            <a:ext cx="1632178" cy="369332"/>
          </a:xfrm>
          <a:prstGeom prst="rect">
            <a:avLst/>
          </a:prstGeom>
          <a:noFill/>
        </p:spPr>
        <p:txBody>
          <a:bodyPr wrap="none" rtlCol="0">
            <a:spAutoFit/>
          </a:bodyPr>
          <a:lstStyle/>
          <a:p>
            <a:r>
              <a:rPr lang="en-US" dirty="0" smtClean="0"/>
              <a:t>Shipping notice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Textual Analysis</a:t>
            </a:r>
            <a:endParaRPr lang="en-US" dirty="0"/>
          </a:p>
        </p:txBody>
      </p:sp>
      <p:sp>
        <p:nvSpPr>
          <p:cNvPr id="3" name="Content Placeholder 2"/>
          <p:cNvSpPr>
            <a:spLocks noGrp="1"/>
          </p:cNvSpPr>
          <p:nvPr>
            <p:ph idx="1"/>
          </p:nvPr>
        </p:nvSpPr>
        <p:spPr>
          <a:xfrm>
            <a:off x="457200" y="1295401"/>
            <a:ext cx="8229600" cy="2514600"/>
          </a:xfrm>
        </p:spPr>
        <p:txBody>
          <a:bodyPr>
            <a:normAutofit fontScale="47500" lnSpcReduction="20000"/>
          </a:bodyPr>
          <a:lstStyle/>
          <a:p>
            <a:pPr>
              <a:buNone/>
            </a:pPr>
            <a:r>
              <a:rPr lang="en-US" sz="5100" dirty="0" smtClean="0"/>
              <a:t> </a:t>
            </a:r>
          </a:p>
          <a:p>
            <a:pPr>
              <a:buNone/>
            </a:pPr>
            <a:r>
              <a:rPr lang="en-US" sz="4000" dirty="0" smtClean="0"/>
              <a:t>This approach is based on the textual description of the problem or proposed solution. The description may be of one or two sentences or one or two paragraphs depending on the type and complexity of the problem. The nouns are good indicators of the objects. The names can  be further  classified  as proper nouns, common nouns, and mass or abstract nouns.</a:t>
            </a:r>
          </a:p>
          <a:p>
            <a:pPr>
              <a:buNone/>
            </a:pPr>
            <a:endParaRPr lang="en-US" sz="4000" dirty="0" smtClean="0"/>
          </a:p>
          <a:p>
            <a:pPr>
              <a:buNone/>
            </a:pPr>
            <a:r>
              <a:rPr lang="en-US" sz="4000" dirty="0" smtClean="0"/>
              <a:t> Table shows the various types of nouns and their meaning.</a:t>
            </a:r>
          </a:p>
          <a:p>
            <a:endParaRPr lang="en-US" sz="4000" dirty="0"/>
          </a:p>
        </p:txBody>
      </p:sp>
      <p:pic>
        <p:nvPicPr>
          <p:cNvPr id="1026" name="Picture 2"/>
          <p:cNvPicPr>
            <a:picLocks noChangeAspect="1" noChangeArrowheads="1"/>
          </p:cNvPicPr>
          <p:nvPr/>
        </p:nvPicPr>
        <p:blipFill>
          <a:blip r:embed="rId2"/>
          <a:srcRect/>
          <a:stretch>
            <a:fillRect/>
          </a:stretch>
        </p:blipFill>
        <p:spPr bwMode="auto">
          <a:xfrm>
            <a:off x="1143000" y="4267200"/>
            <a:ext cx="7171981"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Textual Analysis</a:t>
            </a:r>
            <a:endParaRPr lang="en-US" dirty="0"/>
          </a:p>
        </p:txBody>
      </p:sp>
      <p:sp>
        <p:nvSpPr>
          <p:cNvPr id="3" name="Content Placeholder 2"/>
          <p:cNvSpPr>
            <a:spLocks noGrp="1"/>
          </p:cNvSpPr>
          <p:nvPr>
            <p:ph idx="1"/>
          </p:nvPr>
        </p:nvSpPr>
        <p:spPr>
          <a:xfrm>
            <a:off x="457200" y="1371600"/>
            <a:ext cx="8229600" cy="4754563"/>
          </a:xfrm>
        </p:spPr>
        <p:txBody>
          <a:bodyPr>
            <a:normAutofit fontScale="55000" lnSpcReduction="20000"/>
          </a:bodyPr>
          <a:lstStyle/>
          <a:p>
            <a:pPr>
              <a:buNone/>
            </a:pPr>
            <a:r>
              <a:rPr lang="en-US" dirty="0" smtClean="0"/>
              <a:t>It is important to note that the context and semantics must be used to determine the noun categories. </a:t>
            </a:r>
          </a:p>
          <a:p>
            <a:pPr>
              <a:buNone/>
            </a:pPr>
            <a:r>
              <a:rPr lang="en-US" dirty="0" smtClean="0"/>
              <a:t>A particular word may mean a common noun in one context and a mass or abstract noun in another. These approaches are only a guide and note the ultimate tools. </a:t>
            </a:r>
          </a:p>
          <a:p>
            <a:pPr>
              <a:buNone/>
            </a:pPr>
            <a:endParaRPr lang="en-US" dirty="0" smtClean="0"/>
          </a:p>
          <a:p>
            <a:pPr>
              <a:buNone/>
            </a:pPr>
            <a:r>
              <a:rPr lang="en-US" dirty="0" smtClean="0"/>
              <a:t>Creative perception and intuition of the experienced developers play an important role in identifying the objects.</a:t>
            </a:r>
          </a:p>
          <a:p>
            <a:pPr>
              <a:buNone/>
            </a:pPr>
            <a:r>
              <a:rPr lang="en-US" dirty="0" smtClean="0"/>
              <a:t> Using one of the above approaches, prepare a list of objects for the application  problem. </a:t>
            </a:r>
          </a:p>
          <a:p>
            <a:pPr>
              <a:buNone/>
            </a:pPr>
            <a:r>
              <a:rPr lang="en-US" dirty="0" smtClean="0"/>
              <a:t>This might include the following task:</a:t>
            </a:r>
          </a:p>
          <a:p>
            <a:pPr>
              <a:buNone/>
            </a:pPr>
            <a:endParaRPr lang="en-US" dirty="0" smtClean="0"/>
          </a:p>
          <a:p>
            <a:pPr>
              <a:buNone/>
            </a:pPr>
            <a:r>
              <a:rPr lang="en-US" dirty="0" smtClean="0"/>
              <a:t> 1. Prepare an object table. </a:t>
            </a:r>
          </a:p>
          <a:p>
            <a:pPr>
              <a:buNone/>
            </a:pPr>
            <a:r>
              <a:rPr lang="en-US" dirty="0" smtClean="0"/>
              <a:t>2. Identify the object that belongs to the solution space and those which belong to the problem space only. The problem space objects are outside the software  boundary. </a:t>
            </a:r>
          </a:p>
          <a:p>
            <a:pPr>
              <a:buNone/>
            </a:pPr>
            <a:r>
              <a:rPr lang="en-US" dirty="0" smtClean="0"/>
              <a:t>3. Identify the attributes of the solutions space objects.</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Identification of services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Once the objects in the solutions space have been identified, the next step is to identify a set of services (functions) that each object should offer. </a:t>
            </a:r>
          </a:p>
          <a:p>
            <a:pPr>
              <a:buNone/>
            </a:pPr>
            <a:endParaRPr lang="en-US" dirty="0" smtClean="0"/>
          </a:p>
          <a:p>
            <a:pPr>
              <a:buNone/>
            </a:pPr>
            <a:r>
              <a:rPr lang="en-US" dirty="0" smtClean="0"/>
              <a:t>  Services are identified by examining all the verbs and verb phrases in the problem description statement. </a:t>
            </a:r>
          </a:p>
          <a:p>
            <a:pPr>
              <a:buNone/>
            </a:pPr>
            <a:r>
              <a:rPr lang="en-US" dirty="0" smtClean="0"/>
              <a:t>  </a:t>
            </a:r>
          </a:p>
          <a:p>
            <a:r>
              <a:rPr lang="en-US" i="1" dirty="0" smtClean="0"/>
              <a:t>Doing verbs </a:t>
            </a:r>
            <a:r>
              <a:rPr lang="en-US" dirty="0" smtClean="0"/>
              <a:t>and </a:t>
            </a:r>
            <a:r>
              <a:rPr lang="en-US" i="1" dirty="0" smtClean="0"/>
              <a:t>compare verbs </a:t>
            </a:r>
            <a:r>
              <a:rPr lang="en-US" dirty="0" smtClean="0"/>
              <a:t> usually give rise to services(called as functions in </a:t>
            </a:r>
            <a:r>
              <a:rPr lang="en-US" dirty="0" err="1" smtClean="0"/>
              <a:t>c++</a:t>
            </a:r>
            <a:r>
              <a:rPr lang="en-US" dirty="0" smtClean="0"/>
              <a:t>). </a:t>
            </a:r>
          </a:p>
          <a:p>
            <a:pPr>
              <a:buNone/>
            </a:pPr>
            <a:endParaRPr lang="en-US" dirty="0" smtClean="0"/>
          </a:p>
          <a:p>
            <a:r>
              <a:rPr lang="en-US" dirty="0" smtClean="0"/>
              <a:t>Being verbs indicate the existence of the classification structure while </a:t>
            </a:r>
            <a:r>
              <a:rPr lang="en-US" i="1" dirty="0" smtClean="0"/>
              <a:t>having </a:t>
            </a:r>
            <a:r>
              <a:rPr lang="en-US" dirty="0" smtClean="0"/>
              <a:t>verbs give rise to the composition structures</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838200" y="2057400"/>
            <a:ext cx="7848600" cy="1905000"/>
          </a:xfrm>
          <a:prstGeom prst="rect">
            <a:avLst/>
          </a:prstGeom>
          <a:noFill/>
          <a:ln w="9525">
            <a:noFill/>
            <a:miter lim="800000"/>
            <a:headEnd/>
            <a:tailEnd/>
          </a:ln>
          <a:effectLst/>
        </p:spPr>
      </p:pic>
      <p:sp>
        <p:nvSpPr>
          <p:cNvPr id="5" name="TextBox 4"/>
          <p:cNvSpPr txBox="1"/>
          <p:nvPr/>
        </p:nvSpPr>
        <p:spPr>
          <a:xfrm>
            <a:off x="609600" y="4572000"/>
            <a:ext cx="8255273" cy="646331"/>
          </a:xfrm>
          <a:prstGeom prst="rect">
            <a:avLst/>
          </a:prstGeom>
          <a:noFill/>
        </p:spPr>
        <p:txBody>
          <a:bodyPr wrap="none" rtlCol="0">
            <a:spAutoFit/>
          </a:bodyPr>
          <a:lstStyle/>
          <a:p>
            <a:r>
              <a:rPr lang="en-US" dirty="0" smtClean="0"/>
              <a:t>Verbs which can note actions or occurrences may be classified as shown in above table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read/write operation</a:t>
            </a:r>
            <a:endParaRPr lang="en-US" dirty="0"/>
          </a:p>
        </p:txBody>
      </p:sp>
      <p:sp>
        <p:nvSpPr>
          <p:cNvPr id="3" name="Content Placeholder 2"/>
          <p:cNvSpPr>
            <a:spLocks noGrp="1"/>
          </p:cNvSpPr>
          <p:nvPr>
            <p:ph idx="1"/>
          </p:nvPr>
        </p:nvSpPr>
        <p:spPr>
          <a:xfrm>
            <a:off x="457200" y="1295400"/>
            <a:ext cx="3886200" cy="4830763"/>
          </a:xfrm>
        </p:spPr>
        <p:txBody>
          <a:bodyPr>
            <a:normAutofit fontScale="55000" lnSpcReduction="20000"/>
          </a:bodyPr>
          <a:lstStyle/>
          <a:p>
            <a:pPr>
              <a:buNone/>
            </a:pPr>
            <a:r>
              <a:rPr lang="en-US" dirty="0" smtClean="0"/>
              <a:t>#include&lt;</a:t>
            </a:r>
            <a:r>
              <a:rPr lang="en-US" dirty="0" err="1" smtClean="0"/>
              <a:t>iostream</a:t>
            </a:r>
            <a:r>
              <a:rPr lang="en-US" dirty="0" smtClean="0"/>
              <a:t>&gt;</a:t>
            </a:r>
          </a:p>
          <a:p>
            <a:pPr>
              <a:buNone/>
            </a:pPr>
            <a:r>
              <a:rPr lang="en-US" dirty="0" smtClean="0"/>
              <a:t>#include&lt;</a:t>
            </a:r>
            <a:r>
              <a:rPr lang="en-US" dirty="0" err="1" smtClean="0"/>
              <a:t>fstream</a:t>
            </a:r>
            <a:r>
              <a:rPr lang="en-US" dirty="0" smtClean="0"/>
              <a:t>&gt;</a:t>
            </a:r>
          </a:p>
          <a:p>
            <a:pPr>
              <a:buNone/>
            </a:pPr>
            <a:r>
              <a:rPr lang="en-US" dirty="0" smtClean="0"/>
              <a:t>using namespace std;</a:t>
            </a:r>
          </a:p>
          <a:p>
            <a:pPr>
              <a:buNone/>
            </a:pPr>
            <a:endParaRPr lang="en-US" dirty="0" smtClean="0"/>
          </a:p>
          <a:p>
            <a:pPr>
              <a:buNone/>
            </a:pPr>
            <a:r>
              <a:rPr lang="en-US" dirty="0" err="1" smtClean="0"/>
              <a:t>int</a:t>
            </a:r>
            <a:r>
              <a:rPr lang="en-US" dirty="0" smtClean="0"/>
              <a:t> main()</a:t>
            </a:r>
          </a:p>
          <a:p>
            <a:pPr>
              <a:buNone/>
            </a:pPr>
            <a:r>
              <a:rPr lang="en-US" dirty="0" smtClean="0"/>
              <a:t>{ </a:t>
            </a:r>
          </a:p>
          <a:p>
            <a:pPr>
              <a:buNone/>
            </a:pPr>
            <a:r>
              <a:rPr lang="en-US" dirty="0" smtClean="0"/>
              <a:t> </a:t>
            </a:r>
            <a:r>
              <a:rPr lang="en-US" dirty="0" err="1" smtClean="0"/>
              <a:t>ofstream</a:t>
            </a:r>
            <a:r>
              <a:rPr lang="en-US" dirty="0" smtClean="0"/>
              <a:t> </a:t>
            </a:r>
            <a:r>
              <a:rPr lang="en-US" dirty="0" err="1" smtClean="0"/>
              <a:t>outf</a:t>
            </a:r>
            <a:r>
              <a:rPr lang="en-US" dirty="0" smtClean="0"/>
              <a:t>("item");</a:t>
            </a:r>
          </a:p>
          <a:p>
            <a:pPr>
              <a:buNone/>
            </a:pPr>
            <a:r>
              <a:rPr lang="en-US" dirty="0" smtClean="0"/>
              <a:t> </a:t>
            </a:r>
            <a:r>
              <a:rPr lang="en-US" dirty="0" err="1" smtClean="0"/>
              <a:t>cout</a:t>
            </a:r>
            <a:r>
              <a:rPr lang="en-US" dirty="0" smtClean="0"/>
              <a:t>&lt;&lt;"enter item name\n";</a:t>
            </a:r>
          </a:p>
          <a:p>
            <a:pPr>
              <a:buNone/>
            </a:pPr>
            <a:r>
              <a:rPr lang="en-US" dirty="0" smtClean="0"/>
              <a:t> string name;</a:t>
            </a:r>
          </a:p>
          <a:p>
            <a:pPr>
              <a:buNone/>
            </a:pPr>
            <a:r>
              <a:rPr lang="en-US" dirty="0" smtClean="0"/>
              <a:t> </a:t>
            </a:r>
            <a:r>
              <a:rPr lang="en-US" dirty="0" err="1" smtClean="0"/>
              <a:t>cin</a:t>
            </a:r>
            <a:r>
              <a:rPr lang="en-US" dirty="0" smtClean="0"/>
              <a:t>&gt;&gt;name;</a:t>
            </a:r>
          </a:p>
          <a:p>
            <a:pPr>
              <a:buNone/>
            </a:pPr>
            <a:r>
              <a:rPr lang="en-US" dirty="0" smtClean="0"/>
              <a:t> </a:t>
            </a:r>
            <a:r>
              <a:rPr lang="en-US" dirty="0" err="1" smtClean="0"/>
              <a:t>outf</a:t>
            </a:r>
            <a:r>
              <a:rPr lang="en-US" dirty="0" smtClean="0"/>
              <a:t>&lt;&lt;name&lt;&lt;"\n";</a:t>
            </a:r>
          </a:p>
          <a:p>
            <a:pPr>
              <a:buNone/>
            </a:pPr>
            <a:r>
              <a:rPr lang="en-US" dirty="0" err="1" smtClean="0"/>
              <a:t>cout</a:t>
            </a:r>
            <a:r>
              <a:rPr lang="en-US" dirty="0" smtClean="0"/>
              <a:t>&lt;&lt;"enter item cost\n";</a:t>
            </a:r>
          </a:p>
          <a:p>
            <a:pPr>
              <a:buNone/>
            </a:pPr>
            <a:r>
              <a:rPr lang="en-US" dirty="0" smtClean="0"/>
              <a:t>float cost;</a:t>
            </a:r>
          </a:p>
          <a:p>
            <a:pPr>
              <a:buNone/>
            </a:pPr>
            <a:r>
              <a:rPr lang="en-US" dirty="0" err="1" smtClean="0"/>
              <a:t>cin</a:t>
            </a:r>
            <a:r>
              <a:rPr lang="en-US" dirty="0" smtClean="0"/>
              <a:t>&gt;&gt;cost;</a:t>
            </a:r>
          </a:p>
          <a:p>
            <a:pPr>
              <a:buNone/>
            </a:pPr>
            <a:r>
              <a:rPr lang="en-US" dirty="0" err="1" smtClean="0"/>
              <a:t>outf</a:t>
            </a:r>
            <a:r>
              <a:rPr lang="en-US" dirty="0" smtClean="0"/>
              <a:t>&lt;&lt;cost;</a:t>
            </a:r>
          </a:p>
          <a:p>
            <a:pPr>
              <a:buNone/>
            </a:pPr>
            <a:endParaRPr lang="en-US" dirty="0" smtClean="0"/>
          </a:p>
          <a:p>
            <a:pPr>
              <a:buNone/>
            </a:pPr>
            <a:r>
              <a:rPr lang="en-US" dirty="0" err="1" smtClean="0"/>
              <a:t>outf.close</a:t>
            </a:r>
            <a:r>
              <a:rPr lang="en-US" dirty="0" smtClean="0"/>
              <a:t>();</a:t>
            </a:r>
          </a:p>
        </p:txBody>
      </p:sp>
      <p:sp>
        <p:nvSpPr>
          <p:cNvPr id="4" name="Rectangle 3"/>
          <p:cNvSpPr/>
          <p:nvPr/>
        </p:nvSpPr>
        <p:spPr>
          <a:xfrm>
            <a:off x="4343400" y="2291477"/>
            <a:ext cx="4572000" cy="2585323"/>
          </a:xfrm>
          <a:prstGeom prst="rect">
            <a:avLst/>
          </a:prstGeom>
        </p:spPr>
        <p:txBody>
          <a:bodyPr wrap="square">
            <a:spAutoFit/>
          </a:bodyPr>
          <a:lstStyle/>
          <a:p>
            <a:pPr>
              <a:buNone/>
            </a:pPr>
            <a:r>
              <a:rPr lang="en-US" dirty="0" err="1" smtClean="0"/>
              <a:t>ifstream</a:t>
            </a:r>
            <a:r>
              <a:rPr lang="en-US" dirty="0" smtClean="0"/>
              <a:t> </a:t>
            </a:r>
            <a:r>
              <a:rPr lang="en-US" dirty="0" err="1" smtClean="0"/>
              <a:t>inf</a:t>
            </a:r>
            <a:r>
              <a:rPr lang="en-US" dirty="0" smtClean="0"/>
              <a:t>("item");</a:t>
            </a:r>
          </a:p>
          <a:p>
            <a:pPr>
              <a:buNone/>
            </a:pPr>
            <a:r>
              <a:rPr lang="en-US" dirty="0" err="1" smtClean="0"/>
              <a:t>inf</a:t>
            </a:r>
            <a:r>
              <a:rPr lang="en-US" dirty="0" smtClean="0"/>
              <a:t>&gt;&gt;name;</a:t>
            </a:r>
          </a:p>
          <a:p>
            <a:pPr>
              <a:buNone/>
            </a:pPr>
            <a:r>
              <a:rPr lang="en-US" dirty="0" err="1" smtClean="0"/>
              <a:t>inf</a:t>
            </a:r>
            <a:r>
              <a:rPr lang="en-US" dirty="0" smtClean="0"/>
              <a:t>&gt;&gt;cost;</a:t>
            </a:r>
          </a:p>
          <a:p>
            <a:pPr>
              <a:buNone/>
            </a:pPr>
            <a:r>
              <a:rPr lang="en-US" dirty="0" err="1" smtClean="0"/>
              <a:t>cout</a:t>
            </a:r>
            <a:r>
              <a:rPr lang="en-US" dirty="0" smtClean="0"/>
              <a:t>&lt;&lt;"\n";</a:t>
            </a:r>
          </a:p>
          <a:p>
            <a:pPr>
              <a:buNone/>
            </a:pPr>
            <a:r>
              <a:rPr lang="en-US" dirty="0" err="1" smtClean="0"/>
              <a:t>cout</a:t>
            </a:r>
            <a:r>
              <a:rPr lang="en-US" dirty="0" smtClean="0"/>
              <a:t>&lt;&lt;"item name= "&lt;&lt;name;</a:t>
            </a:r>
          </a:p>
          <a:p>
            <a:pPr>
              <a:buNone/>
            </a:pPr>
            <a:r>
              <a:rPr lang="en-US" dirty="0" err="1" smtClean="0"/>
              <a:t>cout</a:t>
            </a:r>
            <a:r>
              <a:rPr lang="en-US" dirty="0" smtClean="0"/>
              <a:t>&lt;&lt;"cost = "&lt;&lt;cost;</a:t>
            </a:r>
          </a:p>
          <a:p>
            <a:pPr>
              <a:buNone/>
            </a:pPr>
            <a:r>
              <a:rPr lang="en-US" dirty="0" smtClean="0"/>
              <a:t> </a:t>
            </a:r>
            <a:r>
              <a:rPr lang="en-US" dirty="0" err="1" smtClean="0"/>
              <a:t>inf.close</a:t>
            </a:r>
            <a:r>
              <a:rPr lang="en-US" dirty="0" smtClean="0"/>
              <a:t>();</a:t>
            </a:r>
          </a:p>
          <a:p>
            <a:pPr>
              <a:buNone/>
            </a:pPr>
            <a:r>
              <a:rPr lang="en-US" dirty="0" smtClean="0"/>
              <a:t> return 0;</a:t>
            </a:r>
          </a:p>
          <a:p>
            <a:pPr>
              <a:buNone/>
            </a:pPr>
            <a:r>
              <a:rPr lang="en-US" dirty="0" smtClean="0"/>
              <a:t>}</a:t>
            </a:r>
            <a:endParaRPr lang="en-US" dirty="0"/>
          </a:p>
        </p:txBody>
      </p:sp>
      <p:cxnSp>
        <p:nvCxnSpPr>
          <p:cNvPr id="6" name="Straight Connector 5"/>
          <p:cNvCxnSpPr/>
          <p:nvPr/>
        </p:nvCxnSpPr>
        <p:spPr>
          <a:xfrm rot="5400000">
            <a:off x="1333500" y="4076700"/>
            <a:ext cx="5562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Establishing interconnections</a:t>
            </a:r>
            <a:endParaRPr lang="en-US" dirty="0"/>
          </a:p>
        </p:txBody>
      </p:sp>
      <p:sp>
        <p:nvSpPr>
          <p:cNvPr id="3" name="Content Placeholder 2"/>
          <p:cNvSpPr>
            <a:spLocks noGrp="1"/>
          </p:cNvSpPr>
          <p:nvPr>
            <p:ph idx="1"/>
          </p:nvPr>
        </p:nvSpPr>
        <p:spPr/>
        <p:txBody>
          <a:bodyPr>
            <a:normAutofit/>
          </a:bodyPr>
          <a:lstStyle/>
          <a:p>
            <a:r>
              <a:rPr lang="en-US" sz="2400" dirty="0" smtClean="0"/>
              <a:t>This step identifies the services that objects provide and receive. We may use an information flow diagram (IFD) or an entity-relationship(ER) diagram to enlist this information.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85800"/>
          </a:xfrm>
        </p:spPr>
        <p:txBody>
          <a:bodyPr>
            <a:normAutofit fontScale="90000"/>
          </a:bodyPr>
          <a:lstStyle/>
          <a:p>
            <a:r>
              <a:rPr lang="en-US" dirty="0" smtClean="0"/>
              <a:t>Object-Oriented Design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62500" lnSpcReduction="20000"/>
          </a:bodyPr>
          <a:lstStyle/>
          <a:p>
            <a:pPr>
              <a:buNone/>
            </a:pPr>
            <a:r>
              <a:rPr lang="en-US" dirty="0" smtClean="0"/>
              <a:t>  Design is concerned with a mapping of objects in the problem space into objects in the solution space, and creating an overall structure and computational models of the system. </a:t>
            </a:r>
          </a:p>
          <a:p>
            <a:pPr>
              <a:buNone/>
            </a:pPr>
            <a:r>
              <a:rPr lang="en-US" dirty="0" smtClean="0"/>
              <a:t>This stage normally uses the bottom-up approach to build the structure of the system and the top-down functional decomposition approach to design the class member function that provides services.</a:t>
            </a:r>
          </a:p>
          <a:p>
            <a:pPr>
              <a:buNone/>
            </a:pPr>
            <a:r>
              <a:rPr lang="en-US" dirty="0" smtClean="0"/>
              <a:t> </a:t>
            </a:r>
          </a:p>
          <a:p>
            <a:pPr>
              <a:buNone/>
            </a:pPr>
            <a:r>
              <a:rPr lang="en-US" dirty="0" smtClean="0"/>
              <a:t>Reusability of classes from the previous designs, classification of the objects into subsystems and determination of appropriate protocols are some of the considerations of the design stage. The object oriented design (OOD) approach may involve the following steps:</a:t>
            </a:r>
          </a:p>
          <a:p>
            <a:pPr>
              <a:buNone/>
            </a:pPr>
            <a:endParaRPr lang="en-US" dirty="0" smtClean="0"/>
          </a:p>
          <a:p>
            <a:pPr>
              <a:buNone/>
            </a:pPr>
            <a:r>
              <a:rPr lang="en-US" dirty="0" smtClean="0"/>
              <a:t> 1. Review of objects created in the analysis phase. </a:t>
            </a:r>
          </a:p>
          <a:p>
            <a:pPr>
              <a:buNone/>
            </a:pPr>
            <a:r>
              <a:rPr lang="en-US" dirty="0" smtClean="0"/>
              <a:t>2. Specification of class dependencies.</a:t>
            </a:r>
          </a:p>
          <a:p>
            <a:pPr>
              <a:buNone/>
            </a:pPr>
            <a:r>
              <a:rPr lang="en-US" dirty="0" smtClean="0"/>
              <a:t> 3. Organization of class hierarchies. </a:t>
            </a:r>
          </a:p>
          <a:p>
            <a:pPr>
              <a:buNone/>
            </a:pPr>
            <a:r>
              <a:rPr lang="en-US" dirty="0" smtClean="0"/>
              <a:t>4. Design of classes. </a:t>
            </a:r>
          </a:p>
          <a:p>
            <a:pPr>
              <a:buNone/>
            </a:pPr>
            <a:r>
              <a:rPr lang="en-US" dirty="0" smtClean="0"/>
              <a:t>5. Design of member functions. </a:t>
            </a:r>
          </a:p>
          <a:p>
            <a:pPr>
              <a:buNone/>
            </a:pPr>
            <a:r>
              <a:rPr lang="en-US" dirty="0" smtClean="0"/>
              <a:t>6. Design of driver program.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1. Review of Problem Space Objects</a:t>
            </a:r>
            <a:endParaRPr lang="en-US" sz="3600" dirty="0"/>
          </a:p>
        </p:txBody>
      </p:sp>
      <p:sp>
        <p:nvSpPr>
          <p:cNvPr id="3" name="Content Placeholder 2"/>
          <p:cNvSpPr>
            <a:spLocks noGrp="1"/>
          </p:cNvSpPr>
          <p:nvPr>
            <p:ph idx="1"/>
          </p:nvPr>
        </p:nvSpPr>
        <p:spPr>
          <a:xfrm>
            <a:off x="457200" y="1219200"/>
            <a:ext cx="8229600" cy="4983163"/>
          </a:xfrm>
        </p:spPr>
        <p:txBody>
          <a:bodyPr>
            <a:normAutofit fontScale="70000" lnSpcReduction="20000"/>
          </a:bodyPr>
          <a:lstStyle/>
          <a:p>
            <a:pPr>
              <a:buNone/>
            </a:pPr>
            <a:r>
              <a:rPr lang="en-US" dirty="0" smtClean="0"/>
              <a:t>  An exercise to review the objects identified in the problem space is undertaken as a first step in the design stage.</a:t>
            </a:r>
          </a:p>
          <a:p>
            <a:pPr>
              <a:buNone/>
            </a:pPr>
            <a:r>
              <a:rPr lang="en-US" dirty="0" smtClean="0"/>
              <a:t> The main objective of this review exercise is to refine the objects in terms of their attributes and operations and to identify other objects that are solution specific. </a:t>
            </a:r>
          </a:p>
          <a:p>
            <a:pPr>
              <a:buNone/>
            </a:pPr>
            <a:endParaRPr lang="en-US" dirty="0" smtClean="0"/>
          </a:p>
          <a:p>
            <a:pPr>
              <a:buNone/>
            </a:pPr>
            <a:r>
              <a:rPr lang="en-US" dirty="0" smtClean="0"/>
              <a:t>Some guidelines that might help the review process are: </a:t>
            </a:r>
          </a:p>
          <a:p>
            <a:pPr marL="514350" indent="-514350">
              <a:buAutoNum type="arabicPeriod"/>
            </a:pPr>
            <a:r>
              <a:rPr lang="en-US" dirty="0" smtClean="0"/>
              <a:t>If only one object is necessary for a service, then it operates only on that object. </a:t>
            </a:r>
          </a:p>
          <a:p>
            <a:pPr marL="514350" indent="-514350">
              <a:buAutoNum type="arabicPeriod"/>
            </a:pPr>
            <a:r>
              <a:rPr lang="en-US" dirty="0" smtClean="0"/>
              <a:t> If two or more objects are required for an operation to occur, then it is necessary to identify which object’s private part should be known to the operation. </a:t>
            </a:r>
          </a:p>
          <a:p>
            <a:pPr marL="514350" indent="-514350">
              <a:buAutoNum type="arabicPeriod"/>
            </a:pPr>
            <a:r>
              <a:rPr lang="en-US" dirty="0" smtClean="0"/>
              <a:t> If an operation requires knowledge of more than one type of objects, then the operation is not functionally cohesive and should be rejected. </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2. Class Dependencies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endParaRPr lang="en-US" dirty="0" smtClean="0"/>
          </a:p>
          <a:p>
            <a:pPr>
              <a:buNone/>
            </a:pPr>
            <a:r>
              <a:rPr lang="en-US" sz="2400" dirty="0" smtClean="0"/>
              <a:t>Analysis of relationships between the classes is central to the structure of a system. </a:t>
            </a:r>
          </a:p>
          <a:p>
            <a:pPr>
              <a:buNone/>
            </a:pPr>
            <a:r>
              <a:rPr lang="en-US" sz="2400" dirty="0" smtClean="0"/>
              <a:t>Therefore, it is important to identify appropriate classes to represent the objects in the solution space and establish their relationships.</a:t>
            </a:r>
          </a:p>
          <a:p>
            <a:pPr>
              <a:buNone/>
            </a:pPr>
            <a:r>
              <a:rPr lang="en-US" sz="2400" dirty="0" smtClean="0"/>
              <a:t> The major relationships that are important in the context of design are: </a:t>
            </a:r>
          </a:p>
          <a:p>
            <a:pPr>
              <a:buNone/>
            </a:pPr>
            <a:r>
              <a:rPr lang="en-US" sz="2400" dirty="0" smtClean="0"/>
              <a:t>1. Inheritance relationships. </a:t>
            </a:r>
          </a:p>
          <a:p>
            <a:pPr>
              <a:buNone/>
            </a:pPr>
            <a:r>
              <a:rPr lang="en-US" sz="2400" dirty="0" smtClean="0"/>
              <a:t>2. Containment relationship. </a:t>
            </a:r>
          </a:p>
          <a:p>
            <a:pPr>
              <a:buNone/>
            </a:pPr>
            <a:r>
              <a:rPr lang="en-US" sz="2400" dirty="0" smtClean="0"/>
              <a:t>3. Use relationships. </a:t>
            </a:r>
          </a:p>
          <a:p>
            <a:endParaRPr lang="en-US" dirty="0"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2.1 Inheritance relationship</a:t>
            </a: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1524000" y="4343400"/>
            <a:ext cx="5743199" cy="1343025"/>
          </a:xfrm>
          <a:prstGeom prst="rect">
            <a:avLst/>
          </a:prstGeom>
          <a:noFill/>
          <a:ln w="9525">
            <a:noFill/>
            <a:miter lim="800000"/>
            <a:headEnd/>
            <a:tailEnd/>
          </a:ln>
          <a:effectLst/>
        </p:spPr>
      </p:pic>
      <p:sp>
        <p:nvSpPr>
          <p:cNvPr id="6" name="Rectangle 5"/>
          <p:cNvSpPr/>
          <p:nvPr/>
        </p:nvSpPr>
        <p:spPr>
          <a:xfrm>
            <a:off x="838200" y="1676400"/>
            <a:ext cx="7391400" cy="3139321"/>
          </a:xfrm>
          <a:prstGeom prst="rect">
            <a:avLst/>
          </a:prstGeom>
        </p:spPr>
        <p:txBody>
          <a:bodyPr wrap="square">
            <a:spAutoFit/>
          </a:bodyPr>
          <a:lstStyle/>
          <a:p>
            <a:r>
              <a:rPr lang="en-US" dirty="0" smtClean="0"/>
              <a:t>Inheritance relationship is  the highest relationship that can be represented in C++. It is a powerful way of representing a hierarchical relationship directly. The real appeal and  power of the inheritance mechanism is that it allows us to reuse a class that is almost, but not exactly, what we want and to tailor the class in a way that is does not introduce any unwanted side effects into the rest of the class. </a:t>
            </a:r>
          </a:p>
          <a:p>
            <a:endParaRPr lang="en-US" dirty="0" smtClean="0"/>
          </a:p>
          <a:p>
            <a:r>
              <a:rPr lang="en-US" dirty="0" smtClean="0"/>
              <a:t>We must review the attributes and operations of the classes and prepare an </a:t>
            </a:r>
          </a:p>
          <a:p>
            <a:r>
              <a:rPr lang="en-US" dirty="0" smtClean="0"/>
              <a:t>inheritance relationship  table as shown in Table</a:t>
            </a:r>
          </a:p>
          <a:p>
            <a:endParaRPr lang="en-US" dirty="0" smtClean="0"/>
          </a:p>
          <a:p>
            <a:endParaRPr lang="en-US" dirty="0"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200" dirty="0" smtClean="0"/>
              <a:t>2.2 Containment relationship</a:t>
            </a:r>
            <a:endParaRPr lang="en-US" sz="3200" dirty="0"/>
          </a:p>
        </p:txBody>
      </p:sp>
      <p:sp>
        <p:nvSpPr>
          <p:cNvPr id="3" name="Content Placeholder 2"/>
          <p:cNvSpPr>
            <a:spLocks noGrp="1"/>
          </p:cNvSpPr>
          <p:nvPr>
            <p:ph idx="1"/>
          </p:nvPr>
        </p:nvSpPr>
        <p:spPr>
          <a:xfrm>
            <a:off x="457200" y="1066800"/>
            <a:ext cx="8229600" cy="5486400"/>
          </a:xfrm>
        </p:spPr>
        <p:txBody>
          <a:bodyPr>
            <a:normAutofit fontScale="62500" lnSpcReduction="20000"/>
          </a:bodyPr>
          <a:lstStyle/>
          <a:p>
            <a:pPr>
              <a:buNone/>
            </a:pPr>
            <a:r>
              <a:rPr lang="en-US" dirty="0" smtClean="0"/>
              <a:t> It means the use of an object of a class as a member of another class. </a:t>
            </a:r>
          </a:p>
          <a:p>
            <a:pPr>
              <a:buNone/>
            </a:pPr>
            <a:r>
              <a:rPr lang="en-US" dirty="0" smtClean="0"/>
              <a:t>This is an alternative and complimentary technique to use the class inheritance. </a:t>
            </a:r>
          </a:p>
          <a:p>
            <a:pPr>
              <a:buNone/>
            </a:pPr>
            <a:r>
              <a:rPr lang="en-US" dirty="0" smtClean="0"/>
              <a:t>But, it is often a tricky issue to choose between the two techniques. </a:t>
            </a:r>
          </a:p>
          <a:p>
            <a:pPr>
              <a:buNone/>
            </a:pPr>
            <a:endParaRPr lang="en-US" dirty="0" smtClean="0"/>
          </a:p>
          <a:p>
            <a:pPr>
              <a:buNone/>
            </a:pPr>
            <a:r>
              <a:rPr lang="en-US" dirty="0" smtClean="0"/>
              <a:t>Normally, if there is need to override attributes or functions, then the inheritance is the best choice. </a:t>
            </a:r>
          </a:p>
          <a:p>
            <a:pPr>
              <a:buNone/>
            </a:pPr>
            <a:r>
              <a:rPr lang="en-US" dirty="0" smtClean="0"/>
              <a:t>On the other hand, if we want to represent a property by a variety of types, then the containment relationship is the right method to follow. </a:t>
            </a:r>
          </a:p>
          <a:p>
            <a:pPr>
              <a:buNone/>
            </a:pPr>
            <a:r>
              <a:rPr lang="en-US" dirty="0" smtClean="0"/>
              <a:t>Another place where we need to use an object as a member is when we need to pass an attribute of a class as an argument to the constructor of another class. </a:t>
            </a:r>
          </a:p>
          <a:p>
            <a:pPr>
              <a:buNone/>
            </a:pPr>
            <a:r>
              <a:rPr lang="en-US" dirty="0" smtClean="0"/>
              <a:t>The “another” class must have a member object that represents the argument. </a:t>
            </a:r>
          </a:p>
          <a:p>
            <a:pPr>
              <a:buNone/>
            </a:pPr>
            <a:endParaRPr lang="en-US" dirty="0" smtClean="0"/>
          </a:p>
          <a:p>
            <a:pPr>
              <a:buNone/>
            </a:pPr>
            <a:r>
              <a:rPr lang="en-US" dirty="0" smtClean="0"/>
              <a:t>The inheritance represents </a:t>
            </a:r>
            <a:r>
              <a:rPr lang="en-US" dirty="0" smtClean="0">
                <a:solidFill>
                  <a:srgbClr val="FF0000"/>
                </a:solidFill>
              </a:rPr>
              <a:t>is a</a:t>
            </a:r>
            <a:r>
              <a:rPr lang="en-US" dirty="0" smtClean="0"/>
              <a:t> relationship and the containment represents </a:t>
            </a:r>
            <a:r>
              <a:rPr lang="en-US" dirty="0" smtClean="0">
                <a:solidFill>
                  <a:srgbClr val="FF0000"/>
                </a:solidFill>
              </a:rPr>
              <a:t>has a</a:t>
            </a:r>
            <a:r>
              <a:rPr lang="en-US" dirty="0" smtClean="0"/>
              <a:t> relationship. </a:t>
            </a:r>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2.3 Use relationship</a:t>
            </a:r>
            <a:endParaRPr lang="en-US" sz="3200" dirty="0"/>
          </a:p>
        </p:txBody>
      </p:sp>
      <p:sp>
        <p:nvSpPr>
          <p:cNvPr id="3" name="Content Placeholder 2"/>
          <p:cNvSpPr>
            <a:spLocks noGrp="1"/>
          </p:cNvSpPr>
          <p:nvPr>
            <p:ph idx="1"/>
          </p:nvPr>
        </p:nvSpPr>
        <p:spPr/>
        <p:txBody>
          <a:bodyPr>
            <a:normAutofit/>
          </a:bodyPr>
          <a:lstStyle/>
          <a:p>
            <a:pPr>
              <a:buNone/>
            </a:pPr>
            <a:r>
              <a:rPr lang="en-US" sz="2400" dirty="0" smtClean="0"/>
              <a:t>Use relationship gives information such as the various classes a class uses and the way it uses them.</a:t>
            </a:r>
          </a:p>
          <a:p>
            <a:pPr>
              <a:buNone/>
            </a:pPr>
            <a:r>
              <a:rPr lang="en-US" sz="2400" dirty="0" smtClean="0"/>
              <a:t>  For example, a class  A   can use classes B   and  C  in Several ways: </a:t>
            </a:r>
          </a:p>
          <a:p>
            <a:pPr>
              <a:buNone/>
            </a:pPr>
            <a:endParaRPr lang="en-US" sz="2400" dirty="0" smtClean="0"/>
          </a:p>
          <a:p>
            <a:pPr>
              <a:buNone/>
            </a:pPr>
            <a:endParaRPr lang="en-US" sz="2400" dirty="0" smtClean="0"/>
          </a:p>
          <a:p>
            <a:pPr>
              <a:buNone/>
            </a:pPr>
            <a:r>
              <a:rPr lang="en-US" sz="2400" dirty="0" smtClean="0"/>
              <a:t>1.   A   reads member of  B</a:t>
            </a:r>
          </a:p>
          <a:p>
            <a:pPr>
              <a:buNone/>
            </a:pPr>
            <a:r>
              <a:rPr lang="en-US" sz="2400" dirty="0" smtClean="0"/>
              <a:t> 2.  A   calls a member of  C</a:t>
            </a:r>
          </a:p>
          <a:p>
            <a:pPr>
              <a:buNone/>
            </a:pPr>
            <a:r>
              <a:rPr lang="en-US" sz="2400" dirty="0" smtClean="0"/>
              <a:t> 3.  A creates  B using new operator</a:t>
            </a:r>
          </a:p>
          <a:p>
            <a:pPr>
              <a:buNone/>
            </a:pPr>
            <a:endParaRPr lang="en-US" dirty="0" smtClean="0"/>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Organization of Class Hierarchies</a:t>
            </a:r>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a:buNone/>
            </a:pPr>
            <a:r>
              <a:rPr lang="en-US" dirty="0" smtClean="0"/>
              <a:t>  In the previous step, we examined the inheritance relationships. We must re-examine them and create a class hierarchy so  that we can reuse as much data and/or functions that have been designed already. </a:t>
            </a:r>
          </a:p>
          <a:p>
            <a:pPr>
              <a:buNone/>
            </a:pPr>
            <a:endParaRPr lang="en-US" dirty="0" smtClean="0"/>
          </a:p>
          <a:p>
            <a:pPr>
              <a:buNone/>
            </a:pPr>
            <a:r>
              <a:rPr lang="en-US" dirty="0" smtClean="0"/>
              <a:t>Organization of the class hierarchies involves identification of common attributes and functions among a group of related classes and then combining them to form a new class. </a:t>
            </a:r>
          </a:p>
          <a:p>
            <a:pPr>
              <a:buNone/>
            </a:pPr>
            <a:endParaRPr lang="en-US" dirty="0" smtClean="0"/>
          </a:p>
          <a:p>
            <a:r>
              <a:rPr lang="en-US" dirty="0" smtClean="0"/>
              <a:t>The new class will serve as the super class and the others as subordinate classes. The new class may or may not have the meaning of an   object by itself. If the object is created purely to combine the common attributes, it is called an </a:t>
            </a:r>
          </a:p>
          <a:p>
            <a:pPr>
              <a:buNone/>
            </a:pPr>
            <a:r>
              <a:rPr lang="en-US" dirty="0" smtClean="0"/>
              <a:t>   abstract class. </a:t>
            </a:r>
          </a:p>
          <a:p>
            <a:pPr>
              <a:buNone/>
            </a:pPr>
            <a:endParaRPr lang="en-US" dirty="0" smtClean="0"/>
          </a:p>
          <a:p>
            <a:r>
              <a:rPr lang="en-US" dirty="0" smtClean="0"/>
              <a:t>This process may be repeated at different level of abstraction with the sole objective of extending the classes. As hierarchy structure becomes progressively higher, the amount of specification and implementation inherited by the lower level classes increase. </a:t>
            </a:r>
          </a:p>
          <a:p>
            <a:endParaRPr lang="en-US" dirty="0" smtClean="0"/>
          </a:p>
          <a:p>
            <a:r>
              <a:rPr lang="en-US" dirty="0" smtClean="0"/>
              <a:t>We way repeat the process until we are sure that no new class can be formed</a:t>
            </a:r>
          </a:p>
          <a:p>
            <a:pPr>
              <a:buNone/>
            </a:pPr>
            <a:r>
              <a:rPr lang="en-US" dirty="0" smtClean="0"/>
              <a:t>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endParaRPr lang="en-US" dirty="0"/>
          </a:p>
        </p:txBody>
      </p:sp>
      <p:pic>
        <p:nvPicPr>
          <p:cNvPr id="81922" name="Picture 2"/>
          <p:cNvPicPr>
            <a:picLocks noGrp="1" noChangeAspect="1" noChangeArrowheads="1"/>
          </p:cNvPicPr>
          <p:nvPr>
            <p:ph idx="1"/>
          </p:nvPr>
        </p:nvPicPr>
        <p:blipFill>
          <a:blip r:embed="rId2"/>
          <a:srcRect/>
          <a:stretch>
            <a:fillRect/>
          </a:stretch>
        </p:blipFill>
        <p:spPr bwMode="auto">
          <a:xfrm>
            <a:off x="0" y="762000"/>
            <a:ext cx="4514850" cy="3190875"/>
          </a:xfrm>
          <a:prstGeom prst="rect">
            <a:avLst/>
          </a:prstGeom>
          <a:noFill/>
          <a:ln w="9525">
            <a:noFill/>
            <a:miter lim="800000"/>
            <a:headEnd/>
            <a:tailEnd/>
          </a:ln>
          <a:effectLst/>
        </p:spPr>
      </p:pic>
      <p:pic>
        <p:nvPicPr>
          <p:cNvPr id="81923" name="Picture 3"/>
          <p:cNvPicPr>
            <a:picLocks noChangeAspect="1" noChangeArrowheads="1"/>
          </p:cNvPicPr>
          <p:nvPr/>
        </p:nvPicPr>
        <p:blipFill>
          <a:blip r:embed="rId3"/>
          <a:srcRect/>
          <a:stretch>
            <a:fillRect/>
          </a:stretch>
        </p:blipFill>
        <p:spPr bwMode="auto">
          <a:xfrm>
            <a:off x="3771900" y="3657600"/>
            <a:ext cx="5372100" cy="298132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2946" name="Picture 2"/>
          <p:cNvPicPr>
            <a:picLocks noGrp="1" noChangeAspect="1" noChangeArrowheads="1"/>
          </p:cNvPicPr>
          <p:nvPr>
            <p:ph idx="1"/>
          </p:nvPr>
        </p:nvPicPr>
        <p:blipFill>
          <a:blip r:embed="rId2"/>
          <a:srcRect/>
          <a:stretch>
            <a:fillRect/>
          </a:stretch>
        </p:blipFill>
        <p:spPr bwMode="auto">
          <a:xfrm>
            <a:off x="914400" y="1676400"/>
            <a:ext cx="6638925" cy="32480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 open() </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open() - Can be used to open multiple files that use the same stream object.</a:t>
            </a:r>
          </a:p>
          <a:p>
            <a:pPr>
              <a:buNone/>
            </a:pPr>
            <a:r>
              <a:rPr lang="en-US" dirty="0" err="1" smtClean="0"/>
              <a:t>Ie</a:t>
            </a:r>
            <a:r>
              <a:rPr lang="en-US" dirty="0" smtClean="0"/>
              <a:t> if we want to process a set of files sequentially, we may create a single stream object that use it  to open each file in turn .</a:t>
            </a:r>
          </a:p>
          <a:p>
            <a:pPr>
              <a:buNone/>
            </a:pPr>
            <a:endParaRPr lang="en-US" dirty="0" smtClean="0"/>
          </a:p>
          <a:p>
            <a:pPr>
              <a:buNone/>
            </a:pPr>
            <a:r>
              <a:rPr lang="en-US" dirty="0" smtClean="0"/>
              <a:t>Syntax: </a:t>
            </a:r>
          </a:p>
          <a:p>
            <a:pPr>
              <a:buNone/>
            </a:pPr>
            <a:r>
              <a:rPr lang="en-US" dirty="0" smtClean="0"/>
              <a:t>    file-stream-class stream-object;</a:t>
            </a:r>
          </a:p>
          <a:p>
            <a:pPr>
              <a:buNone/>
            </a:pPr>
            <a:r>
              <a:rPr lang="en-US" dirty="0" smtClean="0"/>
              <a:t>  stream-</a:t>
            </a:r>
            <a:r>
              <a:rPr lang="en-US" dirty="0" err="1" smtClean="0"/>
              <a:t>object.open</a:t>
            </a:r>
            <a:r>
              <a:rPr lang="en-US" dirty="0" smtClean="0"/>
              <a:t>(“filename”);</a:t>
            </a:r>
          </a:p>
          <a:p>
            <a:pPr>
              <a:buNone/>
            </a:pPr>
            <a:endParaRPr lang="en-US" dirty="0" smtClean="0"/>
          </a:p>
          <a:p>
            <a:pPr>
              <a:buNone/>
            </a:pPr>
            <a:r>
              <a:rPr lang="en-US"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Design of Classes</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pPr>
              <a:buNone/>
            </a:pPr>
            <a:r>
              <a:rPr lang="en-US" sz="2000" dirty="0" smtClean="0"/>
              <a:t>We have identified classes, their attributes, and   minimal set   of operations required by the concept a class is representing. Now we must look at the complete details that each class represents. The important issues is to decide what function are to be provided. For a class to be useful, it must contain the following functions, in addition to service functions: </a:t>
            </a:r>
          </a:p>
          <a:p>
            <a:pPr>
              <a:buNone/>
            </a:pPr>
            <a:endParaRPr lang="en-US" sz="2000" dirty="0" smtClean="0"/>
          </a:p>
          <a:p>
            <a:pPr>
              <a:buNone/>
            </a:pPr>
            <a:r>
              <a:rPr lang="en-US" sz="2000" dirty="0" smtClean="0"/>
              <a:t>1. Class management functions. </a:t>
            </a:r>
          </a:p>
          <a:p>
            <a:pPr>
              <a:buNone/>
            </a:pPr>
            <a:r>
              <a:rPr lang="en-US" sz="2000" dirty="0" smtClean="0"/>
              <a:t>             How an object is created? </a:t>
            </a:r>
          </a:p>
          <a:p>
            <a:pPr>
              <a:buNone/>
            </a:pPr>
            <a:r>
              <a:rPr lang="en-US" sz="2000" dirty="0" smtClean="0"/>
              <a:t>           How an object is destroyed? </a:t>
            </a:r>
          </a:p>
          <a:p>
            <a:pPr>
              <a:buNone/>
            </a:pPr>
            <a:r>
              <a:rPr lang="en-US" sz="2000" dirty="0" smtClean="0"/>
              <a:t>2. Class implementation functions. </a:t>
            </a:r>
          </a:p>
          <a:p>
            <a:pPr>
              <a:buNone/>
            </a:pPr>
            <a:r>
              <a:rPr lang="en-US" sz="2000" dirty="0" smtClean="0"/>
              <a:t>            What operations are performed on the data type of a class? </a:t>
            </a:r>
          </a:p>
          <a:p>
            <a:pPr>
              <a:buNone/>
            </a:pPr>
            <a:r>
              <a:rPr lang="en-US" sz="2000" dirty="0" smtClean="0"/>
              <a:t>3. Classes access functions. </a:t>
            </a:r>
          </a:p>
          <a:p>
            <a:pPr>
              <a:buNone/>
            </a:pPr>
            <a:r>
              <a:rPr lang="en-US" sz="2000" dirty="0" smtClean="0"/>
              <a:t>             How do we get information about the internal variables of the class? </a:t>
            </a:r>
          </a:p>
          <a:p>
            <a:pPr>
              <a:buNone/>
            </a:pPr>
            <a:r>
              <a:rPr lang="en-US" sz="2000" dirty="0" smtClean="0"/>
              <a:t> 4. Class utility functions. </a:t>
            </a:r>
          </a:p>
          <a:p>
            <a:pPr>
              <a:buNone/>
            </a:pPr>
            <a:r>
              <a:rPr lang="en-US" sz="2000" dirty="0" smtClean="0"/>
              <a:t>                  How do we handle errors? </a:t>
            </a:r>
          </a:p>
          <a:p>
            <a:pPr>
              <a:buNone/>
            </a:pPr>
            <a:r>
              <a:rPr lang="en-US" sz="2000" dirty="0" smtClean="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800" dirty="0" smtClean="0"/>
              <a:t>Class design.. </a:t>
            </a:r>
            <a:r>
              <a:rPr lang="en-US" sz="2800" dirty="0" err="1" smtClean="0"/>
              <a:t>Contd</a:t>
            </a:r>
            <a:endParaRPr lang="en-US" sz="2800" dirty="0"/>
          </a:p>
        </p:txBody>
      </p:sp>
      <p:sp>
        <p:nvSpPr>
          <p:cNvPr id="3" name="Content Placeholder 2"/>
          <p:cNvSpPr>
            <a:spLocks noGrp="1"/>
          </p:cNvSpPr>
          <p:nvPr>
            <p:ph idx="1"/>
          </p:nvPr>
        </p:nvSpPr>
        <p:spPr>
          <a:xfrm>
            <a:off x="533400" y="838200"/>
            <a:ext cx="8229600" cy="6019800"/>
          </a:xfrm>
        </p:spPr>
        <p:txBody>
          <a:bodyPr>
            <a:normAutofit fontScale="55000" lnSpcReduction="20000"/>
          </a:bodyPr>
          <a:lstStyle/>
          <a:p>
            <a:pPr>
              <a:buNone/>
            </a:pPr>
            <a:r>
              <a:rPr lang="en-US" dirty="0" smtClean="0"/>
              <a:t>Other issues that are to be considered are: </a:t>
            </a:r>
          </a:p>
          <a:p>
            <a:pPr>
              <a:buNone/>
            </a:pPr>
            <a:endParaRPr lang="en-US" dirty="0" smtClean="0"/>
          </a:p>
          <a:p>
            <a:r>
              <a:rPr lang="en-US" dirty="0" smtClean="0"/>
              <a:t>What kinds of access controls are required for the base classes? </a:t>
            </a:r>
          </a:p>
          <a:p>
            <a:pPr>
              <a:buNone/>
            </a:pPr>
            <a:r>
              <a:rPr lang="en-US" dirty="0" smtClean="0"/>
              <a:t>•  Which function can be made virtual? </a:t>
            </a:r>
          </a:p>
          <a:p>
            <a:pPr>
              <a:buNone/>
            </a:pPr>
            <a:r>
              <a:rPr lang="en-US" dirty="0" smtClean="0"/>
              <a:t>•  What library classes are expected to be used in a class? </a:t>
            </a:r>
          </a:p>
          <a:p>
            <a:pPr>
              <a:buNone/>
            </a:pPr>
            <a:r>
              <a:rPr lang="en-US" dirty="0" smtClean="0"/>
              <a:t>        </a:t>
            </a:r>
          </a:p>
          <a:p>
            <a:pPr>
              <a:buNone/>
            </a:pPr>
            <a:r>
              <a:rPr lang="en-US" dirty="0" smtClean="0"/>
              <a:t> The design of the individual classes has a major impact on the overall quality of the software </a:t>
            </a:r>
          </a:p>
          <a:p>
            <a:pPr>
              <a:buNone/>
            </a:pPr>
            <a:endParaRPr lang="en-US" dirty="0" smtClean="0"/>
          </a:p>
          <a:p>
            <a:pPr>
              <a:buNone/>
            </a:pPr>
            <a:r>
              <a:rPr lang="en-US" dirty="0" smtClean="0"/>
              <a:t>Given below are some guidelines which should be considered while designing a class: </a:t>
            </a:r>
          </a:p>
          <a:p>
            <a:pPr>
              <a:buNone/>
            </a:pPr>
            <a:endParaRPr lang="en-US" dirty="0" smtClean="0"/>
          </a:p>
          <a:p>
            <a:pPr>
              <a:buNone/>
            </a:pPr>
            <a:r>
              <a:rPr lang="en-US" dirty="0" smtClean="0"/>
              <a:t>• The public interface of a class should have only functions of the class. </a:t>
            </a:r>
          </a:p>
          <a:p>
            <a:pPr>
              <a:buNone/>
            </a:pPr>
            <a:r>
              <a:rPr lang="en-US" dirty="0" smtClean="0"/>
              <a:t>•  An object of one class should not send a message directly to a member of another class. </a:t>
            </a:r>
          </a:p>
          <a:p>
            <a:pPr>
              <a:buNone/>
            </a:pPr>
            <a:r>
              <a:rPr lang="en-US" dirty="0" smtClean="0"/>
              <a:t>•  A function should be declared public only when it is required to be used by the objects of the class. </a:t>
            </a:r>
          </a:p>
          <a:p>
            <a:pPr>
              <a:buNone/>
            </a:pPr>
            <a:r>
              <a:rPr lang="en-US" dirty="0" smtClean="0"/>
              <a:t>•  A class should be dependent on as few classes as possible. </a:t>
            </a:r>
          </a:p>
          <a:p>
            <a:pPr>
              <a:buNone/>
            </a:pPr>
            <a:r>
              <a:rPr lang="en-US" dirty="0" smtClean="0"/>
              <a:t>•  Interaction between two classes must be explicit. </a:t>
            </a:r>
          </a:p>
          <a:p>
            <a:pPr>
              <a:buNone/>
            </a:pPr>
            <a:r>
              <a:rPr lang="en-US" dirty="0" smtClean="0"/>
              <a:t>•  The top class of a structure should represent the abstract model of the target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Design of Member Functions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sz="2000" dirty="0" smtClean="0"/>
              <a:t>  We have so far identified Classes and objects, Data members, Interfaces, Dependencies, and Class hierarchy (structure) .</a:t>
            </a:r>
          </a:p>
          <a:p>
            <a:pPr>
              <a:buNone/>
            </a:pPr>
            <a:endParaRPr lang="en-US" sz="2000" dirty="0" smtClean="0"/>
          </a:p>
          <a:p>
            <a:pPr>
              <a:buNone/>
            </a:pPr>
            <a:r>
              <a:rPr lang="en-US" sz="2000" dirty="0" smtClean="0"/>
              <a:t>It is time now to consider the design of the member functions. </a:t>
            </a:r>
          </a:p>
          <a:p>
            <a:pPr>
              <a:buNone/>
            </a:pPr>
            <a:r>
              <a:rPr lang="en-US" sz="2000" dirty="0" smtClean="0"/>
              <a:t>The member functions define the operations that are performed on the object’s data. </a:t>
            </a:r>
          </a:p>
          <a:p>
            <a:pPr>
              <a:buNone/>
            </a:pPr>
            <a:endParaRPr lang="en-US" sz="2000" dirty="0" smtClean="0"/>
          </a:p>
          <a:p>
            <a:pPr>
              <a:buNone/>
            </a:pPr>
            <a:endParaRPr lang="en-US" sz="2000" dirty="0" smtClean="0"/>
          </a:p>
          <a:p>
            <a:pPr>
              <a:buNone/>
            </a:pPr>
            <a:r>
              <a:rPr lang="en-US" sz="2000" dirty="0" smtClean="0"/>
              <a:t>These functions behave like any other C function and therefore we can use the top-down functional decomposition technique to design them as shown in fig.</a:t>
            </a:r>
          </a:p>
          <a:p>
            <a:endParaRPr lang="en-US"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down design of functions</a:t>
            </a:r>
            <a:endParaRPr lang="en-US" dirty="0"/>
          </a:p>
        </p:txBody>
      </p:sp>
      <p:pic>
        <p:nvPicPr>
          <p:cNvPr id="83970" name="Picture 2"/>
          <p:cNvPicPr>
            <a:picLocks noGrp="1" noChangeAspect="1" noChangeArrowheads="1"/>
          </p:cNvPicPr>
          <p:nvPr>
            <p:ph idx="1"/>
          </p:nvPr>
        </p:nvPicPr>
        <p:blipFill>
          <a:blip r:embed="rId2"/>
          <a:srcRect/>
          <a:stretch>
            <a:fillRect/>
          </a:stretch>
        </p:blipFill>
        <p:spPr bwMode="auto">
          <a:xfrm>
            <a:off x="2438400" y="1715294"/>
            <a:ext cx="4267200" cy="4295775"/>
          </a:xfrm>
          <a:prstGeom prst="rect">
            <a:avLst/>
          </a:prstGeom>
          <a:noFill/>
          <a:ln w="9525">
            <a:noFill/>
            <a:miter lim="800000"/>
            <a:headEnd/>
            <a:tailEnd/>
          </a:ln>
          <a:effectLst/>
        </p:spPr>
      </p:pic>
      <p:sp>
        <p:nvSpPr>
          <p:cNvPr id="5" name="TextBox 4"/>
          <p:cNvSpPr txBox="1"/>
          <p:nvPr/>
        </p:nvSpPr>
        <p:spPr>
          <a:xfrm>
            <a:off x="3657600" y="6096000"/>
            <a:ext cx="2258952" cy="369332"/>
          </a:xfrm>
          <a:prstGeom prst="rect">
            <a:avLst/>
          </a:prstGeom>
          <a:noFill/>
        </p:spPr>
        <p:txBody>
          <a:bodyPr wrap="none" rtlCol="0">
            <a:spAutoFit/>
          </a:bodyPr>
          <a:lstStyle/>
          <a:p>
            <a:r>
              <a:rPr lang="en-US" dirty="0" smtClean="0"/>
              <a:t>Modules of function 2</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Design of the Driver Program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Every C++ program must contain a main () function code known as the driver program. The executions of the program begin and end here. </a:t>
            </a:r>
          </a:p>
          <a:p>
            <a:pPr>
              <a:buNone/>
            </a:pPr>
            <a:endParaRPr lang="en-US" dirty="0" smtClean="0"/>
          </a:p>
          <a:p>
            <a:pPr>
              <a:buNone/>
            </a:pPr>
            <a:r>
              <a:rPr lang="en-US" dirty="0" smtClean="0"/>
              <a:t>The driver program is mainly responsible for: </a:t>
            </a:r>
          </a:p>
          <a:p>
            <a:pPr>
              <a:buNone/>
            </a:pPr>
            <a:r>
              <a:rPr lang="en-US" dirty="0" smtClean="0"/>
              <a:t>•  Receiving data values from the user, </a:t>
            </a:r>
          </a:p>
          <a:p>
            <a:pPr>
              <a:buNone/>
            </a:pPr>
            <a:r>
              <a:rPr lang="en-US" dirty="0" smtClean="0"/>
              <a:t>•  Creating objects from the class definitions, </a:t>
            </a:r>
          </a:p>
          <a:p>
            <a:pPr>
              <a:buNone/>
            </a:pPr>
            <a:r>
              <a:rPr lang="en-US" dirty="0" smtClean="0"/>
              <a:t>•  Arranging communication between the objects as a sequence of message for invoking the member functions, and </a:t>
            </a:r>
          </a:p>
          <a:p>
            <a:pPr>
              <a:buNone/>
            </a:pPr>
            <a:r>
              <a:rPr lang="en-US" dirty="0" smtClean="0"/>
              <a:t>•  Displaying output results in the form required by the user. </a:t>
            </a:r>
          </a:p>
          <a:p>
            <a:pPr>
              <a:buNone/>
            </a:pPr>
            <a:endParaRPr lang="en-US" dirty="0" smtClean="0"/>
          </a:p>
          <a:p>
            <a:pPr>
              <a:buNone/>
            </a:pPr>
            <a:r>
              <a:rPr lang="en-US" dirty="0" smtClean="0"/>
              <a:t>All activities, including processing during the execution of the program, result from the mutual interactions of the objects. One major design decision made is the logical order of the messaging passing.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55000" lnSpcReduction="20000"/>
          </a:bodyPr>
          <a:lstStyle/>
          <a:p>
            <a:pPr algn="ctr">
              <a:buNone/>
            </a:pPr>
            <a:r>
              <a:rPr lang="en-US" dirty="0" smtClean="0"/>
              <a:t>Department of CSE</a:t>
            </a:r>
          </a:p>
          <a:p>
            <a:pPr algn="ctr">
              <a:buNone/>
            </a:pPr>
            <a:r>
              <a:rPr lang="en-US" dirty="0" smtClean="0"/>
              <a:t>S4 CS- Object Oriented Programming ( CS010402)</a:t>
            </a:r>
          </a:p>
          <a:p>
            <a:pPr algn="ctr">
              <a:buNone/>
            </a:pPr>
            <a:r>
              <a:rPr lang="en-US" b="1" u="sng" dirty="0" smtClean="0"/>
              <a:t>Questions  for Assignment II</a:t>
            </a:r>
            <a:endParaRPr lang="en-US" dirty="0" smtClean="0"/>
          </a:p>
          <a:p>
            <a:pPr algn="ctr">
              <a:buNone/>
            </a:pPr>
            <a:r>
              <a:rPr lang="en-US" dirty="0" smtClean="0"/>
              <a:t> </a:t>
            </a:r>
          </a:p>
          <a:p>
            <a:pPr>
              <a:buNone/>
            </a:pPr>
            <a:r>
              <a:rPr lang="en-US" dirty="0" smtClean="0"/>
              <a:t> </a:t>
            </a:r>
          </a:p>
          <a:p>
            <a:pPr lvl="0">
              <a:buNone/>
            </a:pPr>
            <a:r>
              <a:rPr lang="en-US" dirty="0" smtClean="0"/>
              <a:t>1.  Describe the various approaches by which we can detect end-of-file condition. Provide  sample programs  for illustrating the same.</a:t>
            </a:r>
          </a:p>
          <a:p>
            <a:pPr lvl="0">
              <a:buNone/>
            </a:pPr>
            <a:endParaRPr lang="en-US" dirty="0" smtClean="0"/>
          </a:p>
          <a:p>
            <a:pPr lvl="0">
              <a:buNone/>
            </a:pPr>
            <a:endParaRPr lang="en-US" dirty="0" smtClean="0"/>
          </a:p>
          <a:p>
            <a:pPr lvl="0">
              <a:buNone/>
            </a:pPr>
            <a:r>
              <a:rPr lang="en-US" dirty="0" smtClean="0"/>
              <a:t>2.  Write a program </a:t>
            </a:r>
          </a:p>
          <a:p>
            <a:pPr lvl="0">
              <a:buNone/>
            </a:pPr>
            <a:r>
              <a:rPr lang="en-US" dirty="0" smtClean="0"/>
              <a:t>That creates  a data file that stores the list of names and telephone numbers. Names and telephone numbers are to be separated by white space. Use a class object to store each set of data.  </a:t>
            </a:r>
          </a:p>
          <a:p>
            <a:pPr lvl="0">
              <a:buNone/>
            </a:pPr>
            <a:r>
              <a:rPr lang="en-US" dirty="0" smtClean="0"/>
              <a:t>Write a program to read data from  the above file  and output the list in two columns. The names must be left justified and numbers must be right justified. </a:t>
            </a:r>
          </a:p>
          <a:p>
            <a:pPr lvl="0">
              <a:buNone/>
            </a:pPr>
            <a:r>
              <a:rPr lang="en-US" dirty="0" smtClean="0"/>
              <a:t>Write an interactive , menu driven program that will access the above file. Implement the above tasks.</a:t>
            </a:r>
          </a:p>
          <a:p>
            <a:pPr lvl="0">
              <a:buNone/>
            </a:pPr>
            <a:r>
              <a:rPr lang="en-US" dirty="0" smtClean="0"/>
              <a:t>Determine the phone number of specified person</a:t>
            </a:r>
          </a:p>
          <a:p>
            <a:pPr lvl="0">
              <a:buNone/>
            </a:pPr>
            <a:r>
              <a:rPr lang="en-US" dirty="0" smtClean="0"/>
              <a:t>Determine name if phone number is given</a:t>
            </a:r>
          </a:p>
          <a:p>
            <a:pPr>
              <a:buNone/>
            </a:pPr>
            <a:r>
              <a:rPr lang="en-US" dirty="0" smtClean="0"/>
              <a:t>Update phone number , if there is a change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err="1" smtClean="0"/>
              <a:t>Eg</a:t>
            </a:r>
            <a:r>
              <a:rPr lang="en-US" dirty="0" smtClean="0"/>
              <a:t>: - </a:t>
            </a:r>
          </a:p>
          <a:p>
            <a:pPr>
              <a:buNone/>
            </a:pPr>
            <a:r>
              <a:rPr lang="en-US" dirty="0" err="1" smtClean="0"/>
              <a:t>Ofstream</a:t>
            </a:r>
            <a:r>
              <a:rPr lang="en-US" dirty="0" smtClean="0"/>
              <a:t> </a:t>
            </a:r>
            <a:r>
              <a:rPr lang="en-US" dirty="0" err="1" smtClean="0"/>
              <a:t>Outfile</a:t>
            </a:r>
            <a:r>
              <a:rPr lang="en-US" dirty="0" smtClean="0"/>
              <a:t> ;</a:t>
            </a:r>
          </a:p>
          <a:p>
            <a:pPr>
              <a:buNone/>
            </a:pPr>
            <a:r>
              <a:rPr lang="en-US" dirty="0" err="1" smtClean="0"/>
              <a:t>Outfile.open</a:t>
            </a:r>
            <a:r>
              <a:rPr lang="en-US" dirty="0" smtClean="0"/>
              <a:t>(“DATA1);</a:t>
            </a:r>
          </a:p>
          <a:p>
            <a:pPr>
              <a:buNone/>
            </a:pPr>
            <a:r>
              <a:rPr lang="en-US" dirty="0" smtClean="0"/>
              <a:t>………</a:t>
            </a:r>
          </a:p>
          <a:p>
            <a:pPr>
              <a:buNone/>
            </a:pPr>
            <a:r>
              <a:rPr lang="en-US" dirty="0" smtClean="0"/>
              <a:t>……</a:t>
            </a:r>
          </a:p>
          <a:p>
            <a:pPr>
              <a:buNone/>
            </a:pPr>
            <a:r>
              <a:rPr lang="en-US" dirty="0" err="1" smtClean="0"/>
              <a:t>Outfile.close</a:t>
            </a:r>
            <a:r>
              <a:rPr lang="en-US" dirty="0" smtClean="0"/>
              <a:t>();</a:t>
            </a:r>
          </a:p>
          <a:p>
            <a:pPr>
              <a:buNone/>
            </a:pPr>
            <a:r>
              <a:rPr lang="en-US" dirty="0" err="1" smtClean="0"/>
              <a:t>Outfile.open</a:t>
            </a:r>
            <a:r>
              <a:rPr lang="en-US" dirty="0" smtClean="0"/>
              <a:t>(“DATA2);</a:t>
            </a:r>
          </a:p>
          <a:p>
            <a:pPr>
              <a:buNone/>
            </a:pPr>
            <a:r>
              <a:rPr lang="en-US" dirty="0" smtClean="0"/>
              <a:t>………</a:t>
            </a:r>
          </a:p>
          <a:p>
            <a:pPr>
              <a:buNone/>
            </a:pPr>
            <a:r>
              <a:rPr lang="en-US" dirty="0" smtClean="0"/>
              <a:t>……</a:t>
            </a:r>
          </a:p>
          <a:p>
            <a:pPr>
              <a:buNone/>
            </a:pPr>
            <a:r>
              <a:rPr lang="en-US" dirty="0" err="1" smtClean="0"/>
              <a:t>Outfile.close</a:t>
            </a:r>
            <a:r>
              <a:rPr lang="en-US" dirty="0" smtClean="0"/>
              <a:t>();</a:t>
            </a:r>
          </a:p>
          <a:p>
            <a:pPr>
              <a:buNone/>
            </a:pPr>
            <a:r>
              <a:rPr lang="en-US" dirty="0" smtClean="0"/>
              <a:t>…….</a:t>
            </a:r>
          </a:p>
          <a:p>
            <a:pPr>
              <a:buNone/>
            </a:pPr>
            <a:r>
              <a:rPr lang="en-US" dirty="0" smtClean="0"/>
              <a:t>………….</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400" dirty="0" smtClean="0"/>
              <a:t>Write a program that reads a text file and creates another file that is identical  except that along with each word, the number of characters in that word is  also written.</a:t>
            </a:r>
            <a:endParaRPr 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3262</TotalTime>
  <Words>4297</Words>
  <Application>Microsoft Office PowerPoint</Application>
  <PresentationFormat>On-screen Show (4:3)</PresentationFormat>
  <Paragraphs>769</Paragraphs>
  <Slides>75</Slides>
  <Notes>0</Notes>
  <HiddenSlides>1</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MODULE V</vt:lpstr>
      <vt:lpstr>Syllabus</vt:lpstr>
      <vt:lpstr>File manipulations</vt:lpstr>
      <vt:lpstr>Opening and closing a file</vt:lpstr>
      <vt:lpstr>Slide 5</vt:lpstr>
      <vt:lpstr>File read/write operation</vt:lpstr>
      <vt:lpstr>File  - open() </vt:lpstr>
      <vt:lpstr>Slide 8</vt:lpstr>
      <vt:lpstr>Slide 9</vt:lpstr>
      <vt:lpstr>About open() : File modes</vt:lpstr>
      <vt:lpstr>Slide 11</vt:lpstr>
      <vt:lpstr>Checking state flags </vt:lpstr>
      <vt:lpstr>Slide 13</vt:lpstr>
      <vt:lpstr>Functions for manipulation of file pointers</vt:lpstr>
      <vt:lpstr>Slide 15</vt:lpstr>
      <vt:lpstr>Methods to read/write contents  </vt:lpstr>
      <vt:lpstr>Slide 17</vt:lpstr>
      <vt:lpstr>For reading and writing operations</vt:lpstr>
      <vt:lpstr>Illustration of getline()  </vt:lpstr>
      <vt:lpstr>Slide 20</vt:lpstr>
      <vt:lpstr>Use of read and write functions</vt:lpstr>
      <vt:lpstr>Slide 22</vt:lpstr>
      <vt:lpstr>Writing objects into file</vt:lpstr>
      <vt:lpstr>JAVA Language</vt:lpstr>
      <vt:lpstr>JAVA Features</vt:lpstr>
      <vt:lpstr>Features of java</vt:lpstr>
      <vt:lpstr>Slide 27</vt:lpstr>
      <vt:lpstr>Slide 28</vt:lpstr>
      <vt:lpstr>Features (contd…)</vt:lpstr>
      <vt:lpstr>Slide 30</vt:lpstr>
      <vt:lpstr>Slide 31</vt:lpstr>
      <vt:lpstr>OOPs (Object Oriented Programming System) </vt:lpstr>
      <vt:lpstr>Slide 33</vt:lpstr>
      <vt:lpstr>Slide 34</vt:lpstr>
      <vt:lpstr>Comparison between Java and C++</vt:lpstr>
      <vt:lpstr>Comparison ( Contd…)</vt:lpstr>
      <vt:lpstr>Comparison ( Contd…)</vt:lpstr>
      <vt:lpstr>Object-Oriented Notation and Graphs  </vt:lpstr>
      <vt:lpstr>Slide 39</vt:lpstr>
      <vt:lpstr>Representation of objects</vt:lpstr>
      <vt:lpstr>Message passing</vt:lpstr>
      <vt:lpstr>Inheritance relationship</vt:lpstr>
      <vt:lpstr>Classification relationship</vt:lpstr>
      <vt:lpstr>Composition relationship</vt:lpstr>
      <vt:lpstr>Hierarchical chart</vt:lpstr>
      <vt:lpstr>Client-server relationship</vt:lpstr>
      <vt:lpstr>Process layering</vt:lpstr>
      <vt:lpstr>Object–Oriented Analysis  </vt:lpstr>
      <vt:lpstr>Slide 49</vt:lpstr>
      <vt:lpstr>Activities of Object Oriented Analysis</vt:lpstr>
      <vt:lpstr>Steps/Activities of Object Oriented Analysis</vt:lpstr>
      <vt:lpstr>Slide 52</vt:lpstr>
      <vt:lpstr>Slide 53</vt:lpstr>
      <vt:lpstr>3.1 Data flow diagram </vt:lpstr>
      <vt:lpstr>DFD for order processing and shipping for a publishing company </vt:lpstr>
      <vt:lpstr>3.2 Textual Analysis</vt:lpstr>
      <vt:lpstr>Textual Analysis</vt:lpstr>
      <vt:lpstr>Identification of services</vt:lpstr>
      <vt:lpstr>Slide 59</vt:lpstr>
      <vt:lpstr>Establishing interconnections</vt:lpstr>
      <vt:lpstr>Object-Oriented Design  </vt:lpstr>
      <vt:lpstr>1. Review of Problem Space Objects</vt:lpstr>
      <vt:lpstr>2. Class Dependencies</vt:lpstr>
      <vt:lpstr>2.1 Inheritance relationship</vt:lpstr>
      <vt:lpstr>2.2 Containment relationship</vt:lpstr>
      <vt:lpstr>2.3 Use relationship</vt:lpstr>
      <vt:lpstr>Organization of Class Hierarchies</vt:lpstr>
      <vt:lpstr>Slide 68</vt:lpstr>
      <vt:lpstr>Slide 69</vt:lpstr>
      <vt:lpstr>Design of Classes</vt:lpstr>
      <vt:lpstr>Class design.. Contd</vt:lpstr>
      <vt:lpstr>Design of Member Functions</vt:lpstr>
      <vt:lpstr>Top down design of functions</vt:lpstr>
      <vt:lpstr>Design of the Driver Program</vt:lpstr>
      <vt:lpstr>Slide 75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V</dc:title>
  <dc:creator>gopikas</dc:creator>
  <cp:lastModifiedBy>gopikas</cp:lastModifiedBy>
  <cp:revision>44</cp:revision>
  <dcterms:created xsi:type="dcterms:W3CDTF">2006-08-16T00:00:00Z</dcterms:created>
  <dcterms:modified xsi:type="dcterms:W3CDTF">2016-04-27T08:09:29Z</dcterms:modified>
</cp:coreProperties>
</file>