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1"/>
  </p:notesMasterIdLst>
  <p:sldIdLst>
    <p:sldId id="256" r:id="rId3"/>
    <p:sldId id="276" r:id="rId4"/>
    <p:sldId id="299" r:id="rId5"/>
    <p:sldId id="289" r:id="rId6"/>
    <p:sldId id="306" r:id="rId7"/>
    <p:sldId id="313" r:id="rId8"/>
    <p:sldId id="305" r:id="rId9"/>
    <p:sldId id="314" r:id="rId10"/>
    <p:sldId id="308" r:id="rId11"/>
    <p:sldId id="309" r:id="rId12"/>
    <p:sldId id="310" r:id="rId13"/>
    <p:sldId id="311" r:id="rId14"/>
    <p:sldId id="312" r:id="rId15"/>
    <p:sldId id="291" r:id="rId16"/>
    <p:sldId id="292" r:id="rId17"/>
    <p:sldId id="307" r:id="rId18"/>
    <p:sldId id="293"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199"/>
    <a:srgbClr val="FDA9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pPr/>
              <a:t>18-05-2023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pPr/>
              <a:t>‹#›</a:t>
            </a:fld>
            <a:endParaRPr lang="en-IN"/>
          </a:p>
        </p:txBody>
      </p:sp>
    </p:spTree>
    <p:extLst>
      <p:ext uri="{BB962C8B-B14F-4D97-AF65-F5344CB8AC3E}">
        <p14:creationId xmlns:p14="http://schemas.microsoft.com/office/powerpoint/2010/main" val="252996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62C0-539F-4227-B0C4-3E8258922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1AA1B5-7BDA-4B79-9193-0E5034422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8" name="Picture 7" descr="A picture containing drawing&#10;&#10;Description automatically generated">
            <a:extLst>
              <a:ext uri="{FF2B5EF4-FFF2-40B4-BE49-F238E27FC236}">
                <a16:creationId xmlns:a16="http://schemas.microsoft.com/office/drawing/2014/main" id="{3D7CD6C0-7C5B-4926-9575-301139A52155}"/>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1" y="0"/>
            <a:ext cx="12192001" cy="6857999"/>
          </a:xfrm>
          <a:prstGeom prst="rect">
            <a:avLst/>
          </a:prstGeom>
        </p:spPr>
      </p:pic>
      <p:sp>
        <p:nvSpPr>
          <p:cNvPr id="9" name="Date Placeholder 8">
            <a:extLst>
              <a:ext uri="{FF2B5EF4-FFF2-40B4-BE49-F238E27FC236}">
                <a16:creationId xmlns:a16="http://schemas.microsoft.com/office/drawing/2014/main" id="{285D42CE-8321-474C-974D-5B68A90D1120}"/>
              </a:ext>
            </a:extLst>
          </p:cNvPr>
          <p:cNvSpPr>
            <a:spLocks noGrp="1"/>
          </p:cNvSpPr>
          <p:nvPr>
            <p:ph type="dt" sz="half" idx="10"/>
          </p:nvPr>
        </p:nvSpPr>
        <p:spPr>
          <a:xfrm>
            <a:off x="838200" y="6356350"/>
            <a:ext cx="949036" cy="365125"/>
          </a:xfrm>
        </p:spPr>
        <p:txBody>
          <a:bodyPr/>
          <a:lstStyle/>
          <a:p>
            <a:fld id="{CEC129C5-AEAB-4D54-ADE4-7976C511E497}" type="datetime1">
              <a:rPr lang="en-IN" smtClean="0"/>
              <a:pPr/>
              <a:t>18-05-2023</a:t>
            </a:fld>
            <a:endParaRPr lang="en-IN" dirty="0"/>
          </a:p>
        </p:txBody>
      </p:sp>
      <p:sp>
        <p:nvSpPr>
          <p:cNvPr id="10" name="Footer Placeholder 9">
            <a:extLst>
              <a:ext uri="{FF2B5EF4-FFF2-40B4-BE49-F238E27FC236}">
                <a16:creationId xmlns:a16="http://schemas.microsoft.com/office/drawing/2014/main" id="{3D983015-6388-4E20-AD6F-7E66AB9F2931}"/>
              </a:ext>
            </a:extLst>
          </p:cNvPr>
          <p:cNvSpPr>
            <a:spLocks noGrp="1"/>
          </p:cNvSpPr>
          <p:nvPr>
            <p:ph type="ftr" sz="quarter" idx="11"/>
          </p:nvPr>
        </p:nvSpPr>
        <p:spPr>
          <a:xfrm>
            <a:off x="2625437" y="6356350"/>
            <a:ext cx="5527963" cy="365125"/>
          </a:xfrm>
        </p:spPr>
        <p:txBody>
          <a:bodyPr/>
          <a:lstStyle/>
          <a:p>
            <a:r>
              <a:rPr lang="en-US"/>
              <a:t>PROJECT PHASE -I  ZEROTH REVIEW                                                                                       Department of ECE, KGiSL Institute of Technology, Coimbatore </a:t>
            </a:r>
            <a:endParaRPr lang="en-IN" dirty="0"/>
          </a:p>
        </p:txBody>
      </p:sp>
      <p:sp>
        <p:nvSpPr>
          <p:cNvPr id="11" name="Slide Number Placeholder 10">
            <a:extLst>
              <a:ext uri="{FF2B5EF4-FFF2-40B4-BE49-F238E27FC236}">
                <a16:creationId xmlns:a16="http://schemas.microsoft.com/office/drawing/2014/main" id="{B9704F2A-0C81-4C00-9097-242A7B17E810}"/>
              </a:ext>
            </a:extLst>
          </p:cNvPr>
          <p:cNvSpPr>
            <a:spLocks noGrp="1"/>
          </p:cNvSpPr>
          <p:nvPr>
            <p:ph type="sldNum" sz="quarter" idx="12"/>
          </p:nvPr>
        </p:nvSpPr>
        <p:spPr>
          <a:xfrm>
            <a:off x="10668000" y="6356350"/>
            <a:ext cx="685800" cy="365125"/>
          </a:xfrm>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6004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57A2-3BC7-4C9E-AB05-723723E0AF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945AC7-6DD4-4DD9-B09C-A0B81B502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51051-B65F-4C5D-922C-DD8A92A77D43}"/>
              </a:ext>
            </a:extLst>
          </p:cNvPr>
          <p:cNvSpPr>
            <a:spLocks noGrp="1"/>
          </p:cNvSpPr>
          <p:nvPr>
            <p:ph type="dt" sz="half" idx="10"/>
          </p:nvPr>
        </p:nvSpPr>
        <p:spPr/>
        <p:txBody>
          <a:bodyPr/>
          <a:lstStyle/>
          <a:p>
            <a:fld id="{126287CE-EE0A-4FEE-A1BD-D63960455569}" type="datetime1">
              <a:rPr lang="en-IN" smtClean="0"/>
              <a:pPr/>
              <a:t>18-05-2023</a:t>
            </a:fld>
            <a:endParaRPr lang="en-IN"/>
          </a:p>
        </p:txBody>
      </p:sp>
      <p:sp>
        <p:nvSpPr>
          <p:cNvPr id="5" name="Footer Placeholder 4">
            <a:extLst>
              <a:ext uri="{FF2B5EF4-FFF2-40B4-BE49-F238E27FC236}">
                <a16:creationId xmlns:a16="http://schemas.microsoft.com/office/drawing/2014/main" id="{9E4DE548-341C-4721-B512-7D5D1C20A6D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B99B5F0A-4EB3-43B6-ABE7-63A3DCE961A4}"/>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412264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E6AC9-C679-4346-BAAB-EB28C923D6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BE17A-9781-4067-BB12-9525D8571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87457-72FE-4D13-BB25-B90BE2E013C7}"/>
              </a:ext>
            </a:extLst>
          </p:cNvPr>
          <p:cNvSpPr>
            <a:spLocks noGrp="1"/>
          </p:cNvSpPr>
          <p:nvPr>
            <p:ph type="dt" sz="half" idx="10"/>
          </p:nvPr>
        </p:nvSpPr>
        <p:spPr/>
        <p:txBody>
          <a:bodyPr/>
          <a:lstStyle/>
          <a:p>
            <a:fld id="{CB79268B-037D-477F-A258-3E52712A3368}" type="datetime1">
              <a:rPr lang="en-IN" smtClean="0"/>
              <a:pPr/>
              <a:t>18-05-2023</a:t>
            </a:fld>
            <a:endParaRPr lang="en-IN"/>
          </a:p>
        </p:txBody>
      </p:sp>
      <p:sp>
        <p:nvSpPr>
          <p:cNvPr id="5" name="Footer Placeholder 4">
            <a:extLst>
              <a:ext uri="{FF2B5EF4-FFF2-40B4-BE49-F238E27FC236}">
                <a16:creationId xmlns:a16="http://schemas.microsoft.com/office/drawing/2014/main" id="{8138E296-6B8F-4552-A0A1-1C6E88E121DA}"/>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D6A8E499-550C-4399-A556-D8EEB5CC6D23}"/>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2015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FDD4-42DC-4147-839E-3D0E55616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577B6B-6439-4BDA-ABE7-0917FF7F7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E276BE-0C52-49D8-9499-C4461193944A}"/>
              </a:ext>
            </a:extLst>
          </p:cNvPr>
          <p:cNvSpPr>
            <a:spLocks noGrp="1"/>
          </p:cNvSpPr>
          <p:nvPr>
            <p:ph type="dt" sz="half" idx="10"/>
          </p:nvPr>
        </p:nvSpPr>
        <p:spPr/>
        <p:txBody>
          <a:bodyPr/>
          <a:lstStyle/>
          <a:p>
            <a:fld id="{ADA9FA91-9243-475F-902B-D64401A28AB5}" type="datetime1">
              <a:rPr lang="en-IN" smtClean="0"/>
              <a:pPr/>
              <a:t>18-05-2023</a:t>
            </a:fld>
            <a:endParaRPr lang="en-IN"/>
          </a:p>
        </p:txBody>
      </p:sp>
      <p:sp>
        <p:nvSpPr>
          <p:cNvPr id="5" name="Footer Placeholder 4">
            <a:extLst>
              <a:ext uri="{FF2B5EF4-FFF2-40B4-BE49-F238E27FC236}">
                <a16:creationId xmlns:a16="http://schemas.microsoft.com/office/drawing/2014/main" id="{65C5189A-8E51-465D-94CA-2CA37A42C426}"/>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95406158-E79C-4F5D-AAA9-5B9CA2C1374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66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7812-32D9-44CE-831C-755A78920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B9C1E-71DC-484A-8950-6A307309A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C7693-A5EC-4DE7-8C90-8C1A1081C638}"/>
              </a:ext>
            </a:extLst>
          </p:cNvPr>
          <p:cNvSpPr>
            <a:spLocks noGrp="1"/>
          </p:cNvSpPr>
          <p:nvPr>
            <p:ph type="dt" sz="half" idx="10"/>
          </p:nvPr>
        </p:nvSpPr>
        <p:spPr/>
        <p:txBody>
          <a:bodyPr/>
          <a:lstStyle/>
          <a:p>
            <a:fld id="{8065F183-FC50-4408-A43E-74FA512A356E}" type="datetime1">
              <a:rPr lang="en-IN" smtClean="0"/>
              <a:pPr/>
              <a:t>18-05-2023</a:t>
            </a:fld>
            <a:endParaRPr lang="en-IN"/>
          </a:p>
        </p:txBody>
      </p:sp>
      <p:sp>
        <p:nvSpPr>
          <p:cNvPr id="5" name="Footer Placeholder 4">
            <a:extLst>
              <a:ext uri="{FF2B5EF4-FFF2-40B4-BE49-F238E27FC236}">
                <a16:creationId xmlns:a16="http://schemas.microsoft.com/office/drawing/2014/main" id="{E1D61A16-2E13-4EFB-8CDF-FC9CC66F7F5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4AD042D2-12E0-4A7A-BD08-C122432C160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61004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D78E-D97D-4A55-95F4-5C4B18BC6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CE1DF5-176E-4C43-B343-37617DC5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4D798-2CE6-4451-99A6-4445F8ECD369}"/>
              </a:ext>
            </a:extLst>
          </p:cNvPr>
          <p:cNvSpPr>
            <a:spLocks noGrp="1"/>
          </p:cNvSpPr>
          <p:nvPr>
            <p:ph type="dt" sz="half" idx="10"/>
          </p:nvPr>
        </p:nvSpPr>
        <p:spPr/>
        <p:txBody>
          <a:bodyPr/>
          <a:lstStyle/>
          <a:p>
            <a:fld id="{65CDB517-38AD-4C4D-B44C-3EE3E1038D33}" type="datetime1">
              <a:rPr lang="en-IN" smtClean="0"/>
              <a:pPr/>
              <a:t>18-05-2023</a:t>
            </a:fld>
            <a:endParaRPr lang="en-IN"/>
          </a:p>
        </p:txBody>
      </p:sp>
      <p:sp>
        <p:nvSpPr>
          <p:cNvPr id="5" name="Footer Placeholder 4">
            <a:extLst>
              <a:ext uri="{FF2B5EF4-FFF2-40B4-BE49-F238E27FC236}">
                <a16:creationId xmlns:a16="http://schemas.microsoft.com/office/drawing/2014/main" id="{3D1AD74B-00E1-4F5C-9665-32035BF2C6E0}"/>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26DA828-E741-4CC0-BF73-23AC1DB357A0}"/>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877949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C9B9-7E6C-42FA-898A-285B51CC2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A1D8E0-A7AA-40AC-AD52-45B774C0B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1BBEBE-5E10-4819-B0C7-72490287C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6AF7BD-27EA-4A85-BD93-D6CA355D3505}"/>
              </a:ext>
            </a:extLst>
          </p:cNvPr>
          <p:cNvSpPr>
            <a:spLocks noGrp="1"/>
          </p:cNvSpPr>
          <p:nvPr>
            <p:ph type="dt" sz="half" idx="10"/>
          </p:nvPr>
        </p:nvSpPr>
        <p:spPr/>
        <p:txBody>
          <a:bodyPr/>
          <a:lstStyle/>
          <a:p>
            <a:fld id="{47DA00DF-E3F4-4A2D-AF2B-2FA06925689C}" type="datetime1">
              <a:rPr lang="en-IN" smtClean="0"/>
              <a:pPr/>
              <a:t>18-05-2023</a:t>
            </a:fld>
            <a:endParaRPr lang="en-IN"/>
          </a:p>
        </p:txBody>
      </p:sp>
      <p:sp>
        <p:nvSpPr>
          <p:cNvPr id="6" name="Footer Placeholder 5">
            <a:extLst>
              <a:ext uri="{FF2B5EF4-FFF2-40B4-BE49-F238E27FC236}">
                <a16:creationId xmlns:a16="http://schemas.microsoft.com/office/drawing/2014/main" id="{8B820B5B-0E13-4972-A392-974907336DF8}"/>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C1DE4968-4BFE-4B0F-B917-18CCCF98A6C1}"/>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37366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C499-C8C0-4F9E-80E1-B3E2782137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1D440-1AD5-4366-9A0D-3E77F7526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20F06-B01F-43CC-961D-11C60A54A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A129D0-A1A5-4631-B811-744FE25D1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21FBF-9D9D-4122-A54A-5E9FB33C6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4C0E81-79D5-44FC-B043-31280B05FD13}"/>
              </a:ext>
            </a:extLst>
          </p:cNvPr>
          <p:cNvSpPr>
            <a:spLocks noGrp="1"/>
          </p:cNvSpPr>
          <p:nvPr>
            <p:ph type="dt" sz="half" idx="10"/>
          </p:nvPr>
        </p:nvSpPr>
        <p:spPr/>
        <p:txBody>
          <a:bodyPr/>
          <a:lstStyle/>
          <a:p>
            <a:fld id="{A2FB45D3-C758-473E-B508-55B7FF19FE88}" type="datetime1">
              <a:rPr lang="en-IN" smtClean="0"/>
              <a:pPr/>
              <a:t>18-05-2023</a:t>
            </a:fld>
            <a:endParaRPr lang="en-IN"/>
          </a:p>
        </p:txBody>
      </p:sp>
      <p:sp>
        <p:nvSpPr>
          <p:cNvPr id="8" name="Footer Placeholder 7">
            <a:extLst>
              <a:ext uri="{FF2B5EF4-FFF2-40B4-BE49-F238E27FC236}">
                <a16:creationId xmlns:a16="http://schemas.microsoft.com/office/drawing/2014/main" id="{BBFB8047-5328-4D94-89C5-0E45FDCF70C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9" name="Slide Number Placeholder 8">
            <a:extLst>
              <a:ext uri="{FF2B5EF4-FFF2-40B4-BE49-F238E27FC236}">
                <a16:creationId xmlns:a16="http://schemas.microsoft.com/office/drawing/2014/main" id="{6A95F5E1-9321-4BB0-8BA1-5381B74CF0E3}"/>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147332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CF4-A30C-45AF-8C1B-13453F5852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649C79-F41A-48CD-92EA-C877EBD8787B}"/>
              </a:ext>
            </a:extLst>
          </p:cNvPr>
          <p:cNvSpPr>
            <a:spLocks noGrp="1"/>
          </p:cNvSpPr>
          <p:nvPr>
            <p:ph type="dt" sz="half" idx="10"/>
          </p:nvPr>
        </p:nvSpPr>
        <p:spPr/>
        <p:txBody>
          <a:bodyPr/>
          <a:lstStyle/>
          <a:p>
            <a:fld id="{C4319865-E327-4619-904B-2AE07A6CD996}" type="datetime1">
              <a:rPr lang="en-IN" smtClean="0"/>
              <a:pPr/>
              <a:t>18-05-2023</a:t>
            </a:fld>
            <a:endParaRPr lang="en-IN"/>
          </a:p>
        </p:txBody>
      </p:sp>
      <p:sp>
        <p:nvSpPr>
          <p:cNvPr id="4" name="Footer Placeholder 3">
            <a:extLst>
              <a:ext uri="{FF2B5EF4-FFF2-40B4-BE49-F238E27FC236}">
                <a16:creationId xmlns:a16="http://schemas.microsoft.com/office/drawing/2014/main" id="{4F818F6F-6970-4056-87C0-A889C16D4BE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5" name="Slide Number Placeholder 4">
            <a:extLst>
              <a:ext uri="{FF2B5EF4-FFF2-40B4-BE49-F238E27FC236}">
                <a16:creationId xmlns:a16="http://schemas.microsoft.com/office/drawing/2014/main" id="{3A89FB90-E12B-4FFB-86CE-71B259548459}"/>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408262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D9110-3F6A-430E-BF43-77942A15F1B1}"/>
              </a:ext>
            </a:extLst>
          </p:cNvPr>
          <p:cNvSpPr>
            <a:spLocks noGrp="1"/>
          </p:cNvSpPr>
          <p:nvPr>
            <p:ph type="dt" sz="half" idx="10"/>
          </p:nvPr>
        </p:nvSpPr>
        <p:spPr/>
        <p:txBody>
          <a:bodyPr/>
          <a:lstStyle/>
          <a:p>
            <a:fld id="{6DC38877-0EE7-45ED-91C4-9D074C511212}" type="datetime1">
              <a:rPr lang="en-IN" smtClean="0"/>
              <a:pPr/>
              <a:t>18-05-2023</a:t>
            </a:fld>
            <a:endParaRPr lang="en-IN"/>
          </a:p>
        </p:txBody>
      </p:sp>
      <p:sp>
        <p:nvSpPr>
          <p:cNvPr id="3" name="Footer Placeholder 2">
            <a:extLst>
              <a:ext uri="{FF2B5EF4-FFF2-40B4-BE49-F238E27FC236}">
                <a16:creationId xmlns:a16="http://schemas.microsoft.com/office/drawing/2014/main" id="{33FF155C-72A0-4CED-806C-BD21698B7138}"/>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4" name="Slide Number Placeholder 3">
            <a:extLst>
              <a:ext uri="{FF2B5EF4-FFF2-40B4-BE49-F238E27FC236}">
                <a16:creationId xmlns:a16="http://schemas.microsoft.com/office/drawing/2014/main" id="{BCFC3F95-B018-4504-9B17-64E186451016}"/>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824688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FD2E-84D9-4474-A876-D9D70A1AB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0D4AC-4EF5-4F42-A740-E912AD81B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D5E941-27FF-43ED-8613-821C6C7B3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B4787-C851-40E4-A6AD-5069F56B1A58}"/>
              </a:ext>
            </a:extLst>
          </p:cNvPr>
          <p:cNvSpPr>
            <a:spLocks noGrp="1"/>
          </p:cNvSpPr>
          <p:nvPr>
            <p:ph type="dt" sz="half" idx="10"/>
          </p:nvPr>
        </p:nvSpPr>
        <p:spPr/>
        <p:txBody>
          <a:bodyPr/>
          <a:lstStyle/>
          <a:p>
            <a:fld id="{6154717B-E640-4195-848E-AA4648BDE8B5}" type="datetime1">
              <a:rPr lang="en-IN" smtClean="0"/>
              <a:pPr/>
              <a:t>18-05-2023</a:t>
            </a:fld>
            <a:endParaRPr lang="en-IN"/>
          </a:p>
        </p:txBody>
      </p:sp>
      <p:sp>
        <p:nvSpPr>
          <p:cNvPr id="6" name="Footer Placeholder 5">
            <a:extLst>
              <a:ext uri="{FF2B5EF4-FFF2-40B4-BE49-F238E27FC236}">
                <a16:creationId xmlns:a16="http://schemas.microsoft.com/office/drawing/2014/main" id="{5C2FDB56-B401-4DC5-BFF9-3C42C9BEE6E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D3FD5393-9A0B-4BFA-AB0C-4EFC48FBD8D7}"/>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75181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8D64-C8B7-4EFB-BC7C-85D867F23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76C88-A6E1-4C5F-B467-39F781415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6B9D9-E159-4DFE-AE0D-9C12287D78A6}"/>
              </a:ext>
            </a:extLst>
          </p:cNvPr>
          <p:cNvSpPr>
            <a:spLocks noGrp="1"/>
          </p:cNvSpPr>
          <p:nvPr>
            <p:ph type="dt" sz="half" idx="10"/>
          </p:nvPr>
        </p:nvSpPr>
        <p:spPr/>
        <p:txBody>
          <a:bodyPr/>
          <a:lstStyle/>
          <a:p>
            <a:fld id="{76C9C406-4445-4E33-987C-6117DEBA54F9}" type="datetime1">
              <a:rPr lang="en-IN" smtClean="0"/>
              <a:pPr/>
              <a:t>18-05-2023</a:t>
            </a:fld>
            <a:endParaRPr lang="en-IN"/>
          </a:p>
        </p:txBody>
      </p:sp>
      <p:sp>
        <p:nvSpPr>
          <p:cNvPr id="5" name="Footer Placeholder 4">
            <a:extLst>
              <a:ext uri="{FF2B5EF4-FFF2-40B4-BE49-F238E27FC236}">
                <a16:creationId xmlns:a16="http://schemas.microsoft.com/office/drawing/2014/main" id="{5204BD19-E756-4AF5-AFB5-771545F4A8FF}"/>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D0EBA90D-BBDD-4D45-91C3-CC47D95A2282}"/>
              </a:ext>
            </a:extLst>
          </p:cNvPr>
          <p:cNvSpPr>
            <a:spLocks noGrp="1"/>
          </p:cNvSpPr>
          <p:nvPr>
            <p:ph type="sldNum" sz="quarter" idx="12"/>
          </p:nvPr>
        </p:nvSpPr>
        <p:spPr/>
        <p:txBody>
          <a:bodyPr/>
          <a:lstStyle/>
          <a:p>
            <a:fld id="{370E2DBF-622E-4774-BABA-0B90A0613018}" type="slidenum">
              <a:rPr lang="en-IN" smtClean="0"/>
              <a:pPr/>
              <a:t>‹#›</a:t>
            </a:fld>
            <a:endParaRPr lang="en-IN"/>
          </a:p>
        </p:txBody>
      </p:sp>
      <p:pic>
        <p:nvPicPr>
          <p:cNvPr id="8" name="Picture 7" descr="A picture containing drawing&#10;&#10;Description automatically generated">
            <a:extLst>
              <a:ext uri="{FF2B5EF4-FFF2-40B4-BE49-F238E27FC236}">
                <a16:creationId xmlns:a16="http://schemas.microsoft.com/office/drawing/2014/main" id="{DAE021B3-D150-409B-A747-3A72CBFF1378}"/>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0" y="0"/>
            <a:ext cx="12192000" cy="7010400"/>
          </a:xfrm>
          <a:prstGeom prst="rect">
            <a:avLst/>
          </a:prstGeom>
        </p:spPr>
      </p:pic>
    </p:spTree>
    <p:extLst>
      <p:ext uri="{BB962C8B-B14F-4D97-AF65-F5344CB8AC3E}">
        <p14:creationId xmlns:p14="http://schemas.microsoft.com/office/powerpoint/2010/main" val="52511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6FFD-0A6E-4666-B9EE-340939B84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E51B37-A01D-454D-A0F7-D696E1803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DB4D83-C6B3-4E93-ABC7-380AF5B7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0ED9D-2E21-41CA-B0CC-489A4CF6B9D7}"/>
              </a:ext>
            </a:extLst>
          </p:cNvPr>
          <p:cNvSpPr>
            <a:spLocks noGrp="1"/>
          </p:cNvSpPr>
          <p:nvPr>
            <p:ph type="dt" sz="half" idx="10"/>
          </p:nvPr>
        </p:nvSpPr>
        <p:spPr/>
        <p:txBody>
          <a:bodyPr/>
          <a:lstStyle/>
          <a:p>
            <a:fld id="{FF01C6C3-73E8-4058-8FBF-F8AD812F04B6}" type="datetime1">
              <a:rPr lang="en-IN" smtClean="0"/>
              <a:pPr/>
              <a:t>18-05-2023</a:t>
            </a:fld>
            <a:endParaRPr lang="en-IN"/>
          </a:p>
        </p:txBody>
      </p:sp>
      <p:sp>
        <p:nvSpPr>
          <p:cNvPr id="6" name="Footer Placeholder 5">
            <a:extLst>
              <a:ext uri="{FF2B5EF4-FFF2-40B4-BE49-F238E27FC236}">
                <a16:creationId xmlns:a16="http://schemas.microsoft.com/office/drawing/2014/main" id="{DB04BFCC-08B1-47C5-A3BD-97099B748F90}"/>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3444B21B-0A41-4A19-ABCB-54D6C324487B}"/>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04325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5894-F5B0-4DC6-9ACC-B16DCDD827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FE52A-66E8-49B6-8086-D5932A0C7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73084-824A-452E-8C28-4BF388F89EB7}"/>
              </a:ext>
            </a:extLst>
          </p:cNvPr>
          <p:cNvSpPr>
            <a:spLocks noGrp="1"/>
          </p:cNvSpPr>
          <p:nvPr>
            <p:ph type="dt" sz="half" idx="10"/>
          </p:nvPr>
        </p:nvSpPr>
        <p:spPr/>
        <p:txBody>
          <a:bodyPr/>
          <a:lstStyle/>
          <a:p>
            <a:fld id="{0935CFDE-00B6-4D07-96E4-42CBE2325500}" type="datetime1">
              <a:rPr lang="en-IN" smtClean="0"/>
              <a:pPr/>
              <a:t>18-05-2023</a:t>
            </a:fld>
            <a:endParaRPr lang="en-IN"/>
          </a:p>
        </p:txBody>
      </p:sp>
      <p:sp>
        <p:nvSpPr>
          <p:cNvPr id="5" name="Footer Placeholder 4">
            <a:extLst>
              <a:ext uri="{FF2B5EF4-FFF2-40B4-BE49-F238E27FC236}">
                <a16:creationId xmlns:a16="http://schemas.microsoft.com/office/drawing/2014/main" id="{8B829C58-8F3A-47E6-A96C-78AF0FF7154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D047D55-F182-46DA-ACFC-C3FB48D06D3C}"/>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53621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5C2B2-6CE0-42E7-B9A3-5C3C753F8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C3DB9-23A0-4AE3-A41F-DE498E6C9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D669A-C26C-4D0E-AB60-392C0DD82289}"/>
              </a:ext>
            </a:extLst>
          </p:cNvPr>
          <p:cNvSpPr>
            <a:spLocks noGrp="1"/>
          </p:cNvSpPr>
          <p:nvPr>
            <p:ph type="dt" sz="half" idx="10"/>
          </p:nvPr>
        </p:nvSpPr>
        <p:spPr/>
        <p:txBody>
          <a:bodyPr/>
          <a:lstStyle/>
          <a:p>
            <a:fld id="{BA2B9937-6287-4AF3-8683-8672A37FC69C}" type="datetime1">
              <a:rPr lang="en-IN" smtClean="0"/>
              <a:pPr/>
              <a:t>18-05-2023</a:t>
            </a:fld>
            <a:endParaRPr lang="en-IN"/>
          </a:p>
        </p:txBody>
      </p:sp>
      <p:sp>
        <p:nvSpPr>
          <p:cNvPr id="5" name="Footer Placeholder 4">
            <a:extLst>
              <a:ext uri="{FF2B5EF4-FFF2-40B4-BE49-F238E27FC236}">
                <a16:creationId xmlns:a16="http://schemas.microsoft.com/office/drawing/2014/main" id="{6D7CD807-EBDF-4EB0-ACC5-0AC7E961DA9C}"/>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450E5CB-4B2E-4B99-A933-D83D532F432F}"/>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9047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1DF1-32F8-43D7-95B1-E273E325F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E3786E-039F-4476-9162-79F02E332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A1977B-001C-4716-AC31-1779D437CD2B}"/>
              </a:ext>
            </a:extLst>
          </p:cNvPr>
          <p:cNvSpPr>
            <a:spLocks noGrp="1"/>
          </p:cNvSpPr>
          <p:nvPr>
            <p:ph type="dt" sz="half" idx="10"/>
          </p:nvPr>
        </p:nvSpPr>
        <p:spPr/>
        <p:txBody>
          <a:bodyPr/>
          <a:lstStyle/>
          <a:p>
            <a:fld id="{8E403E92-6891-4D4B-8937-FF592015E0C7}" type="datetime1">
              <a:rPr lang="en-IN" smtClean="0"/>
              <a:pPr/>
              <a:t>18-05-2023</a:t>
            </a:fld>
            <a:endParaRPr lang="en-IN"/>
          </a:p>
        </p:txBody>
      </p:sp>
      <p:sp>
        <p:nvSpPr>
          <p:cNvPr id="5" name="Footer Placeholder 4">
            <a:extLst>
              <a:ext uri="{FF2B5EF4-FFF2-40B4-BE49-F238E27FC236}">
                <a16:creationId xmlns:a16="http://schemas.microsoft.com/office/drawing/2014/main" id="{6DB4165C-CC9B-4AA6-8438-D723441BE7C6}"/>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F93169FC-C452-4894-A663-E0DE5BEE1652}"/>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8587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FC40-A3BE-40E7-97AE-052F891A2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B53AB-3226-428E-80CF-603460B2A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E1CE3-3E37-4559-A344-DAEA85D4C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9D0966-69CF-4D74-AA12-4A17A2346E3B}"/>
              </a:ext>
            </a:extLst>
          </p:cNvPr>
          <p:cNvSpPr>
            <a:spLocks noGrp="1"/>
          </p:cNvSpPr>
          <p:nvPr>
            <p:ph type="dt" sz="half" idx="10"/>
          </p:nvPr>
        </p:nvSpPr>
        <p:spPr/>
        <p:txBody>
          <a:bodyPr/>
          <a:lstStyle/>
          <a:p>
            <a:fld id="{DFBCD768-8A86-4BCC-B11C-720AF9201C8C}" type="datetime1">
              <a:rPr lang="en-IN" smtClean="0"/>
              <a:pPr/>
              <a:t>18-05-2023</a:t>
            </a:fld>
            <a:endParaRPr lang="en-IN"/>
          </a:p>
        </p:txBody>
      </p:sp>
      <p:sp>
        <p:nvSpPr>
          <p:cNvPr id="6" name="Footer Placeholder 5">
            <a:extLst>
              <a:ext uri="{FF2B5EF4-FFF2-40B4-BE49-F238E27FC236}">
                <a16:creationId xmlns:a16="http://schemas.microsoft.com/office/drawing/2014/main" id="{D56E15CD-F05A-4BB8-B3FC-7E1559287EB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CC8EA62D-0984-42BA-8B9F-3A29EF7035BB}"/>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17879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E962-2A21-49F2-9673-7F2D1470DE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46F90-2BEA-4A07-BB84-6B5178E67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116C0-8974-444E-8565-CE18AADD7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8D5C81-EB40-40F2-8A2C-6E0DD40BB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88C82-6CF9-49B2-8B02-4D5885429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A869E1-F374-4F22-9FBF-E2A40E1A07E6}"/>
              </a:ext>
            </a:extLst>
          </p:cNvPr>
          <p:cNvSpPr>
            <a:spLocks noGrp="1"/>
          </p:cNvSpPr>
          <p:nvPr>
            <p:ph type="dt" sz="half" idx="10"/>
          </p:nvPr>
        </p:nvSpPr>
        <p:spPr/>
        <p:txBody>
          <a:bodyPr/>
          <a:lstStyle/>
          <a:p>
            <a:fld id="{0740A7F4-A775-4673-85E2-472947E80910}" type="datetime1">
              <a:rPr lang="en-IN" smtClean="0"/>
              <a:pPr/>
              <a:t>18-05-2023</a:t>
            </a:fld>
            <a:endParaRPr lang="en-IN"/>
          </a:p>
        </p:txBody>
      </p:sp>
      <p:sp>
        <p:nvSpPr>
          <p:cNvPr id="8" name="Footer Placeholder 7">
            <a:extLst>
              <a:ext uri="{FF2B5EF4-FFF2-40B4-BE49-F238E27FC236}">
                <a16:creationId xmlns:a16="http://schemas.microsoft.com/office/drawing/2014/main" id="{84AF556A-10AB-43D3-9B95-B14A3B78100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9" name="Slide Number Placeholder 8">
            <a:extLst>
              <a:ext uri="{FF2B5EF4-FFF2-40B4-BE49-F238E27FC236}">
                <a16:creationId xmlns:a16="http://schemas.microsoft.com/office/drawing/2014/main" id="{5E1EEDD7-0213-4CBB-879A-4A19F75F1AC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06912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B376-B98D-4128-A966-8F70B54BC9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3BC56F-7F09-4DC1-A8A4-503EF356A7ED}"/>
              </a:ext>
            </a:extLst>
          </p:cNvPr>
          <p:cNvSpPr>
            <a:spLocks noGrp="1"/>
          </p:cNvSpPr>
          <p:nvPr>
            <p:ph type="dt" sz="half" idx="10"/>
          </p:nvPr>
        </p:nvSpPr>
        <p:spPr/>
        <p:txBody>
          <a:bodyPr/>
          <a:lstStyle/>
          <a:p>
            <a:fld id="{B52DC7DE-3086-4824-AB4B-8D0C3BF9F958}" type="datetime1">
              <a:rPr lang="en-IN" smtClean="0"/>
              <a:pPr/>
              <a:t>18-05-2023</a:t>
            </a:fld>
            <a:endParaRPr lang="en-IN"/>
          </a:p>
        </p:txBody>
      </p:sp>
      <p:sp>
        <p:nvSpPr>
          <p:cNvPr id="4" name="Footer Placeholder 3">
            <a:extLst>
              <a:ext uri="{FF2B5EF4-FFF2-40B4-BE49-F238E27FC236}">
                <a16:creationId xmlns:a16="http://schemas.microsoft.com/office/drawing/2014/main" id="{DFB11197-B865-49F2-9966-7E0B2C71A5F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5" name="Slide Number Placeholder 4">
            <a:extLst>
              <a:ext uri="{FF2B5EF4-FFF2-40B4-BE49-F238E27FC236}">
                <a16:creationId xmlns:a16="http://schemas.microsoft.com/office/drawing/2014/main" id="{9B84B202-5F2A-4F0A-957D-EEB442C5160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83102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3BE62-14A1-42DF-A641-5CA346372F52}"/>
              </a:ext>
            </a:extLst>
          </p:cNvPr>
          <p:cNvSpPr>
            <a:spLocks noGrp="1"/>
          </p:cNvSpPr>
          <p:nvPr>
            <p:ph type="dt" sz="half" idx="10"/>
          </p:nvPr>
        </p:nvSpPr>
        <p:spPr/>
        <p:txBody>
          <a:bodyPr/>
          <a:lstStyle/>
          <a:p>
            <a:fld id="{F0F3FD68-9ACF-4DB7-BEF8-70AF30AA9223}" type="datetime1">
              <a:rPr lang="en-IN" smtClean="0"/>
              <a:pPr/>
              <a:t>18-05-2023</a:t>
            </a:fld>
            <a:endParaRPr lang="en-IN"/>
          </a:p>
        </p:txBody>
      </p:sp>
      <p:sp>
        <p:nvSpPr>
          <p:cNvPr id="3" name="Footer Placeholder 2">
            <a:extLst>
              <a:ext uri="{FF2B5EF4-FFF2-40B4-BE49-F238E27FC236}">
                <a16:creationId xmlns:a16="http://schemas.microsoft.com/office/drawing/2014/main" id="{9955948F-4DD8-4B7E-B87A-0F879F87F94F}"/>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4" name="Slide Number Placeholder 3">
            <a:extLst>
              <a:ext uri="{FF2B5EF4-FFF2-40B4-BE49-F238E27FC236}">
                <a16:creationId xmlns:a16="http://schemas.microsoft.com/office/drawing/2014/main" id="{135372A1-EBEE-49B1-BE7A-52D79C44957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52951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C1B2-DEB8-4A72-89B0-AFB421FCE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2CB4F8-5F43-47A1-8FC6-B19990BBE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1A58BF-B713-4A82-9550-A9E3C4D0C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90CB0-C35F-409B-B4B7-574F87649F11}"/>
              </a:ext>
            </a:extLst>
          </p:cNvPr>
          <p:cNvSpPr>
            <a:spLocks noGrp="1"/>
          </p:cNvSpPr>
          <p:nvPr>
            <p:ph type="dt" sz="half" idx="10"/>
          </p:nvPr>
        </p:nvSpPr>
        <p:spPr/>
        <p:txBody>
          <a:bodyPr/>
          <a:lstStyle/>
          <a:p>
            <a:fld id="{B36F9036-3E9D-41AF-A963-3D9D6F294202}" type="datetime1">
              <a:rPr lang="en-IN" smtClean="0"/>
              <a:pPr/>
              <a:t>18-05-2023</a:t>
            </a:fld>
            <a:endParaRPr lang="en-IN"/>
          </a:p>
        </p:txBody>
      </p:sp>
      <p:sp>
        <p:nvSpPr>
          <p:cNvPr id="6" name="Footer Placeholder 5">
            <a:extLst>
              <a:ext uri="{FF2B5EF4-FFF2-40B4-BE49-F238E27FC236}">
                <a16:creationId xmlns:a16="http://schemas.microsoft.com/office/drawing/2014/main" id="{7878B58E-3AEF-440D-A10D-F772E49E442A}"/>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1F78DEBC-3998-4DB0-A8E4-EA7AAA2404E8}"/>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99341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A25F-5331-4EB7-94C5-4EC248AB1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9A243B-6D50-40DC-AD3A-2D5CD5BA1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7C2612-A181-4965-86BB-736112132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48E33-6FCB-4D21-BBB5-54E23125CFC9}"/>
              </a:ext>
            </a:extLst>
          </p:cNvPr>
          <p:cNvSpPr>
            <a:spLocks noGrp="1"/>
          </p:cNvSpPr>
          <p:nvPr>
            <p:ph type="dt" sz="half" idx="10"/>
          </p:nvPr>
        </p:nvSpPr>
        <p:spPr/>
        <p:txBody>
          <a:bodyPr/>
          <a:lstStyle/>
          <a:p>
            <a:fld id="{F25448E1-8AC7-4630-A9E7-0D43DF58E813}" type="datetime1">
              <a:rPr lang="en-IN" smtClean="0"/>
              <a:pPr/>
              <a:t>18-05-2023</a:t>
            </a:fld>
            <a:endParaRPr lang="en-IN"/>
          </a:p>
        </p:txBody>
      </p:sp>
      <p:sp>
        <p:nvSpPr>
          <p:cNvPr id="6" name="Footer Placeholder 5">
            <a:extLst>
              <a:ext uri="{FF2B5EF4-FFF2-40B4-BE49-F238E27FC236}">
                <a16:creationId xmlns:a16="http://schemas.microsoft.com/office/drawing/2014/main" id="{CD445D96-C54E-4064-85EC-B034A221A81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FBBDE423-E9F9-497F-8702-226598FBC59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47907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69880-5A8B-4242-8585-2399F3D5C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1F665-0E92-4088-91CB-F8581A1B16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E0FC9-B3CB-4348-883A-7A40EB3BD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CB93B-3CD6-4E97-ADEC-4B53ECC0E660}" type="datetime1">
              <a:rPr lang="en-IN" smtClean="0"/>
              <a:pPr/>
              <a:t>18-05-2023</a:t>
            </a:fld>
            <a:endParaRPr lang="en-IN"/>
          </a:p>
        </p:txBody>
      </p:sp>
      <p:sp>
        <p:nvSpPr>
          <p:cNvPr id="5" name="Footer Placeholder 4">
            <a:extLst>
              <a:ext uri="{FF2B5EF4-FFF2-40B4-BE49-F238E27FC236}">
                <a16:creationId xmlns:a16="http://schemas.microsoft.com/office/drawing/2014/main" id="{F4021BD3-2010-4C03-B16F-0A73B8844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4452FC66-C7EC-4C13-B7A8-CB457DA34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2DBF-622E-4774-BABA-0B90A0613018}" type="slidenum">
              <a:rPr lang="en-IN" smtClean="0"/>
              <a:pPr/>
              <a:t>‹#›</a:t>
            </a:fld>
            <a:endParaRPr lang="en-IN"/>
          </a:p>
        </p:txBody>
      </p:sp>
    </p:spTree>
    <p:extLst>
      <p:ext uri="{BB962C8B-B14F-4D97-AF65-F5344CB8AC3E}">
        <p14:creationId xmlns:p14="http://schemas.microsoft.com/office/powerpoint/2010/main" val="3851201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CDB5C-1B23-4B82-9519-BDC3E634C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7E6AC-966D-4252-8238-88190FD2D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DA8F0-54DA-4949-B327-266F6E7F8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pPr/>
              <a:t>18-05-2023</a:t>
            </a:fld>
            <a:endParaRPr lang="en-IN"/>
          </a:p>
        </p:txBody>
      </p:sp>
      <p:sp>
        <p:nvSpPr>
          <p:cNvPr id="5" name="Footer Placeholder 4">
            <a:extLst>
              <a:ext uri="{FF2B5EF4-FFF2-40B4-BE49-F238E27FC236}">
                <a16:creationId xmlns:a16="http://schemas.microsoft.com/office/drawing/2014/main" id="{B23CB92D-2B8B-4F40-8A6C-3E7D5086B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180B590-4BFA-4C20-8AC3-A3C28BD5C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pPr/>
              <a:t>‹#›</a:t>
            </a:fld>
            <a:endParaRPr lang="en-IN"/>
          </a:p>
        </p:txBody>
      </p:sp>
    </p:spTree>
    <p:extLst>
      <p:ext uri="{BB962C8B-B14F-4D97-AF65-F5344CB8AC3E}">
        <p14:creationId xmlns:p14="http://schemas.microsoft.com/office/powerpoint/2010/main" val="470166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visionwebsite.eu/UserFiles/File/filedascarica" TargetMode="External"/><Relationship Id="rId2" Type="http://schemas.openxmlformats.org/officeDocument/2006/relationships/hyperlink" Target="http://articles.timesofindia.indiatimes.com/2012-05"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www.google.com/patents/US7245220" TargetMode="External"/><Relationship Id="rId4" Type="http://schemas.openxmlformats.org/officeDocument/2006/relationships/hyperlink" Target="http://www.fhwa.dot.gov/publications/research/opera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E764CF-DE72-4F49-B545-A4B772FEDFF2}"/>
              </a:ext>
            </a:extLst>
          </p:cNvPr>
          <p:cNvSpPr/>
          <p:nvPr/>
        </p:nvSpPr>
        <p:spPr>
          <a:xfrm>
            <a:off x="1" y="-1436"/>
            <a:ext cx="12022014" cy="6370975"/>
          </a:xfrm>
          <a:prstGeom prst="rect">
            <a:avLst/>
          </a:prstGeom>
        </p:spPr>
        <p:txBody>
          <a:bodyPr wrap="square">
            <a:spAutoFit/>
          </a:bodyPr>
          <a:lstStyle/>
          <a:p>
            <a:pPr algn="ctr"/>
            <a:r>
              <a:rPr lang="en-IN" sz="5000" b="1" dirty="0">
                <a:latin typeface="Angsana New" panose="02020603050405020304" pitchFamily="18" charset="-34"/>
                <a:cs typeface="Angsana New" panose="02020603050405020304" pitchFamily="18" charset="-34"/>
              </a:rPr>
              <a:t>    </a:t>
            </a:r>
            <a:r>
              <a:rPr lang="en-IN" sz="4800" b="1" dirty="0">
                <a:latin typeface="Times New Roman" panose="02020603050405020304" pitchFamily="18" charset="0"/>
                <a:cs typeface="Times New Roman" panose="02020603050405020304" pitchFamily="18" charset="0"/>
              </a:rPr>
              <a:t>KGiSL INSTITUTE OF TECHNOLOGY</a:t>
            </a:r>
          </a:p>
          <a:p>
            <a:pPr algn="ctr"/>
            <a:r>
              <a:rPr lang="en-IN" sz="4000" b="1" dirty="0">
                <a:latin typeface="Times New Roman" panose="02020603050405020304" pitchFamily="18" charset="0"/>
                <a:cs typeface="Times New Roman" panose="02020603050405020304" pitchFamily="18" charset="0"/>
              </a:rPr>
              <a:t>COIMBATORE</a:t>
            </a:r>
          </a:p>
          <a:p>
            <a:pPr algn="ctr"/>
            <a:r>
              <a:rPr lang="en-US" sz="3200" b="1" dirty="0">
                <a:solidFill>
                  <a:schemeClr val="accent1">
                    <a:lumMod val="50000"/>
                  </a:schemeClr>
                </a:solidFill>
                <a:latin typeface="Algerian" panose="04020705040A02060702" pitchFamily="82" charset="0"/>
              </a:rPr>
              <a:t>DEPARTMENT OF computer science &amp; engineering</a:t>
            </a:r>
          </a:p>
          <a:p>
            <a:pPr algn="ctr"/>
            <a:r>
              <a:rPr lang="en-US" sz="3200" b="1" dirty="0">
                <a:solidFill>
                  <a:schemeClr val="accent1">
                    <a:lumMod val="50000"/>
                  </a:schemeClr>
                </a:solidFill>
                <a:latin typeface="Algerian" panose="04020705040A02060702" pitchFamily="82" charset="0"/>
              </a:rPr>
              <a:t>Project phase review</a:t>
            </a:r>
          </a:p>
          <a:p>
            <a:pPr algn="ctr"/>
            <a:r>
              <a:rPr lang="en-US" sz="3400" b="1" dirty="0">
                <a:latin typeface="Times New Roman" panose="02020603050405020304" pitchFamily="18" charset="0"/>
                <a:cs typeface="Times New Roman" panose="02020603050405020304" pitchFamily="18" charset="0"/>
              </a:rPr>
              <a:t>SMART TRAFFIC MANAGEMENT SYSTEM-IOT </a:t>
            </a:r>
          </a:p>
          <a:p>
            <a:r>
              <a:rPr lang="en-IN" sz="2800" b="1" dirty="0">
                <a:latin typeface="Angsana New" panose="02020603050405020304" pitchFamily="18" charset="-34"/>
                <a:cs typeface="Angsana New" panose="02020603050405020304" pitchFamily="18" charset="-34"/>
              </a:rPr>
              <a:t>  </a:t>
            </a:r>
          </a:p>
          <a:p>
            <a:r>
              <a:rPr lang="en-IN" sz="2800" b="1" dirty="0">
                <a:latin typeface="Times New Roman" panose="02020603050405020304" pitchFamily="18" charset="0"/>
                <a:cs typeface="Angsana New" panose="02020603050405020304" pitchFamily="18" charset="-34"/>
              </a:rPr>
              <a:t>   </a:t>
            </a:r>
            <a:r>
              <a:rPr lang="en-IN" sz="2800" b="1" dirty="0">
                <a:latin typeface="Times New Roman" panose="02020603050405020304" pitchFamily="18" charset="0"/>
                <a:cs typeface="Times New Roman" panose="02020603050405020304" pitchFamily="18" charset="0"/>
              </a:rPr>
              <a:t>Team Members:</a:t>
            </a:r>
          </a:p>
          <a:p>
            <a:r>
              <a:rPr lang="en-IN" sz="28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711719104075	</a:t>
            </a:r>
            <a:r>
              <a:rPr lang="en-IN" sz="2400" dirty="0" err="1">
                <a:latin typeface="Times New Roman" panose="02020603050405020304" pitchFamily="18" charset="0"/>
                <a:cs typeface="Times New Roman" panose="02020603050405020304" pitchFamily="18" charset="0"/>
              </a:rPr>
              <a:t>Ranjani</a:t>
            </a:r>
            <a:r>
              <a:rPr lang="en-IN" sz="2400" dirty="0">
                <a:latin typeface="Times New Roman" panose="02020603050405020304" pitchFamily="18" charset="0"/>
                <a:cs typeface="Times New Roman" panose="02020603050405020304" pitchFamily="18" charset="0"/>
              </a:rPr>
              <a:t> M</a:t>
            </a:r>
          </a:p>
          <a:p>
            <a:r>
              <a:rPr lang="en-IN" sz="2400" dirty="0">
                <a:latin typeface="Times New Roman" panose="02020603050405020304" pitchFamily="18" charset="0"/>
                <a:cs typeface="Times New Roman" panose="02020603050405020304" pitchFamily="18" charset="0"/>
              </a:rPr>
              <a:t>			711719104087		</a:t>
            </a:r>
            <a:r>
              <a:rPr lang="en-IN" sz="2400" dirty="0" err="1">
                <a:latin typeface="Times New Roman" panose="02020603050405020304" pitchFamily="18" charset="0"/>
                <a:cs typeface="Times New Roman" panose="02020603050405020304" pitchFamily="18" charset="0"/>
              </a:rPr>
              <a:t>Sellamani</a:t>
            </a:r>
            <a:r>
              <a:rPr lang="en-IN" sz="2400" dirty="0">
                <a:latin typeface="Times New Roman" panose="02020603050405020304" pitchFamily="18" charset="0"/>
                <a:cs typeface="Times New Roman" panose="02020603050405020304" pitchFamily="18" charset="0"/>
              </a:rPr>
              <a:t> S</a:t>
            </a:r>
          </a:p>
          <a:p>
            <a:r>
              <a:rPr lang="en-IN" sz="2400" dirty="0">
                <a:latin typeface="Times New Roman" panose="02020603050405020304" pitchFamily="18" charset="0"/>
                <a:cs typeface="Times New Roman" panose="02020603050405020304" pitchFamily="18" charset="0"/>
              </a:rPr>
              <a:t>			711719104090 	</a:t>
            </a:r>
            <a:r>
              <a:rPr lang="en-IN" sz="2400" dirty="0" err="1">
                <a:latin typeface="Times New Roman" panose="02020603050405020304" pitchFamily="18" charset="0"/>
                <a:cs typeface="Times New Roman" panose="02020603050405020304" pitchFamily="18" charset="0"/>
              </a:rPr>
              <a:t>Shifa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Rukshana</a:t>
            </a:r>
            <a:r>
              <a:rPr lang="en-IN" sz="2400" dirty="0">
                <a:latin typeface="Times New Roman" panose="02020603050405020304" pitchFamily="18" charset="0"/>
                <a:cs typeface="Times New Roman" panose="02020603050405020304" pitchFamily="18" charset="0"/>
              </a:rPr>
              <a:t> B</a:t>
            </a:r>
          </a:p>
          <a:p>
            <a:r>
              <a:rPr lang="en-IN" sz="2400" dirty="0">
                <a:latin typeface="Times New Roman" panose="02020603050405020304" pitchFamily="18" charset="0"/>
                <a:cs typeface="Times New Roman" panose="02020603050405020304" pitchFamily="18" charset="0"/>
              </a:rPr>
              <a:t>			711719104304		Kirana S</a:t>
            </a:r>
          </a:p>
          <a:p>
            <a:r>
              <a:rPr lang="en-IN" sz="24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Under the guidance of :</a:t>
            </a:r>
          </a:p>
          <a:p>
            <a:r>
              <a:rPr lang="en-IN" sz="36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Ms. Aruna T N, AP/CSE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870332" cy="1026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KGiSL Institute of Technology, Coimbatore </a:t>
            </a:r>
            <a:endParaRPr lang="en-IN" dirty="0"/>
          </a:p>
        </p:txBody>
      </p:sp>
      <p:sp>
        <p:nvSpPr>
          <p:cNvPr id="7"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BCCE143-9681-4919-B8A5-0D977F0AD9D1}" type="datetime1">
              <a:rPr lang="en-IN" sz="1600" smtClean="0"/>
              <a:pPr/>
              <a:t>18-05-2023</a:t>
            </a:fld>
            <a:endParaRPr lang="en-IN" sz="1600" dirty="0"/>
          </a:p>
        </p:txBody>
      </p:sp>
      <p:sp>
        <p:nvSpPr>
          <p:cNvPr id="8"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a:t>
            </a:fld>
            <a:endParaRPr lang="en-IN" dirty="0"/>
          </a:p>
        </p:txBody>
      </p:sp>
    </p:spTree>
    <p:extLst>
      <p:ext uri="{BB962C8B-B14F-4D97-AF65-F5344CB8AC3E}">
        <p14:creationId xmlns:p14="http://schemas.microsoft.com/office/powerpoint/2010/main" val="101395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9CA7-53D5-3E86-6222-DCC2A68A2244}"/>
              </a:ext>
            </a:extLst>
          </p:cNvPr>
          <p:cNvSpPr>
            <a:spLocks noGrp="1"/>
          </p:cNvSpPr>
          <p:nvPr>
            <p:ph type="title"/>
          </p:nvPr>
        </p:nvSpPr>
        <p:spPr>
          <a:xfrm>
            <a:off x="564204" y="369651"/>
            <a:ext cx="10789596" cy="1321037"/>
          </a:xfrm>
        </p:spPr>
        <p:txBody>
          <a:bodyPr/>
          <a:lstStyle/>
          <a:p>
            <a:r>
              <a:rPr lang="en-US" dirty="0">
                <a:latin typeface="Algerian" panose="04020705040A02060702" pitchFamily="82" charset="0"/>
              </a:rPr>
              <a:t>setup</a:t>
            </a:r>
            <a:endParaRPr lang="en-IN" dirty="0">
              <a:latin typeface="Algerian" panose="04020705040A02060702" pitchFamily="82" charset="0"/>
            </a:endParaRPr>
          </a:p>
        </p:txBody>
      </p:sp>
      <p:pic>
        <p:nvPicPr>
          <p:cNvPr id="8" name="Content Placeholder 7">
            <a:extLst>
              <a:ext uri="{FF2B5EF4-FFF2-40B4-BE49-F238E27FC236}">
                <a16:creationId xmlns:a16="http://schemas.microsoft.com/office/drawing/2014/main" id="{B8525174-0F54-FFBA-7EC3-1633BB90A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6969" y="1825625"/>
            <a:ext cx="4938062" cy="4205288"/>
          </a:xfrm>
        </p:spPr>
      </p:pic>
      <p:sp>
        <p:nvSpPr>
          <p:cNvPr id="4" name="Date Placeholder 3">
            <a:extLst>
              <a:ext uri="{FF2B5EF4-FFF2-40B4-BE49-F238E27FC236}">
                <a16:creationId xmlns:a16="http://schemas.microsoft.com/office/drawing/2014/main" id="{F265DF1D-353D-8104-3DE2-EC6F616A91E8}"/>
              </a:ext>
            </a:extLst>
          </p:cNvPr>
          <p:cNvSpPr>
            <a:spLocks noGrp="1"/>
          </p:cNvSpPr>
          <p:nvPr>
            <p:ph type="dt" sz="half" idx="10"/>
          </p:nvPr>
        </p:nvSpPr>
        <p:spPr/>
        <p:txBody>
          <a:bodyPr/>
          <a:lstStyle/>
          <a:p>
            <a:fld id="{76C9C406-4445-4E33-987C-6117DEBA54F9}"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4C84971A-CA72-1459-7AA9-6113DB2078B5}"/>
              </a:ext>
            </a:extLst>
          </p:cNvPr>
          <p:cNvSpPr>
            <a:spLocks noGrp="1"/>
          </p:cNvSpPr>
          <p:nvPr>
            <p:ph type="ftr" sz="quarter" idx="11"/>
          </p:nvPr>
        </p:nvSpPr>
        <p:spPr>
          <a:xfrm>
            <a:off x="3581400" y="6166086"/>
            <a:ext cx="5350213" cy="486045"/>
          </a:xfrm>
        </p:spPr>
        <p:txBody>
          <a:bodyPr/>
          <a:lstStyle/>
          <a:p>
            <a:r>
              <a:rPr lang="en-US" sz="1600" dirty="0"/>
              <a:t>PROJECT PHASE -I  FINAL REVIEW                                                                                       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1B812E63-9945-D309-BE7F-F509FA0EEC3B}"/>
              </a:ext>
            </a:extLst>
          </p:cNvPr>
          <p:cNvSpPr>
            <a:spLocks noGrp="1"/>
          </p:cNvSpPr>
          <p:nvPr>
            <p:ph type="sldNum" sz="quarter" idx="12"/>
          </p:nvPr>
        </p:nvSpPr>
        <p:spPr/>
        <p:txBody>
          <a:bodyPr/>
          <a:lstStyle/>
          <a:p>
            <a:fld id="{370E2DBF-622E-4774-BABA-0B90A0613018}" type="slidenum">
              <a:rPr lang="en-IN" smtClean="0"/>
              <a:pPr/>
              <a:t>10</a:t>
            </a:fld>
            <a:endParaRPr lang="en-IN" dirty="0"/>
          </a:p>
        </p:txBody>
      </p:sp>
      <p:pic>
        <p:nvPicPr>
          <p:cNvPr id="7" name="Picture 6">
            <a:extLst>
              <a:ext uri="{FF2B5EF4-FFF2-40B4-BE49-F238E27FC236}">
                <a16:creationId xmlns:a16="http://schemas.microsoft.com/office/drawing/2014/main" id="{B168AE8A-F808-4DE7-B6EA-96F20BD9F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3503" y="1584314"/>
            <a:ext cx="6916162" cy="4412362"/>
          </a:xfrm>
          <a:prstGeom prst="rect">
            <a:avLst/>
          </a:prstGeom>
        </p:spPr>
      </p:pic>
    </p:spTree>
    <p:extLst>
      <p:ext uri="{BB962C8B-B14F-4D97-AF65-F5344CB8AC3E}">
        <p14:creationId xmlns:p14="http://schemas.microsoft.com/office/powerpoint/2010/main" val="442497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9CA7-53D5-3E86-6222-DCC2A68A2244}"/>
              </a:ext>
            </a:extLst>
          </p:cNvPr>
          <p:cNvSpPr>
            <a:spLocks noGrp="1"/>
          </p:cNvSpPr>
          <p:nvPr>
            <p:ph type="title"/>
          </p:nvPr>
        </p:nvSpPr>
        <p:spPr>
          <a:xfrm>
            <a:off x="564204" y="-27650"/>
            <a:ext cx="10789596" cy="1321037"/>
          </a:xfrm>
        </p:spPr>
        <p:txBody>
          <a:bodyPr/>
          <a:lstStyle/>
          <a:p>
            <a:r>
              <a:rPr lang="en-US" dirty="0" err="1">
                <a:latin typeface="Algerian" panose="04020705040A02060702" pitchFamily="82" charset="0"/>
              </a:rPr>
              <a:t>Oled</a:t>
            </a:r>
            <a:r>
              <a:rPr lang="en-US" dirty="0">
                <a:latin typeface="Algerian" panose="04020705040A02060702" pitchFamily="82" charset="0"/>
              </a:rPr>
              <a:t> display </a:t>
            </a:r>
            <a:endParaRPr lang="en-IN" dirty="0">
              <a:latin typeface="Algerian" panose="04020705040A02060702" pitchFamily="82" charset="0"/>
            </a:endParaRPr>
          </a:p>
        </p:txBody>
      </p:sp>
      <p:sp>
        <p:nvSpPr>
          <p:cNvPr id="4" name="Date Placeholder 3">
            <a:extLst>
              <a:ext uri="{FF2B5EF4-FFF2-40B4-BE49-F238E27FC236}">
                <a16:creationId xmlns:a16="http://schemas.microsoft.com/office/drawing/2014/main" id="{F265DF1D-353D-8104-3DE2-EC6F616A91E8}"/>
              </a:ext>
            </a:extLst>
          </p:cNvPr>
          <p:cNvSpPr>
            <a:spLocks noGrp="1"/>
          </p:cNvSpPr>
          <p:nvPr>
            <p:ph type="dt" sz="half" idx="10"/>
          </p:nvPr>
        </p:nvSpPr>
        <p:spPr/>
        <p:txBody>
          <a:bodyPr/>
          <a:lstStyle/>
          <a:p>
            <a:fld id="{76C9C406-4445-4E33-987C-6117DEBA54F9}"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4C84971A-CA72-1459-7AA9-6113DB2078B5}"/>
              </a:ext>
            </a:extLst>
          </p:cNvPr>
          <p:cNvSpPr>
            <a:spLocks noGrp="1"/>
          </p:cNvSpPr>
          <p:nvPr>
            <p:ph type="ftr" sz="quarter" idx="11"/>
          </p:nvPr>
        </p:nvSpPr>
        <p:spPr>
          <a:xfrm>
            <a:off x="3581400" y="6166086"/>
            <a:ext cx="5350213" cy="486045"/>
          </a:xfrm>
        </p:spPr>
        <p:txBody>
          <a:bodyPr/>
          <a:lstStyle/>
          <a:p>
            <a:r>
              <a:rPr lang="en-US" sz="1600" dirty="0"/>
              <a:t>PROJECT PHASE -I  FINAL REVIEW                                                                                       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1B812E63-9945-D309-BE7F-F509FA0EEC3B}"/>
              </a:ext>
            </a:extLst>
          </p:cNvPr>
          <p:cNvSpPr>
            <a:spLocks noGrp="1"/>
          </p:cNvSpPr>
          <p:nvPr>
            <p:ph type="sldNum" sz="quarter" idx="12"/>
          </p:nvPr>
        </p:nvSpPr>
        <p:spPr/>
        <p:txBody>
          <a:bodyPr/>
          <a:lstStyle/>
          <a:p>
            <a:fld id="{370E2DBF-622E-4774-BABA-0B90A0613018}" type="slidenum">
              <a:rPr lang="en-IN" smtClean="0"/>
              <a:pPr/>
              <a:t>11</a:t>
            </a:fld>
            <a:endParaRPr lang="en-IN" dirty="0"/>
          </a:p>
        </p:txBody>
      </p:sp>
      <p:pic>
        <p:nvPicPr>
          <p:cNvPr id="9" name="Content Placeholder 8">
            <a:extLst>
              <a:ext uri="{FF2B5EF4-FFF2-40B4-BE49-F238E27FC236}">
                <a16:creationId xmlns:a16="http://schemas.microsoft.com/office/drawing/2014/main" id="{CD9B6066-8F20-43ED-8C95-302E7B984E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816" y="2225680"/>
            <a:ext cx="5350213" cy="3551228"/>
          </a:xfrm>
        </p:spPr>
      </p:pic>
    </p:spTree>
    <p:extLst>
      <p:ext uri="{BB962C8B-B14F-4D97-AF65-F5344CB8AC3E}">
        <p14:creationId xmlns:p14="http://schemas.microsoft.com/office/powerpoint/2010/main" val="1923555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9CA7-53D5-3E86-6222-DCC2A68A2244}"/>
              </a:ext>
            </a:extLst>
          </p:cNvPr>
          <p:cNvSpPr>
            <a:spLocks noGrp="1"/>
          </p:cNvSpPr>
          <p:nvPr>
            <p:ph type="title"/>
          </p:nvPr>
        </p:nvSpPr>
        <p:spPr>
          <a:xfrm>
            <a:off x="564204" y="-27650"/>
            <a:ext cx="10789596" cy="1321037"/>
          </a:xfrm>
        </p:spPr>
        <p:txBody>
          <a:bodyPr/>
          <a:lstStyle/>
          <a:p>
            <a:r>
              <a:rPr lang="en-US" dirty="0">
                <a:latin typeface="Algerian" panose="04020705040A02060702" pitchFamily="82" charset="0"/>
              </a:rPr>
              <a:t>Displaying total detected vehicles &amp; timer</a:t>
            </a:r>
            <a:endParaRPr lang="en-IN" dirty="0">
              <a:latin typeface="Algerian" panose="04020705040A02060702" pitchFamily="82" charset="0"/>
            </a:endParaRPr>
          </a:p>
        </p:txBody>
      </p:sp>
      <p:sp>
        <p:nvSpPr>
          <p:cNvPr id="4" name="Date Placeholder 3">
            <a:extLst>
              <a:ext uri="{FF2B5EF4-FFF2-40B4-BE49-F238E27FC236}">
                <a16:creationId xmlns:a16="http://schemas.microsoft.com/office/drawing/2014/main" id="{F265DF1D-353D-8104-3DE2-EC6F616A91E8}"/>
              </a:ext>
            </a:extLst>
          </p:cNvPr>
          <p:cNvSpPr>
            <a:spLocks noGrp="1"/>
          </p:cNvSpPr>
          <p:nvPr>
            <p:ph type="dt" sz="half" idx="10"/>
          </p:nvPr>
        </p:nvSpPr>
        <p:spPr/>
        <p:txBody>
          <a:bodyPr/>
          <a:lstStyle/>
          <a:p>
            <a:fld id="{76C9C406-4445-4E33-987C-6117DEBA54F9}"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4C84971A-CA72-1459-7AA9-6113DB2078B5}"/>
              </a:ext>
            </a:extLst>
          </p:cNvPr>
          <p:cNvSpPr>
            <a:spLocks noGrp="1"/>
          </p:cNvSpPr>
          <p:nvPr>
            <p:ph type="ftr" sz="quarter" idx="11"/>
          </p:nvPr>
        </p:nvSpPr>
        <p:spPr>
          <a:xfrm>
            <a:off x="3581400" y="6166086"/>
            <a:ext cx="5350213" cy="486045"/>
          </a:xfrm>
        </p:spPr>
        <p:txBody>
          <a:bodyPr/>
          <a:lstStyle/>
          <a:p>
            <a:r>
              <a:rPr lang="en-US" sz="1600" dirty="0"/>
              <a:t>PROJECT PHASE -I  FINAL REVIEW                                                                                       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1B812E63-9945-D309-BE7F-F509FA0EEC3B}"/>
              </a:ext>
            </a:extLst>
          </p:cNvPr>
          <p:cNvSpPr>
            <a:spLocks noGrp="1"/>
          </p:cNvSpPr>
          <p:nvPr>
            <p:ph type="sldNum" sz="quarter" idx="12"/>
          </p:nvPr>
        </p:nvSpPr>
        <p:spPr/>
        <p:txBody>
          <a:bodyPr/>
          <a:lstStyle/>
          <a:p>
            <a:fld id="{370E2DBF-622E-4774-BABA-0B90A0613018}" type="slidenum">
              <a:rPr lang="en-IN" smtClean="0"/>
              <a:pPr/>
              <a:t>12</a:t>
            </a:fld>
            <a:endParaRPr lang="en-IN" dirty="0"/>
          </a:p>
        </p:txBody>
      </p:sp>
      <p:pic>
        <p:nvPicPr>
          <p:cNvPr id="7" name="Picture 6">
            <a:extLst>
              <a:ext uri="{FF2B5EF4-FFF2-40B4-BE49-F238E27FC236}">
                <a16:creationId xmlns:a16="http://schemas.microsoft.com/office/drawing/2014/main" id="{D346D9AC-1517-4569-87DC-E7E1CA11F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057" y="1489542"/>
            <a:ext cx="4874300" cy="3878916"/>
          </a:xfrm>
          <a:prstGeom prst="rect">
            <a:avLst/>
          </a:prstGeom>
        </p:spPr>
      </p:pic>
    </p:spTree>
    <p:extLst>
      <p:ext uri="{BB962C8B-B14F-4D97-AF65-F5344CB8AC3E}">
        <p14:creationId xmlns:p14="http://schemas.microsoft.com/office/powerpoint/2010/main" val="3975118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265DF1D-353D-8104-3DE2-EC6F616A91E8}"/>
              </a:ext>
            </a:extLst>
          </p:cNvPr>
          <p:cNvSpPr>
            <a:spLocks noGrp="1"/>
          </p:cNvSpPr>
          <p:nvPr>
            <p:ph type="dt" sz="half" idx="10"/>
          </p:nvPr>
        </p:nvSpPr>
        <p:spPr/>
        <p:txBody>
          <a:bodyPr/>
          <a:lstStyle/>
          <a:p>
            <a:fld id="{76C9C406-4445-4E33-987C-6117DEBA54F9}"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4C84971A-CA72-1459-7AA9-6113DB2078B5}"/>
              </a:ext>
            </a:extLst>
          </p:cNvPr>
          <p:cNvSpPr>
            <a:spLocks noGrp="1"/>
          </p:cNvSpPr>
          <p:nvPr>
            <p:ph type="ftr" sz="quarter" idx="11"/>
          </p:nvPr>
        </p:nvSpPr>
        <p:spPr>
          <a:xfrm>
            <a:off x="3581400" y="6166086"/>
            <a:ext cx="5350213" cy="486045"/>
          </a:xfrm>
        </p:spPr>
        <p:txBody>
          <a:bodyPr/>
          <a:lstStyle/>
          <a:p>
            <a:r>
              <a:rPr lang="en-US" sz="1600" dirty="0"/>
              <a:t>PROJECT PHASE -I  FINAL REVIEW                                                                                       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1B812E63-9945-D309-BE7F-F509FA0EEC3B}"/>
              </a:ext>
            </a:extLst>
          </p:cNvPr>
          <p:cNvSpPr>
            <a:spLocks noGrp="1"/>
          </p:cNvSpPr>
          <p:nvPr>
            <p:ph type="sldNum" sz="quarter" idx="12"/>
          </p:nvPr>
        </p:nvSpPr>
        <p:spPr/>
        <p:txBody>
          <a:bodyPr/>
          <a:lstStyle/>
          <a:p>
            <a:fld id="{370E2DBF-622E-4774-BABA-0B90A0613018}" type="slidenum">
              <a:rPr lang="en-IN" smtClean="0"/>
              <a:pPr/>
              <a:t>13</a:t>
            </a:fld>
            <a:endParaRPr lang="en-IN" dirty="0"/>
          </a:p>
        </p:txBody>
      </p:sp>
      <p:sp>
        <p:nvSpPr>
          <p:cNvPr id="14" name="Title 1">
            <a:extLst>
              <a:ext uri="{FF2B5EF4-FFF2-40B4-BE49-F238E27FC236}">
                <a16:creationId xmlns:a16="http://schemas.microsoft.com/office/drawing/2014/main" id="{128589EF-1323-AA53-76A4-072AB7CE339C}"/>
              </a:ext>
            </a:extLst>
          </p:cNvPr>
          <p:cNvSpPr>
            <a:spLocks noGrp="1"/>
          </p:cNvSpPr>
          <p:nvPr>
            <p:ph type="title"/>
          </p:nvPr>
        </p:nvSpPr>
        <p:spPr>
          <a:xfrm>
            <a:off x="564204" y="-27650"/>
            <a:ext cx="10789596" cy="1321037"/>
          </a:xfrm>
        </p:spPr>
        <p:txBody>
          <a:bodyPr/>
          <a:lstStyle/>
          <a:p>
            <a:r>
              <a:rPr lang="en-US" dirty="0">
                <a:latin typeface="Algerian" panose="04020705040A02060702" pitchFamily="82" charset="0"/>
              </a:rPr>
              <a:t>Turning on green light after timer completed</a:t>
            </a:r>
            <a:endParaRPr lang="en-IN" dirty="0">
              <a:latin typeface="Algerian" panose="04020705040A02060702" pitchFamily="82" charset="0"/>
            </a:endParaRPr>
          </a:p>
        </p:txBody>
      </p:sp>
      <p:pic>
        <p:nvPicPr>
          <p:cNvPr id="3" name="Picture 2">
            <a:extLst>
              <a:ext uri="{FF2B5EF4-FFF2-40B4-BE49-F238E27FC236}">
                <a16:creationId xmlns:a16="http://schemas.microsoft.com/office/drawing/2014/main" id="{6AB5DDBC-15A5-4DA2-9968-D311AC37E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9857" y="1740744"/>
            <a:ext cx="4511168" cy="3977985"/>
          </a:xfrm>
          <a:prstGeom prst="rect">
            <a:avLst/>
          </a:prstGeom>
        </p:spPr>
      </p:pic>
    </p:spTree>
    <p:extLst>
      <p:ext uri="{BB962C8B-B14F-4D97-AF65-F5344CB8AC3E}">
        <p14:creationId xmlns:p14="http://schemas.microsoft.com/office/powerpoint/2010/main" val="3216293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Autofit/>
          </a:bodyPr>
          <a:lstStyle/>
          <a:p>
            <a:br>
              <a:rPr lang="en-US" sz="4800">
                <a:latin typeface="Algerian" panose="04020705040A02060702" pitchFamily="82" charset="0"/>
              </a:rPr>
            </a:br>
            <a:r>
              <a:rPr lang="en-US" sz="4800">
                <a:latin typeface="Algerian" panose="04020705040A02060702" pitchFamily="82" charset="0"/>
              </a:rPr>
              <a:t>CONCLUSION  </a:t>
            </a:r>
            <a:endParaRPr lang="en-IN" sz="48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84138" indent="0" algn="just">
              <a:buNone/>
            </a:pPr>
            <a:endParaRPr lang="en-US" dirty="0">
              <a:latin typeface="Century Schoolbook" panose="02040604050505020304" pitchFamily="18" charset="0"/>
              <a:ea typeface="Cambria" panose="02040503050406030204" pitchFamily="18" charset="0"/>
            </a:endParaRPr>
          </a:p>
          <a:p>
            <a:pPr marL="534988" indent="-450850" algn="just">
              <a:buFont typeface="Wingdings" panose="05000000000000000000" pitchFamily="2" charset="2"/>
              <a:buChar char="Ø"/>
            </a:pPr>
            <a:r>
              <a:rPr lang="en-US" sz="2800" dirty="0"/>
              <a:t>Traffic light timing in real-time: The smart traffic management system helps traffic light to operate in real-time conditions. Traffic operates based on traffic congestion automatically. Safety from road accidents: Due to the deployment of this system, the chances of road accidents can be minimized.</a:t>
            </a:r>
            <a:endParaRPr lang="en-IN" sz="2800" dirty="0"/>
          </a:p>
          <a:p>
            <a:pPr marL="534988" indent="-450850" algn="just">
              <a:buFont typeface="Wingdings" panose="05000000000000000000" pitchFamily="2" charset="2"/>
              <a:buChar char="Ø"/>
            </a:pPr>
            <a:r>
              <a:rPr lang="en-US" sz="2800" dirty="0"/>
              <a:t>The proposed work focuses on Smart Traffic management System using AI which will eliminate the drawbacks of the existing system such as high implementation cost, dependency on the environmental conditions, etc. The proposed system aims at effective management of traffic congestion. It is also cost effective than the existing system.</a:t>
            </a:r>
            <a:endParaRPr lang="en-US" dirty="0">
              <a:latin typeface="Times New Roman" pitchFamily="18" charset="0"/>
              <a:cs typeface="Times New Roman" pitchFamily="18" charset="0"/>
            </a:endParaRPr>
          </a:p>
          <a:p>
            <a:pPr marL="84138" indent="0" algn="just">
              <a:buNone/>
            </a:pPr>
            <a:endParaRPr lang="en-US" dirty="0">
              <a:latin typeface="Cambria" pitchFamily="18" charset="0"/>
            </a:endParaRPr>
          </a:p>
          <a:p>
            <a:pPr marL="534988" indent="-450850">
              <a:buFont typeface="Wingdings" panose="05000000000000000000" pitchFamily="2" charset="2"/>
              <a:buChar char="Ø"/>
            </a:pPr>
            <a:endParaRPr lang="en-IN" dirty="0">
              <a:latin typeface="Century Schoolbook" panose="020406040505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6ED63821-FF59-44DC-9E9F-C1786F488F57}"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14</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79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80388" y="259573"/>
            <a:ext cx="10515600" cy="844697"/>
          </a:xfrm>
        </p:spPr>
        <p:txBody>
          <a:bodyPr>
            <a:normAutofit/>
          </a:bodyPr>
          <a:lstStyle/>
          <a:p>
            <a:r>
              <a:rPr lang="en-US" sz="4800" dirty="0">
                <a:latin typeface="Algerian" panose="04020705040A02060702" pitchFamily="82" charset="0"/>
              </a:rPr>
              <a:t>REFERENCEs</a:t>
            </a:r>
            <a:endParaRPr lang="en-IN" sz="48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203960"/>
            <a:ext cx="11161540" cy="4659758"/>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1] </a:t>
            </a:r>
            <a:r>
              <a:rPr lang="en-US" sz="2000" dirty="0"/>
              <a:t>Dipak K Dash, TNN May 31, 2012. ―India loses Rs 60,000 crore due to traffic congestion: Study‖. Times Of India. </a:t>
            </a:r>
            <a:r>
              <a:rPr lang="en-US" sz="2000" u="sng" dirty="0">
                <a:hlinkClick r:id="rId2"/>
              </a:rPr>
              <a:t>http://articles.timesofindia.indiatimes.com/2012-</a:t>
            </a:r>
            <a:r>
              <a:rPr lang="en-US" sz="2000" dirty="0">
                <a:hlinkClick r:id="rId2"/>
              </a:rPr>
              <a:t>05</a:t>
            </a:r>
            <a:r>
              <a:rPr lang="en-US" sz="2000" dirty="0"/>
              <a:t> 31/</a:t>
            </a:r>
            <a:r>
              <a:rPr lang="en-US" sz="2000" dirty="0" err="1"/>
              <a:t>india</a:t>
            </a:r>
            <a:r>
              <a:rPr lang="en-US" sz="2000" dirty="0"/>
              <a:t>/31920307_1_toll-plazas-road-space-stoppage </a:t>
            </a:r>
          </a:p>
          <a:p>
            <a:pPr marL="0" indent="0">
              <a:buNone/>
            </a:pPr>
            <a:r>
              <a:rPr lang="en-US" sz="2000" dirty="0"/>
              <a:t> </a:t>
            </a:r>
            <a:r>
              <a:rPr lang="en-US" altLang="en-US" sz="2000" dirty="0">
                <a:latin typeface="Times New Roman" panose="02020603050405020304" pitchFamily="18" charset="0"/>
                <a:cs typeface="Times New Roman" panose="02020603050405020304" pitchFamily="18" charset="0"/>
              </a:rPr>
              <a:t>[2] 	</a:t>
            </a:r>
            <a:r>
              <a:rPr lang="en-US" sz="2000" dirty="0"/>
              <a:t>Azeem Uddin, Draft, 23 March 2009. Traffic congestion in Indian cities: Challenges of a Rising power. </a:t>
            </a:r>
            <a:r>
              <a:rPr lang="en-US" sz="2000" u="sng" dirty="0">
                <a:hlinkClick r:id="rId3"/>
              </a:rPr>
              <a:t>http://www.visionwebsite.eu/UserFiles/File/filedascarica</a:t>
            </a:r>
            <a:r>
              <a:rPr lang="en-US" sz="2000" dirty="0"/>
              <a:t>re/Scientifci%20Partners,Papers%28Kyoto%29/Draft_koc_Azeem%20Uddin.pdf .</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a:latin typeface="Times New Roman" panose="02020603050405020304" pitchFamily="18" charset="0"/>
                <a:cs typeface="Times New Roman" panose="02020603050405020304" pitchFamily="18" charset="0"/>
              </a:rPr>
              <a:t>  [3]</a:t>
            </a:r>
            <a:r>
              <a:rPr lang="en-US" sz="2000" dirty="0"/>
              <a:t> 	FHWA-HRT-06-108. October 2006. Traffic Detector Handbook: Third Edition—Volume I. </a:t>
            </a:r>
            <a:r>
              <a:rPr lang="en-US" sz="2000" u="sng" dirty="0">
                <a:hlinkClick r:id="rId4"/>
              </a:rPr>
              <a:t>http://www.fhwa.dot.gov/publications/research/operation</a:t>
            </a:r>
            <a:r>
              <a:rPr lang="en-US" sz="2000" dirty="0"/>
              <a:t>s/its/06108/ </a:t>
            </a:r>
          </a:p>
          <a:p>
            <a:pPr marL="0" indent="0">
              <a:buNone/>
            </a:pPr>
            <a:r>
              <a:rPr lang="en-US" sz="2000" dirty="0"/>
              <a:t>  [4] US7245220 B2. Jul 17, 2007. Radio frequency identification (RFID) controller. </a:t>
            </a:r>
            <a:r>
              <a:rPr lang="en-US" sz="2000" u="sng" dirty="0">
                <a:hlinkClick r:id="rId5"/>
              </a:rPr>
              <a:t>http://www.google.com/patents/US7245220</a:t>
            </a:r>
            <a:endParaRPr lang="en-US" sz="2000" u="sng" dirty="0"/>
          </a:p>
          <a:p>
            <a:pPr marL="0" indent="0">
              <a:buNone/>
            </a:pPr>
            <a:r>
              <a:rPr lang="en-US" sz="2000" dirty="0"/>
              <a:t> [5] FHWA-RD-96-100. July 1995. Detection Technology: IVHSVolume1.http://ntl.bts.gov/DOCS/96100/index.html </a:t>
            </a:r>
            <a:endParaRPr lang="en-IN" sz="2000" dirty="0"/>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IN" sz="2400"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74E47D3-1FB3-4698-8DAF-C5C3D116178E}"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15</a:t>
            </a:fld>
            <a:endParaRPr lang="en-IN"/>
          </a:p>
        </p:txBody>
      </p:sp>
      <p:pic>
        <p:nvPicPr>
          <p:cNvPr id="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2322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23" y="291831"/>
            <a:ext cx="10993877" cy="1398858"/>
          </a:xfrm>
        </p:spPr>
        <p:txBody>
          <a:bodyPr/>
          <a:lstStyle/>
          <a:p>
            <a:r>
              <a:rPr lang="en-US" dirty="0">
                <a:latin typeface="Algerian" panose="04020705040A02060702" pitchFamily="82" charset="0"/>
              </a:rPr>
              <a:t>REFERENCEs</a:t>
            </a:r>
            <a:endParaRPr lang="en-IN" dirty="0"/>
          </a:p>
        </p:txBody>
      </p:sp>
      <p:sp>
        <p:nvSpPr>
          <p:cNvPr id="3" name="Content Placeholder 2"/>
          <p:cNvSpPr>
            <a:spLocks noGrp="1"/>
          </p:cNvSpPr>
          <p:nvPr>
            <p:ph idx="1"/>
          </p:nvPr>
        </p:nvSpPr>
        <p:spPr>
          <a:xfrm>
            <a:off x="564205" y="1449421"/>
            <a:ext cx="10789596" cy="4727541"/>
          </a:xfrm>
        </p:spPr>
        <p:txBody>
          <a:bodyPr>
            <a:normAutofit/>
          </a:bodyPr>
          <a:lstStyle/>
          <a:p>
            <a:pPr marL="0" indent="0">
              <a:buNone/>
            </a:pPr>
            <a:r>
              <a:rPr lang="en-IN" sz="2000" dirty="0"/>
              <a:t>[6] Li </a:t>
            </a:r>
            <a:r>
              <a:rPr lang="en-IN" sz="2000" dirty="0" err="1"/>
              <a:t>Xun</a:t>
            </a:r>
            <a:r>
              <a:rPr lang="en-IN" sz="2000" dirty="0"/>
              <a:t>, Nan Kaikai, Liu Yao , </a:t>
            </a:r>
            <a:r>
              <a:rPr lang="en-IN" sz="2000" dirty="0" err="1"/>
              <a:t>ZuoTao</a:t>
            </a:r>
            <a:r>
              <a:rPr lang="en-IN" sz="2000" dirty="0"/>
              <a:t> “A Real-Time Traffic Detection Method Based on Improved Kalman Filter” , 2018 3rd International Conference on Robotics and Automation Engineering (ICRAE) Guangzhou, China, 17-19 November 2018. </a:t>
            </a:r>
          </a:p>
          <a:p>
            <a:pPr marL="0" indent="0">
              <a:buNone/>
            </a:pPr>
            <a:r>
              <a:rPr lang="en-IN" sz="2000" dirty="0"/>
              <a:t>[7] Prof. S. T. Dumbre¹, Panchal Siddhi Santosh² Thakur </a:t>
            </a:r>
            <a:r>
              <a:rPr lang="en-IN" sz="2000" dirty="0" err="1"/>
              <a:t>Tejashri</a:t>
            </a:r>
            <a:r>
              <a:rPr lang="en-IN" sz="2000" dirty="0"/>
              <a:t> Chandrashekhar Smart traffic management system using machine learning, March. 2022. </a:t>
            </a:r>
          </a:p>
          <a:p>
            <a:pPr marL="0" indent="0">
              <a:buNone/>
            </a:pPr>
            <a:r>
              <a:rPr lang="en-IN" sz="2000" dirty="0"/>
              <a:t>[8] Zahra Zamani, Mohammad </a:t>
            </a:r>
            <a:r>
              <a:rPr lang="en-IN" sz="2000" dirty="0" err="1"/>
              <a:t>HosseinSaraee</a:t>
            </a:r>
            <a:r>
              <a:rPr lang="en-IN" sz="2000" dirty="0"/>
              <a:t>, Mahmoud Pourmand," Application of Data Mining in Traffic Management: Case of City of Isfahan", IEEE 2010. </a:t>
            </a:r>
          </a:p>
          <a:p>
            <a:pPr marL="0" indent="0">
              <a:buNone/>
            </a:pPr>
            <a:r>
              <a:rPr lang="en-IN" sz="2000" dirty="0"/>
              <a:t>[9] Celine Jacob, </a:t>
            </a:r>
            <a:r>
              <a:rPr lang="en-IN" sz="2000" dirty="0" err="1"/>
              <a:t>Baher</a:t>
            </a:r>
            <a:r>
              <a:rPr lang="en-IN" sz="2000" dirty="0"/>
              <a:t>, "</a:t>
            </a:r>
            <a:r>
              <a:rPr lang="en-IN" sz="2000" dirty="0" err="1"/>
              <a:t>Abdulhai</a:t>
            </a:r>
            <a:r>
              <a:rPr lang="en-IN" sz="2000" dirty="0"/>
              <a:t> Integrated Traffic Corridor Control Using Machine Learning", IEEE2005. </a:t>
            </a:r>
          </a:p>
          <a:p>
            <a:pPr marL="0" indent="0">
              <a:buNone/>
            </a:pPr>
            <a:r>
              <a:rPr lang="en-IN" sz="2000" dirty="0"/>
              <a:t>[10]</a:t>
            </a:r>
            <a:r>
              <a:rPr lang="en-IN" sz="2000" dirty="0" err="1"/>
              <a:t>Soufiene</a:t>
            </a:r>
            <a:r>
              <a:rPr lang="en-IN" sz="2000" dirty="0"/>
              <a:t> </a:t>
            </a:r>
            <a:r>
              <a:rPr lang="en-IN" sz="2000" dirty="0" err="1"/>
              <a:t>Djahel</a:t>
            </a:r>
            <a:r>
              <a:rPr lang="en-IN" sz="2000" dirty="0"/>
              <a:t>, </a:t>
            </a:r>
            <a:r>
              <a:rPr lang="en-IN" sz="2000" dirty="0" err="1"/>
              <a:t>Mazeiar</a:t>
            </a:r>
            <a:r>
              <a:rPr lang="en-IN" sz="2000" dirty="0"/>
              <a:t> </a:t>
            </a:r>
            <a:r>
              <a:rPr lang="en-IN" sz="2000" dirty="0" err="1"/>
              <a:t>Salehie</a:t>
            </a:r>
            <a:r>
              <a:rPr lang="en-IN" sz="2000" dirty="0"/>
              <a:t>, Irina Tal, </a:t>
            </a:r>
            <a:r>
              <a:rPr lang="en-IN" sz="2000" dirty="0" err="1"/>
              <a:t>Pooyan</a:t>
            </a:r>
            <a:r>
              <a:rPr lang="en-IN" sz="2000" dirty="0"/>
              <a:t> </a:t>
            </a:r>
            <a:r>
              <a:rPr lang="en-IN" sz="2000" dirty="0" err="1"/>
              <a:t>Jamshidi</a:t>
            </a:r>
            <a:r>
              <a:rPr lang="en-IN" sz="2000" dirty="0"/>
              <a:t>, "Adaptive Traffic Management for Secure and Efficient Emergency Services in Smart Cities", IEEE </a:t>
            </a:r>
            <a:r>
              <a:rPr lang="en-IN" sz="2000" dirty="0" err="1"/>
              <a:t>PerCom</a:t>
            </a:r>
            <a:r>
              <a:rPr lang="en-IN" sz="2000" dirty="0"/>
              <a:t> conference 2013.</a:t>
            </a:r>
            <a:endParaRPr lang="en-US" sz="2000" dirty="0">
              <a:latin typeface="Times New Roman" panose="02020603050405020304" pitchFamily="18" charset="0"/>
              <a:cs typeface="Times New Roman" panose="02020603050405020304" pitchFamily="18" charset="0"/>
            </a:endParaRPr>
          </a:p>
          <a:p>
            <a:pPr marL="0" indent="0">
              <a:buNone/>
            </a:pPr>
            <a:endParaRPr lang="en-US" sz="2600" dirty="0"/>
          </a:p>
          <a:p>
            <a:pPr marL="0" indent="0">
              <a:buNone/>
            </a:pPr>
            <a:endParaRPr lang="en-US" sz="2600" dirty="0"/>
          </a:p>
          <a:p>
            <a:pPr marL="0" indent="0">
              <a:buNone/>
            </a:pPr>
            <a:endParaRPr lang="en-IN" sz="2600" dirty="0"/>
          </a:p>
          <a:p>
            <a:endParaRPr lang="en-IN" sz="2600" dirty="0"/>
          </a:p>
        </p:txBody>
      </p:sp>
      <p:sp>
        <p:nvSpPr>
          <p:cNvPr id="4" name="Date Placeholder 3"/>
          <p:cNvSpPr>
            <a:spLocks noGrp="1"/>
          </p:cNvSpPr>
          <p:nvPr>
            <p:ph type="dt" sz="half" idx="10"/>
          </p:nvPr>
        </p:nvSpPr>
        <p:spPr/>
        <p:txBody>
          <a:bodyPr/>
          <a:lstStyle/>
          <a:p>
            <a:fld id="{76C9C406-4445-4E33-987C-6117DEBA54F9}" type="datetime1">
              <a:rPr lang="en-IN" smtClean="0"/>
              <a:pPr/>
              <a:t>18-05-2023</a:t>
            </a:fld>
            <a:endParaRPr lang="en-IN"/>
          </a:p>
        </p:txBody>
      </p:sp>
      <p:sp>
        <p:nvSpPr>
          <p:cNvPr id="5" name="Footer Placeholder 4"/>
          <p:cNvSpPr>
            <a:spLocks noGrp="1"/>
          </p:cNvSpPr>
          <p:nvPr>
            <p:ph type="ftr" sz="quarter" idx="11"/>
          </p:nvPr>
        </p:nvSpPr>
        <p:spPr/>
        <p:txBody>
          <a:bodyPr/>
          <a:lstStyle/>
          <a:p>
            <a:r>
              <a:rPr lang="en-US" dirty="0"/>
              <a:t>PROJECT PHASE -I  FINAL REVIEW                                                                                       Department of CSE, </a:t>
            </a:r>
            <a:r>
              <a:rPr lang="en-US" dirty="0" err="1"/>
              <a:t>KGiSL</a:t>
            </a:r>
            <a:r>
              <a:rPr lang="en-US" dirty="0"/>
              <a:t> Institute of Technology, Coimbatore </a:t>
            </a:r>
            <a:endParaRPr lang="en-IN" dirty="0"/>
          </a:p>
        </p:txBody>
      </p:sp>
      <p:sp>
        <p:nvSpPr>
          <p:cNvPr id="6" name="Slide Number Placeholder 5"/>
          <p:cNvSpPr>
            <a:spLocks noGrp="1"/>
          </p:cNvSpPr>
          <p:nvPr>
            <p:ph type="sldNum" sz="quarter" idx="12"/>
          </p:nvPr>
        </p:nvSpPr>
        <p:spPr/>
        <p:txBody>
          <a:bodyPr/>
          <a:lstStyle/>
          <a:p>
            <a:fld id="{370E2DBF-622E-4774-BABA-0B90A0613018}" type="slidenum">
              <a:rPr lang="en-IN" smtClean="0"/>
              <a:pPr/>
              <a:t>16</a:t>
            </a:fld>
            <a:endParaRPr lang="en-IN"/>
          </a:p>
        </p:txBody>
      </p:sp>
    </p:spTree>
    <p:extLst>
      <p:ext uri="{BB962C8B-B14F-4D97-AF65-F5344CB8AC3E}">
        <p14:creationId xmlns:p14="http://schemas.microsoft.com/office/powerpoint/2010/main" val="256163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TIMELINE</a:t>
            </a: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E4FABE46-CF0B-4C33-AC07-4DA993203B49}"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17</a:t>
            </a:fld>
            <a:endParaRPr lang="en-IN"/>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Content Placeholder 12">
            <a:extLst>
              <a:ext uri="{FF2B5EF4-FFF2-40B4-BE49-F238E27FC236}">
                <a16:creationId xmlns:a16="http://schemas.microsoft.com/office/drawing/2014/main" id="{4CE0A434-A1C7-82F7-4891-27D69AC8A2BC}"/>
              </a:ext>
            </a:extLst>
          </p:cNvPr>
          <p:cNvGraphicFramePr>
            <a:graphicFrameLocks noGrp="1"/>
          </p:cNvGraphicFramePr>
          <p:nvPr>
            <p:ph idx="1"/>
            <p:extLst>
              <p:ext uri="{D42A27DB-BD31-4B8C-83A1-F6EECF244321}">
                <p14:modId xmlns:p14="http://schemas.microsoft.com/office/powerpoint/2010/main" val="3182594292"/>
              </p:ext>
            </p:extLst>
          </p:nvPr>
        </p:nvGraphicFramePr>
        <p:xfrm>
          <a:off x="428017" y="1381327"/>
          <a:ext cx="10937070" cy="4471299"/>
        </p:xfrm>
        <a:graphic>
          <a:graphicData uri="http://schemas.openxmlformats.org/drawingml/2006/table">
            <a:tbl>
              <a:tblPr/>
              <a:tblGrid>
                <a:gridCol w="892622">
                  <a:extLst>
                    <a:ext uri="{9D8B030D-6E8A-4147-A177-3AD203B41FA5}">
                      <a16:colId xmlns:a16="http://schemas.microsoft.com/office/drawing/2014/main" val="20000"/>
                    </a:ext>
                  </a:extLst>
                </a:gridCol>
                <a:gridCol w="627778">
                  <a:extLst>
                    <a:ext uri="{9D8B030D-6E8A-4147-A177-3AD203B41FA5}">
                      <a16:colId xmlns:a16="http://schemas.microsoft.com/office/drawing/2014/main" val="20001"/>
                    </a:ext>
                  </a:extLst>
                </a:gridCol>
                <a:gridCol w="627778">
                  <a:extLst>
                    <a:ext uri="{9D8B030D-6E8A-4147-A177-3AD203B41FA5}">
                      <a16:colId xmlns:a16="http://schemas.microsoft.com/office/drawing/2014/main" val="20002"/>
                    </a:ext>
                  </a:extLst>
                </a:gridCol>
                <a:gridCol w="627778">
                  <a:extLst>
                    <a:ext uri="{9D8B030D-6E8A-4147-A177-3AD203B41FA5}">
                      <a16:colId xmlns:a16="http://schemas.microsoft.com/office/drawing/2014/main" val="20003"/>
                    </a:ext>
                  </a:extLst>
                </a:gridCol>
                <a:gridCol w="627778">
                  <a:extLst>
                    <a:ext uri="{9D8B030D-6E8A-4147-A177-3AD203B41FA5}">
                      <a16:colId xmlns:a16="http://schemas.microsoft.com/office/drawing/2014/main" val="20004"/>
                    </a:ext>
                  </a:extLst>
                </a:gridCol>
                <a:gridCol w="627778">
                  <a:extLst>
                    <a:ext uri="{9D8B030D-6E8A-4147-A177-3AD203B41FA5}">
                      <a16:colId xmlns:a16="http://schemas.microsoft.com/office/drawing/2014/main" val="20005"/>
                    </a:ext>
                  </a:extLst>
                </a:gridCol>
                <a:gridCol w="627778">
                  <a:extLst>
                    <a:ext uri="{9D8B030D-6E8A-4147-A177-3AD203B41FA5}">
                      <a16:colId xmlns:a16="http://schemas.microsoft.com/office/drawing/2014/main" val="20006"/>
                    </a:ext>
                  </a:extLst>
                </a:gridCol>
                <a:gridCol w="627778">
                  <a:extLst>
                    <a:ext uri="{9D8B030D-6E8A-4147-A177-3AD203B41FA5}">
                      <a16:colId xmlns:a16="http://schemas.microsoft.com/office/drawing/2014/main" val="20007"/>
                    </a:ext>
                  </a:extLst>
                </a:gridCol>
                <a:gridCol w="627778">
                  <a:extLst>
                    <a:ext uri="{9D8B030D-6E8A-4147-A177-3AD203B41FA5}">
                      <a16:colId xmlns:a16="http://schemas.microsoft.com/office/drawing/2014/main" val="20008"/>
                    </a:ext>
                  </a:extLst>
                </a:gridCol>
                <a:gridCol w="627778">
                  <a:extLst>
                    <a:ext uri="{9D8B030D-6E8A-4147-A177-3AD203B41FA5}">
                      <a16:colId xmlns:a16="http://schemas.microsoft.com/office/drawing/2014/main" val="20009"/>
                    </a:ext>
                  </a:extLst>
                </a:gridCol>
                <a:gridCol w="627778">
                  <a:extLst>
                    <a:ext uri="{9D8B030D-6E8A-4147-A177-3AD203B41FA5}">
                      <a16:colId xmlns:a16="http://schemas.microsoft.com/office/drawing/2014/main" val="20010"/>
                    </a:ext>
                  </a:extLst>
                </a:gridCol>
                <a:gridCol w="627778">
                  <a:extLst>
                    <a:ext uri="{9D8B030D-6E8A-4147-A177-3AD203B41FA5}">
                      <a16:colId xmlns:a16="http://schemas.microsoft.com/office/drawing/2014/main" val="20011"/>
                    </a:ext>
                  </a:extLst>
                </a:gridCol>
                <a:gridCol w="627778">
                  <a:extLst>
                    <a:ext uri="{9D8B030D-6E8A-4147-A177-3AD203B41FA5}">
                      <a16:colId xmlns:a16="http://schemas.microsoft.com/office/drawing/2014/main" val="20012"/>
                    </a:ext>
                  </a:extLst>
                </a:gridCol>
                <a:gridCol w="627778">
                  <a:extLst>
                    <a:ext uri="{9D8B030D-6E8A-4147-A177-3AD203B41FA5}">
                      <a16:colId xmlns:a16="http://schemas.microsoft.com/office/drawing/2014/main" val="20013"/>
                    </a:ext>
                  </a:extLst>
                </a:gridCol>
                <a:gridCol w="627778">
                  <a:extLst>
                    <a:ext uri="{9D8B030D-6E8A-4147-A177-3AD203B41FA5}">
                      <a16:colId xmlns:a16="http://schemas.microsoft.com/office/drawing/2014/main" val="20014"/>
                    </a:ext>
                  </a:extLst>
                </a:gridCol>
                <a:gridCol w="627778">
                  <a:extLst>
                    <a:ext uri="{9D8B030D-6E8A-4147-A177-3AD203B41FA5}">
                      <a16:colId xmlns:a16="http://schemas.microsoft.com/office/drawing/2014/main" val="20015"/>
                    </a:ext>
                  </a:extLst>
                </a:gridCol>
                <a:gridCol w="627778">
                  <a:extLst>
                    <a:ext uri="{9D8B030D-6E8A-4147-A177-3AD203B41FA5}">
                      <a16:colId xmlns:a16="http://schemas.microsoft.com/office/drawing/2014/main" val="20016"/>
                    </a:ext>
                  </a:extLst>
                </a:gridCol>
              </a:tblGrid>
              <a:tr h="563052">
                <a:tc>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Particulars                                           </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Feb-23</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Mar-23</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Apr-23</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May-22</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231845">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a:rPr>
                        <a:t>Wk3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Wk4</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a:rPr>
                        <a:t>Wk3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Wk4</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Wk4</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a:rPr>
                        <a:t>Wk4</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848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Problem Identification</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848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Literature Survey</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952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Module 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848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Module 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0848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Module 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08489">
                <a:tc>
                  <a:txBody>
                    <a:bodyPr/>
                    <a:lstStyle/>
                    <a:p>
                      <a:pPr algn="ctr" fontAlgn="b"/>
                      <a:r>
                        <a:rPr lang="en-IN" sz="1100" b="1" i="0" u="none" strike="noStrike" dirty="0">
                          <a:solidFill>
                            <a:srgbClr val="000000"/>
                          </a:solidFill>
                          <a:effectLst/>
                          <a:latin typeface="Times New Roman" panose="02020603050405020304" pitchFamily="18" charset="0"/>
                          <a:cs typeface="Times New Roman" panose="02020603050405020304" pitchFamily="18" charset="0"/>
                        </a:rPr>
                        <a:t>Testing</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1100" b="1" i="0" u="none" strike="noStrike">
                        <a:solidFill>
                          <a:srgbClr val="000000"/>
                        </a:solidFill>
                        <a:effectLst/>
                        <a:latin typeface="Calibri"/>
                      </a:endParaRP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848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Thesis Draft</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97450">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Final Thesis</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08489">
                <a:tc>
                  <a:txBody>
                    <a:bodyPr/>
                    <a:lstStyle/>
                    <a:p>
                      <a:pPr algn="ctr" fontAlgn="b"/>
                      <a:r>
                        <a:rPr lang="en-IN" sz="1100" b="1" i="0" u="none" strike="noStrike" dirty="0">
                          <a:solidFill>
                            <a:srgbClr val="000000"/>
                          </a:solidFill>
                          <a:effectLst/>
                          <a:latin typeface="Times New Roman" panose="02020603050405020304" pitchFamily="18" charset="0"/>
                          <a:cs typeface="Times New Roman" panose="02020603050405020304" pitchFamily="18" charset="0"/>
                        </a:rPr>
                        <a:t>Viva</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915923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764343" y="2801550"/>
            <a:ext cx="10515600" cy="1289307"/>
          </a:xfrm>
        </p:spPr>
        <p:txBody>
          <a:bodyPr>
            <a:normAutofit fontScale="90000"/>
          </a:bodyPr>
          <a:lstStyle/>
          <a:p>
            <a:pPr algn="ctr"/>
            <a:r>
              <a:rPr lang="en-US" sz="7800" dirty="0">
                <a:latin typeface="Algerian" panose="04020705040A02060702" pitchFamily="82" charset="0"/>
              </a:rPr>
              <a:t>THANK YOU</a:t>
            </a:r>
            <a:br>
              <a:rPr lang="en-US" sz="6000" dirty="0">
                <a:latin typeface="Algerian" panose="04020705040A02060702" pitchFamily="82" charset="0"/>
              </a:rPr>
            </a:br>
            <a:endParaRPr lang="en-IN" sz="6000"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8FE16CDF-AFC5-48BD-80C6-F3A75BA44BB5}"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18</a:t>
            </a:fld>
            <a:endParaRPr lang="en-IN"/>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77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rmAutofit/>
          </a:bodyPr>
          <a:lstStyle/>
          <a:p>
            <a:r>
              <a:rPr lang="en-US" sz="4800" dirty="0">
                <a:latin typeface="Algerian" panose="04020705040A02060702" pitchFamily="82" charset="0"/>
              </a:rPr>
              <a:t>agenda </a:t>
            </a:r>
            <a:endParaRPr lang="en-IN" sz="48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Existing System </a:t>
            </a:r>
          </a:p>
          <a:p>
            <a:pPr marL="534988" indent="-4508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Proposed System</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Module Split-up</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Expected Outcome</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References</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Timeline </a:t>
            </a: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BCCE143-9681-4919-B8A5-0D977F0AD9D1}"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2</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20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rmAutofit fontScale="90000"/>
          </a:bodyPr>
          <a:lstStyle/>
          <a:p>
            <a:br>
              <a:rPr lang="en-US" sz="4800" dirty="0">
                <a:latin typeface="Algerian" panose="04020705040A02060702" pitchFamily="82" charset="0"/>
              </a:rPr>
            </a:br>
            <a:r>
              <a:rPr lang="en-US" sz="5300" dirty="0">
                <a:latin typeface="Algerian" panose="04020705040A02060702" pitchFamily="82" charset="0"/>
              </a:rPr>
              <a:t>abstract </a:t>
            </a:r>
            <a:endParaRPr lang="en-IN" sz="53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203960"/>
            <a:ext cx="10515600" cy="4999892"/>
          </a:xfrm>
        </p:spPr>
        <p:txBody>
          <a:bodyPr>
            <a:normAutofit lnSpcReduction="10000"/>
          </a:bodyPr>
          <a:lstStyle/>
          <a:p>
            <a:pPr marL="0" indent="0" algn="just">
              <a:lnSpc>
                <a:spcPct val="100000"/>
              </a:lnSpc>
              <a:buNone/>
            </a:pPr>
            <a:r>
              <a:rPr lang="en-IN" sz="2600" dirty="0">
                <a:latin typeface="Times New Roman" panose="02020603050405020304" pitchFamily="18" charset="0"/>
                <a:cs typeface="Times New Roman" panose="02020603050405020304" pitchFamily="18" charset="0"/>
              </a:rPr>
              <a:t>	</a:t>
            </a:r>
            <a:r>
              <a:rPr lang="en-US" sz="2800" dirty="0"/>
              <a:t> As the population and number of cars in towns grow, traffic congestion is one of the most pressing problems. In addition to adding to the delay and stress experienced by drivers, traffic jams also result in higher fuel usage and air pollution. Despite appearing to be present everywhere, megacities are the ones most impacted by it. For improved signal control and efficient traffic management, the road traffic density must be calculated in real-time due to the road traffic's ever-increasing volume. One of the key elements influencing how traffic moves is the traffic controller. So, in order to better meet this growing demand, traffic management needs to be </a:t>
            </a:r>
            <a:r>
              <a:rPr lang="en-US" sz="2800" dirty="0" err="1"/>
              <a:t>optimised</a:t>
            </a:r>
            <a:r>
              <a:rPr lang="en-US" sz="2800" dirty="0"/>
              <a:t>. In order to calculate traffic density, our suggested system will use real-time images from the cameras at traffic intersections</a:t>
            </a:r>
            <a:r>
              <a:rPr lang="en-US" sz="2600" dirty="0">
                <a:latin typeface="Times New Roman" panose="02020603050405020304" pitchFamily="18" charset="0"/>
                <a:cs typeface="Times New Roman" panose="02020603050405020304" pitchFamily="18" charset="0"/>
              </a:rPr>
              <a:t>.</a:t>
            </a:r>
            <a:endParaRPr lang="en-IN" sz="2600" dirty="0">
              <a:latin typeface="Century Schoolbook" panose="020406040505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5B08DAD9-5E7D-4871-B1F9-8D63A57B7CD8}"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3</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830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90885"/>
            <a:ext cx="10515600" cy="844697"/>
          </a:xfrm>
        </p:spPr>
        <p:txBody>
          <a:bodyPr>
            <a:noAutofit/>
          </a:bodyPr>
          <a:lstStyle/>
          <a:p>
            <a:r>
              <a:rPr lang="en-US" sz="4000" dirty="0">
                <a:latin typeface="Algerian" panose="04020705040A02060702" pitchFamily="82" charset="0"/>
              </a:rPr>
              <a:t>  EXISTING SYSTEM  </a:t>
            </a:r>
            <a:endParaRPr lang="en-IN" sz="54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492531" y="987972"/>
            <a:ext cx="10556469" cy="5373535"/>
          </a:xfrm>
        </p:spPr>
        <p:txBody>
          <a:bodyPr>
            <a:normAutofit/>
          </a:bodyPr>
          <a:lstStyle/>
          <a:p>
            <a:pPr marL="427038" indent="-342900" algn="just">
              <a:buFont typeface="Wingdings" pitchFamily="2" charset="2"/>
              <a:buChar char="Ø"/>
            </a:pPr>
            <a:r>
              <a:rPr lang="en-US" sz="2800" dirty="0"/>
              <a:t>Traffic congestion mainly focuses on the signals failure, reduced law enforcement and improper traffic management</a:t>
            </a:r>
            <a:r>
              <a:rPr lang="en-US" sz="2600" dirty="0">
                <a:latin typeface="Times New Roman" panose="02020603050405020304" pitchFamily="18" charset="0"/>
                <a:cs typeface="Times New Roman" panose="02020603050405020304" pitchFamily="18" charset="0"/>
              </a:rPr>
              <a:t>.</a:t>
            </a:r>
          </a:p>
          <a:p>
            <a:pPr marL="427038" indent="-342900" algn="just">
              <a:buFont typeface="Wingdings" pitchFamily="2" charset="2"/>
              <a:buChar char="Ø"/>
            </a:pPr>
            <a:r>
              <a:rPr lang="en-US" sz="2800" dirty="0"/>
              <a:t>the existing foundation cannot be expanded further, the only option is to improve traffic management.</a:t>
            </a:r>
            <a:r>
              <a:rPr lang="en-US" sz="2600" dirty="0"/>
              <a:t>.</a:t>
            </a:r>
          </a:p>
          <a:p>
            <a:pPr marL="427038" indent="-342900" algn="just">
              <a:buFont typeface="Wingdings" pitchFamily="2" charset="2"/>
              <a:buChar char="Ø"/>
            </a:pPr>
            <a:r>
              <a:rPr lang="en-US" sz="2800" dirty="0"/>
              <a:t>Many ways have been developed to manage traffic and reduce congestion</a:t>
            </a:r>
            <a:r>
              <a:rPr lang="en-US" sz="2600" dirty="0">
                <a:latin typeface="Times New Roman" panose="02020603050405020304" pitchFamily="18" charset="0"/>
                <a:cs typeface="Times New Roman" panose="02020603050405020304" pitchFamily="18" charset="0"/>
              </a:rPr>
              <a:t>.</a:t>
            </a:r>
          </a:p>
          <a:p>
            <a:pPr marL="84138" indent="0" algn="just">
              <a:buNone/>
            </a:pPr>
            <a:endParaRPr lang="en-US" sz="2400" dirty="0"/>
          </a:p>
          <a:p>
            <a:pPr marL="84138" indent="0" algn="just">
              <a:buNone/>
            </a:pPr>
            <a:r>
              <a:rPr lang="en-US" sz="4000" dirty="0">
                <a:latin typeface="Algerian" panose="04020705040A02060702" pitchFamily="82" charset="0"/>
              </a:rPr>
              <a:t>DRAWBACKS </a:t>
            </a:r>
          </a:p>
          <a:p>
            <a:pPr marL="427038" indent="-342900" algn="just">
              <a:buFont typeface="Wingdings" pitchFamily="2" charset="2"/>
              <a:buChar char="Ø"/>
            </a:pPr>
            <a:r>
              <a:rPr lang="en-US" sz="1600" b="0" i="0" dirty="0">
                <a:solidFill>
                  <a:srgbClr val="202124"/>
                </a:solidFill>
                <a:effectLst/>
                <a:latin typeface="Google Sans"/>
              </a:rPr>
              <a:t>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counting the number of vehicles may give faulty results when space between the vehicles on the road are very small</a:t>
            </a:r>
            <a:r>
              <a:rPr lang="en-US" sz="1600" b="0" i="0" dirty="0">
                <a:solidFill>
                  <a:srgbClr val="040C28"/>
                </a:solidFill>
                <a:effectLst/>
                <a:latin typeface="Times New Roman" panose="02020603050405020304" pitchFamily="18" charset="0"/>
                <a:cs typeface="Times New Roman" panose="02020603050405020304" pitchFamily="18" charset="0"/>
              </a:rPr>
              <a:t> </a:t>
            </a:r>
          </a:p>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It needs  regular </a:t>
            </a:r>
            <a:r>
              <a:rPr lang="en-US" sz="2600" dirty="0" err="1">
                <a:latin typeface="Times New Roman" panose="02020603050405020304" pitchFamily="18" charset="0"/>
                <a:cs typeface="Times New Roman" panose="02020603050405020304" pitchFamily="18" charset="0"/>
              </a:rPr>
              <a:t>maintance</a:t>
            </a:r>
            <a:r>
              <a:rPr lang="en-US" sz="2600" dirty="0">
                <a:latin typeface="Times New Roman" panose="02020603050405020304" pitchFamily="18" charset="0"/>
                <a:cs typeface="Times New Roman" panose="02020603050405020304" pitchFamily="18" charset="0"/>
              </a:rPr>
              <a:t>.</a:t>
            </a:r>
          </a:p>
          <a:p>
            <a:pPr marL="84138" indent="0" algn="just">
              <a:buNone/>
            </a:pPr>
            <a:endParaRPr lang="en-US" sz="2600"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4</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83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90885"/>
            <a:ext cx="10515600" cy="844697"/>
          </a:xfrm>
        </p:spPr>
        <p:txBody>
          <a:bodyPr>
            <a:noAutofit/>
          </a:bodyPr>
          <a:lstStyle/>
          <a:p>
            <a:r>
              <a:rPr lang="en-US" sz="4000" dirty="0">
                <a:latin typeface="Algerian" panose="04020705040A02060702" pitchFamily="82" charset="0"/>
              </a:rPr>
              <a:t>  literature survey  </a:t>
            </a:r>
            <a:endParaRPr lang="en-IN" sz="54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492531" y="987972"/>
            <a:ext cx="10556469" cy="5373535"/>
          </a:xfrm>
        </p:spPr>
        <p:txBody>
          <a:bodyPr>
            <a:normAutofit/>
          </a:bodyPr>
          <a:lstStyle/>
          <a:p>
            <a:pPr marL="84138" indent="0" algn="just">
              <a:buNone/>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5</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1728364597"/>
              </p:ext>
            </p:extLst>
          </p:nvPr>
        </p:nvGraphicFramePr>
        <p:xfrm>
          <a:off x="793792" y="863685"/>
          <a:ext cx="9953945" cy="5563496"/>
        </p:xfrm>
        <a:graphic>
          <a:graphicData uri="http://schemas.openxmlformats.org/drawingml/2006/table">
            <a:tbl>
              <a:tblPr/>
              <a:tblGrid>
                <a:gridCol w="577040">
                  <a:extLst>
                    <a:ext uri="{9D8B030D-6E8A-4147-A177-3AD203B41FA5}">
                      <a16:colId xmlns:a16="http://schemas.microsoft.com/office/drawing/2014/main" val="20000"/>
                    </a:ext>
                  </a:extLst>
                </a:gridCol>
                <a:gridCol w="923264">
                  <a:extLst>
                    <a:ext uri="{9D8B030D-6E8A-4147-A177-3AD203B41FA5}">
                      <a16:colId xmlns:a16="http://schemas.microsoft.com/office/drawing/2014/main" val="20001"/>
                    </a:ext>
                  </a:extLst>
                </a:gridCol>
                <a:gridCol w="2538977">
                  <a:extLst>
                    <a:ext uri="{9D8B030D-6E8A-4147-A177-3AD203B41FA5}">
                      <a16:colId xmlns:a16="http://schemas.microsoft.com/office/drawing/2014/main" val="20002"/>
                    </a:ext>
                  </a:extLst>
                </a:gridCol>
                <a:gridCol w="3029463">
                  <a:extLst>
                    <a:ext uri="{9D8B030D-6E8A-4147-A177-3AD203B41FA5}">
                      <a16:colId xmlns:a16="http://schemas.microsoft.com/office/drawing/2014/main" val="20003"/>
                    </a:ext>
                  </a:extLst>
                </a:gridCol>
                <a:gridCol w="2885201">
                  <a:extLst>
                    <a:ext uri="{9D8B030D-6E8A-4147-A177-3AD203B41FA5}">
                      <a16:colId xmlns:a16="http://schemas.microsoft.com/office/drawing/2014/main" val="20004"/>
                    </a:ext>
                  </a:extLst>
                </a:gridCol>
              </a:tblGrid>
              <a:tr h="574769">
                <a:tc>
                  <a:txBody>
                    <a:bodyPr/>
                    <a:lstStyle/>
                    <a:p>
                      <a:pPr marL="0" algn="ctr" rtl="0" fontAlgn="t" latinLnBrk="0">
                        <a:spcBef>
                          <a:spcPts val="0"/>
                        </a:spcBef>
                        <a:spcAft>
                          <a:spcPts val="0"/>
                        </a:spcAft>
                      </a:pPr>
                      <a:r>
                        <a:rPr lang="en-IN" sz="1500" dirty="0">
                          <a:solidFill>
                            <a:srgbClr val="FFFFFF"/>
                          </a:solidFill>
                          <a:effectLst/>
                          <a:latin typeface="Times New Roman"/>
                        </a:rPr>
                        <a:t>S.No</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Published</a:t>
                      </a:r>
                      <a:endParaRPr lang="en-IN" sz="1500">
                        <a:effectLst/>
                        <a:latin typeface="Arial"/>
                      </a:endParaRPr>
                    </a:p>
                    <a:p>
                      <a:pPr marL="0" algn="ctr" rtl="0" fontAlgn="t" latinLnBrk="0">
                        <a:spcBef>
                          <a:spcPts val="0"/>
                        </a:spcBef>
                        <a:spcAft>
                          <a:spcPts val="0"/>
                        </a:spcAft>
                      </a:pPr>
                      <a:r>
                        <a:rPr lang="en-IN" sz="1500">
                          <a:solidFill>
                            <a:srgbClr val="FFFFFF"/>
                          </a:solidFill>
                          <a:effectLst/>
                          <a:latin typeface="Times New Roman"/>
                        </a:rPr>
                        <a:t>Year</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Paper Title</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Authors</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US" sz="1500" dirty="0">
                          <a:solidFill>
                            <a:srgbClr val="FFFFFF"/>
                          </a:solidFill>
                          <a:effectLst/>
                          <a:latin typeface="Times New Roman"/>
                        </a:rPr>
                        <a:t>D</a:t>
                      </a:r>
                      <a:r>
                        <a:rPr lang="en-IN" sz="1500" dirty="0" err="1">
                          <a:solidFill>
                            <a:srgbClr val="FFFFFF"/>
                          </a:solidFill>
                          <a:effectLst/>
                          <a:latin typeface="Times New Roman"/>
                        </a:rPr>
                        <a:t>escription</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0000"/>
                  </a:ext>
                </a:extLst>
              </a:tr>
              <a:tr h="1504024">
                <a:tc>
                  <a:txBody>
                    <a:bodyPr/>
                    <a:lstStyle/>
                    <a:p>
                      <a:pPr marL="0" algn="ctr" rtl="0" fontAlgn="t" latinLnBrk="0">
                        <a:spcBef>
                          <a:spcPts val="0"/>
                        </a:spcBef>
                        <a:spcAft>
                          <a:spcPts val="0"/>
                        </a:spcAft>
                      </a:pPr>
                      <a:r>
                        <a:rPr lang="en-IN" sz="1500">
                          <a:effectLst/>
                          <a:latin typeface="Times New Roman"/>
                        </a:rPr>
                        <a:t>1</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dirty="0">
                          <a:effectLst/>
                          <a:latin typeface="Times New Roman"/>
                        </a:rPr>
                        <a:t>2019</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US" sz="1600" dirty="0"/>
                        <a:t>Traffic Signal Control Using Deep Reinforcement Learning</a:t>
                      </a:r>
                      <a:endParaRPr lang="en-US"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600" dirty="0"/>
                        <a:t>Wei Dai et al</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US" sz="1200" dirty="0"/>
                        <a:t>This study proposes a deep reinforcement learning framework for optimizing traffic signal control. The researchers trained a deep Q-network (DQN) to learn the optimal signal timings by considering traffic conditions and historical data. The results demonstrated improved traffic flow and reduced congestion</a:t>
                      </a:r>
                      <a:r>
                        <a:rPr lang="en-US" sz="1600" dirty="0"/>
                        <a:t>.</a:t>
                      </a:r>
                      <a:r>
                        <a:rPr lang="en-US" sz="1500" dirty="0">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0001"/>
                  </a:ext>
                </a:extLst>
              </a:tr>
              <a:tr h="1504024">
                <a:tc>
                  <a:txBody>
                    <a:bodyPr/>
                    <a:lstStyle/>
                    <a:p>
                      <a:pPr marL="0" algn="ctr" rtl="0" fontAlgn="t" latinLnBrk="0">
                        <a:spcBef>
                          <a:spcPts val="0"/>
                        </a:spcBef>
                        <a:spcAft>
                          <a:spcPts val="0"/>
                        </a:spcAft>
                      </a:pPr>
                      <a:r>
                        <a:rPr lang="en-IN" sz="1500">
                          <a:effectLst/>
                          <a:latin typeface="Times New Roman"/>
                        </a:rPr>
                        <a:t>2</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IN" sz="1500" dirty="0">
                          <a:effectLst/>
                          <a:latin typeface="Times New Roman"/>
                        </a:rPr>
                        <a:t>2018</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US" sz="1600" dirty="0"/>
                        <a:t>"Real-Time Traffic Flow Prediction Using Convolutional Neural Networks"</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IN" sz="1600" dirty="0" err="1"/>
                        <a:t>Zhiyong</a:t>
                      </a:r>
                      <a:r>
                        <a:rPr lang="en-IN" sz="1600" dirty="0"/>
                        <a:t> Cui et al.</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US" sz="1200" dirty="0"/>
                        <a:t>The researchers developed a CNN-based model to predict traffic flow patterns in real-time. By analyzing historical traffic data and considering external factors, such as weather and time of day, the model accurately predicted traffic flow. The predictions were used to optimize signal timings and improve traffic management</a:t>
                      </a:r>
                      <a:r>
                        <a:rPr lang="en-US" sz="1600" dirty="0"/>
                        <a:t>. </a:t>
                      </a:r>
                      <a:endParaRPr lang="en-IN" sz="1500" dirty="0">
                        <a:effectLst/>
                        <a:latin typeface="Times New Roman" panose="02020603050405020304" pitchFamily="18" charset="0"/>
                        <a:cs typeface="Times New Roman" panose="02020603050405020304" pitchFamily="18" charset="0"/>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2"/>
                  </a:ext>
                </a:extLst>
              </a:tr>
              <a:tr h="1790719">
                <a:tc>
                  <a:txBody>
                    <a:bodyPr/>
                    <a:lstStyle/>
                    <a:p>
                      <a:pPr marL="0" algn="ctr" rtl="0" fontAlgn="t" latinLnBrk="0">
                        <a:spcBef>
                          <a:spcPts val="0"/>
                        </a:spcBef>
                        <a:spcAft>
                          <a:spcPts val="0"/>
                        </a:spcAft>
                      </a:pPr>
                      <a:r>
                        <a:rPr lang="en-IN" sz="1500" dirty="0">
                          <a:effectLst/>
                          <a:latin typeface="Times New Roman"/>
                        </a:rPr>
                        <a:t>3</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dirty="0">
                          <a:effectLst/>
                          <a:latin typeface="Times New Roman"/>
                        </a:rPr>
                        <a:t>2018</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US" sz="1600" dirty="0"/>
                        <a:t>"Deep Learning-Based Traffic Signal Control for Smart Cities</a:t>
                      </a:r>
                      <a:endParaRPr lang="en-US"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fr-FR" sz="1600" dirty="0"/>
                        <a:t>y </a:t>
                      </a:r>
                      <a:r>
                        <a:rPr lang="fr-FR" sz="1600" dirty="0" err="1"/>
                        <a:t>Hongkyu</a:t>
                      </a:r>
                      <a:r>
                        <a:rPr lang="fr-FR" sz="1600" dirty="0"/>
                        <a:t> Park et al.</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US" sz="1200" dirty="0"/>
                        <a:t>This study proposes the use of long short-term memory (LSTM) recurrent neural networks to predict traffic flow patterns. By analyzing historical traffic data, the model accurately predicted future traffic conditions. The predictions were utilized for optimizing traffic signal timings and managing traffic flow</a:t>
                      </a:r>
                      <a:r>
                        <a:rPr lang="en-US" sz="1600" dirty="0"/>
                        <a:t>.</a:t>
                      </a:r>
                      <a:endParaRPr lang="en-IN" sz="1500" dirty="0">
                        <a:effectLst/>
                        <a:latin typeface="Times New Roman" panose="02020603050405020304" pitchFamily="18" charset="0"/>
                        <a:cs typeface="Times New Roman" panose="02020603050405020304" pitchFamily="18" charset="0"/>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1710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90885"/>
            <a:ext cx="10515600" cy="844697"/>
          </a:xfrm>
        </p:spPr>
        <p:txBody>
          <a:bodyPr>
            <a:noAutofit/>
          </a:bodyPr>
          <a:lstStyle/>
          <a:p>
            <a:r>
              <a:rPr lang="en-US" sz="4000" dirty="0">
                <a:latin typeface="Algerian" panose="04020705040A02060702" pitchFamily="82" charset="0"/>
              </a:rPr>
              <a:t>  literature survey  </a:t>
            </a:r>
            <a:endParaRPr lang="en-IN" sz="54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492531" y="987972"/>
            <a:ext cx="10556469" cy="5373535"/>
          </a:xfrm>
        </p:spPr>
        <p:txBody>
          <a:bodyPr>
            <a:normAutofit/>
          </a:bodyPr>
          <a:lstStyle/>
          <a:p>
            <a:pPr marL="84138" indent="0" algn="just">
              <a:buNone/>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6</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1492055218"/>
              </p:ext>
            </p:extLst>
          </p:nvPr>
        </p:nvGraphicFramePr>
        <p:xfrm>
          <a:off x="967739" y="987972"/>
          <a:ext cx="10092610" cy="5102042"/>
        </p:xfrm>
        <a:graphic>
          <a:graphicData uri="http://schemas.openxmlformats.org/drawingml/2006/table">
            <a:tbl>
              <a:tblPr/>
              <a:tblGrid>
                <a:gridCol w="608142">
                  <a:extLst>
                    <a:ext uri="{9D8B030D-6E8A-4147-A177-3AD203B41FA5}">
                      <a16:colId xmlns:a16="http://schemas.microsoft.com/office/drawing/2014/main" val="20000"/>
                    </a:ext>
                  </a:extLst>
                </a:gridCol>
                <a:gridCol w="933855">
                  <a:extLst>
                    <a:ext uri="{9D8B030D-6E8A-4147-A177-3AD203B41FA5}">
                      <a16:colId xmlns:a16="http://schemas.microsoft.com/office/drawing/2014/main" val="20001"/>
                    </a:ext>
                  </a:extLst>
                </a:gridCol>
                <a:gridCol w="2568102">
                  <a:extLst>
                    <a:ext uri="{9D8B030D-6E8A-4147-A177-3AD203B41FA5}">
                      <a16:colId xmlns:a16="http://schemas.microsoft.com/office/drawing/2014/main" val="20002"/>
                    </a:ext>
                  </a:extLst>
                </a:gridCol>
                <a:gridCol w="3064213">
                  <a:extLst>
                    <a:ext uri="{9D8B030D-6E8A-4147-A177-3AD203B41FA5}">
                      <a16:colId xmlns:a16="http://schemas.microsoft.com/office/drawing/2014/main" val="20003"/>
                    </a:ext>
                  </a:extLst>
                </a:gridCol>
                <a:gridCol w="2918298">
                  <a:extLst>
                    <a:ext uri="{9D8B030D-6E8A-4147-A177-3AD203B41FA5}">
                      <a16:colId xmlns:a16="http://schemas.microsoft.com/office/drawing/2014/main" val="20004"/>
                    </a:ext>
                  </a:extLst>
                </a:gridCol>
              </a:tblGrid>
              <a:tr h="623874">
                <a:tc>
                  <a:txBody>
                    <a:bodyPr/>
                    <a:lstStyle/>
                    <a:p>
                      <a:pPr marL="0" algn="ctr" rtl="0" fontAlgn="t" latinLnBrk="0">
                        <a:spcBef>
                          <a:spcPts val="0"/>
                        </a:spcBef>
                        <a:spcAft>
                          <a:spcPts val="0"/>
                        </a:spcAft>
                      </a:pPr>
                      <a:r>
                        <a:rPr lang="en-IN" sz="1500" dirty="0">
                          <a:solidFill>
                            <a:srgbClr val="FFFFFF"/>
                          </a:solidFill>
                          <a:effectLst/>
                          <a:latin typeface="Times New Roman"/>
                        </a:rPr>
                        <a:t>S.No</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Published</a:t>
                      </a:r>
                      <a:endParaRPr lang="en-IN" sz="1500">
                        <a:effectLst/>
                        <a:latin typeface="Arial"/>
                      </a:endParaRPr>
                    </a:p>
                    <a:p>
                      <a:pPr marL="0" algn="ctr" rtl="0" fontAlgn="t" latinLnBrk="0">
                        <a:spcBef>
                          <a:spcPts val="0"/>
                        </a:spcBef>
                        <a:spcAft>
                          <a:spcPts val="0"/>
                        </a:spcAft>
                      </a:pPr>
                      <a:r>
                        <a:rPr lang="en-IN" sz="1500">
                          <a:solidFill>
                            <a:srgbClr val="FFFFFF"/>
                          </a:solidFill>
                          <a:effectLst/>
                          <a:latin typeface="Times New Roman"/>
                        </a:rPr>
                        <a:t>Year</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Paper Title</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Authors</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US" sz="1500" dirty="0">
                          <a:solidFill>
                            <a:srgbClr val="FFFFFF"/>
                          </a:solidFill>
                          <a:effectLst/>
                          <a:latin typeface="Times New Roman"/>
                        </a:rPr>
                        <a:t>D</a:t>
                      </a:r>
                      <a:r>
                        <a:rPr lang="en-IN" sz="1500" dirty="0" err="1">
                          <a:solidFill>
                            <a:srgbClr val="FFFFFF"/>
                          </a:solidFill>
                          <a:effectLst/>
                          <a:latin typeface="Times New Roman"/>
                        </a:rPr>
                        <a:t>escription</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0000"/>
                  </a:ext>
                </a:extLst>
              </a:tr>
              <a:tr h="1159824">
                <a:tc>
                  <a:txBody>
                    <a:bodyPr/>
                    <a:lstStyle/>
                    <a:p>
                      <a:pPr marL="0" algn="ctr" rtl="0" fontAlgn="t" latinLnBrk="0">
                        <a:spcBef>
                          <a:spcPts val="0"/>
                        </a:spcBef>
                        <a:spcAft>
                          <a:spcPts val="0"/>
                        </a:spcAft>
                      </a:pPr>
                      <a:r>
                        <a:rPr lang="en-US" sz="1500" dirty="0">
                          <a:effectLst/>
                          <a:latin typeface="Times New Roman"/>
                        </a:rPr>
                        <a:t>4</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dirty="0">
                          <a:effectLst/>
                          <a:latin typeface="Times New Roman"/>
                        </a:rPr>
                        <a:t>2020</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US" sz="1600" dirty="0"/>
                        <a:t>"A Survey of Deep Learning Approaches for Traffic Sign Recognition</a:t>
                      </a:r>
                      <a:endParaRPr lang="en-US"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s-ES" sz="1600" dirty="0"/>
                        <a:t>Fahad A. </a:t>
                      </a:r>
                      <a:r>
                        <a:rPr lang="es-ES" sz="1600" dirty="0" err="1"/>
                        <a:t>AlAtabani</a:t>
                      </a:r>
                      <a:r>
                        <a:rPr lang="es-ES" sz="1600" dirty="0"/>
                        <a:t> et al</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dirty="0"/>
                        <a:t>The researchers propose a smart traffic control system that combines deep reinforcement learning and image processing techniques. The system detects vehicles using image processing, predicts traffic flow using LSTM networks, and optimizes signal timings using deep reinforcement learning. The results showed improved traffic management and reduced congestion</a:t>
                      </a:r>
                      <a:r>
                        <a:rPr lang="en-US" sz="1600" dirty="0"/>
                        <a:t>.</a:t>
                      </a:r>
                      <a:endParaRPr lang="en-US" sz="15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0001"/>
                  </a:ext>
                </a:extLst>
              </a:tr>
              <a:tr h="652213">
                <a:tc>
                  <a:txBody>
                    <a:bodyPr/>
                    <a:lstStyle/>
                    <a:p>
                      <a:pPr marL="0" algn="ctr" rtl="0" fontAlgn="t" latinLnBrk="0">
                        <a:spcBef>
                          <a:spcPts val="0"/>
                        </a:spcBef>
                        <a:spcAft>
                          <a:spcPts val="0"/>
                        </a:spcAft>
                      </a:pPr>
                      <a:r>
                        <a:rPr lang="en-US" sz="1500" dirty="0">
                          <a:effectLst/>
                          <a:latin typeface="Times New Roman"/>
                        </a:rPr>
                        <a:t>5</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IN" sz="1500" dirty="0">
                          <a:effectLst/>
                          <a:latin typeface="Times New Roman"/>
                        </a:rPr>
                        <a:t>2018</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US" sz="1600" dirty="0"/>
                        <a:t>"Deep Learning-Based Traffic Control for Intelligent Transportation Systems”</a:t>
                      </a:r>
                      <a:r>
                        <a:rPr lang="en-US" sz="1500" dirty="0">
                          <a:effectLst/>
                          <a:latin typeface="Times New Roman"/>
                        </a:rPr>
                        <a:t>.</a:t>
                      </a:r>
                      <a:endParaRPr lang="en-US" sz="1500" dirty="0">
                        <a:effectLst/>
                        <a:latin typeface="Arial"/>
                      </a:endParaRPr>
                    </a:p>
                    <a:p>
                      <a:pPr marL="0" algn="ctr" rtl="0" fontAlgn="t" latinLnBrk="0">
                        <a:spcBef>
                          <a:spcPts val="0"/>
                        </a:spcBef>
                        <a:spcAft>
                          <a:spcPts val="0"/>
                        </a:spcAft>
                      </a:pP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fr-FR" sz="1600" dirty="0"/>
                        <a:t>Qiang Yu et al.</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US" sz="1400" dirty="0"/>
                        <a:t>This study presents a deep learning-based traffic control system for intelligent transportation systems. The system utilizes a combination of CNNs and RNNs to detect and predict traffic flow. The predicted traffic conditions are then used to optimize signal timings for efficient traffic management</a:t>
                      </a:r>
                      <a:r>
                        <a:rPr lang="en-US" sz="1600" dirty="0"/>
                        <a:t>.</a:t>
                      </a:r>
                      <a:endParaRPr lang="en-IN" sz="1500" dirty="0">
                        <a:effectLst/>
                        <a:latin typeface="Times New Roman" panose="02020603050405020304" pitchFamily="18" charset="0"/>
                        <a:cs typeface="Times New Roman" panose="02020603050405020304" pitchFamily="18" charset="0"/>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1947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Autofit/>
          </a:bodyPr>
          <a:lstStyle/>
          <a:p>
            <a:r>
              <a:rPr lang="en-US" sz="4800" dirty="0">
                <a:latin typeface="Algerian" panose="04020705040A02060702" pitchFamily="82" charset="0"/>
              </a:rPr>
              <a:t>  </a:t>
            </a:r>
            <a:r>
              <a:rPr lang="en-US" sz="4000" dirty="0">
                <a:latin typeface="Algerian" panose="04020705040A02060702" pitchFamily="82" charset="0"/>
              </a:rPr>
              <a:t>PROPOSED SYSTEM  </a:t>
            </a:r>
            <a:endParaRPr lang="en-IN" sz="48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388189"/>
            <a:ext cx="10515600" cy="5815663"/>
          </a:xfrm>
        </p:spPr>
        <p:txBody>
          <a:bodyPr>
            <a:normAutofit/>
          </a:bodyPr>
          <a:lstStyle/>
          <a:p>
            <a:pPr marL="534988" indent="-450850" algn="just">
              <a:buFont typeface="Wingdings" panose="05000000000000000000" pitchFamily="2" charset="2"/>
              <a:buChar char="Ø"/>
            </a:pPr>
            <a:endParaRPr lang="en-US" dirty="0">
              <a:latin typeface="Century Schoolbook" panose="02040604050505020304" pitchFamily="18" charset="0"/>
            </a:endParaRPr>
          </a:p>
          <a:p>
            <a:pPr marL="427038" indent="-342900" algn="just">
              <a:buFont typeface="Wingdings" pitchFamily="2" charset="2"/>
              <a:buChar char="Ø"/>
            </a:pPr>
            <a:r>
              <a:rPr lang="en-US" sz="2800" dirty="0"/>
              <a:t>As a concept, intelligent traffic systems were designed to provide traffic managers with real-time and predictive insights about traffic flow speeds and traffic congestion/incidents</a:t>
            </a:r>
            <a:r>
              <a:rPr lang="en-US" sz="2400" dirty="0"/>
              <a:t>.</a:t>
            </a:r>
            <a:r>
              <a:rPr lang="en-US" sz="2600" dirty="0">
                <a:latin typeface="Times New Roman" panose="02020603050405020304" pitchFamily="18" charset="0"/>
                <a:cs typeface="Times New Roman" panose="02020603050405020304" pitchFamily="18" charset="0"/>
              </a:rPr>
              <a:t> </a:t>
            </a:r>
          </a:p>
          <a:p>
            <a:pPr marL="84138" indent="0" algn="just">
              <a:buNone/>
            </a:pPr>
            <a:r>
              <a:rPr lang="en-US" sz="4000" dirty="0">
                <a:latin typeface="Algerian" panose="04020705040A02060702" pitchFamily="82" charset="0"/>
              </a:rPr>
              <a:t>ADVANTAGES</a:t>
            </a:r>
            <a:endParaRPr lang="en-US" sz="4000" dirty="0">
              <a:latin typeface="Times New Roman" panose="02020603050405020304" pitchFamily="18" charset="0"/>
              <a:cs typeface="Times New Roman" panose="02020603050405020304" pitchFamily="18" charset="0"/>
            </a:endParaRPr>
          </a:p>
          <a:p>
            <a:pPr marL="534988" indent="-450850" algn="just">
              <a:buFont typeface="Wingdings" panose="05000000000000000000" pitchFamily="2" charset="2"/>
              <a:buChar char="Ø"/>
            </a:pPr>
            <a:r>
              <a:rPr lang="en-US" sz="2400" b="1" dirty="0"/>
              <a:t> </a:t>
            </a:r>
            <a:r>
              <a:rPr lang="en-US" sz="2800" dirty="0"/>
              <a:t>Reducing congestion through </a:t>
            </a:r>
            <a:r>
              <a:rPr lang="en-US" sz="2800" dirty="0" err="1"/>
              <a:t>optimised</a:t>
            </a:r>
            <a:r>
              <a:rPr lang="en-US" sz="2800" dirty="0"/>
              <a:t> traffic control is said to be the main influencing factor of change</a:t>
            </a:r>
            <a:r>
              <a:rPr lang="en-US" sz="2600" dirty="0">
                <a:latin typeface="Times New Roman" panose="02020603050405020304" pitchFamily="18" charset="0"/>
                <a:cs typeface="Times New Roman" panose="02020603050405020304" pitchFamily="18" charset="0"/>
              </a:rPr>
              <a:t>.</a:t>
            </a:r>
          </a:p>
          <a:p>
            <a:pPr marL="534988" indent="-450850" algn="just">
              <a:buFont typeface="Wingdings" panose="05000000000000000000" pitchFamily="2" charset="2"/>
              <a:buChar char="Ø"/>
            </a:pPr>
            <a:r>
              <a:rPr lang="en-US" sz="2800" dirty="0"/>
              <a:t>Smart traffic management uses digital technologies to manage traffic, based on real-time data to reduce congestion, and </a:t>
            </a:r>
            <a:r>
              <a:rPr lang="en-US" sz="2800" dirty="0" err="1"/>
              <a:t>minimise</a:t>
            </a:r>
            <a:r>
              <a:rPr lang="en-US" sz="2800" dirty="0"/>
              <a:t> emissions</a:t>
            </a:r>
            <a:r>
              <a:rPr lang="en-US" sz="2600" dirty="0">
                <a:latin typeface="Times New Roman" panose="02020603050405020304" pitchFamily="18" charset="0"/>
                <a:cs typeface="Times New Roman" panose="02020603050405020304" pitchFamily="18" charset="0"/>
              </a:rPr>
              <a:t>.</a:t>
            </a:r>
          </a:p>
          <a:p>
            <a:pPr marL="84138" indent="0" algn="just">
              <a:buNone/>
            </a:pPr>
            <a:endParaRPr lang="en-US" dirty="0">
              <a:latin typeface="Times New Roman" panose="02020603050405020304" pitchFamily="18" charset="0"/>
              <a:cs typeface="Times New Roman" panose="02020603050405020304" pitchFamily="18" charset="0"/>
            </a:endParaRPr>
          </a:p>
          <a:p>
            <a:pPr marL="534988" indent="-4508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D188D83-44BF-4254-944D-40739CF68FAE}"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7</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0908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1F94B-857A-4AD4-BB87-0CCA824729F2}"/>
              </a:ext>
            </a:extLst>
          </p:cNvPr>
          <p:cNvSpPr>
            <a:spLocks noGrp="1"/>
          </p:cNvSpPr>
          <p:nvPr>
            <p:ph type="title"/>
          </p:nvPr>
        </p:nvSpPr>
        <p:spPr/>
        <p:txBody>
          <a:bodyPr/>
          <a:lstStyle/>
          <a:p>
            <a:r>
              <a:rPr lang="en-US" sz="4400" dirty="0">
                <a:latin typeface="Algerian" panose="04020705040A02060702" pitchFamily="82" charset="0"/>
              </a:rPr>
              <a:t>ARCHITECTURE DIAGRAM</a:t>
            </a:r>
            <a:endParaRPr lang="en-IN" dirty="0"/>
          </a:p>
        </p:txBody>
      </p:sp>
      <p:pic>
        <p:nvPicPr>
          <p:cNvPr id="8" name="Content Placeholder 7">
            <a:extLst>
              <a:ext uri="{FF2B5EF4-FFF2-40B4-BE49-F238E27FC236}">
                <a16:creationId xmlns:a16="http://schemas.microsoft.com/office/drawing/2014/main" id="{1B46C3E3-43A6-41E4-BF85-E3435AD3F6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1400" y="1598877"/>
            <a:ext cx="5314025" cy="4721307"/>
          </a:xfrm>
        </p:spPr>
      </p:pic>
      <p:sp>
        <p:nvSpPr>
          <p:cNvPr id="4" name="Date Placeholder 3">
            <a:extLst>
              <a:ext uri="{FF2B5EF4-FFF2-40B4-BE49-F238E27FC236}">
                <a16:creationId xmlns:a16="http://schemas.microsoft.com/office/drawing/2014/main" id="{3558B175-D348-4609-A42A-0CD568D07DCD}"/>
              </a:ext>
            </a:extLst>
          </p:cNvPr>
          <p:cNvSpPr>
            <a:spLocks noGrp="1"/>
          </p:cNvSpPr>
          <p:nvPr>
            <p:ph type="dt" sz="half" idx="10"/>
          </p:nvPr>
        </p:nvSpPr>
        <p:spPr/>
        <p:txBody>
          <a:bodyPr/>
          <a:lstStyle/>
          <a:p>
            <a:fld id="{76C9C406-4445-4E33-987C-6117DEBA54F9}" type="datetime1">
              <a:rPr lang="en-IN" smtClean="0"/>
              <a:pPr/>
              <a:t>18-05-2023</a:t>
            </a:fld>
            <a:endParaRPr lang="en-IN"/>
          </a:p>
        </p:txBody>
      </p:sp>
      <p:sp>
        <p:nvSpPr>
          <p:cNvPr id="5" name="Footer Placeholder 4">
            <a:extLst>
              <a:ext uri="{FF2B5EF4-FFF2-40B4-BE49-F238E27FC236}">
                <a16:creationId xmlns:a16="http://schemas.microsoft.com/office/drawing/2014/main" id="{751E6E12-11BE-4C16-A0C1-06D12611E6E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0B7E2B70-2EA7-46A2-9120-42486E211662}"/>
              </a:ext>
            </a:extLst>
          </p:cNvPr>
          <p:cNvSpPr>
            <a:spLocks noGrp="1"/>
          </p:cNvSpPr>
          <p:nvPr>
            <p:ph type="sldNum" sz="quarter" idx="12"/>
          </p:nvPr>
        </p:nvSpPr>
        <p:spPr/>
        <p:txBody>
          <a:bodyPr/>
          <a:lstStyle/>
          <a:p>
            <a:fld id="{370E2DBF-622E-4774-BABA-0B90A0613018}" type="slidenum">
              <a:rPr lang="en-IN" smtClean="0"/>
              <a:pPr/>
              <a:t>8</a:t>
            </a:fld>
            <a:endParaRPr lang="en-IN"/>
          </a:p>
        </p:txBody>
      </p:sp>
    </p:spTree>
    <p:extLst>
      <p:ext uri="{BB962C8B-B14F-4D97-AF65-F5344CB8AC3E}">
        <p14:creationId xmlns:p14="http://schemas.microsoft.com/office/powerpoint/2010/main" val="3360424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46142-65DA-833C-B023-929A65E22DFA}"/>
              </a:ext>
            </a:extLst>
          </p:cNvPr>
          <p:cNvSpPr>
            <a:spLocks noGrp="1"/>
          </p:cNvSpPr>
          <p:nvPr>
            <p:ph type="title"/>
          </p:nvPr>
        </p:nvSpPr>
        <p:spPr/>
        <p:txBody>
          <a:bodyPr/>
          <a:lstStyle/>
          <a:p>
            <a:r>
              <a:rPr lang="en-US" dirty="0">
                <a:latin typeface="Algerian" panose="04020705040A02060702" pitchFamily="82" charset="0"/>
              </a:rPr>
              <a:t>MODULES SPLITUP</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1607D1CF-8BFF-EDFC-E5FE-07442795DE12}"/>
              </a:ext>
            </a:extLst>
          </p:cNvPr>
          <p:cNvSpPr>
            <a:spLocks noGrp="1"/>
          </p:cNvSpPr>
          <p:nvPr>
            <p:ph idx="1"/>
          </p:nvPr>
        </p:nvSpPr>
        <p:spPr>
          <a:xfrm>
            <a:off x="838200" y="1585609"/>
            <a:ext cx="10515600" cy="4591354"/>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Module 1: Setup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Module 2: OLED Display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Module 3: Displaying Total Detected vehicles &amp; Timer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Module 4: Turning on Green Light After Timer </a:t>
            </a:r>
            <a:r>
              <a:rPr lang="en-US" dirty="0" err="1">
                <a:latin typeface="Times New Roman" panose="02020603050405020304" pitchFamily="18" charset="0"/>
                <a:cs typeface="Times New Roman" panose="02020603050405020304" pitchFamily="18" charset="0"/>
              </a:rPr>
              <a:t>Complited</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9793E33-EFA8-4374-7A3B-438A1A13DC7B}"/>
              </a:ext>
            </a:extLst>
          </p:cNvPr>
          <p:cNvSpPr>
            <a:spLocks noGrp="1"/>
          </p:cNvSpPr>
          <p:nvPr>
            <p:ph type="dt" sz="half" idx="10"/>
          </p:nvPr>
        </p:nvSpPr>
        <p:spPr>
          <a:xfrm>
            <a:off x="680936" y="6176964"/>
            <a:ext cx="2900464" cy="544512"/>
          </a:xfrm>
        </p:spPr>
        <p:txBody>
          <a:bodyPr/>
          <a:lstStyle/>
          <a:p>
            <a:fld id="{76C9C406-4445-4E33-987C-6117DEBA54F9}"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0413EA5-88BF-997E-793B-CFD2D5DF4173}"/>
              </a:ext>
            </a:extLst>
          </p:cNvPr>
          <p:cNvSpPr>
            <a:spLocks noGrp="1"/>
          </p:cNvSpPr>
          <p:nvPr>
            <p:ph type="ftr" sz="quarter" idx="11"/>
          </p:nvPr>
        </p:nvSpPr>
        <p:spPr>
          <a:xfrm>
            <a:off x="3581400" y="6176964"/>
            <a:ext cx="5504234" cy="544512"/>
          </a:xfrm>
        </p:spPr>
        <p:txBody>
          <a:bodyPr/>
          <a:lstStyle/>
          <a:p>
            <a:r>
              <a:rPr lang="en-US" sz="1600" dirty="0"/>
              <a:t>PROJECT PHASE -I  FINAL REVIEW                                                                                       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C80A82DA-28CE-1860-8B9A-938BA9651EC2}"/>
              </a:ext>
            </a:extLst>
          </p:cNvPr>
          <p:cNvSpPr>
            <a:spLocks noGrp="1"/>
          </p:cNvSpPr>
          <p:nvPr>
            <p:ph type="sldNum" sz="quarter" idx="12"/>
          </p:nvPr>
        </p:nvSpPr>
        <p:spPr/>
        <p:txBody>
          <a:bodyPr/>
          <a:lstStyle/>
          <a:p>
            <a:fld id="{370E2DBF-622E-4774-BABA-0B90A0613018}" type="slidenum">
              <a:rPr lang="en-IN" smtClean="0"/>
              <a:pPr/>
              <a:t>9</a:t>
            </a:fld>
            <a:endParaRPr lang="en-IN" dirty="0"/>
          </a:p>
        </p:txBody>
      </p:sp>
    </p:spTree>
    <p:extLst>
      <p:ext uri="{BB962C8B-B14F-4D97-AF65-F5344CB8AC3E}">
        <p14:creationId xmlns:p14="http://schemas.microsoft.com/office/powerpoint/2010/main" val="1323387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3323</TotalTime>
  <Words>1769</Words>
  <Application>Microsoft Office PowerPoint</Application>
  <PresentationFormat>Widescreen</PresentationFormat>
  <Paragraphs>346</Paragraphs>
  <Slides>18</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Algerian</vt:lpstr>
      <vt:lpstr>Angsana New</vt:lpstr>
      <vt:lpstr>Arial</vt:lpstr>
      <vt:lpstr>Calibri</vt:lpstr>
      <vt:lpstr>Calibri Light</vt:lpstr>
      <vt:lpstr>Cambria</vt:lpstr>
      <vt:lpstr>Century Schoolbook</vt:lpstr>
      <vt:lpstr>Google Sans</vt:lpstr>
      <vt:lpstr>Times New Roman</vt:lpstr>
      <vt:lpstr>Wingdings</vt:lpstr>
      <vt:lpstr>Office Theme</vt:lpstr>
      <vt:lpstr>Custom Design</vt:lpstr>
      <vt:lpstr>PowerPoint Presentation</vt:lpstr>
      <vt:lpstr>agenda </vt:lpstr>
      <vt:lpstr> abstract </vt:lpstr>
      <vt:lpstr>  EXISTING SYSTEM  </vt:lpstr>
      <vt:lpstr>  literature survey  </vt:lpstr>
      <vt:lpstr>  literature survey  </vt:lpstr>
      <vt:lpstr>  PROPOSED SYSTEM  </vt:lpstr>
      <vt:lpstr>ARCHITECTURE DIAGRAM</vt:lpstr>
      <vt:lpstr>MODULES SPLITUP</vt:lpstr>
      <vt:lpstr>setup</vt:lpstr>
      <vt:lpstr>Oled display </vt:lpstr>
      <vt:lpstr>Displaying total detected vehicles &amp; timer</vt:lpstr>
      <vt:lpstr>Turning on green light after timer completed</vt:lpstr>
      <vt:lpstr> CONCLUSION  </vt:lpstr>
      <vt:lpstr>REFERENCEs</vt:lpstr>
      <vt:lpstr>REFERENCEs</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Admin</cp:lastModifiedBy>
  <cp:revision>219</cp:revision>
  <dcterms:created xsi:type="dcterms:W3CDTF">2020-07-26T14:56:46Z</dcterms:created>
  <dcterms:modified xsi:type="dcterms:W3CDTF">2023-05-18T08:14:16Z</dcterms:modified>
</cp:coreProperties>
</file>