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notesMasterIdLst>
    <p:notesMasterId r:id="rId28"/>
  </p:notesMasterIdLst>
  <p:sldIdLst>
    <p:sldId id="297" r:id="rId2"/>
    <p:sldId id="355" r:id="rId3"/>
    <p:sldId id="356" r:id="rId4"/>
    <p:sldId id="352" r:id="rId5"/>
    <p:sldId id="353" r:id="rId6"/>
    <p:sldId id="354" r:id="rId7"/>
    <p:sldId id="351" r:id="rId8"/>
    <p:sldId id="350" r:id="rId9"/>
    <p:sldId id="361" r:id="rId10"/>
    <p:sldId id="299" r:id="rId11"/>
    <p:sldId id="300" r:id="rId12"/>
    <p:sldId id="357" r:id="rId13"/>
    <p:sldId id="358" r:id="rId14"/>
    <p:sldId id="359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1" r:id="rId24"/>
    <p:sldId id="370" r:id="rId25"/>
    <p:sldId id="373" r:id="rId26"/>
    <p:sldId id="3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120338-DE29-486A-A26E-4C45468A0BDE}">
          <p14:sldIdLst>
            <p14:sldId id="297"/>
            <p14:sldId id="355"/>
            <p14:sldId id="356"/>
            <p14:sldId id="352"/>
            <p14:sldId id="353"/>
            <p14:sldId id="354"/>
            <p14:sldId id="351"/>
            <p14:sldId id="350"/>
            <p14:sldId id="361"/>
            <p14:sldId id="299"/>
            <p14:sldId id="300"/>
            <p14:sldId id="357"/>
            <p14:sldId id="358"/>
            <p14:sldId id="359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1"/>
            <p14:sldId id="370"/>
            <p14:sldId id="37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81" autoAdjust="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6190C-3C84-46E6-B023-7C78E624849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ED981-532E-419E-A35E-798199DC2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8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51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7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51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1639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50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6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60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02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0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4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9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4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5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3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7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7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5CA037-1562-44A1-81D1-2BCF99CE123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6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3indepth.com/layouts/" TargetMode="External"/><Relationship Id="rId2" Type="http://schemas.openxmlformats.org/officeDocument/2006/relationships/hyperlink" Target="https://github.com/d3/d3-3.x-api-reference/blob/master/Pack-Layout.md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3-wiki.readthedocs.io/zh_CN/master/Tree-Layout/" TargetMode="External"/><Relationship Id="rId2" Type="http://schemas.openxmlformats.org/officeDocument/2006/relationships/hyperlink" Target="https://clone-swarm.usask.ca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6963" y="0"/>
            <a:ext cx="9559428" cy="3329581"/>
          </a:xfrm>
        </p:spPr>
        <p:txBody>
          <a:bodyPr/>
          <a:lstStyle/>
          <a:p>
            <a:r>
              <a:rPr lang="en-US" sz="6600" dirty="0"/>
              <a:t>Layout Algorithms in D3.js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6963" y="3906589"/>
            <a:ext cx="8825658" cy="14743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VENKAT BANDI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Debajyoti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Mondal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University of Saskatchewan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6F782B-493B-4CB4-9A6B-1AE75AA9F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386" y="2382891"/>
            <a:ext cx="3857833" cy="376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34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D1E6-9612-47C6-BD33-C6C41222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1 – Creating the Container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23FF3-1664-46E9-974A-D00AFC376411}"/>
              </a:ext>
            </a:extLst>
          </p:cNvPr>
          <p:cNvSpPr txBox="1"/>
          <p:nvPr/>
        </p:nvSpPr>
        <p:spPr>
          <a:xfrm>
            <a:off x="428625" y="4889409"/>
            <a:ext cx="56552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Create the actual graphic inside an inner container and then center the inner container in the middle of the SVG.</a:t>
            </a:r>
          </a:p>
          <a:p>
            <a:r>
              <a:rPr lang="en-CA" sz="2000" dirty="0"/>
              <a:t>This way we transform the center of the graphic to the center of the SVG instead of top left corner.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DB7A12-494D-4BF3-8C65-85A940F0A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262313"/>
            <a:ext cx="11334750" cy="3409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87AF1F-2854-450F-85B2-931CBE076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729" y="5004752"/>
            <a:ext cx="1540895" cy="1400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D949C2-0314-4273-9236-4080A8BA6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1221" y="5004752"/>
            <a:ext cx="1757650" cy="14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0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E4A2-1E72-4C60-BF60-5E5C4117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 color scale for the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E7320A-787F-4049-8A4D-167BA799C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449870"/>
            <a:ext cx="3905250" cy="3143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9BB63-2F11-4152-B4C6-D63D11438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807" y="2111857"/>
            <a:ext cx="6362700" cy="1819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847EAA-D66F-4D95-97F2-909A87776E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32"/>
          <a:stretch/>
        </p:blipFill>
        <p:spPr>
          <a:xfrm>
            <a:off x="646111" y="4851729"/>
            <a:ext cx="10728396" cy="10828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9CD179-F6A8-47A9-9FD1-735CEAC69389}"/>
              </a:ext>
            </a:extLst>
          </p:cNvPr>
          <p:cNvSpPr txBox="1"/>
          <p:nvPr/>
        </p:nvSpPr>
        <p:spPr>
          <a:xfrm>
            <a:off x="5011807" y="4189741"/>
            <a:ext cx="5655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10 Basic Colors in D3 scheme Category 10 </a:t>
            </a:r>
          </a:p>
        </p:txBody>
      </p:sp>
    </p:spTree>
    <p:extLst>
      <p:ext uri="{BB962C8B-B14F-4D97-AF65-F5344CB8AC3E}">
        <p14:creationId xmlns:p14="http://schemas.microsoft.com/office/powerpoint/2010/main" val="2271381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E4A2-1E72-4C60-BF60-5E5C4117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Configure Pie Layout and Arc 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F2331F-77C5-41C4-BD5E-096A79E6D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69" y="1438275"/>
            <a:ext cx="6124575" cy="1990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74BC40-1174-4FC8-8CDE-9D58E0F09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472" y="3892730"/>
            <a:ext cx="6419850" cy="20669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946AD8-B54B-46E0-BB83-75FF83922D7F}"/>
              </a:ext>
            </a:extLst>
          </p:cNvPr>
          <p:cNvSpPr txBox="1"/>
          <p:nvPr/>
        </p:nvSpPr>
        <p:spPr>
          <a:xfrm>
            <a:off x="558869" y="3549490"/>
            <a:ext cx="44305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The pie chart needs to be visible on the screen without any clipping so we set the radius based on the minimum value.</a:t>
            </a:r>
          </a:p>
          <a:p>
            <a:endParaRPr lang="en-CA" sz="2000" dirty="0"/>
          </a:p>
          <a:p>
            <a:r>
              <a:rPr lang="en-CA" sz="2000" dirty="0"/>
              <a:t>Since we are creating a doughnut chart the inner radius is set to ¾ of the radius.</a:t>
            </a:r>
          </a:p>
          <a:p>
            <a:endParaRPr lang="en-CA" sz="2000" dirty="0"/>
          </a:p>
          <a:p>
            <a:r>
              <a:rPr lang="en-CA" sz="2000" dirty="0"/>
              <a:t>If we set the inner radius to 0 the chart is completely filled in. GIVE IT A TRY 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9D0982-47CA-4B6C-87EB-C7C73DE07CC2}"/>
              </a:ext>
            </a:extLst>
          </p:cNvPr>
          <p:cNvSpPr txBox="1"/>
          <p:nvPr/>
        </p:nvSpPr>
        <p:spPr>
          <a:xfrm>
            <a:off x="6943104" y="1438275"/>
            <a:ext cx="46027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Since we don’t want any sorting the sort function is set to null .</a:t>
            </a:r>
          </a:p>
          <a:p>
            <a:endParaRPr lang="en-CA" sz="2000" dirty="0"/>
          </a:p>
          <a:p>
            <a:r>
              <a:rPr lang="en-CA" sz="2000" dirty="0"/>
              <a:t>The angles of the pie are calculated based on the count value and so an accessor function for the same must be passed in. </a:t>
            </a:r>
          </a:p>
        </p:txBody>
      </p:sp>
    </p:spTree>
    <p:extLst>
      <p:ext uri="{BB962C8B-B14F-4D97-AF65-F5344CB8AC3E}">
        <p14:creationId xmlns:p14="http://schemas.microsoft.com/office/powerpoint/2010/main" val="4204438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3020-D04D-40EE-B960-B1CAEA82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Generate Path Elements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7A926-3213-470D-85F2-C56F91E6B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85" y="1574953"/>
            <a:ext cx="6885000" cy="3036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BD0C40-F75E-42BD-8DB1-46D46473B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936" y="3862097"/>
            <a:ext cx="2493066" cy="228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86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DF54-8D55-4A94-B52A-08B9E86A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Chart Legends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BD58B-0E47-41BA-A375-36D36C55E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45" y="1229553"/>
            <a:ext cx="7886700" cy="3524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EAE930-6D2E-4A7E-8EA0-EEE76EBD7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45" y="4974949"/>
            <a:ext cx="3724275" cy="1619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9DF140-DFC3-485C-9317-24D5ACC0C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088" y="4974948"/>
            <a:ext cx="3680111" cy="1619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3650C2-E921-45CF-8F82-386FA43E3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1626" y="3061251"/>
            <a:ext cx="1971028" cy="15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1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6E438-5493-4959-A177-952492DB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2 – Force Directed Layout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858DA5-E66F-4707-B56B-400D85843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42" y="1556509"/>
            <a:ext cx="4966046" cy="4723208"/>
          </a:xfrm>
          <a:prstGeom prst="rect">
            <a:avLst/>
          </a:prstGeom>
        </p:spPr>
      </p:pic>
      <p:pic>
        <p:nvPicPr>
          <p:cNvPr id="2050" name="Picture 2" descr="Image result for may the force be with you meme">
            <a:extLst>
              <a:ext uri="{FF2B5EF4-FFF2-40B4-BE49-F238E27FC236}">
                <a16:creationId xmlns:a16="http://schemas.microsoft.com/office/drawing/2014/main" id="{C0138238-70DB-4EA5-AE7A-390AF40E4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402" y="1848742"/>
            <a:ext cx="3344103" cy="413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076689-0EBF-4DFF-8FE2-58C85A040638}"/>
              </a:ext>
            </a:extLst>
          </p:cNvPr>
          <p:cNvSpPr txBox="1"/>
          <p:nvPr/>
        </p:nvSpPr>
        <p:spPr>
          <a:xfrm>
            <a:off x="6096000" y="6581001"/>
            <a:ext cx="6281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https://memegenerator.net/instance/74611749/vader-thumbs-up-may-the-force-be-with-you</a:t>
            </a:r>
          </a:p>
        </p:txBody>
      </p:sp>
    </p:spTree>
    <p:extLst>
      <p:ext uri="{BB962C8B-B14F-4D97-AF65-F5344CB8AC3E}">
        <p14:creationId xmlns:p14="http://schemas.microsoft.com/office/powerpoint/2010/main" val="3154274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B149-0A37-49BB-90EE-54C8D0D6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D3-Force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D577B-DD82-492B-948A-4B886FF5A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600200"/>
            <a:ext cx="9404722" cy="4648199"/>
          </a:xfrm>
        </p:spPr>
        <p:txBody>
          <a:bodyPr>
            <a:normAutofit/>
          </a:bodyPr>
          <a:lstStyle/>
          <a:p>
            <a:r>
              <a:rPr lang="en-CA" sz="2400" b="1" dirty="0"/>
              <a:t>D3-Force</a:t>
            </a:r>
            <a:r>
              <a:rPr lang="en-CA" sz="2400" dirty="0"/>
              <a:t> is an inbuilt module for simulating physical forces on particles.</a:t>
            </a:r>
          </a:p>
          <a:p>
            <a:r>
              <a:rPr lang="en-CA" sz="2400" dirty="0"/>
              <a:t>The </a:t>
            </a:r>
            <a:r>
              <a:rPr lang="en-CA" sz="2400" b="1" dirty="0"/>
              <a:t>D3- Force </a:t>
            </a:r>
            <a:r>
              <a:rPr lang="en-CA" sz="2400" dirty="0"/>
              <a:t>module provides a layout for positioning visual elements based on a combination of different forces.</a:t>
            </a:r>
          </a:p>
          <a:p>
            <a:pPr marL="0" indent="0">
              <a:buNone/>
            </a:pPr>
            <a:r>
              <a:rPr lang="en-CA" sz="2400" dirty="0"/>
              <a:t>For Example if we had a couple of circles , the types of forces could be :</a:t>
            </a:r>
          </a:p>
          <a:p>
            <a:r>
              <a:rPr lang="en-CA" sz="2400" b="1" dirty="0"/>
              <a:t>Attraction Force </a:t>
            </a:r>
            <a:r>
              <a:rPr lang="en-CA" sz="2400" dirty="0"/>
              <a:t>– All circles are clumped together </a:t>
            </a:r>
          </a:p>
          <a:p>
            <a:r>
              <a:rPr lang="en-CA" sz="2400" b="1" dirty="0"/>
              <a:t>Collision Detection Force </a:t>
            </a:r>
            <a:r>
              <a:rPr lang="en-CA" sz="2400" dirty="0"/>
              <a:t>– Circles do not overlap each other </a:t>
            </a:r>
          </a:p>
          <a:p>
            <a:r>
              <a:rPr lang="en-CA" sz="2400" b="1" dirty="0"/>
              <a:t>Gravitational Forces </a:t>
            </a:r>
            <a:r>
              <a:rPr lang="en-CA" sz="2400" dirty="0"/>
              <a:t>– All circles are forced towards a center of gravity</a:t>
            </a:r>
          </a:p>
          <a:p>
            <a:r>
              <a:rPr lang="en-CA" sz="2400" b="1" dirty="0"/>
              <a:t>Linked Forces </a:t>
            </a:r>
            <a:r>
              <a:rPr lang="en-CA" sz="2400" dirty="0"/>
              <a:t>– Circles are equidistant or fixed distance apart like in a network.</a:t>
            </a:r>
          </a:p>
          <a:p>
            <a:pPr marL="0" indent="0">
              <a:buNone/>
            </a:pPr>
            <a:r>
              <a:rPr lang="en-CA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0289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69F10-9AC9-4291-84AA-B5A6D2CA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Steps in Setting up a Force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2FD7A-7585-4C7A-8E51-2CE48B742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80930"/>
            <a:ext cx="10138825" cy="4767469"/>
          </a:xfrm>
        </p:spPr>
        <p:txBody>
          <a:bodyPr/>
          <a:lstStyle/>
          <a:p>
            <a:r>
              <a:rPr lang="en-CA" sz="2400" dirty="0"/>
              <a:t>Modify the data into the required format – an array of objects (nodes)</a:t>
            </a:r>
          </a:p>
          <a:p>
            <a:r>
              <a:rPr lang="en-CA" sz="2400" dirty="0"/>
              <a:t>Pass in the data to the force simulation layout , by calling the function </a:t>
            </a:r>
            <a:r>
              <a:rPr lang="en-CA" sz="2400" b="1" dirty="0" err="1"/>
              <a:t>forceSimulation</a:t>
            </a:r>
            <a:r>
              <a:rPr lang="en-CA" sz="2400" b="1" dirty="0"/>
              <a:t>.</a:t>
            </a:r>
          </a:p>
          <a:p>
            <a:r>
              <a:rPr lang="en-CA" sz="2400" dirty="0"/>
              <a:t>Define the various types of forces acting on the nodes using the different kinds of default force functions present in d3 like </a:t>
            </a:r>
            <a:r>
              <a:rPr lang="en-CA" sz="2400" b="1" dirty="0" err="1"/>
              <a:t>forceManyBody</a:t>
            </a:r>
            <a:r>
              <a:rPr lang="en-CA" sz="2400" dirty="0"/>
              <a:t> , </a:t>
            </a:r>
            <a:r>
              <a:rPr lang="en-CA" sz="2400" b="1" dirty="0" err="1"/>
              <a:t>forceCenter</a:t>
            </a:r>
            <a:r>
              <a:rPr lang="en-CA" sz="2400" dirty="0"/>
              <a:t> and </a:t>
            </a:r>
            <a:r>
              <a:rPr lang="en-CA" sz="2400" b="1" dirty="0" err="1"/>
              <a:t>forceCollide</a:t>
            </a:r>
            <a:endParaRPr lang="en-CA" sz="2400" b="1" dirty="0"/>
          </a:p>
          <a:p>
            <a:r>
              <a:rPr lang="en-CA" sz="2400" dirty="0"/>
              <a:t>Update the attributes of the visual elements in the </a:t>
            </a:r>
            <a:r>
              <a:rPr lang="en-CA" sz="2400" b="1" dirty="0"/>
              <a:t>tick function</a:t>
            </a:r>
            <a:r>
              <a:rPr lang="en-CA" sz="2400" dirty="0"/>
              <a:t> as it is called each time the simulation iterates.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994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8D1E-C806-489B-AA4F-FA657636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Built in Force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2A9F05-2F5D-464D-9376-21C94D0D4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14" y="1550504"/>
            <a:ext cx="9367420" cy="21201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623772-95CE-491C-A94D-1566B23B5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3999671"/>
            <a:ext cx="11105238" cy="1307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567BA5-DB3C-4CD9-B842-905451F95409}"/>
              </a:ext>
            </a:extLst>
          </p:cNvPr>
          <p:cNvSpPr txBox="1"/>
          <p:nvPr/>
        </p:nvSpPr>
        <p:spPr>
          <a:xfrm>
            <a:off x="5910468" y="6511427"/>
            <a:ext cx="6281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200" dirty="0"/>
              <a:t>https://d3indepth.com/force-layout/</a:t>
            </a:r>
          </a:p>
        </p:txBody>
      </p:sp>
    </p:spTree>
    <p:extLst>
      <p:ext uri="{BB962C8B-B14F-4D97-AF65-F5344CB8AC3E}">
        <p14:creationId xmlns:p14="http://schemas.microsoft.com/office/powerpoint/2010/main" val="2529447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1CF8-C943-4A84-A24C-8C6EB8205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43997"/>
            <a:ext cx="9404723" cy="1400530"/>
          </a:xfrm>
        </p:spPr>
        <p:txBody>
          <a:bodyPr/>
          <a:lstStyle/>
          <a:p>
            <a:r>
              <a:rPr lang="en-CA" dirty="0"/>
              <a:t>Input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6EAB07-95B5-4B57-823F-8DBF259FC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41" y="1031955"/>
            <a:ext cx="2009775" cy="5553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5740E6-306A-4FFB-87AA-19E44779A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704" y="1031955"/>
            <a:ext cx="1785339" cy="5479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224A6A-0518-4CA0-95AA-F25739FFF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6217" y="1060926"/>
            <a:ext cx="1785338" cy="54951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82CEC0-B435-4146-A14A-3BDE7EF88556}"/>
              </a:ext>
            </a:extLst>
          </p:cNvPr>
          <p:cNvSpPr txBox="1"/>
          <p:nvPr/>
        </p:nvSpPr>
        <p:spPr>
          <a:xfrm>
            <a:off x="2920929" y="6049433"/>
            <a:ext cx="20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Nodes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93FC5-A438-4BD1-B443-B71BF5D6327B}"/>
              </a:ext>
            </a:extLst>
          </p:cNvPr>
          <p:cNvSpPr txBox="1"/>
          <p:nvPr/>
        </p:nvSpPr>
        <p:spPr>
          <a:xfrm>
            <a:off x="9687268" y="6049434"/>
            <a:ext cx="2504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Edges </a:t>
            </a:r>
          </a:p>
        </p:txBody>
      </p:sp>
    </p:spTree>
    <p:extLst>
      <p:ext uri="{BB962C8B-B14F-4D97-AF65-F5344CB8AC3E}">
        <p14:creationId xmlns:p14="http://schemas.microsoft.com/office/powerpoint/2010/main" val="292568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A91D-5B02-48FB-9D35-BBD4A7E3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67B9C-10C0-4332-9208-2D352AEB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699592"/>
            <a:ext cx="9404722" cy="4548808"/>
          </a:xfrm>
        </p:spPr>
        <p:txBody>
          <a:bodyPr>
            <a:normAutofit/>
          </a:bodyPr>
          <a:lstStyle/>
          <a:p>
            <a:r>
              <a:rPr lang="en-CA" sz="2800" dirty="0"/>
              <a:t>Layouts in D3 are special built in functions that transform your data points for advanced visualizations like tree maps and network graphs.</a:t>
            </a:r>
          </a:p>
          <a:p>
            <a:r>
              <a:rPr lang="en-CA" sz="2800" dirty="0"/>
              <a:t>Layouts however do not directly create charts .</a:t>
            </a:r>
          </a:p>
          <a:p>
            <a:r>
              <a:rPr lang="en-CA" sz="2800" dirty="0"/>
              <a:t>They only augment your datasets with additional values (visual variables) such as position and size.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02554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F973-277E-45A1-92F8-9CEB09D2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Setup Force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A150C-C2D3-45C8-8EFA-FAD3635E7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82" y="1357726"/>
            <a:ext cx="9362761" cy="1862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AD4CD9-7D1C-4693-ABBC-B16608E7BBC8}"/>
              </a:ext>
            </a:extLst>
          </p:cNvPr>
          <p:cNvSpPr txBox="1"/>
          <p:nvPr/>
        </p:nvSpPr>
        <p:spPr>
          <a:xfrm>
            <a:off x="749782" y="3429001"/>
            <a:ext cx="95570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err="1"/>
              <a:t>forceManybody</a:t>
            </a:r>
            <a:r>
              <a:rPr lang="en-CA" sz="2400" dirty="0"/>
              <a:t> has a default strength of -30 , negative indicating that the force is repulsive , so this force ensures that nodes are not overlapping one another.</a:t>
            </a:r>
          </a:p>
          <a:p>
            <a:r>
              <a:rPr lang="en-CA" sz="2400" dirty="0"/>
              <a:t>The </a:t>
            </a:r>
            <a:r>
              <a:rPr lang="en-CA" sz="2400" b="1" dirty="0" err="1"/>
              <a:t>forceLink</a:t>
            </a:r>
            <a:r>
              <a:rPr lang="en-CA" sz="2400" dirty="0"/>
              <a:t> force force holds the node togethers and ensures that nodes move relative to one another </a:t>
            </a:r>
          </a:p>
          <a:p>
            <a:r>
              <a:rPr lang="en-CA" sz="2400" dirty="0"/>
              <a:t>The </a:t>
            </a:r>
            <a:r>
              <a:rPr lang="en-CA" sz="2400" b="1" dirty="0" err="1"/>
              <a:t>forceCenter</a:t>
            </a:r>
            <a:r>
              <a:rPr lang="en-CA" sz="2400" b="1" dirty="0"/>
              <a:t> </a:t>
            </a:r>
            <a:r>
              <a:rPr lang="en-CA" sz="2400" dirty="0"/>
              <a:t>force centers the nodes towards the center of the SVG.</a:t>
            </a:r>
            <a:endParaRPr lang="en-CA" sz="2400" b="1" dirty="0"/>
          </a:p>
          <a:p>
            <a:r>
              <a:rPr lang="en-CA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9943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FA51-6B29-43D7-B039-27682D15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68" y="372020"/>
            <a:ext cx="9404723" cy="1400530"/>
          </a:xfrm>
        </p:spPr>
        <p:txBody>
          <a:bodyPr/>
          <a:lstStyle/>
          <a:p>
            <a:r>
              <a:rPr lang="en-CA" dirty="0"/>
              <a:t>Create Visual Elements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E925A-029E-4FBE-ACCF-DBF1837DB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95" y="1377360"/>
            <a:ext cx="6272930" cy="2190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8CA821-BFAF-4812-BF5F-D883EB562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285" y="1377360"/>
            <a:ext cx="4781207" cy="47812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23E140-FE58-408E-9511-CBD7FAED2C05}"/>
              </a:ext>
            </a:extLst>
          </p:cNvPr>
          <p:cNvSpPr txBox="1"/>
          <p:nvPr/>
        </p:nvSpPr>
        <p:spPr>
          <a:xfrm>
            <a:off x="451994" y="3767963"/>
            <a:ext cx="62729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Note that the visual elements don’t have any positions set as of yet.</a:t>
            </a:r>
          </a:p>
          <a:p>
            <a:r>
              <a:rPr lang="en-CA" sz="2400" dirty="0"/>
              <a:t>They are only created and added to the webpage.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172353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EDD1-AAD3-4236-B578-B0199104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6" y="194300"/>
            <a:ext cx="9404723" cy="1400530"/>
          </a:xfrm>
        </p:spPr>
        <p:txBody>
          <a:bodyPr/>
          <a:lstStyle/>
          <a:p>
            <a:r>
              <a:rPr lang="en-CA" sz="4000" dirty="0"/>
              <a:t>As the Simulation Iterates – Set the positions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CCCE63-E90E-41C6-A409-ABD471298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90" y="974078"/>
            <a:ext cx="5429250" cy="5581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1B9909-2F79-43DB-A496-7BA34EDA4486}"/>
              </a:ext>
            </a:extLst>
          </p:cNvPr>
          <p:cNvSpPr txBox="1"/>
          <p:nvPr/>
        </p:nvSpPr>
        <p:spPr>
          <a:xfrm>
            <a:off x="6172962" y="2193322"/>
            <a:ext cx="62729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Nodes are circles so their cx and cy are set thus </a:t>
            </a:r>
          </a:p>
          <a:p>
            <a:r>
              <a:rPr lang="en-CA" sz="2000" dirty="0"/>
              <a:t>positioning the circles based on the force.</a:t>
            </a:r>
          </a:p>
          <a:p>
            <a:endParaRPr lang="en-CA" sz="2000" dirty="0"/>
          </a:p>
          <a:p>
            <a:r>
              <a:rPr lang="en-CA" sz="2000" dirty="0"/>
              <a:t>Edges are lines drawn between two points</a:t>
            </a:r>
          </a:p>
          <a:p>
            <a:r>
              <a:rPr lang="en-CA" sz="2000" dirty="0"/>
              <a:t> (x1,y1) and (x2,y2)</a:t>
            </a:r>
          </a:p>
          <a:p>
            <a:endParaRPr lang="en-CA" sz="2000" dirty="0"/>
          </a:p>
          <a:p>
            <a:r>
              <a:rPr lang="en-CA" sz="2000" dirty="0"/>
              <a:t>As the simulation ticks these values are continuously </a:t>
            </a:r>
          </a:p>
          <a:p>
            <a:r>
              <a:rPr lang="en-CA" sz="2000" dirty="0"/>
              <a:t>updated creating the smooth effect of animation of </a:t>
            </a:r>
          </a:p>
          <a:p>
            <a:r>
              <a:rPr lang="en-CA" sz="2000" dirty="0"/>
              <a:t>nodes moving and colliding with one another.</a:t>
            </a:r>
          </a:p>
        </p:txBody>
      </p:sp>
    </p:spTree>
    <p:extLst>
      <p:ext uri="{BB962C8B-B14F-4D97-AF65-F5344CB8AC3E}">
        <p14:creationId xmlns:p14="http://schemas.microsoft.com/office/powerpoint/2010/main" val="819997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6BB0-1AC4-4F71-86F8-26F88797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Dragging Effects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AA627E-4273-4649-948C-1852F6977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95" y="2939911"/>
            <a:ext cx="3762375" cy="1733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AB7C96-3C80-4B9D-B510-168D81EAF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155" y="1334948"/>
            <a:ext cx="76390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15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9A0A-3D7C-4CBA-9A1B-E2B90A48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kinds of Layouts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6D924-6523-448A-BEC8-092909469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81540"/>
            <a:ext cx="9404722" cy="486686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Changing the initial set of forces that define the simulation changes the way in which the nodes are laid out and move.</a:t>
            </a:r>
          </a:p>
          <a:p>
            <a:pPr marL="0" indent="0">
              <a:buNone/>
            </a:pPr>
            <a:r>
              <a:rPr lang="en-CA" dirty="0"/>
              <a:t>For example in the dragging layout html file , modify the force simulation to the code snippet below -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66AA6-C3BC-470F-A35A-5EC996BE3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93" y="2967245"/>
            <a:ext cx="8934450" cy="1695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77FD80-E50F-4441-A128-63AE43122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493" y="4890867"/>
            <a:ext cx="1962150" cy="1771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C7A81A-E09F-4315-893B-D241B90571E6}"/>
              </a:ext>
            </a:extLst>
          </p:cNvPr>
          <p:cNvSpPr txBox="1"/>
          <p:nvPr/>
        </p:nvSpPr>
        <p:spPr>
          <a:xfrm>
            <a:off x="826066" y="4919008"/>
            <a:ext cx="64493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The strength in the </a:t>
            </a:r>
            <a:r>
              <a:rPr lang="en-CA" sz="2400" b="1" dirty="0" err="1"/>
              <a:t>forceManyBody</a:t>
            </a:r>
            <a:r>
              <a:rPr lang="en-CA" sz="2400" dirty="0"/>
              <a:t> is positive so the nodes are pulled towards each other</a:t>
            </a:r>
          </a:p>
          <a:p>
            <a:r>
              <a:rPr lang="en-CA" sz="2400" dirty="0"/>
              <a:t>While the </a:t>
            </a:r>
            <a:r>
              <a:rPr lang="en-CA" sz="2400" b="1" dirty="0" err="1"/>
              <a:t>forceCollide</a:t>
            </a:r>
            <a:r>
              <a:rPr lang="en-CA" sz="2400" dirty="0"/>
              <a:t> prevents the nodes from overlapping by giving a repelling force.</a:t>
            </a:r>
          </a:p>
        </p:txBody>
      </p:sp>
    </p:spTree>
    <p:extLst>
      <p:ext uri="{BB962C8B-B14F-4D97-AF65-F5344CB8AC3E}">
        <p14:creationId xmlns:p14="http://schemas.microsoft.com/office/powerpoint/2010/main" val="3075408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9A0A-3D7C-4CBA-9A1B-E2B90A48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kinds of Layouts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6D924-6523-448A-BEC8-092909469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81540"/>
            <a:ext cx="9404722" cy="486686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We can also separate the nodes into two groups. </a:t>
            </a:r>
          </a:p>
          <a:p>
            <a:pPr marL="0" indent="0">
              <a:buNone/>
            </a:pPr>
            <a:r>
              <a:rPr lang="en-CA" dirty="0"/>
              <a:t>For this we can play around with the centering force where we force the </a:t>
            </a:r>
            <a:r>
              <a:rPr lang="en-CA" b="1" dirty="0" err="1"/>
              <a:t>centerX</a:t>
            </a:r>
            <a:r>
              <a:rPr lang="en-CA" dirty="0"/>
              <a:t> of all even numbered nodes to one X position 200 and all odd nodes to another position 700.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613B9C-6E40-4B2E-AC37-F4411D03E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720" y="2651985"/>
            <a:ext cx="7353300" cy="2076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35509D-1280-41EE-AD68-A33BC8BD8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045" y="4878870"/>
            <a:ext cx="67246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27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Yoda - USE THE FORCE  &quot;LAYOUT &quot;">
            <a:extLst>
              <a:ext uri="{FF2B5EF4-FFF2-40B4-BE49-F238E27FC236}">
                <a16:creationId xmlns:a16="http://schemas.microsoft.com/office/drawing/2014/main" id="{AEEF7BDD-BD98-44E8-A0B6-F4408FD18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552450"/>
            <a:ext cx="7600950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28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BDB2-C59A-4D71-ADDE-77D137DF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Layout for Pie-Chart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BE4BA3-E395-4A6D-BA54-154ECCE26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43309"/>
            <a:ext cx="3009900" cy="31432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8E9BDB8-2CDC-4DDF-9636-3CAAEC1C001F}"/>
              </a:ext>
            </a:extLst>
          </p:cNvPr>
          <p:cNvSpPr/>
          <p:nvPr/>
        </p:nvSpPr>
        <p:spPr>
          <a:xfrm>
            <a:off x="4010295" y="3136638"/>
            <a:ext cx="546652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2AEF94-EB28-4C0F-B6F2-BEF764752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096" y="1208491"/>
            <a:ext cx="2860959" cy="546106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43149A5-40D7-4E44-8730-DF0536C90EF7}"/>
              </a:ext>
            </a:extLst>
          </p:cNvPr>
          <p:cNvSpPr/>
          <p:nvPr/>
        </p:nvSpPr>
        <p:spPr>
          <a:xfrm>
            <a:off x="7967948" y="3166455"/>
            <a:ext cx="569765" cy="467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DF0085-FD1F-486D-B054-34CC2CD3B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2823" y="2286344"/>
            <a:ext cx="2493066" cy="22853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B896D6-291F-4D2B-9837-CC5D65B78022}"/>
              </a:ext>
            </a:extLst>
          </p:cNvPr>
          <p:cNvSpPr txBox="1"/>
          <p:nvPr/>
        </p:nvSpPr>
        <p:spPr>
          <a:xfrm>
            <a:off x="646111" y="5034570"/>
            <a:ext cx="16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Initial Dataset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9EF7FA-8298-4690-BF8A-2AC396483561}"/>
              </a:ext>
            </a:extLst>
          </p:cNvPr>
          <p:cNvSpPr txBox="1"/>
          <p:nvPr/>
        </p:nvSpPr>
        <p:spPr>
          <a:xfrm>
            <a:off x="1764197" y="6192484"/>
            <a:ext cx="300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Dataset after applying layout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E2F9BB-A2E9-4807-A018-8EBB9A862668}"/>
              </a:ext>
            </a:extLst>
          </p:cNvPr>
          <p:cNvSpPr txBox="1"/>
          <p:nvPr/>
        </p:nvSpPr>
        <p:spPr>
          <a:xfrm>
            <a:off x="8915400" y="4690483"/>
            <a:ext cx="2630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Layout output converted into graphics</a:t>
            </a:r>
          </a:p>
        </p:txBody>
      </p:sp>
    </p:spTree>
    <p:extLst>
      <p:ext uri="{BB962C8B-B14F-4D97-AF65-F5344CB8AC3E}">
        <p14:creationId xmlns:p14="http://schemas.microsoft.com/office/powerpoint/2010/main" val="84671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88962" y="6049167"/>
            <a:ext cx="3414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https://github.com/d3/d3-voronoi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8651E6-DF08-46E3-8016-1C22735BE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756" y="940337"/>
            <a:ext cx="7118488" cy="497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4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2771" y="5789571"/>
            <a:ext cx="7517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https://github.com/d3/d3-3.x-api-reference/blob/master/Treemap-Layout.md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25F310-6978-4C5F-8B59-FFBDED6BC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01" y="464450"/>
            <a:ext cx="5546993" cy="510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5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0883" y="5464892"/>
            <a:ext cx="71208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https://github.com/d3/d3-3.x-api-reference/blob/master/Pack-Layout.md</a:t>
            </a:r>
            <a:endParaRPr lang="en-US" dirty="0"/>
          </a:p>
          <a:p>
            <a:r>
              <a:rPr lang="en-US" dirty="0"/>
              <a:t>Image reference - </a:t>
            </a:r>
            <a:r>
              <a:rPr lang="en-US" dirty="0">
                <a:hlinkClick r:id="rId3"/>
              </a:rPr>
              <a:t>https://d3indepth.com/layouts/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F4BBBA-B46C-4781-A007-B8B2D493E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851" y="817700"/>
            <a:ext cx="4736410" cy="452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4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1657" y="5541092"/>
            <a:ext cx="63094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Image reference - </a:t>
            </a:r>
            <a:r>
              <a:rPr lang="en-US" dirty="0">
                <a:hlinkClick r:id="rId2"/>
              </a:rPr>
              <a:t>https://clone-swarm.usask.ca/</a:t>
            </a:r>
            <a:endParaRPr lang="en-US" dirty="0"/>
          </a:p>
          <a:p>
            <a:r>
              <a:rPr lang="en-US" dirty="0"/>
              <a:t>Info - </a:t>
            </a:r>
            <a:r>
              <a:rPr lang="en-US" dirty="0">
                <a:hlinkClick r:id="rId3"/>
              </a:rPr>
              <a:t>https://d3-wiki.readthedocs.io/zh_CN/master/Tree-Layout/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E5D80B-5448-4269-8FAA-3AA95E9E81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59"/>
          <a:stretch/>
        </p:blipFill>
        <p:spPr>
          <a:xfrm>
            <a:off x="3539715" y="457199"/>
            <a:ext cx="4853367" cy="49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6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73439" y="5413871"/>
            <a:ext cx="317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https://github.com/d3/d3-force</a:t>
            </a:r>
          </a:p>
        </p:txBody>
      </p:sp>
      <p:pic>
        <p:nvPicPr>
          <p:cNvPr id="1026" name="Picture 2" descr="Image result for d3 force layout">
            <a:extLst>
              <a:ext uri="{FF2B5EF4-FFF2-40B4-BE49-F238E27FC236}">
                <a16:creationId xmlns:a16="http://schemas.microsoft.com/office/drawing/2014/main" id="{1D2D78EE-2B36-4258-A4E7-68F82EF93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732" y="522628"/>
            <a:ext cx="5376206" cy="476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823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F76C-6946-4D08-B056-C4423D1C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1 – Pie Chart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B2D4D9-C088-427F-8C0E-C8928570C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471612"/>
            <a:ext cx="65151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8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1640</TotalTime>
  <Words>857</Words>
  <Application>Microsoft Office PowerPoint</Application>
  <PresentationFormat>Widescreen</PresentationFormat>
  <Paragraphs>86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 3</vt:lpstr>
      <vt:lpstr>Ion</vt:lpstr>
      <vt:lpstr>Layout Algorithms in D3.js </vt:lpstr>
      <vt:lpstr>What are Layouts</vt:lpstr>
      <vt:lpstr>Example Layout for Pie-Chart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1 – Pie Chart </vt:lpstr>
      <vt:lpstr>Example 1 – Creating the Container</vt:lpstr>
      <vt:lpstr>Create a color scale for the data</vt:lpstr>
      <vt:lpstr>Configure Pie Layout and Arc Layout</vt:lpstr>
      <vt:lpstr>Generate Path Elements</vt:lpstr>
      <vt:lpstr>Chart Legends</vt:lpstr>
      <vt:lpstr>Example 2 – Force Directed Layout </vt:lpstr>
      <vt:lpstr>D3-Force</vt:lpstr>
      <vt:lpstr>Steps in Setting up a Force Simulation</vt:lpstr>
      <vt:lpstr>Built in Force Functions</vt:lpstr>
      <vt:lpstr>Input Data </vt:lpstr>
      <vt:lpstr>Setup Force Simulation</vt:lpstr>
      <vt:lpstr>Create Visual Elements</vt:lpstr>
      <vt:lpstr>As the Simulation Iterates – Set the positions</vt:lpstr>
      <vt:lpstr>Dragging Effects </vt:lpstr>
      <vt:lpstr>Other kinds of Layouts </vt:lpstr>
      <vt:lpstr>Other kinds of Layouts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D3.js </dc:title>
  <dc:creator>debajyoti mondal</dc:creator>
  <cp:lastModifiedBy>Venkat Bandi</cp:lastModifiedBy>
  <cp:revision>135</cp:revision>
  <dcterms:created xsi:type="dcterms:W3CDTF">2017-12-03T16:27:57Z</dcterms:created>
  <dcterms:modified xsi:type="dcterms:W3CDTF">2018-10-29T11:48:52Z</dcterms:modified>
</cp:coreProperties>
</file>