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17"/>
  </p:notesMasterIdLst>
  <p:sldIdLst>
    <p:sldId id="256" r:id="rId2"/>
    <p:sldId id="269" r:id="rId3"/>
    <p:sldId id="273" r:id="rId4"/>
    <p:sldId id="290" r:id="rId5"/>
    <p:sldId id="291" r:id="rId6"/>
    <p:sldId id="276" r:id="rId7"/>
    <p:sldId id="263" r:id="rId8"/>
    <p:sldId id="277" r:id="rId9"/>
    <p:sldId id="278" r:id="rId10"/>
    <p:sldId id="293" r:id="rId11"/>
    <p:sldId id="279" r:id="rId12"/>
    <p:sldId id="280" r:id="rId13"/>
    <p:sldId id="281" r:id="rId14"/>
    <p:sldId id="282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67" autoAdjust="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6190C-3C84-46E6-B023-7C78E624849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ED981-532E-419E-A35E-798199DC2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8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76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32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00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08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9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01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10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81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70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5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42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9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63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5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6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2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9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5CA037-1562-44A1-81D1-2BCF99CE123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6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D3.js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227" y="3765771"/>
            <a:ext cx="9430386" cy="187302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Debajyoti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Mondal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VENKAT BANDI – TA </a:t>
            </a:r>
          </a:p>
          <a:p>
            <a:r>
              <a:rPr lang="en-US" cap="none" dirty="0">
                <a:solidFill>
                  <a:schemeClr val="accent5">
                    <a:lumMod val="50000"/>
                  </a:schemeClr>
                </a:solidFill>
              </a:rPr>
              <a:t>venkat.bandi@usask.ca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G72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Thorvaldson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GROUND FLOOR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University of Saskatchewan</a:t>
            </a:r>
          </a:p>
        </p:txBody>
      </p:sp>
      <p:sp>
        <p:nvSpPr>
          <p:cNvPr id="5" name="Rectangle 4"/>
          <p:cNvSpPr/>
          <p:nvPr/>
        </p:nvSpPr>
        <p:spPr>
          <a:xfrm>
            <a:off x="5516880" y="2821560"/>
            <a:ext cx="6124893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dataset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19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17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516" y="3765771"/>
            <a:ext cx="6023619" cy="130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3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1C569695-1998-4A1F-9E3A-53E186945544}"/>
              </a:ext>
            </a:extLst>
          </p:cNvPr>
          <p:cNvSpPr txBox="1">
            <a:spLocks/>
          </p:cNvSpPr>
          <p:nvPr/>
        </p:nvSpPr>
        <p:spPr>
          <a:xfrm>
            <a:off x="494833" y="28507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 2  - Bar 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E8AE0-F187-434F-BFBC-1857BB02490A}"/>
              </a:ext>
            </a:extLst>
          </p:cNvPr>
          <p:cNvSpPr txBox="1"/>
          <p:nvPr/>
        </p:nvSpPr>
        <p:spPr>
          <a:xfrm>
            <a:off x="1338267" y="4686300"/>
            <a:ext cx="9515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origin is in the top left corner in SVG by default so drawing a set of rectangles with different heights would give Figure 2 which is not what we want.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 we change the Y values from 0 to a dynamic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Then we invert the plot , we do this by pushing each rectangle downwards by Hr </a:t>
            </a:r>
          </a:p>
          <a:p>
            <a:r>
              <a:rPr lang="en-CA" dirty="0"/>
              <a:t>	</a:t>
            </a:r>
          </a:p>
          <a:p>
            <a:r>
              <a:rPr lang="en-CA" dirty="0"/>
              <a:t>				 Hr = h – (d*4)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EAF19C-2B03-4E53-B9F6-40B16246C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07" y="2997823"/>
            <a:ext cx="5112423" cy="1400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DCBAE1-2BB7-4FED-ADCC-F90E7293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107" y="1296181"/>
            <a:ext cx="5147685" cy="1132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00A963-9D18-45E2-9D1F-85FF0367BC81}"/>
              </a:ext>
            </a:extLst>
          </p:cNvPr>
          <p:cNvSpPr txBox="1"/>
          <p:nvPr/>
        </p:nvSpPr>
        <p:spPr>
          <a:xfrm>
            <a:off x="8852170" y="1685608"/>
            <a:ext cx="139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F6113-A5E0-450C-9588-56BCEDAC01DA}"/>
              </a:ext>
            </a:extLst>
          </p:cNvPr>
          <p:cNvSpPr txBox="1"/>
          <p:nvPr/>
        </p:nvSpPr>
        <p:spPr>
          <a:xfrm>
            <a:off x="8852170" y="3372921"/>
            <a:ext cx="139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194981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94833" y="1152983"/>
            <a:ext cx="11321143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svg.selectAll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enter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"x"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"y"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"fill"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rgb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(0,0,"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Math.round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")"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4833" y="1152983"/>
            <a:ext cx="1132114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w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500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dataset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19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17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//Create SVG element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d3.select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"body"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svg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5751" y="5628290"/>
            <a:ext cx="9459306" cy="849228"/>
          </a:xfrm>
          <a:prstGeom prst="rect">
            <a:avLst/>
          </a:prstGeom>
          <a:solidFill>
            <a:schemeClr val="lt1">
              <a:alpha val="89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0348483D-DACC-45D4-84E8-0DCC43EC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33" y="285078"/>
            <a:ext cx="9404723" cy="1400530"/>
          </a:xfrm>
        </p:spPr>
        <p:txBody>
          <a:bodyPr/>
          <a:lstStyle/>
          <a:p>
            <a:r>
              <a:rPr lang="en-US" dirty="0"/>
              <a:t>Example 2  - Bar Chart</a:t>
            </a:r>
          </a:p>
        </p:txBody>
      </p:sp>
    </p:spTree>
    <p:extLst>
      <p:ext uri="{BB962C8B-B14F-4D97-AF65-F5344CB8AC3E}">
        <p14:creationId xmlns:p14="http://schemas.microsoft.com/office/powerpoint/2010/main" val="2885873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94833" y="1152983"/>
            <a:ext cx="11321143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svg.selectAll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enter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"x"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"y"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"fill"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rgb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(0,0,"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")"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4833" y="1152983"/>
            <a:ext cx="1132114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w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500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dataset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19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17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//Create SVG element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d3.select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"body"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svg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E76CCE99-A4A4-41DD-B262-D4DFF0BB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33" y="285078"/>
            <a:ext cx="9404723" cy="1400530"/>
          </a:xfrm>
        </p:spPr>
        <p:txBody>
          <a:bodyPr/>
          <a:lstStyle/>
          <a:p>
            <a:r>
              <a:rPr lang="en-US" dirty="0"/>
              <a:t>Example 2  - Bar Chart</a:t>
            </a:r>
          </a:p>
        </p:txBody>
      </p:sp>
    </p:spTree>
    <p:extLst>
      <p:ext uri="{BB962C8B-B14F-4D97-AF65-F5344CB8AC3E}">
        <p14:creationId xmlns:p14="http://schemas.microsoft.com/office/powerpoint/2010/main" val="4162070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4833" y="285078"/>
            <a:ext cx="9404723" cy="1400530"/>
          </a:xfrm>
        </p:spPr>
        <p:txBody>
          <a:bodyPr/>
          <a:lstStyle/>
          <a:p>
            <a:r>
              <a:rPr lang="en-US" dirty="0"/>
              <a:t>Example 2  - Bar Chart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833" y="1152983"/>
            <a:ext cx="11321143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svg.selectAll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enter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"x"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"y"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"fill"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rgb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(0,0,"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")"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4833" y="1152983"/>
            <a:ext cx="1132114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w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500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dataset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19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17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//Create SVG element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d3.select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"body"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svg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751" y="1727579"/>
            <a:ext cx="4848225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556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4833" y="285078"/>
            <a:ext cx="9404723" cy="1400530"/>
          </a:xfrm>
        </p:spPr>
        <p:txBody>
          <a:bodyPr/>
          <a:lstStyle/>
          <a:p>
            <a:r>
              <a:rPr lang="en-US" dirty="0"/>
              <a:t>Example 2  - Bar Chart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833" y="1152983"/>
            <a:ext cx="11321143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svg.selectAll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"text"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enter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"text"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"x"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"y"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"font-family"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"sans-serif"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"font-size"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"11px"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"fill"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"white"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20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4833" y="1152983"/>
            <a:ext cx="11321143" cy="1061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w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500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h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dataset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19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21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17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00" dirty="0">
                <a:solidFill>
                  <a:srgbClr val="008000"/>
                </a:solidFill>
                <a:latin typeface="Courier New" panose="02070309020205020404" pitchFamily="49" charset="0"/>
              </a:rPr>
              <a:t>//Create SVG element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d3.select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"body"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3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svg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		.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endParaRPr lang="en-US" sz="3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svg.selectAll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3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enter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3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3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"x"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*(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w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"y"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-(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3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3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"fill"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3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3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rgb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(0,0,"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Math.round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")"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en-US" sz="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3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639" y="1152983"/>
            <a:ext cx="7562337" cy="16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60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38B1-7AB3-4061-9411-125BDDA8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535" y="3191348"/>
            <a:ext cx="9404723" cy="1400530"/>
          </a:xfrm>
        </p:spPr>
        <p:txBody>
          <a:bodyPr/>
          <a:lstStyle/>
          <a:p>
            <a:r>
              <a:rPr lang="en-CA" sz="2800" dirty="0"/>
              <a:t>Try to modify the same code to get the graph below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77741-1D7B-49C1-AC69-7EF3BD4D7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839" y="4104863"/>
            <a:ext cx="7683727" cy="1563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A85309-4856-45A3-AEA9-FD25F41E9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535" y="1371647"/>
            <a:ext cx="7562337" cy="1637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BA2321-70CF-4E48-8C3C-24A9BFEE89C8}"/>
              </a:ext>
            </a:extLst>
          </p:cNvPr>
          <p:cNvSpPr txBox="1"/>
          <p:nvPr/>
        </p:nvSpPr>
        <p:spPr>
          <a:xfrm>
            <a:off x="2463881" y="5935596"/>
            <a:ext cx="7264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you cannot figure out the solution yourself , look at example_2_modified.html for help.</a:t>
            </a:r>
          </a:p>
        </p:txBody>
      </p:sp>
    </p:spTree>
    <p:extLst>
      <p:ext uri="{BB962C8B-B14F-4D97-AF65-F5344CB8AC3E}">
        <p14:creationId xmlns:p14="http://schemas.microsoft.com/office/powerpoint/2010/main" val="418976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46111" y="1996751"/>
            <a:ext cx="10961171" cy="4273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Windows [Version 10.0.15063]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2017 Microsoft Corporation. All rights reserved.</a:t>
            </a:r>
          </a:p>
          <a:p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C:\&gt;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-m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SimpleHTTPServer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8888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C:\Users\jyoti\AppData\Local\Programs\Python\Python37-32\python.exe: No module named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SimpleHTTPServer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C:\&gt;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-m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http.server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8888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Serving HTTP on 0.0.0.0 port 8888 (http://0.0.0.0:8888/) ...</a:t>
            </a:r>
          </a:p>
        </p:txBody>
      </p:sp>
    </p:spTree>
    <p:extLst>
      <p:ext uri="{BB962C8B-B14F-4D97-AF65-F5344CB8AC3E}">
        <p14:creationId xmlns:p14="http://schemas.microsoft.com/office/powerpoint/2010/main" val="137138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5DC1703-D581-4E16-ADA2-70E9787B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1 - Creating a SVG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79BD50-E828-4D3B-973C-4E2D22F4C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" y="1381125"/>
            <a:ext cx="7496175" cy="24193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17CA2E-F696-4E79-A132-DE445184B7E9}"/>
              </a:ext>
            </a:extLst>
          </p:cNvPr>
          <p:cNvSpPr txBox="1"/>
          <p:nvPr/>
        </p:nvSpPr>
        <p:spPr>
          <a:xfrm>
            <a:off x="729574" y="4096812"/>
            <a:ext cx="106128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/>
              <a:t>Store width and height values in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/>
              <a:t>Get the body and attach a new SVG element to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/>
              <a:t>Set the width and height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/>
              <a:t>Store the SVG element in a variable</a:t>
            </a:r>
          </a:p>
        </p:txBody>
      </p:sp>
    </p:spTree>
    <p:extLst>
      <p:ext uri="{BB962C8B-B14F-4D97-AF65-F5344CB8AC3E}">
        <p14:creationId xmlns:p14="http://schemas.microsoft.com/office/powerpoint/2010/main" val="117330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5DC1703-D581-4E16-ADA2-70E9787B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1 - Creating a Set of Circles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17CA2E-F696-4E79-A132-DE445184B7E9}"/>
              </a:ext>
            </a:extLst>
          </p:cNvPr>
          <p:cNvSpPr txBox="1"/>
          <p:nvPr/>
        </p:nvSpPr>
        <p:spPr>
          <a:xfrm>
            <a:off x="744045" y="3681460"/>
            <a:ext cx="106128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i="1" dirty="0" err="1">
                <a:solidFill>
                  <a:srgbClr val="FF0000"/>
                </a:solidFill>
              </a:rPr>
              <a:t>selectAll</a:t>
            </a:r>
            <a:r>
              <a:rPr lang="en-CA" sz="2800" dirty="0"/>
              <a:t> function gets all the circles on the page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/>
              <a:t>However, if there aren’t any it creates an empty virtual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i="1" dirty="0">
                <a:solidFill>
                  <a:srgbClr val="FF0000"/>
                </a:solidFill>
              </a:rPr>
              <a:t>data</a:t>
            </a:r>
            <a:r>
              <a:rPr lang="en-CA" sz="2800" dirty="0"/>
              <a:t> function then binds the elements to the provided data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/>
              <a:t>So each value in the array </a:t>
            </a:r>
            <a:r>
              <a:rPr lang="en-CA" sz="2800" i="1" dirty="0">
                <a:solidFill>
                  <a:srgbClr val="FF0000"/>
                </a:solidFill>
              </a:rPr>
              <a:t>dataset</a:t>
            </a:r>
            <a:r>
              <a:rPr lang="en-CA" sz="2800" dirty="0"/>
              <a:t> is now bound to one virtual element after the </a:t>
            </a:r>
            <a:r>
              <a:rPr lang="en-CA" sz="2800" dirty="0">
                <a:solidFill>
                  <a:srgbClr val="FF0000"/>
                </a:solidFill>
              </a:rPr>
              <a:t>enter</a:t>
            </a:r>
            <a:r>
              <a:rPr lang="en-CA" sz="2800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/>
              <a:t>Then for each virtual element add an actual circle </a:t>
            </a:r>
          </a:p>
          <a:p>
            <a:endParaRPr lang="en-CA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09D0D5-62C9-4477-BF5F-CA89C25C9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45" y="1401897"/>
            <a:ext cx="8287603" cy="202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5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5DC1703-D581-4E16-ADA2-70E9787B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Set of Circles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17CA2E-F696-4E79-A132-DE445184B7E9}"/>
              </a:ext>
            </a:extLst>
          </p:cNvPr>
          <p:cNvSpPr txBox="1"/>
          <p:nvPr/>
        </p:nvSpPr>
        <p:spPr>
          <a:xfrm>
            <a:off x="5899704" y="1249545"/>
            <a:ext cx="57318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For each circle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Set the X position based on the array index since circles are laid horizontally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Set the Y position constant so all circles are in the same level vertically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Set the radius based on the score, the </a:t>
            </a:r>
            <a:r>
              <a:rPr lang="en-CA" sz="2800" i="1" dirty="0">
                <a:solidFill>
                  <a:srgbClr val="FF0000"/>
                </a:solidFill>
              </a:rPr>
              <a:t>d</a:t>
            </a:r>
            <a:r>
              <a:rPr lang="en-CA" sz="2800" dirty="0"/>
              <a:t> variable has an object which has both team name and score values, pick only score.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BC516-291C-470D-9796-754D0C404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726734"/>
            <a:ext cx="49244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7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6111" y="273816"/>
            <a:ext cx="9404723" cy="1400530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80387" y="1215439"/>
            <a:ext cx="1683242" cy="2074595"/>
            <a:chOff x="9411478" y="1853248"/>
            <a:chExt cx="1683242" cy="2074595"/>
          </a:xfrm>
        </p:grpSpPr>
        <p:sp>
          <p:nvSpPr>
            <p:cNvPr id="2" name="Rectangle 1"/>
            <p:cNvSpPr/>
            <p:nvPr/>
          </p:nvSpPr>
          <p:spPr>
            <a:xfrm>
              <a:off x="9411478" y="2450515"/>
              <a:ext cx="1683242" cy="147732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  <a:latin typeface="Courier New" panose="02070309020205020404" pitchFamily="49" charset="0"/>
                </a:rPr>
                <a:t>team,score</a:t>
              </a:r>
              <a:endParaRPr lang="en-US" dirty="0">
                <a:solidFill>
                  <a:srgbClr val="008000"/>
                </a:solidFill>
                <a:latin typeface="Courier New" panose="02070309020205020404" pitchFamily="49" charset="0"/>
              </a:endParaRPr>
            </a:p>
            <a:p>
              <a:r>
                <a:rPr lang="en-US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A,13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B,34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C,43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D,23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411478" y="1967215"/>
              <a:ext cx="1425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Input.csv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411478" y="1853248"/>
              <a:ext cx="1683242" cy="2074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C4D3186-A237-40AF-94DB-67760634A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981" y="452718"/>
            <a:ext cx="6332621" cy="61808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CCAB28-F46F-461B-827F-A9C63942C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16" y="5604453"/>
            <a:ext cx="2608185" cy="884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05AF50-C3CD-4624-BE9F-959613ACE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916" y="3527017"/>
            <a:ext cx="2608186" cy="8411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A24934-69D0-4F63-80F5-6BF74675C549}"/>
              </a:ext>
            </a:extLst>
          </p:cNvPr>
          <p:cNvSpPr txBox="1"/>
          <p:nvPr/>
        </p:nvSpPr>
        <p:spPr>
          <a:xfrm>
            <a:off x="218659" y="4529609"/>
            <a:ext cx="4611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Try to get the image below using the attribute “fill” with the same code sample</a:t>
            </a:r>
          </a:p>
          <a:p>
            <a:r>
              <a:rPr lang="en-CA" dirty="0"/>
              <a:t> hint : red is </a:t>
            </a:r>
            <a:r>
              <a:rPr lang="en-CA" dirty="0" err="1"/>
              <a:t>rgb</a:t>
            </a:r>
            <a:r>
              <a:rPr lang="en-CA" dirty="0"/>
              <a:t>(255,0,0)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94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4833" y="285078"/>
            <a:ext cx="9404723" cy="1400530"/>
          </a:xfrm>
        </p:spPr>
        <p:txBody>
          <a:bodyPr/>
          <a:lstStyle/>
          <a:p>
            <a:r>
              <a:rPr lang="en-US" dirty="0"/>
              <a:t>Example 2 - Display Static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833" y="1152983"/>
            <a:ext cx="11321143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w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500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h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dataset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21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17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//Create SVG element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d3.select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"body"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svg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4E3A9-84F5-4317-9B00-00B2FFA3E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612" y="4267657"/>
            <a:ext cx="7642012" cy="1681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723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4833" y="285078"/>
            <a:ext cx="9404723" cy="1400530"/>
          </a:xfrm>
        </p:spPr>
        <p:txBody>
          <a:bodyPr/>
          <a:lstStyle/>
          <a:p>
            <a:r>
              <a:rPr lang="en-US" dirty="0"/>
              <a:t>Example 2  - Bar Chart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833" y="1152983"/>
            <a:ext cx="11321143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svg.selectAll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enter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"x"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"y"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"fill"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rgb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(0,0,"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Math.round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")"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4833" y="1152983"/>
            <a:ext cx="1132114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w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500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dataset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19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17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//Create SVG element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d3.select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"body"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svg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5751" y="3799490"/>
            <a:ext cx="9459306" cy="2678028"/>
          </a:xfrm>
          <a:prstGeom prst="rect">
            <a:avLst/>
          </a:prstGeom>
          <a:solidFill>
            <a:schemeClr val="lt1">
              <a:alpha val="89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4A9B0-A44E-4D3B-9D71-6B17DF7AD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73" y="1921463"/>
            <a:ext cx="4848225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045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94833" y="1152983"/>
            <a:ext cx="11321143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svg.selectAll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enter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"x"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"y"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"fill"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rgb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(0,0,"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Math.round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")"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4833" y="1152983"/>
            <a:ext cx="1132114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w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500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dataset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19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17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//Create SVG element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d3.select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"body"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svg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5751" y="4871546"/>
            <a:ext cx="9459306" cy="1605972"/>
          </a:xfrm>
          <a:prstGeom prst="rect">
            <a:avLst/>
          </a:prstGeom>
          <a:solidFill>
            <a:schemeClr val="lt1">
              <a:alpha val="89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09ED6DFF-2B90-46D4-88F9-DF50A5ADF2AC}"/>
              </a:ext>
            </a:extLst>
          </p:cNvPr>
          <p:cNvSpPr txBox="1">
            <a:spLocks/>
          </p:cNvSpPr>
          <p:nvPr/>
        </p:nvSpPr>
        <p:spPr>
          <a:xfrm>
            <a:off x="494833" y="28507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 2  - Bar Chart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38A061-9D92-4C1F-9B8E-0CAD3537A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973" y="1924091"/>
            <a:ext cx="4848225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605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1004</TotalTime>
  <Words>1091</Words>
  <Application>Microsoft Office PowerPoint</Application>
  <PresentationFormat>Widescreen</PresentationFormat>
  <Paragraphs>239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 3</vt:lpstr>
      <vt:lpstr>Ion</vt:lpstr>
      <vt:lpstr>D3.js </vt:lpstr>
      <vt:lpstr>Start the Server</vt:lpstr>
      <vt:lpstr>Example 1 - Creating a SVG</vt:lpstr>
      <vt:lpstr>Example 1 - Creating a Set of Circles</vt:lpstr>
      <vt:lpstr>Creating a Set of Circles</vt:lpstr>
      <vt:lpstr>Example 1</vt:lpstr>
      <vt:lpstr>Example 2 - Display Static Data</vt:lpstr>
      <vt:lpstr>Example 2  - Bar Chart</vt:lpstr>
      <vt:lpstr>PowerPoint Presentation</vt:lpstr>
      <vt:lpstr>PowerPoint Presentation</vt:lpstr>
      <vt:lpstr>Example 2  - Bar Chart</vt:lpstr>
      <vt:lpstr>Example 2  - Bar Chart</vt:lpstr>
      <vt:lpstr>Example 2  - Bar Chart</vt:lpstr>
      <vt:lpstr>Example 2  - Bar Chart</vt:lpstr>
      <vt:lpstr>Try to modify the same code to get the graph below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</dc:title>
  <dc:creator>debajyoti mondal</dc:creator>
  <cp:lastModifiedBy>Venkat Bandi</cp:lastModifiedBy>
  <cp:revision>79</cp:revision>
  <dcterms:created xsi:type="dcterms:W3CDTF">2017-12-03T16:27:57Z</dcterms:created>
  <dcterms:modified xsi:type="dcterms:W3CDTF">2018-09-24T08:05:58Z</dcterms:modified>
</cp:coreProperties>
</file>