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Exo 2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2-regular.fntdata"/><Relationship Id="rId11" Type="http://schemas.openxmlformats.org/officeDocument/2006/relationships/slide" Target="slides/slide7.xml"/><Relationship Id="rId22" Type="http://schemas.openxmlformats.org/officeDocument/2006/relationships/font" Target="fonts/Exo2-italic.fntdata"/><Relationship Id="rId10" Type="http://schemas.openxmlformats.org/officeDocument/2006/relationships/slide" Target="slides/slide6.xml"/><Relationship Id="rId21" Type="http://schemas.openxmlformats.org/officeDocument/2006/relationships/font" Target="fonts/Exo2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Exo2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hyperlink" Target="https://www.kaggle.com/sudalairajkumar/simple-exploration-notebook-personalized-medicin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0A749D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17534" r="6788" t="0"/>
          <a:stretch/>
        </p:blipFill>
        <p:spPr>
          <a:xfrm>
            <a:off x="-37900" y="0"/>
            <a:ext cx="92269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-37900" y="0"/>
            <a:ext cx="9226800" cy="6858000"/>
          </a:xfrm>
          <a:prstGeom prst="rect">
            <a:avLst/>
          </a:prstGeom>
          <a:solidFill>
            <a:srgbClr val="075979">
              <a:alpha val="7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-150525" y="6000750"/>
            <a:ext cx="8851200" cy="60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Exo 2"/>
                <a:ea typeface="Exo 2"/>
                <a:cs typeface="Exo 2"/>
                <a:sym typeface="Exo 2"/>
              </a:rPr>
              <a:t>Matt Shaffer    ·    W207 Final Project    ·    16 August 2017</a:t>
            </a:r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2522475" y="913550"/>
            <a:ext cx="5765700" cy="134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Personalized Medicine:</a:t>
            </a:r>
            <a:r>
              <a:rPr lang="en" sz="360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" sz="240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Redefining Cancer Treatment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5346550" y="101162"/>
            <a:ext cx="3685200" cy="5115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 Architecture</a:t>
            </a:r>
          </a:p>
        </p:txBody>
      </p:sp>
      <p:sp>
        <p:nvSpPr>
          <p:cNvPr id="168" name="Shape 168"/>
          <p:cNvSpPr txBox="1"/>
          <p:nvPr>
            <p:ph type="ctrTitle"/>
          </p:nvPr>
        </p:nvSpPr>
        <p:spPr>
          <a:xfrm>
            <a:off x="2510150" y="3980550"/>
            <a:ext cx="3685200" cy="86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(Similar Idea)</a:t>
            </a:r>
          </a:p>
        </p:txBody>
      </p:sp>
      <p:sp>
        <p:nvSpPr>
          <p:cNvPr id="169" name="Shape 169"/>
          <p:cNvSpPr txBox="1"/>
          <p:nvPr>
            <p:ph type="ctrTitle"/>
          </p:nvPr>
        </p:nvSpPr>
        <p:spPr>
          <a:xfrm>
            <a:off x="3080000" y="716900"/>
            <a:ext cx="3296700" cy="60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Dense Network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4842450"/>
            <a:ext cx="57340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820" y="1321400"/>
            <a:ext cx="6878153" cy="312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Shape 172"/>
          <p:cNvCxnSpPr/>
          <p:nvPr/>
        </p:nvCxnSpPr>
        <p:spPr>
          <a:xfrm>
            <a:off x="5440550" y="562825"/>
            <a:ext cx="36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4583250" y="-26400"/>
            <a:ext cx="4560900" cy="5284200"/>
          </a:xfrm>
          <a:prstGeom prst="rect">
            <a:avLst/>
          </a:prstGeom>
          <a:solidFill>
            <a:srgbClr val="DBE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0" y="-26400"/>
            <a:ext cx="4560900" cy="528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0" y="5257800"/>
            <a:ext cx="9144000" cy="1573800"/>
          </a:xfrm>
          <a:prstGeom prst="rect">
            <a:avLst/>
          </a:prstGeom>
          <a:solidFill>
            <a:srgbClr val="39454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ctrTitle"/>
          </p:nvPr>
        </p:nvSpPr>
        <p:spPr>
          <a:xfrm>
            <a:off x="180150" y="146937"/>
            <a:ext cx="4200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Lessons</a:t>
            </a:r>
          </a:p>
        </p:txBody>
      </p:sp>
      <p:sp>
        <p:nvSpPr>
          <p:cNvPr id="181" name="Shape 181"/>
          <p:cNvSpPr txBox="1"/>
          <p:nvPr>
            <p:ph type="ctrTitle"/>
          </p:nvPr>
        </p:nvSpPr>
        <p:spPr>
          <a:xfrm>
            <a:off x="5021100" y="77420"/>
            <a:ext cx="3685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to Try</a:t>
            </a:r>
          </a:p>
        </p:txBody>
      </p:sp>
      <p:sp>
        <p:nvSpPr>
          <p:cNvPr id="182" name="Shape 182"/>
          <p:cNvSpPr txBox="1"/>
          <p:nvPr>
            <p:ph type="ctrTitle"/>
          </p:nvPr>
        </p:nvSpPr>
        <p:spPr>
          <a:xfrm>
            <a:off x="1156875" y="5308300"/>
            <a:ext cx="6597300" cy="124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CCCCC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 algn="r">
              <a:spcBef>
                <a:spcPts val="0"/>
              </a:spcBef>
              <a:buNone/>
            </a:pPr>
            <a:r>
              <a:rPr lang="en" sz="1100">
                <a:solidFill>
                  <a:srgbClr val="EFEFE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11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 best: 443 of 790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Score 0.82386</a:t>
            </a:r>
          </a:p>
        </p:txBody>
      </p:sp>
      <p:sp>
        <p:nvSpPr>
          <p:cNvPr id="183" name="Shape 183"/>
          <p:cNvSpPr txBox="1"/>
          <p:nvPr>
            <p:ph type="ctrTitle"/>
          </p:nvPr>
        </p:nvSpPr>
        <p:spPr>
          <a:xfrm>
            <a:off x="437850" y="1053210"/>
            <a:ext cx="3762600" cy="31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engineering takes a long time.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Genetics is complicated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45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 mining is hard with limited data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45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4" name="Shape 184"/>
          <p:cNvSpPr txBox="1"/>
          <p:nvPr>
            <p:ph type="ctrTitle"/>
          </p:nvPr>
        </p:nvSpPr>
        <p:spPr>
          <a:xfrm>
            <a:off x="4982400" y="1013598"/>
            <a:ext cx="3762600" cy="318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Further exploration with models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Parsing external data sources: </a:t>
            </a: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Collect more text data using APIs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45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Collect more data on genes using APIs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3945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Sampling methods to overcome data imbalance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583250" y="1573800"/>
            <a:ext cx="4560900" cy="5284200"/>
          </a:xfrm>
          <a:prstGeom prst="rect">
            <a:avLst/>
          </a:prstGeom>
          <a:solidFill>
            <a:srgbClr val="DBE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0"/>
            <a:ext cx="9144000" cy="1573799"/>
          </a:xfrm>
          <a:prstGeom prst="rect">
            <a:avLst/>
          </a:prstGeom>
          <a:solidFill>
            <a:srgbClr val="E5F1F5">
              <a:alpha val="9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916875" y="2683800"/>
            <a:ext cx="4134000" cy="306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</a:t>
            </a:r>
            <a:r>
              <a:rPr b="1"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</a:t>
            </a: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(the gene where this genetic mutation is located)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</a:t>
            </a:r>
            <a:r>
              <a:rPr b="1"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Variation</a:t>
            </a:r>
            <a:r>
              <a:rPr lang="en" sz="9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(the aminoacid change for this mutation)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b="1"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</a:t>
            </a: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(1-9 the class this genetic mutation has been classified on)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</a:t>
            </a:r>
            <a:r>
              <a:rPr b="1"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</a:t>
            </a: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corpus</a:t>
            </a: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43434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(the clinical evidence used to classify the genetic mutation)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76550" cy="157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ctrTitle"/>
          </p:nvPr>
        </p:nvSpPr>
        <p:spPr>
          <a:xfrm>
            <a:off x="5021100" y="1798662"/>
            <a:ext cx="3685200" cy="51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Features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62419" l="0" r="0" t="4249"/>
          <a:stretch/>
        </p:blipFill>
        <p:spPr>
          <a:xfrm>
            <a:off x="0" y="-3725"/>
            <a:ext cx="4583250" cy="15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712" y="377325"/>
            <a:ext cx="22860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14650" y="2229700"/>
            <a:ext cx="40812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100">
              <a:solidFill>
                <a:srgbClr val="47494D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Quattrocento Sans"/>
              <a:buAutoNum type="arabicPeriod"/>
            </a:pPr>
            <a:r>
              <a:rPr lang="en" sz="1100">
                <a:solidFill>
                  <a:srgbClr val="2429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molecular pathologist selects a list of genetic variations of interest that he/she want to analyze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4292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Quattrocento Sans"/>
              <a:buAutoNum type="arabicPeriod"/>
            </a:pPr>
            <a:r>
              <a:rPr lang="en" sz="1100">
                <a:solidFill>
                  <a:srgbClr val="2429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molecular pathologist searches for evidence in the medical literature that somehow are relevant to the genetic variations of interest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4292E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Clr>
                <a:srgbClr val="24292E"/>
              </a:buClr>
              <a:buSzPct val="100000"/>
              <a:buFont typeface="Quattrocento Sans"/>
              <a:buAutoNum type="arabicPeriod"/>
            </a:pPr>
            <a:r>
              <a:rPr lang="en" sz="1100">
                <a:solidFill>
                  <a:srgbClr val="24292E"/>
                </a:solidFill>
                <a:highlight>
                  <a:srgbClr val="FFFAA5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Finally, this molecular pathologist spends a huge amount of time analyzing the evidence related to each of the variations to classify them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4292E"/>
              </a:solidFill>
              <a:highlight>
                <a:srgbClr val="FFFAA5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100">
                <a:solidFill>
                  <a:srgbClr val="47494D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Goal</a:t>
            </a:r>
          </a:p>
          <a:p>
            <a:pPr lvl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100" u="sng">
                <a:solidFill>
                  <a:srgbClr val="4749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Replace step 3</a:t>
            </a:r>
            <a:r>
              <a:rPr lang="en" sz="1100">
                <a:solidFill>
                  <a:srgbClr val="47494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by a machine learning model.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312650" y="1886462"/>
            <a:ext cx="3685200" cy="51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1573800"/>
            <a:ext cx="4560900" cy="528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0"/>
            <a:ext cx="9144000" cy="1573799"/>
          </a:xfrm>
          <a:prstGeom prst="rect">
            <a:avLst/>
          </a:prstGeom>
          <a:solidFill>
            <a:srgbClr val="E5F1F5">
              <a:alpha val="9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25"/>
            <a:ext cx="20382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0"/>
            <a:ext cx="5711400" cy="6858000"/>
          </a:xfrm>
          <a:prstGeom prst="rect">
            <a:avLst/>
          </a:prstGeom>
          <a:solidFill>
            <a:srgbClr val="DBE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5711525" y="-10425"/>
            <a:ext cx="3432300" cy="6868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5954600" y="1615500"/>
            <a:ext cx="31893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Likely Loss-of-function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Likely Gain-of-function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Neutral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 Loss-of-function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 Likely Neutral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6. Inconclusive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7. Gain-of-function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8. Likely Switch-of-function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9. Switch-of-function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020250" y="725650"/>
            <a:ext cx="19737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22510" t="10666"/>
          <a:stretch/>
        </p:blipFill>
        <p:spPr>
          <a:xfrm>
            <a:off x="169925" y="410575"/>
            <a:ext cx="5371525" cy="24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12" y="2988975"/>
            <a:ext cx="5449375" cy="3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681400" y="6534900"/>
            <a:ext cx="427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https://www.kaggle.com/sudalairajkumar/simple-exploration-notebook-personalized-medicine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0" y="0"/>
            <a:ext cx="2386500" cy="5115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EDA</a:t>
            </a:r>
          </a:p>
        </p:txBody>
      </p:sp>
      <p:sp>
        <p:nvSpPr>
          <p:cNvPr id="92" name="Shape 92"/>
          <p:cNvSpPr txBox="1"/>
          <p:nvPr>
            <p:ph type="ctrTitle"/>
          </p:nvPr>
        </p:nvSpPr>
        <p:spPr>
          <a:xfrm>
            <a:off x="2729400" y="5753225"/>
            <a:ext cx="3685200" cy="86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Same genetic code,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different result</a:t>
            </a:r>
          </a:p>
        </p:txBody>
      </p:sp>
      <p:sp>
        <p:nvSpPr>
          <p:cNvPr id="93" name="Shape 93"/>
          <p:cNvSpPr txBox="1"/>
          <p:nvPr>
            <p:ph type="ctrTitle"/>
          </p:nvPr>
        </p:nvSpPr>
        <p:spPr>
          <a:xfrm>
            <a:off x="3401871" y="0"/>
            <a:ext cx="2432700" cy="33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Missing Values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25" y="339300"/>
            <a:ext cx="32861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728" y="0"/>
            <a:ext cx="2847271" cy="322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5524" y="3220550"/>
            <a:ext cx="2778474" cy="36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2550" y="5213625"/>
            <a:ext cx="4847575" cy="16443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ctrTitle"/>
          </p:nvPr>
        </p:nvSpPr>
        <p:spPr>
          <a:xfrm>
            <a:off x="1517824" y="4874325"/>
            <a:ext cx="4847700" cy="33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Shared Text Corpus for Multiple Variations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3012" y="2274499"/>
            <a:ext cx="3450417" cy="22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type="ctrTitle"/>
          </p:nvPr>
        </p:nvSpPr>
        <p:spPr>
          <a:xfrm>
            <a:off x="3079399" y="1935200"/>
            <a:ext cx="3286200" cy="33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Observations Disproportionately Represented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250" y="987000"/>
            <a:ext cx="2128800" cy="40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ctrTitle"/>
          </p:nvPr>
        </p:nvSpPr>
        <p:spPr>
          <a:xfrm>
            <a:off x="115700" y="502400"/>
            <a:ext cx="2186400" cy="51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Inconsistent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-8600" y="-11850"/>
            <a:ext cx="5953200" cy="3552300"/>
          </a:xfrm>
          <a:prstGeom prst="rect">
            <a:avLst/>
          </a:prstGeom>
          <a:solidFill>
            <a:srgbClr val="39454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-8600" y="3134550"/>
            <a:ext cx="5953200" cy="3723600"/>
          </a:xfrm>
          <a:prstGeom prst="rect">
            <a:avLst/>
          </a:prstGeom>
          <a:solidFill>
            <a:srgbClr val="E4E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ctrTitle"/>
          </p:nvPr>
        </p:nvSpPr>
        <p:spPr>
          <a:xfrm>
            <a:off x="-28825" y="676125"/>
            <a:ext cx="5699700" cy="179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Font typeface="Quattrocento Sans"/>
              <a:buChar char="。"/>
            </a:pPr>
            <a:r>
              <a:rPr lang="en" sz="20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Bigram- 2690998 tokens</a:t>
            </a:r>
          </a:p>
          <a:p>
            <a:pPr indent="-3556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Font typeface="Quattrocento Sans"/>
              <a:buChar char="。"/>
            </a:pPr>
            <a:r>
              <a:rPr lang="en" sz="20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Trigrams - 33,126,986 tokens</a:t>
            </a:r>
          </a:p>
          <a:p>
            <a:pPr indent="-355600" lvl="0" marL="457200" rtl="0" algn="l">
              <a:spcBef>
                <a:spcPts val="0"/>
              </a:spcBef>
              <a:buClr>
                <a:srgbClr val="F3F3F3"/>
              </a:buClr>
              <a:buSzPct val="100000"/>
              <a:buFont typeface="Quattrocento Sans"/>
              <a:buChar char="。"/>
            </a:pPr>
            <a:r>
              <a:rPr lang="en" sz="20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10% of Vocabulary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945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Shape 110"/>
          <p:cNvSpPr txBox="1"/>
          <p:nvPr>
            <p:ph type="ctrTitle"/>
          </p:nvPr>
        </p:nvSpPr>
        <p:spPr>
          <a:xfrm>
            <a:off x="0" y="190475"/>
            <a:ext cx="1751100" cy="531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TF-IDF</a:t>
            </a:r>
          </a:p>
        </p:txBody>
      </p:sp>
      <p:sp>
        <p:nvSpPr>
          <p:cNvPr id="111" name="Shape 111"/>
          <p:cNvSpPr/>
          <p:nvPr/>
        </p:nvSpPr>
        <p:spPr>
          <a:xfrm>
            <a:off x="5961750" y="3312000"/>
            <a:ext cx="3190800" cy="1151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ctrTitle"/>
          </p:nvPr>
        </p:nvSpPr>
        <p:spPr>
          <a:xfrm>
            <a:off x="-28825" y="3250750"/>
            <a:ext cx="1567799" cy="47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SVD</a:t>
            </a:r>
          </a:p>
        </p:txBody>
      </p:sp>
      <p:cxnSp>
        <p:nvCxnSpPr>
          <p:cNvPr id="113" name="Shape 113"/>
          <p:cNvCxnSpPr/>
          <p:nvPr/>
        </p:nvCxnSpPr>
        <p:spPr>
          <a:xfrm flipH="1">
            <a:off x="5946435" y="-27207"/>
            <a:ext cx="13500" cy="6898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750" y="0"/>
            <a:ext cx="3190800" cy="60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750" y="-11850"/>
            <a:ext cx="3182250" cy="372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750" y="3722949"/>
            <a:ext cx="3182250" cy="325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2325" y="3311987"/>
            <a:ext cx="36385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type="ctrTitle"/>
          </p:nvPr>
        </p:nvSpPr>
        <p:spPr>
          <a:xfrm>
            <a:off x="118150" y="5611550"/>
            <a:ext cx="5699700" cy="115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Clr>
                <a:srgbClr val="434343"/>
              </a:buClr>
              <a:buSzPct val="100000"/>
              <a:buFont typeface="Quattrocento Sans"/>
              <a:buChar char="。"/>
            </a:pP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 Features for dataset scaled to 10% of original</a:t>
            </a:r>
          </a:p>
          <a:p>
            <a:pPr indent="-342900" lvl="0" marL="457200" rtl="0" algn="l">
              <a:spcBef>
                <a:spcPts val="0"/>
              </a:spcBef>
              <a:buClr>
                <a:srgbClr val="434343"/>
              </a:buClr>
              <a:buSzPct val="100000"/>
              <a:buFont typeface="Quattrocento Sans"/>
              <a:buChar char="。"/>
            </a:pPr>
            <a:r>
              <a:rPr lang="en" sz="18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200 Final Model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945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Shape 119"/>
          <p:cNvSpPr txBox="1"/>
          <p:nvPr>
            <p:ph type="ctrTitle"/>
          </p:nvPr>
        </p:nvSpPr>
        <p:spPr>
          <a:xfrm>
            <a:off x="3032950" y="3312000"/>
            <a:ext cx="2543100" cy="708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Explained Variance Vs. Number of Features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945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41700" y="0"/>
            <a:ext cx="5691000" cy="5115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Types of Base Pair Substitutions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0" y="-21900"/>
            <a:ext cx="8839200" cy="239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91825" y="2261675"/>
            <a:ext cx="42003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tmVar normalization format: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Substitution: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&lt;Sequence type&gt;|SUB|&lt;wild type&gt;|&lt;mutation position&gt;|&lt;mutant&gt;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e.g.,   "c.435C&gt;G"   --&gt; "c|SUB|C|435|G"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Deletion: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&lt;Sequence type&gt;|DEL|&lt;mutation position&gt;|&lt;mutant&gt;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e.g.,   "c.104delT" 	--&gt; "c|DEL|104|T"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e.g.,   "c.1544-?_2916+?"   	--&gt; "c|DEL|1544-?_2916+?|"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Insertion: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&lt;Sequence type&gt;|INS|&lt;mutation position&gt;|&lt;mutant&gt;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e.g.,   "c.104insT" 	--&gt; "c|INS|104|T"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Insertion+Deletion: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&lt;Sequence type&gt;|INDEL|&lt;mutation position&gt;|&lt;mutant&gt;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e.g.,   "c.2153_2155delinsTCCTGGTTTA"   --&gt;  "c|INDEL|2153_2155|TCCTGGTTTA"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634534" y="2209575"/>
            <a:ext cx="45339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Duplication: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&lt;Sequence type&gt;|DUP|&lt;mutation position&gt;|&lt;mutant&gt;|&lt;duplication times&gt;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e.g.,   "c.1285-1301dup"    	--&gt; "c|DUP|1285_1301||"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e.g.,   "c.1978(TATC)(1-2)" 	--&gt; "c|DUP|1978|TATC|1-2"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Frame shift: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chemeClr val="dk1"/>
                </a:solidFill>
              </a:rPr>
              <a:t>&lt;Sequence type&gt;|FS|&lt;wild type&gt;|&lt;mutation position&gt;|&lt;mutant&gt;|&lt;frame shift position&gt;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e.g.,   "p.Val35AlafsX25"   	--&gt;  "p|FS|V|35|A|25"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e.g.,   "p.Ser119fsX"   --&gt;  "p|FS|S|119||"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&lt;Sequence type&gt;: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c: DNA sequence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r: RNA sequence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g: Genome sequence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p: Protein sequence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m: Mitochondrial sequence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FF0000"/>
                </a:solidFill>
              </a:rPr>
              <a:t>&lt;wild type&gt; / &lt;mutant&gt;: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A,T,C,G: DNA nucleotide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C,I,S,Q,M,N,P,K,D,T,F,A,G,H,L,R,W,V,E,Y,X: Amino acid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type="ctrTitle"/>
          </p:nvPr>
        </p:nvSpPr>
        <p:spPr>
          <a:xfrm>
            <a:off x="2267025" y="215100"/>
            <a:ext cx="3296700" cy="60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r>
              <a:rPr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630</a:t>
            </a: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32558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8" y="0"/>
            <a:ext cx="30480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ctrTitle"/>
          </p:nvPr>
        </p:nvSpPr>
        <p:spPr>
          <a:xfrm>
            <a:off x="2319150" y="819600"/>
            <a:ext cx="3296700" cy="60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  </a:t>
            </a:r>
            <a:r>
              <a:rPr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630  </a:t>
            </a: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</a:t>
            </a:r>
          </a:p>
        </p:txBody>
      </p:sp>
      <p:sp>
        <p:nvSpPr>
          <p:cNvPr id="137" name="Shape 137"/>
          <p:cNvSpPr txBox="1"/>
          <p:nvPr>
            <p:ph type="ctrTitle"/>
          </p:nvPr>
        </p:nvSpPr>
        <p:spPr>
          <a:xfrm>
            <a:off x="2319150" y="1513975"/>
            <a:ext cx="3296700" cy="60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Cys  </a:t>
            </a:r>
            <a:r>
              <a:rPr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630  </a:t>
            </a: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Arg</a:t>
            </a:r>
          </a:p>
        </p:txBody>
      </p:sp>
      <p:sp>
        <p:nvSpPr>
          <p:cNvPr id="138" name="Shape 138"/>
          <p:cNvSpPr txBox="1"/>
          <p:nvPr>
            <p:ph type="ctrTitle"/>
          </p:nvPr>
        </p:nvSpPr>
        <p:spPr>
          <a:xfrm>
            <a:off x="2267025" y="2208350"/>
            <a:ext cx="3490200" cy="60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Cysteine  </a:t>
            </a:r>
            <a:r>
              <a:rPr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630  </a:t>
            </a:r>
            <a:r>
              <a:rPr b="1" lang="en" sz="2400">
                <a:solidFill>
                  <a:srgbClr val="3945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Arginine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8375" y="4145675"/>
            <a:ext cx="70294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1573800"/>
            <a:ext cx="4560900" cy="528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0" y="0"/>
            <a:ext cx="9144000" cy="1573799"/>
          </a:xfrm>
          <a:prstGeom prst="rect">
            <a:avLst/>
          </a:prstGeom>
          <a:solidFill>
            <a:srgbClr val="E5F1F5">
              <a:alpha val="9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0" y="25"/>
            <a:ext cx="20382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0" y="0"/>
            <a:ext cx="2895600" cy="6858000"/>
          </a:xfrm>
          <a:prstGeom prst="rect">
            <a:avLst/>
          </a:prstGeom>
          <a:solidFill>
            <a:srgbClr val="DBE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895600" y="-10425"/>
            <a:ext cx="6248400" cy="6868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94800" y="267050"/>
            <a:ext cx="2625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Variant Types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175" y="1511300"/>
            <a:ext cx="4270499" cy="311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8762"/>
            <a:ext cx="2895600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1573800"/>
            <a:ext cx="4560900" cy="528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0" y="0"/>
            <a:ext cx="9144000" cy="1573799"/>
          </a:xfrm>
          <a:prstGeom prst="rect">
            <a:avLst/>
          </a:prstGeom>
          <a:solidFill>
            <a:srgbClr val="E5F1F5">
              <a:alpha val="9154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0" y="25"/>
            <a:ext cx="20382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0" y="0"/>
            <a:ext cx="2895600" cy="6858000"/>
          </a:xfrm>
          <a:prstGeom prst="rect">
            <a:avLst/>
          </a:prstGeom>
          <a:solidFill>
            <a:srgbClr val="DBE4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0" y="75"/>
            <a:ext cx="9144000" cy="6858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94800" y="267050"/>
            <a:ext cx="26256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Variant Tyes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101"/>
            <a:ext cx="9144000" cy="6427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