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35" r:id="rId1"/>
  </p:sldMasterIdLst>
  <p:notesMasterIdLst>
    <p:notesMasterId r:id="rId14"/>
  </p:notesMasterIdLst>
  <p:sldIdLst>
    <p:sldId id="256" r:id="rId2"/>
    <p:sldId id="265" r:id="rId3"/>
    <p:sldId id="266" r:id="rId4"/>
    <p:sldId id="267" r:id="rId5"/>
    <p:sldId id="268" r:id="rId6"/>
    <p:sldId id="269" r:id="rId7"/>
    <p:sldId id="273" r:id="rId8"/>
    <p:sldId id="275" r:id="rId9"/>
    <p:sldId id="270" r:id="rId10"/>
    <p:sldId id="274" r:id="rId11"/>
    <p:sldId id="271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83" autoAdjust="0"/>
  </p:normalViewPr>
  <p:slideViewPr>
    <p:cSldViewPr snapToGrid="0" snapToObjects="1">
      <p:cViewPr varScale="1">
        <p:scale>
          <a:sx n="60" d="100"/>
          <a:sy n="60" d="100"/>
        </p:scale>
        <p:origin x="14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CA131-51DC-1547-9922-C890D22B4DB0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8519-6250-C94A-960D-96DC9CDDB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1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4C90-EDFB-490C-B99F-4B2CA2929E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6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822E-201D-4345-8558-B32FB6051026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7FBC-38B4-4C43-A3D7-07B21FAF3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4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822E-201D-4345-8558-B32FB6051026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7FBC-38B4-4C43-A3D7-07B21FAF36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8117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822E-201D-4345-8558-B32FB6051026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7FBC-38B4-4C43-A3D7-07B21FAF3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1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822E-201D-4345-8558-B32FB6051026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7FBC-38B4-4C43-A3D7-07B21FAF36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0367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822E-201D-4345-8558-B32FB6051026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7FBC-38B4-4C43-A3D7-07B21FAF3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4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822E-201D-4345-8558-B32FB6051026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7FBC-38B4-4C43-A3D7-07B21FAF3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48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822E-201D-4345-8558-B32FB6051026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7FBC-38B4-4C43-A3D7-07B21FAF3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3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822E-201D-4345-8558-B32FB6051026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7FBC-38B4-4C43-A3D7-07B21FAF3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8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7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822E-201D-4345-8558-B32FB6051026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7FBC-38B4-4C43-A3D7-07B21FAF3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0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822E-201D-4345-8558-B32FB6051026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7FBC-38B4-4C43-A3D7-07B21FAF3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3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822E-201D-4345-8558-B32FB6051026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7FBC-38B4-4C43-A3D7-07B21FAF3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8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822E-201D-4345-8558-B32FB6051026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7FBC-38B4-4C43-A3D7-07B21FAF3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2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822E-201D-4345-8558-B32FB6051026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8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822E-201D-4345-8558-B32FB6051026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7FBC-38B4-4C43-A3D7-07B21FAF3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4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6822E-201D-4345-8558-B32FB6051026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D07FBC-38B4-4C43-A3D7-07B21FAF3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5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6" r:id="rId1"/>
    <p:sldLayoutId id="2147484437" r:id="rId2"/>
    <p:sldLayoutId id="2147484438" r:id="rId3"/>
    <p:sldLayoutId id="2147484439" r:id="rId4"/>
    <p:sldLayoutId id="2147484440" r:id="rId5"/>
    <p:sldLayoutId id="2147484441" r:id="rId6"/>
    <p:sldLayoutId id="2147484442" r:id="rId7"/>
    <p:sldLayoutId id="2147484443" r:id="rId8"/>
    <p:sldLayoutId id="2147484444" r:id="rId9"/>
    <p:sldLayoutId id="2147484445" r:id="rId10"/>
    <p:sldLayoutId id="2147484446" r:id="rId11"/>
    <p:sldLayoutId id="2147484447" r:id="rId12"/>
    <p:sldLayoutId id="2147484448" r:id="rId13"/>
    <p:sldLayoutId id="2147484449" r:id="rId14"/>
    <p:sldLayoutId id="2147484450" r:id="rId15"/>
    <p:sldLayoutId id="21474844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tdallas.edu/~pxh140930/semanticweb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-gov.tw.rpi.edu/wiki/Dataset_1210" TargetMode="External"/><Relationship Id="rId2" Type="http://schemas.openxmlformats.org/officeDocument/2006/relationships/hyperlink" Target="http://data-gov.tw.rpi.edu/wiki/Dataset_120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-gov.tw.rpi.edu/wiki/Dataset_121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887" y="340243"/>
            <a:ext cx="6347715" cy="2911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Veterans </a:t>
            </a:r>
            <a:r>
              <a:rPr lang="en-US" dirty="0"/>
              <a:t>Health Administration- Availability of </a:t>
            </a:r>
            <a:r>
              <a:rPr lang="en-US" dirty="0" smtClean="0"/>
              <a:t>services</a:t>
            </a:r>
            <a:r>
              <a:rPr lang="en-US" dirty="0"/>
              <a:t>, Quality of </a:t>
            </a:r>
            <a:r>
              <a:rPr lang="en-US" dirty="0"/>
              <a:t>c</a:t>
            </a:r>
            <a:r>
              <a:rPr lang="en-US" dirty="0" smtClean="0"/>
              <a:t>are and Medical </a:t>
            </a:r>
            <a:r>
              <a:rPr lang="en-US" dirty="0"/>
              <a:t>center </a:t>
            </a:r>
            <a:r>
              <a:rPr lang="en-US" dirty="0" smtClean="0"/>
              <a:t>staffing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7832653" cy="1107808"/>
          </a:xfrm>
        </p:spPr>
        <p:txBody>
          <a:bodyPr>
            <a:normAutofit fontScale="32500" lnSpcReduction="20000"/>
          </a:bodyPr>
          <a:lstStyle/>
          <a:p>
            <a:pPr>
              <a:defRPr/>
            </a:pPr>
            <a:r>
              <a:rPr lang="en-GB" sz="5000" dirty="0"/>
              <a:t>by</a:t>
            </a:r>
          </a:p>
          <a:p>
            <a:pPr>
              <a:defRPr/>
            </a:pPr>
            <a:r>
              <a:rPr lang="en-GB" sz="6500" dirty="0" err="1" smtClean="0"/>
              <a:t>Kiran</a:t>
            </a:r>
            <a:r>
              <a:rPr lang="en-GB" sz="6500" dirty="0" smtClean="0"/>
              <a:t> Bhat </a:t>
            </a:r>
            <a:r>
              <a:rPr lang="en-GB" sz="6500" dirty="0" err="1" smtClean="0"/>
              <a:t>Gopalakrishna</a:t>
            </a:r>
            <a:endParaRPr lang="en-GB" sz="6500" dirty="0" smtClean="0"/>
          </a:p>
          <a:p>
            <a:pPr>
              <a:defRPr/>
            </a:pPr>
            <a:r>
              <a:rPr lang="en-GB" sz="6500" dirty="0" err="1" smtClean="0"/>
              <a:t>Prajwal</a:t>
            </a:r>
            <a:r>
              <a:rPr lang="en-GB" sz="6500" dirty="0" smtClean="0"/>
              <a:t> </a:t>
            </a:r>
            <a:r>
              <a:rPr lang="en-GB" sz="6500" dirty="0" err="1" smtClean="0"/>
              <a:t>Halasahally</a:t>
            </a:r>
            <a:r>
              <a:rPr lang="en-GB" sz="6500" dirty="0" smtClean="0"/>
              <a:t> </a:t>
            </a:r>
            <a:r>
              <a:rPr lang="en-GB" sz="6500" dirty="0" err="1" smtClean="0"/>
              <a:t>KeshavaReddy</a:t>
            </a:r>
            <a:endParaRPr lang="en-GB" sz="6500" dirty="0" smtClean="0"/>
          </a:p>
          <a:p>
            <a:pPr>
              <a:defRPr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9598" y="356632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CS </a:t>
            </a:r>
            <a:r>
              <a:rPr lang="en-US" sz="2400" dirty="0" smtClean="0"/>
              <a:t>6301 - Semantic </a:t>
            </a:r>
            <a:r>
              <a:rPr lang="en-US" sz="2400" dirty="0"/>
              <a:t>Web</a:t>
            </a:r>
          </a:p>
          <a:p>
            <a:r>
              <a:rPr lang="en-US" sz="2400" dirty="0"/>
              <a:t>Dr. Jeffrey </a:t>
            </a:r>
            <a:r>
              <a:rPr lang="en-US" sz="2400" dirty="0" err="1"/>
              <a:t>Partyka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849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North-Eastern states have ample availability of Staff.</a:t>
            </a:r>
          </a:p>
          <a:p>
            <a:r>
              <a:rPr lang="en-US" dirty="0" smtClean="0"/>
              <a:t>Availability of services like Emergency Beds and ICU’s are good in western and northern part of the United States.</a:t>
            </a:r>
          </a:p>
          <a:p>
            <a:r>
              <a:rPr lang="en-US" dirty="0" smtClean="0"/>
              <a:t>Patient Satisfaction rate has more than an average value in the central part of the United States.</a:t>
            </a:r>
          </a:p>
          <a:p>
            <a:r>
              <a:rPr lang="en-US" dirty="0" smtClean="0"/>
              <a:t>Overall, The mashup data obtained is in accordance with the 3 data sets that have been considered.</a:t>
            </a:r>
          </a:p>
          <a:p>
            <a:r>
              <a:rPr lang="en-US" dirty="0" smtClean="0"/>
              <a:t>Western states have higher scores compared to other states.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VHA Administrators</a:t>
            </a:r>
            <a:r>
              <a:rPr lang="en-US" dirty="0"/>
              <a:t>, who could use the data to enhance the VHA system as a whole.</a:t>
            </a:r>
          </a:p>
          <a:p>
            <a:r>
              <a:rPr lang="en-US" u="sng" dirty="0"/>
              <a:t>Veterans</a:t>
            </a:r>
            <a:r>
              <a:rPr lang="en-US" dirty="0"/>
              <a:t>, who may face choices of where to live in terms of the quality of healthcare available.</a:t>
            </a:r>
          </a:p>
          <a:p>
            <a:r>
              <a:rPr lang="en-US" u="sng" dirty="0" smtClean="0"/>
              <a:t>Federal Government</a:t>
            </a:r>
            <a:r>
              <a:rPr lang="en-US" dirty="0" smtClean="0"/>
              <a:t>, to see if allocated funds are being utilized to their maximum.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0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808783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hlinkClick r:id="rId2"/>
              </a:rPr>
              <a:t>http://www.utdallas.edu/~pxh140930/semanticweb/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1325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 smtClean="0"/>
          </a:p>
          <a:p>
            <a:r>
              <a:rPr lang="en-US" dirty="0" smtClean="0"/>
              <a:t>Technologies  </a:t>
            </a:r>
            <a:endParaRPr lang="en-US" dirty="0" smtClean="0"/>
          </a:p>
          <a:p>
            <a:r>
              <a:rPr lang="en-US" dirty="0" smtClean="0"/>
              <a:t>Datasets </a:t>
            </a:r>
            <a:endParaRPr lang="en-US" dirty="0" smtClean="0"/>
          </a:p>
          <a:p>
            <a:r>
              <a:rPr lang="en-US" dirty="0" smtClean="0"/>
              <a:t>Implementation 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Observation</a:t>
            </a:r>
          </a:p>
          <a:p>
            <a:r>
              <a:rPr lang="en-US" dirty="0" smtClean="0"/>
              <a:t>Target Audience</a:t>
            </a:r>
            <a:endParaRPr lang="en-US" dirty="0" smtClean="0"/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852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Georgia" charset="0"/>
              </a:rPr>
              <a:t>Analysis of staff distribution across different veteran hospitals.</a:t>
            </a:r>
          </a:p>
          <a:p>
            <a:r>
              <a:rPr lang="en-GB" dirty="0" smtClean="0">
                <a:latin typeface="Georgia" charset="0"/>
              </a:rPr>
              <a:t>Distribution of availability of services across different states in U.S</a:t>
            </a:r>
          </a:p>
          <a:p>
            <a:r>
              <a:rPr lang="en-GB" dirty="0" smtClean="0">
                <a:latin typeface="Georgia" charset="0"/>
              </a:rPr>
              <a:t>Information about patient satisfaction rating which provides the information about quality of service.</a:t>
            </a:r>
            <a:endParaRPr lang="en-GB" dirty="0">
              <a:latin typeface="Georgia" charset="0"/>
            </a:endParaRPr>
          </a:p>
          <a:p>
            <a:r>
              <a:rPr lang="en-GB" dirty="0" smtClean="0">
                <a:latin typeface="Georgia" charset="0"/>
              </a:rPr>
              <a:t>Interrelation between patient satisfaction rating, availability of services  and availability of staff.</a:t>
            </a:r>
            <a:endParaRPr lang="en-GB" dirty="0">
              <a:latin typeface="Georgia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&amp;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SPARQL</a:t>
            </a:r>
          </a:p>
          <a:p>
            <a:r>
              <a:rPr lang="en-US" dirty="0"/>
              <a:t>LOGD </a:t>
            </a:r>
            <a:r>
              <a:rPr lang="en-US" dirty="0" smtClean="0"/>
              <a:t>SPARQL </a:t>
            </a:r>
            <a:r>
              <a:rPr lang="en-US" dirty="0"/>
              <a:t>Endpoint</a:t>
            </a:r>
          </a:p>
          <a:p>
            <a:r>
              <a:rPr lang="en-US" dirty="0" smtClean="0"/>
              <a:t>Google </a:t>
            </a:r>
            <a:r>
              <a:rPr lang="en-US" dirty="0" err="1" smtClean="0"/>
              <a:t>Visulaization</a:t>
            </a:r>
            <a:r>
              <a:rPr lang="en-US" dirty="0" smtClean="0"/>
              <a:t> API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&amp; JQuery</a:t>
            </a:r>
          </a:p>
          <a:p>
            <a:r>
              <a:rPr lang="en-US" dirty="0" smtClean="0"/>
              <a:t>Twitter Bootstrap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9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46028"/>
            <a:ext cx="7928345" cy="4595335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 dirty="0"/>
              <a:t>Dataset 1205</a:t>
            </a:r>
            <a:r>
              <a:rPr lang="en-US" sz="2400" dirty="0"/>
              <a:t>: This dataset contains the data about staffing for Nurses, Physicians, and other Healthcare Professionals</a:t>
            </a:r>
          </a:p>
          <a:p>
            <a:r>
              <a:rPr lang="en-US" sz="2400" b="1" dirty="0"/>
              <a:t>Link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http://data-gov.tw.rpi.edu/wiki/Dataset_1205</a:t>
            </a:r>
            <a:endParaRPr lang="en-US" sz="2400" dirty="0"/>
          </a:p>
          <a:p>
            <a:endParaRPr lang="en-US" sz="2400" b="1" dirty="0" smtClean="0"/>
          </a:p>
          <a:p>
            <a:r>
              <a:rPr lang="en-US" sz="2400" b="1" dirty="0" smtClean="0"/>
              <a:t>Dataset </a:t>
            </a:r>
            <a:r>
              <a:rPr lang="en-US" sz="2400" b="1" dirty="0"/>
              <a:t>1210</a:t>
            </a:r>
            <a:r>
              <a:rPr lang="en-US" sz="2400" dirty="0"/>
              <a:t>:</a:t>
            </a:r>
            <a:r>
              <a:rPr lang="en-US" sz="2400" b="1" dirty="0"/>
              <a:t> </a:t>
            </a:r>
            <a:r>
              <a:rPr lang="en-US" sz="2400" dirty="0"/>
              <a:t>This dataset defines the scope of services provided at a facility such as number of emergency rooms, ICU availability. </a:t>
            </a:r>
          </a:p>
          <a:p>
            <a:r>
              <a:rPr lang="en-US" sz="2400" b="1" dirty="0"/>
              <a:t>Link: 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data-gov.tw.rpi.edu/wiki/Dataset_1210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 smtClean="0"/>
              <a:t>Dataset </a:t>
            </a:r>
            <a:r>
              <a:rPr lang="en-US" sz="2400" b="1" dirty="0"/>
              <a:t>1212</a:t>
            </a:r>
            <a:r>
              <a:rPr lang="en-US" sz="2400" dirty="0"/>
              <a:t>: This dataset defines the quality of care in defined hospital settings: Inpatient, Outpatient and Emergency Room.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b="1" dirty="0"/>
              <a:t>Link</a:t>
            </a:r>
            <a:r>
              <a:rPr lang="en-US" sz="2400" dirty="0"/>
              <a:t>: </a:t>
            </a: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data-gov.tw.rpi.edu/wiki/Dataset_1212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8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SPARQL queries are run on LOGD SPARQL end point.</a:t>
            </a:r>
          </a:p>
          <a:p>
            <a:r>
              <a:rPr lang="en-US" dirty="0" smtClean="0"/>
              <a:t>The tuples obtained so are filtered using the necessary conditions and are given as input to the Google geo map instance.</a:t>
            </a:r>
          </a:p>
          <a:p>
            <a:r>
              <a:rPr lang="en-US" dirty="0" smtClean="0"/>
              <a:t>Google visualization API’s have been used to represent the data distribution across different states. </a:t>
            </a:r>
          </a:p>
          <a:p>
            <a:r>
              <a:rPr lang="en-US" dirty="0" smtClean="0"/>
              <a:t>An interactive User Interface is developed using Bootstrap libraries.</a:t>
            </a:r>
          </a:p>
          <a:p>
            <a:r>
              <a:rPr lang="en-US" dirty="0" smtClean="0"/>
              <a:t>The different datasets and mashup data are shown in a single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46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6" y="641499"/>
            <a:ext cx="6553340" cy="4706680"/>
          </a:xfrm>
        </p:spPr>
      </p:pic>
    </p:spTree>
    <p:extLst>
      <p:ext uri="{BB962C8B-B14F-4D97-AF65-F5344CB8AC3E}">
        <p14:creationId xmlns:p14="http://schemas.microsoft.com/office/powerpoint/2010/main" val="145046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Mashup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Datasets are combined using different values obtained after executing SPARQL queries on all 3 data sets.</a:t>
            </a:r>
          </a:p>
          <a:p>
            <a:r>
              <a:rPr lang="en-US" dirty="0" smtClean="0"/>
              <a:t>Average staffing, Availability of services and Patients’ satisfaction rating are the parameters which are considered to determine the point distribution</a:t>
            </a:r>
          </a:p>
          <a:p>
            <a:r>
              <a:rPr lang="en-US" dirty="0" smtClean="0"/>
              <a:t>The values are normalized by using the average values which are computed based on the dataset values</a:t>
            </a:r>
          </a:p>
          <a:p>
            <a:r>
              <a:rPr lang="en-US" dirty="0" smtClean="0"/>
              <a:t>Veteran Point = (</a:t>
            </a:r>
            <a:r>
              <a:rPr lang="en-US" dirty="0" err="1" smtClean="0"/>
              <a:t>ServiceNormalized</a:t>
            </a:r>
            <a:r>
              <a:rPr lang="en-US" dirty="0" smtClean="0"/>
              <a:t> + </a:t>
            </a:r>
            <a:r>
              <a:rPr lang="en-US" dirty="0" err="1" smtClean="0"/>
              <a:t>StaffNormalized</a:t>
            </a:r>
            <a:r>
              <a:rPr lang="en-US" dirty="0" smtClean="0"/>
              <a:t> + </a:t>
            </a:r>
            <a:r>
              <a:rPr lang="en-US" dirty="0" err="1" smtClean="0"/>
              <a:t>PatientRatingNormalized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mashup geo map is designed based on the Veteran point distribution.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Executing SPARQL queries locally with </a:t>
            </a:r>
            <a:r>
              <a:rPr lang="en-US" dirty="0" err="1"/>
              <a:t>rdf</a:t>
            </a:r>
            <a:r>
              <a:rPr lang="en-US" dirty="0"/>
              <a:t> datasets returned unexpected tuples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Certain columns retrieved after executing SPARQL queries contained NULL or Not a number Values.</a:t>
            </a:r>
          </a:p>
          <a:p>
            <a:r>
              <a:rPr lang="en-US" dirty="0" smtClean="0"/>
              <a:t>Few data fields </a:t>
            </a:r>
            <a:r>
              <a:rPr lang="en-US" dirty="0"/>
              <a:t>either </a:t>
            </a:r>
            <a:r>
              <a:rPr lang="en-US" dirty="0" smtClean="0"/>
              <a:t>contained incomplete information or not clearly defined.</a:t>
            </a:r>
          </a:p>
          <a:p>
            <a:r>
              <a:rPr lang="en-US" dirty="0" smtClean="0"/>
              <a:t>Writing macros to cross verify data from csv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5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569</TotalTime>
  <Words>522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Georgia</vt:lpstr>
      <vt:lpstr>Trebuchet MS</vt:lpstr>
      <vt:lpstr>Wingdings 3</vt:lpstr>
      <vt:lpstr>Facet</vt:lpstr>
      <vt:lpstr>Veterans Health Administration- Availability of services, Quality of care and Medical center staffing</vt:lpstr>
      <vt:lpstr>Agenda</vt:lpstr>
      <vt:lpstr>Overview</vt:lpstr>
      <vt:lpstr>Resources &amp; Technologies</vt:lpstr>
      <vt:lpstr>Datasets</vt:lpstr>
      <vt:lpstr>Implementation</vt:lpstr>
      <vt:lpstr>PowerPoint Presentation</vt:lpstr>
      <vt:lpstr>Mashup Data</vt:lpstr>
      <vt:lpstr>Challenges</vt:lpstr>
      <vt:lpstr>Observations</vt:lpstr>
      <vt:lpstr>Target Audience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 Healthcare Expenditure Analysis</dc:title>
  <dc:creator>Shradha Aiyer</dc:creator>
  <cp:lastModifiedBy>kiranbg123@gmail.com</cp:lastModifiedBy>
  <cp:revision>43</cp:revision>
  <dcterms:created xsi:type="dcterms:W3CDTF">2011-12-03T04:53:45Z</dcterms:created>
  <dcterms:modified xsi:type="dcterms:W3CDTF">2014-12-01T06:52:52Z</dcterms:modified>
</cp:coreProperties>
</file>