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4" r:id="rId4"/>
    <p:sldId id="268" r:id="rId5"/>
    <p:sldId id="269" r:id="rId6"/>
    <p:sldId id="263" r:id="rId7"/>
    <p:sldId id="258" r:id="rId8"/>
    <p:sldId id="260" r:id="rId9"/>
    <p:sldId id="259" r:id="rId10"/>
    <p:sldId id="267" r:id="rId11"/>
    <p:sldId id="257" r:id="rId12"/>
    <p:sldId id="265" r:id="rId13"/>
    <p:sldId id="266" r:id="rId14"/>
    <p:sldId id="274" r:id="rId15"/>
    <p:sldId id="278" r:id="rId16"/>
    <p:sldId id="273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19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FD19-91B0-6547-82EB-F0F5AD6622CD}" type="datetimeFigureOut">
              <a:rPr lang="en-FI" smtClean="0"/>
              <a:t>12/09/2020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C5E0-C5D1-E948-9063-3216344D3F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1749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9C5E0-C5D1-E948-9063-3216344D3F1D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2382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374B-874B-7A49-BEF5-9119DE383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7A226-4536-734B-BB37-006E0E8F6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3F2C-F4AD-534E-BFE9-AF04B351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B07A-B189-9E4E-8EBC-FE88FA78FC83}" type="datetimeFigureOut">
              <a:rPr lang="en-FI" smtClean="0"/>
              <a:t>12/09/2020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7E129-D2CF-9244-9885-AE93BFCD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DE41-37F7-D04C-8140-7808E245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AD4-0000-F442-A238-00DAB7B0DBB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1015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C5B7-9B8D-A84B-9368-17E09867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ABE5C-3C1F-4E43-85CE-6A05D7AB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B7D9-71B8-7B48-86DA-94138EAE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B07A-B189-9E4E-8EBC-FE88FA78FC83}" type="datetimeFigureOut">
              <a:rPr lang="en-FI" smtClean="0"/>
              <a:t>12/09/2020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6DD34-F85A-B942-AD48-EB76B2F3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3A4EE-0CF1-334C-8D8B-38564F51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AD4-0000-F442-A238-00DAB7B0DBB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494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B47F5-D580-A541-9D6B-85D23107A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27F4-3699-B240-BC2D-B27B3038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E3E24-FB77-2F4A-A8EB-E6D4FEB0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B07A-B189-9E4E-8EBC-FE88FA78FC83}" type="datetimeFigureOut">
              <a:rPr lang="en-FI" smtClean="0"/>
              <a:t>12/09/2020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B5C6-7E01-6D4B-B107-9D4D332A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89E57-494E-E344-9CD8-F4C52ECA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AD4-0000-F442-A238-00DAB7B0DBB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0223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DF82-DD90-3742-B019-9FAFF6B5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D2E8-209C-9D4F-9449-5109BA7A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E497-2181-4546-B2CD-EFE2DC89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B07A-B189-9E4E-8EBC-FE88FA78FC83}" type="datetimeFigureOut">
              <a:rPr lang="en-FI" smtClean="0"/>
              <a:t>12/09/2020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A144-A446-4043-82BD-4CF2C8E3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2E36-171B-DE4A-BE8C-51F8C51D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AD4-0000-F442-A238-00DAB7B0DBB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8814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D612-01DA-A246-87C9-E01B2ABB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AC3A6-7D79-474E-A9A5-E010EBC27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3AEA-856E-8245-BB33-06876B43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B07A-B189-9E4E-8EBC-FE88FA78FC83}" type="datetimeFigureOut">
              <a:rPr lang="en-FI" smtClean="0"/>
              <a:t>12/09/2020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A6976-675A-6845-A995-D3A610D3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5CD6F-910E-3749-B4C1-92425D66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AD4-0000-F442-A238-00DAB7B0DBB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5126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11BC-31E8-DF49-8813-CE047209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99DF-E020-BF4F-87CD-C36F50D0E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38694-D9C3-7943-84FD-D05A1B03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30263-A32C-8D4D-B919-696EA409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B07A-B189-9E4E-8EBC-FE88FA78FC83}" type="datetimeFigureOut">
              <a:rPr lang="en-FI" smtClean="0"/>
              <a:t>12/09/2020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42623-6099-674F-80E7-EDF0A44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8444E-88A0-024B-9374-00A2FE4D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AD4-0000-F442-A238-00DAB7B0DBB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9783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C08D-7242-EE49-AC33-07BD89F4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4786-EE40-E347-B873-8154676E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68C4D-6DF2-C042-AD97-F42765856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A6D74-7420-B44E-8B13-5A9F2CECC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54DC9-5E1D-6D4B-BDC3-914B68AD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BD1B8-BBB1-BA44-BFEA-AAD16B9C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B07A-B189-9E4E-8EBC-FE88FA78FC83}" type="datetimeFigureOut">
              <a:rPr lang="en-FI" smtClean="0"/>
              <a:t>12/09/2020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B2F7D-C684-7846-9D1E-360BD568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E398E-27A1-D842-A0DB-16FC10DF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AD4-0000-F442-A238-00DAB7B0DBB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718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4881-5F76-8446-BBCD-2F187F7F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E0526-1EFE-964D-8E2F-5943ABB6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B07A-B189-9E4E-8EBC-FE88FA78FC83}" type="datetimeFigureOut">
              <a:rPr lang="en-FI" smtClean="0"/>
              <a:t>12/09/2020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0E2C3-BE90-8F49-9C0E-2C26EA55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AE59E-FEB1-3E49-83A0-547DDE38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AD4-0000-F442-A238-00DAB7B0DBB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662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D49CE-AED4-C94A-A388-77A95BDF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B07A-B189-9E4E-8EBC-FE88FA78FC83}" type="datetimeFigureOut">
              <a:rPr lang="en-FI" smtClean="0"/>
              <a:t>12/09/2020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FE922-FF8C-0547-A2FC-F34522C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A0C7-8F56-154E-B217-E2668D1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AD4-0000-F442-A238-00DAB7B0DBB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003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70E1-1198-5E42-9785-D2204403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53D6-B5FB-B74D-B97D-6B429A3E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3C894-7DDA-0B42-A7D8-5C36D2A3F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49DE4-DCEF-4F4D-8E79-18C17BF6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B07A-B189-9E4E-8EBC-FE88FA78FC83}" type="datetimeFigureOut">
              <a:rPr lang="en-FI" smtClean="0"/>
              <a:t>12/09/2020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12D1D-6536-1842-BC16-2E804A8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F92A0-0125-5D42-94BB-FFD54FC4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AD4-0000-F442-A238-00DAB7B0DBB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084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025F-A905-334A-96B4-671A5A5D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83FB3-5A9D-C14D-A556-24FE27C0B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7CD03-EA80-CF4C-BCA7-CA1D5A4E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50383-5C94-5D42-85C7-AD1A2B8C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B07A-B189-9E4E-8EBC-FE88FA78FC83}" type="datetimeFigureOut">
              <a:rPr lang="en-FI" smtClean="0"/>
              <a:t>12/09/2020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82C71-62AA-B54F-BD52-9BAC3CB9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510CC-1BBE-C84C-AC22-1A2C10FC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AD4-0000-F442-A238-00DAB7B0DBB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944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63A90-7EB7-3F45-8A53-774AB43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58BF1-DB33-B349-A298-C0E17627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C672-DA38-2545-9707-59994CDEB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B07A-B189-9E4E-8EBC-FE88FA78FC83}" type="datetimeFigureOut">
              <a:rPr lang="en-FI" smtClean="0"/>
              <a:t>12/09/2020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D5C9D-B92B-1746-9FC9-6BD1C7E0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7D003-C035-F940-A174-26AE8C95F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40AD4-0000-F442-A238-00DAB7B0DBB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557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EF48-1402-B24A-A78C-2E93DB023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b="1" dirty="0"/>
              <a:t>Robot Framework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BD6E8-622F-6A4E-BEBB-6A95BA55F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738" y="4396899"/>
            <a:ext cx="2879324" cy="1655762"/>
          </a:xfrm>
        </p:spPr>
        <p:txBody>
          <a:bodyPr>
            <a:normAutofit/>
          </a:bodyPr>
          <a:lstStyle/>
          <a:p>
            <a:pPr algn="l"/>
            <a:r>
              <a:rPr lang="en-FI" sz="1600" b="1" dirty="0"/>
              <a:t>Antti Karjalainen</a:t>
            </a:r>
            <a:r>
              <a:rPr lang="en-US" sz="1600" b="1" dirty="0"/>
              <a:t> </a:t>
            </a:r>
            <a:endParaRPr lang="en-FI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B2603-25C7-457A-9BBD-12383F92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263" y="3592806"/>
            <a:ext cx="1895475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E9910E-BAAA-4575-AA4E-C771FB4D327D}"/>
              </a:ext>
            </a:extLst>
          </p:cNvPr>
          <p:cNvSpPr txBox="1"/>
          <p:nvPr/>
        </p:nvSpPr>
        <p:spPr>
          <a:xfrm>
            <a:off x="6429652" y="4336031"/>
            <a:ext cx="2879324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200" b="0" dirty="0"/>
              <a:t>CEO / Founder </a:t>
            </a:r>
            <a:r>
              <a:rPr lang="en-US" sz="1200" b="0" dirty="0" err="1"/>
              <a:t>Robocorp</a:t>
            </a:r>
            <a:r>
              <a:rPr lang="en-US" sz="1200" b="0" dirty="0"/>
              <a:t>, Member of Board at Robot Framework Foundation</a:t>
            </a:r>
            <a:endParaRPr lang="en-IL" sz="1200" b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BF4371-7090-4228-8A4C-F0D2571CFB9A}"/>
              </a:ext>
            </a:extLst>
          </p:cNvPr>
          <p:cNvCxnSpPr/>
          <p:nvPr/>
        </p:nvCxnSpPr>
        <p:spPr>
          <a:xfrm>
            <a:off x="6420774" y="4379143"/>
            <a:ext cx="0" cy="3323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749E2FB5-31E0-45A4-A527-75AB6A6D0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7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0EA19A-0B16-E445-BCFA-9179DB344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10" y="0"/>
            <a:ext cx="9108379" cy="6858000"/>
          </a:xfrm>
          <a:prstGeom prst="rect">
            <a:avLst/>
          </a:prstGeom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913EF733-A34E-40A3-9015-0720FFEC34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0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55EA-D940-2248-8705-AAC7B892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804"/>
            <a:ext cx="10515600" cy="1325563"/>
          </a:xfrm>
        </p:spPr>
        <p:txBody>
          <a:bodyPr/>
          <a:lstStyle/>
          <a:p>
            <a:r>
              <a:rPr lang="en-FI" b="1" dirty="0"/>
              <a:t>Robot Framework Slack community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18F89-F7A9-AF44-A50F-190E6943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365" y="1786367"/>
            <a:ext cx="639183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3D640-F730-534A-884F-10C96DA9E82C}"/>
              </a:ext>
            </a:extLst>
          </p:cNvPr>
          <p:cNvSpPr txBox="1"/>
          <p:nvPr/>
        </p:nvSpPr>
        <p:spPr>
          <a:xfrm>
            <a:off x="465803" y="1786367"/>
            <a:ext cx="429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&gt;8000 </a:t>
            </a:r>
            <a:r>
              <a:rPr lang="en-GB" dirty="0"/>
              <a:t>M</a:t>
            </a:r>
            <a:r>
              <a:rPr lang="en-FI" dirty="0"/>
              <a:t>embers on Robot Framework Slack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17EDD0F3-2C71-4AA3-B049-EB99A48A34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9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92B0-F802-C944-8CC2-C704FD11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b="1" dirty="0"/>
              <a:t>Robot Framework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4DBA-57B0-4E43-BD71-E9EBD69CC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I" dirty="0"/>
              <a:t>RF 4.0 release coming late 2020 with control structure updates and improved keyword library documentation.</a:t>
            </a:r>
          </a:p>
          <a:p>
            <a:pPr marL="0" indent="0">
              <a:buNone/>
            </a:pPr>
            <a:endParaRPr lang="en-FI" dirty="0"/>
          </a:p>
          <a:p>
            <a:pPr marL="0" indent="0">
              <a:buNone/>
            </a:pPr>
            <a:r>
              <a:rPr lang="en-FI" dirty="0"/>
              <a:t>RF 5.0 scheduled for 2021, adding more control structures, removing Python 2 support.</a:t>
            </a:r>
          </a:p>
          <a:p>
            <a:pPr marL="0" indent="0">
              <a:buNone/>
            </a:pPr>
            <a:endParaRPr lang="en-FI" dirty="0"/>
          </a:p>
          <a:p>
            <a:pPr marL="0" indent="0">
              <a:buNone/>
            </a:pPr>
            <a:r>
              <a:rPr lang="en-FI" dirty="0"/>
              <a:t>RPA introduced in 2018, which is growing the community in new areas. Expect the community to grow in this area for the coming years.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4042E7C3-5DA2-4BF7-8594-FD18A3E4E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1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92B0-F802-C944-8CC2-C704FD11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b="1" dirty="0"/>
              <a:t>Robot Framework Ecosystem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4DBA-57B0-4E43-BD71-E9EBD69CC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I" dirty="0"/>
              <a:t>Language server protocol support added in 2020 bringing better support for developer tools (VS Code)</a:t>
            </a:r>
          </a:p>
          <a:p>
            <a:pPr marL="0" indent="0">
              <a:buNone/>
            </a:pPr>
            <a:endParaRPr lang="en-FI" dirty="0"/>
          </a:p>
          <a:p>
            <a:pPr marL="0" indent="0">
              <a:buNone/>
            </a:pPr>
            <a:r>
              <a:rPr lang="en-FI" dirty="0"/>
              <a:t>Debugger capabilities added through VS Code extension (search Robocorp in marketplace)</a:t>
            </a:r>
          </a:p>
          <a:p>
            <a:pPr marL="0" indent="0">
              <a:buNone/>
            </a:pPr>
            <a:endParaRPr lang="en-FI" dirty="0"/>
          </a:p>
          <a:p>
            <a:pPr marL="0" indent="0">
              <a:buNone/>
            </a:pPr>
            <a:r>
              <a:rPr lang="en-FI" dirty="0"/>
              <a:t>New libraries coming up regularly – for example TestProject!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7B05DBF4-D591-47C8-AC9A-BF4E40BBC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EF48-1402-B24A-A78C-2E93DB023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622" y="1122363"/>
            <a:ext cx="11425555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Selenium Library vs. TestProject Library for Robot Framework</a:t>
            </a:r>
            <a:endParaRPr lang="en-FI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BD6E8-622F-6A4E-BEBB-6A95BA55F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0377" y="4396899"/>
            <a:ext cx="2879324" cy="1655762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Ran </a:t>
            </a:r>
            <a:r>
              <a:rPr lang="en-US" sz="1600" b="1" dirty="0" err="1"/>
              <a:t>Tzur</a:t>
            </a:r>
            <a:endParaRPr lang="en-FI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9910E-BAAA-4575-AA4E-C771FB4D327D}"/>
              </a:ext>
            </a:extLst>
          </p:cNvPr>
          <p:cNvSpPr txBox="1"/>
          <p:nvPr/>
        </p:nvSpPr>
        <p:spPr>
          <a:xfrm>
            <a:off x="6173754" y="4330881"/>
            <a:ext cx="2879324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200" b="0" dirty="0"/>
              <a:t>Senior Solution Engineer </a:t>
            </a:r>
            <a:br>
              <a:rPr lang="en-US" sz="1200" b="0" dirty="0"/>
            </a:br>
            <a:r>
              <a:rPr lang="en-US" sz="1200" b="0" dirty="0"/>
              <a:t>TestProject</a:t>
            </a:r>
            <a:endParaRPr lang="en-IL" sz="1200" b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BF4371-7090-4228-8A4C-F0D2571CFB9A}"/>
              </a:ext>
            </a:extLst>
          </p:cNvPr>
          <p:cNvCxnSpPr/>
          <p:nvPr/>
        </p:nvCxnSpPr>
        <p:spPr>
          <a:xfrm>
            <a:off x="6172200" y="4379143"/>
            <a:ext cx="0" cy="3323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4A02660-1262-4B56-874B-98590254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388" y="3678299"/>
            <a:ext cx="1635982" cy="18509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DB80947-A5A2-4FE1-B386-A9275585B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8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92B0-F802-C944-8CC2-C704FD11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Selenium Library vs. TestProject Library</a:t>
            </a:r>
            <a:endParaRPr lang="en-FI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978D70-246C-4DCC-9D78-3380479D6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55326"/>
              </p:ext>
            </p:extLst>
          </p:nvPr>
        </p:nvGraphicFramePr>
        <p:xfrm>
          <a:off x="838199" y="1837679"/>
          <a:ext cx="10436441" cy="4101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7851">
                  <a:extLst>
                    <a:ext uri="{9D8B030D-6E8A-4147-A177-3AD203B41FA5}">
                      <a16:colId xmlns:a16="http://schemas.microsoft.com/office/drawing/2014/main" val="2688656706"/>
                    </a:ext>
                  </a:extLst>
                </a:gridCol>
                <a:gridCol w="4580146">
                  <a:extLst>
                    <a:ext uri="{9D8B030D-6E8A-4147-A177-3AD203B41FA5}">
                      <a16:colId xmlns:a16="http://schemas.microsoft.com/office/drawing/2014/main" val="3065975164"/>
                    </a:ext>
                  </a:extLst>
                </a:gridCol>
                <a:gridCol w="3828444">
                  <a:extLst>
                    <a:ext uri="{9D8B030D-6E8A-4147-A177-3AD203B41FA5}">
                      <a16:colId xmlns:a16="http://schemas.microsoft.com/office/drawing/2014/main" val="3995200627"/>
                    </a:ext>
                  </a:extLst>
                </a:gridCol>
              </a:tblGrid>
              <a:tr h="276881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Robot Framework Libraries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25746"/>
                  </a:ext>
                </a:extLst>
              </a:tr>
              <a:tr h="243572">
                <a:tc>
                  <a:txBody>
                    <a:bodyPr/>
                    <a:lstStyle/>
                    <a:p>
                      <a:pPr algn="ctr" fontAlgn="t"/>
                      <a:r>
                        <a:rPr lang="en-IL" sz="1400" u="none" strike="noStrike">
                          <a:effectLst/>
                        </a:rPr>
                        <a:t> 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Selenium Library for RF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TestProject Library for RF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90975"/>
                  </a:ext>
                </a:extLst>
              </a:tr>
              <a:tr h="7098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Prerequisites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A couple of hours: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Setup &amp; Configure Selenium Driver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5 mins: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Download TestProject Agent &amp; get Dev token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985111"/>
                  </a:ext>
                </a:extLst>
              </a:tr>
              <a:tr h="4767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How to Install Library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pip install --upgrade robotframework-seleniumlibrary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pip3 install testproject-robot-library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849859"/>
                  </a:ext>
                </a:extLst>
              </a:tr>
              <a:tr h="2435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Keyword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i="1" u="none" strike="noStrike" dirty="0">
                          <a:effectLst/>
                        </a:rPr>
                        <a:t>Create </a:t>
                      </a:r>
                      <a:r>
                        <a:rPr lang="en-US" sz="1400" i="1" u="none" strike="noStrike" dirty="0" err="1">
                          <a:effectLst/>
                        </a:rPr>
                        <a:t>Webdriver</a:t>
                      </a:r>
                      <a:r>
                        <a:rPr lang="en-US" sz="1400" i="1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and </a:t>
                      </a:r>
                      <a:r>
                        <a:rPr lang="en-US" sz="1400" i="1" u="none" strike="noStrike" dirty="0">
                          <a:effectLst/>
                        </a:rPr>
                        <a:t>Open Browser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i="1" u="none" strike="noStrike" dirty="0">
                          <a:effectLst/>
                        </a:rPr>
                        <a:t>Init TestProject Driver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994190"/>
                  </a:ext>
                </a:extLst>
              </a:tr>
              <a:tr h="4767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HTML reports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Local reports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Cloud distributed (built in permissions)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574739"/>
                  </a:ext>
                </a:extLst>
              </a:tr>
              <a:tr h="2435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PDF reports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Embedded within a click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879132"/>
                  </a:ext>
                </a:extLst>
              </a:tr>
              <a:tr h="2435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Screenshots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Not supported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Included out of the box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837479"/>
                  </a:ext>
                </a:extLst>
              </a:tr>
              <a:tr h="4767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Reports accessibility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Local storage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Accessible via Rest API/WEB Dashboard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340196"/>
                  </a:ext>
                </a:extLst>
              </a:tr>
              <a:tr h="7098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Automatic Deployment &amp; Execution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[Coming Soon] Upload Robot test to TestProject cloud for built-in deployment &amp; execution capabilities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797920"/>
                  </a:ext>
                </a:extLst>
              </a:tr>
            </a:tbl>
          </a:graphicData>
        </a:graphic>
      </p:graphicFrame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2AB616A7-B050-4796-B3A3-3CE241058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3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10F0249-1659-4B33-9AD6-B02939687AD8}"/>
              </a:ext>
            </a:extLst>
          </p:cNvPr>
          <p:cNvSpPr txBox="1"/>
          <p:nvPr/>
        </p:nvSpPr>
        <p:spPr>
          <a:xfrm>
            <a:off x="192947" y="243281"/>
            <a:ext cx="11568418" cy="769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Let The TestProject &lt;&gt; Robot Magic Begin ! </a:t>
            </a:r>
          </a:p>
          <a:p>
            <a:pPr algn="ctr"/>
            <a:r>
              <a:rPr lang="en-US" sz="2400" dirty="0"/>
              <a:t>Sign up for FREE at </a:t>
            </a:r>
            <a:r>
              <a:rPr lang="en-US" sz="2400" b="1" dirty="0">
                <a:solidFill>
                  <a:schemeClr val="accent2"/>
                </a:solidFill>
              </a:rPr>
              <a:t>testproject.io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Arial" panose="020B0604020202020204" pitchFamily="34" charset="0"/>
              </a:rPr>
              <a:t>Questions? </a:t>
            </a:r>
            <a:r>
              <a:rPr lang="en-US" sz="1600" dirty="0">
                <a:latin typeface="Calibri" panose="020F0502020204030204" pitchFamily="34" charset="0"/>
                <a:cs typeface="Arial" panose="020B0604020202020204" pitchFamily="34" charset="0"/>
              </a:rPr>
              <a:t>Reach out anytime!</a:t>
            </a:r>
            <a:br>
              <a:rPr lang="en-US" sz="1600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3883CE"/>
                </a:solidFill>
              </a:rPr>
              <a:t>support@testproject.io | forum.testproject.io | Built-in platform chat </a:t>
            </a:r>
            <a:br>
              <a:rPr lang="en-US" sz="1600" dirty="0">
                <a:solidFill>
                  <a:srgbClr val="3883CE"/>
                </a:solidFill>
              </a:rPr>
            </a:br>
            <a:endParaRPr lang="en-US" sz="1600" dirty="0">
              <a:solidFill>
                <a:srgbClr val="3883CE"/>
              </a:solidFill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Arial" panose="020B0604020202020204" pitchFamily="34" charset="0"/>
              </a:rPr>
              <a:t>In just a couple of hours you will all get: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Arial" panose="020B0604020202020204" pitchFamily="34" charset="0"/>
              </a:rPr>
              <a:t>A full </a:t>
            </a:r>
            <a:r>
              <a:rPr lang="en-US" sz="1600" b="1" dirty="0">
                <a:latin typeface="Calibri" panose="020F0502020204030204" pitchFamily="34" charset="0"/>
                <a:cs typeface="Arial" panose="020B0604020202020204" pitchFamily="34" charset="0"/>
              </a:rPr>
              <a:t>recording</a:t>
            </a:r>
            <a:r>
              <a:rPr lang="en-US" sz="1600" dirty="0">
                <a:latin typeface="Calibri" panose="020F0502020204030204" pitchFamily="34" charset="0"/>
                <a:cs typeface="Arial" panose="020B0604020202020204" pitchFamily="34" charset="0"/>
              </a:rPr>
              <a:t> of the webinar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those who attended the entire session will also receive a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cool badge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participance!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Follow us to stay updated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all our latest releases and upcoming events!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LinkedIn: </a:t>
            </a:r>
            <a:r>
              <a:rPr lang="en-US" sz="1600" dirty="0">
                <a:solidFill>
                  <a:srgbClr val="3883CE"/>
                </a:solidFill>
              </a:rPr>
              <a:t>linkedin.com/company/testproject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Twitter: </a:t>
            </a:r>
            <a:r>
              <a:rPr lang="en-US" sz="1600" dirty="0">
                <a:solidFill>
                  <a:srgbClr val="3883CE"/>
                </a:solidFill>
              </a:rPr>
              <a:t>twitter.com/</a:t>
            </a:r>
            <a:r>
              <a:rPr lang="en-US" sz="1600" dirty="0" err="1">
                <a:solidFill>
                  <a:srgbClr val="3883CE"/>
                </a:solidFill>
              </a:rPr>
              <a:t>TestProject_io</a:t>
            </a:r>
            <a:endParaRPr lang="en-US" sz="1600" dirty="0">
              <a:solidFill>
                <a:srgbClr val="3883CE"/>
              </a:solidFill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Arial" panose="020B0604020202020204" pitchFamily="34" charset="0"/>
              </a:rPr>
              <a:t>YouTube: </a:t>
            </a:r>
            <a:r>
              <a:rPr lang="en-US" sz="1600" dirty="0">
                <a:solidFill>
                  <a:srgbClr val="3883CE"/>
                </a:solidFill>
              </a:rPr>
              <a:t>www.youtube.com/testproject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Arial" panose="020B0604020202020204" pitchFamily="34" charset="0"/>
              </a:rPr>
              <a:t>Telegram: </a:t>
            </a:r>
            <a:r>
              <a:rPr lang="en-US" sz="1600" dirty="0">
                <a:solidFill>
                  <a:srgbClr val="3883CE"/>
                </a:solidFill>
              </a:rPr>
              <a:t>t.me/</a:t>
            </a:r>
            <a:r>
              <a:rPr lang="en-US" sz="1600" dirty="0" err="1">
                <a:solidFill>
                  <a:srgbClr val="3883CE"/>
                </a:solidFill>
              </a:rPr>
              <a:t>testproject_io</a:t>
            </a:r>
            <a:endParaRPr lang="en-US" sz="1600" dirty="0">
              <a:solidFill>
                <a:srgbClr val="3883CE"/>
              </a:solidFill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Arial" panose="020B0604020202020204" pitchFamily="34" charset="0"/>
              </a:rPr>
              <a:t>Antti </a:t>
            </a:r>
            <a:r>
              <a:rPr lang="en-FI" sz="1600" dirty="0">
                <a:latin typeface="Calibri" panose="020F0502020204030204" pitchFamily="34" charset="0"/>
                <a:cs typeface="Arial" panose="020B0604020202020204" pitchFamily="34" charset="0"/>
              </a:rPr>
              <a:t>Karjalainen</a:t>
            </a:r>
            <a:r>
              <a:rPr lang="en-US" sz="1600" dirty="0"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3883C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linkedin.com/in/</a:t>
            </a:r>
            <a:r>
              <a:rPr lang="en-US" sz="1600" dirty="0" err="1">
                <a:solidFill>
                  <a:srgbClr val="3883C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aikarjal</a:t>
            </a:r>
            <a:r>
              <a:rPr lang="en-US" sz="1600" dirty="0">
                <a:solidFill>
                  <a:srgbClr val="3883C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Arial" panose="020B0604020202020204" pitchFamily="34" charset="0"/>
              </a:rPr>
              <a:t>Robot Framework Foundation: </a:t>
            </a:r>
            <a:r>
              <a:rPr lang="en-US" sz="1600" dirty="0">
                <a:solidFill>
                  <a:srgbClr val="3883CE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linkedin.com/company/robot-framework-foundation/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IL" dirty="0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708ECF1-456A-4D8B-9C8B-02DD60E3D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7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7CB0-21D6-1349-A97C-FC58EE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b="1" dirty="0"/>
              <a:t>What is Robot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0CAB-51FB-9A4F-A8DD-4923CFC2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209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Python-based open-source test automation and RPA ecosystem.</a:t>
            </a:r>
            <a:endParaRPr lang="en-FI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Robot Framework is a generic open source automation framework. It can be used for test automation and robotic process automation (RPA).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141F0-C64D-3743-A48B-AC9EEE3C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264" y="1825625"/>
            <a:ext cx="3558697" cy="4110166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0B072D7E-2D94-4342-B15D-A13CDC1AC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1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D250-2154-8C46-A115-38D8A89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b="1" dirty="0"/>
              <a:t>Brief </a:t>
            </a:r>
            <a:r>
              <a:rPr lang="en-US" b="1" dirty="0"/>
              <a:t>h</a:t>
            </a:r>
            <a:r>
              <a:rPr lang="en-FI" b="1" dirty="0"/>
              <a:t>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3E32-7805-0044-98BC-F472E60D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FI" dirty="0"/>
              <a:t>Originated from Nokia Networks as a way to unify end-to-end software test automation. </a:t>
            </a:r>
          </a:p>
          <a:p>
            <a:pPr marL="0" indent="0">
              <a:buNone/>
            </a:pPr>
            <a:endParaRPr lang="en-FI" dirty="0"/>
          </a:p>
          <a:p>
            <a:pPr marL="0" indent="0">
              <a:buNone/>
            </a:pPr>
            <a:r>
              <a:rPr lang="en-FI" dirty="0"/>
              <a:t>Development started 2005. First published as open-source project in 2008 under Apache 2.0 license.</a:t>
            </a:r>
          </a:p>
          <a:p>
            <a:pPr marL="0" indent="0">
              <a:buNone/>
            </a:pPr>
            <a:endParaRPr lang="en-FI" dirty="0"/>
          </a:p>
          <a:p>
            <a:pPr marL="0" indent="0">
              <a:buNone/>
            </a:pPr>
            <a:r>
              <a:rPr lang="en-FI" dirty="0"/>
              <a:t>Robot Framework Foundation established in 2015 by users and core team members.</a:t>
            </a:r>
          </a:p>
          <a:p>
            <a:pPr marL="0" indent="0">
              <a:buNone/>
            </a:pPr>
            <a:endParaRPr lang="en-FI" dirty="0"/>
          </a:p>
          <a:p>
            <a:pPr marL="0" indent="0">
              <a:buNone/>
            </a:pPr>
            <a:r>
              <a:rPr lang="en-FI" dirty="0"/>
              <a:t>Robocon conference hosted since 2018.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0097FB6-98D5-4BDE-958B-B78038743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0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D654-2F99-7D46-8E3E-5A6FDA65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b="1" dirty="0"/>
              <a:t>Keyword-driven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2C6E4-A21C-2948-A31C-A2802E47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25625"/>
            <a:ext cx="8763000" cy="3822700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046C1B67-5E81-4EC9-9318-13E4E7C8F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3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7CB0-21D6-1349-A97C-FC58EE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b="1" dirty="0"/>
              <a:t>A framework for multi-channel testing.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0CAB-51FB-9A4F-A8DD-4923CFC2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209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Robot Framework provides a unified way to access target systems with library keywords that are easy to extend.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same tool can test a website front end and backend in one end-to-end run.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to test anything from web apps to mainframes and embedded systems.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141F0-C64D-3743-A48B-AC9EEE3C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264" y="1825625"/>
            <a:ext cx="3558697" cy="41101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217ECF-1E7C-184E-82A4-40A6B7418870}"/>
              </a:ext>
            </a:extLst>
          </p:cNvPr>
          <p:cNvSpPr/>
          <p:nvPr/>
        </p:nvSpPr>
        <p:spPr>
          <a:xfrm>
            <a:off x="7328338" y="3699643"/>
            <a:ext cx="3854669" cy="2371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FCD7711-6532-4322-8ABF-191BDB9A7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1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7CB0-21D6-1349-A97C-FC58EE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b="1" dirty="0"/>
              <a:t>What makes Robot Framework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0CAB-51FB-9A4F-A8DD-4923CFC2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GB" dirty="0"/>
              <a:t>Integrations – Hundreds of available integration libraries.</a:t>
            </a:r>
          </a:p>
          <a:p>
            <a:pPr marL="514350" indent="-514350">
              <a:buAutoNum type="arabicParenR"/>
            </a:pPr>
            <a:r>
              <a:rPr lang="en-GB" dirty="0"/>
              <a:t>Architecture – Low barrier to entry, but high ceiling for mastery.</a:t>
            </a:r>
          </a:p>
          <a:p>
            <a:pPr marL="514350" indent="-514350">
              <a:buAutoNum type="arabicParenR"/>
            </a:pPr>
            <a:r>
              <a:rPr lang="en-GB" dirty="0"/>
              <a:t>Logging – Unified model for test log output.</a:t>
            </a:r>
          </a:p>
          <a:p>
            <a:pPr marL="514350" indent="-514350">
              <a:buAutoNum type="arabicParenR"/>
            </a:pPr>
            <a:r>
              <a:rPr lang="en-GB" dirty="0"/>
              <a:t>Community – Active global community of users and developers.</a:t>
            </a:r>
          </a:p>
          <a:p>
            <a:pPr marL="514350" indent="-514350">
              <a:buAutoNum type="arabicParenR"/>
            </a:pPr>
            <a:r>
              <a:rPr lang="en-GB" dirty="0"/>
              <a:t>Governance – Controlled by an active foundation with 50+ member companies.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0A2F65F8-07B3-40A8-AF83-8705D4884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7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C657-0C46-5C4A-A202-F5682F79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b="1" dirty="0"/>
              <a:t>Robot Framework open-source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556C-C25E-3F4C-91F4-EEB20E2E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I" dirty="0"/>
              <a:t>5.3k stars on Github</a:t>
            </a:r>
          </a:p>
          <a:p>
            <a:pPr marL="0" indent="0">
              <a:buNone/>
            </a:pPr>
            <a:endParaRPr lang="en-FI" dirty="0"/>
          </a:p>
          <a:p>
            <a:pPr marL="0" indent="0">
              <a:buNone/>
            </a:pPr>
            <a:r>
              <a:rPr lang="en-FI" dirty="0"/>
              <a:t>Over 100 contributors</a:t>
            </a:r>
          </a:p>
          <a:p>
            <a:pPr marL="0" indent="0">
              <a:buNone/>
            </a:pPr>
            <a:endParaRPr lang="en-FI" dirty="0"/>
          </a:p>
          <a:p>
            <a:pPr marL="0" indent="0">
              <a:buNone/>
            </a:pPr>
            <a:r>
              <a:rPr lang="en-FI" dirty="0"/>
              <a:t>Stable release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059B0-CA70-9647-8485-198A581C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188" y="1690688"/>
            <a:ext cx="5575300" cy="59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59EEF-D069-D840-B2E9-91A9623B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88" y="2571353"/>
            <a:ext cx="2895600" cy="215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4030A9-FA51-CF46-8E52-B4ACF8413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987" y="2731294"/>
            <a:ext cx="3238500" cy="12700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92C68F8E-E3CB-4A91-A24B-B8C8692D0B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2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5B47-5BB2-994F-A164-0EB22987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575327"/>
            <a:ext cx="4616937" cy="1747454"/>
          </a:xfrm>
        </p:spPr>
        <p:txBody>
          <a:bodyPr>
            <a:normAutofit fontScale="90000"/>
          </a:bodyPr>
          <a:lstStyle/>
          <a:p>
            <a:r>
              <a:rPr lang="en-FI" b="1" dirty="0"/>
              <a:t>Core Robot Framework 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2CCF-7B87-F847-8287-1AE842DB7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24" y="2682414"/>
            <a:ext cx="3647303" cy="3705612"/>
          </a:xfrm>
        </p:spPr>
        <p:txBody>
          <a:bodyPr/>
          <a:lstStyle/>
          <a:p>
            <a:pPr marL="0" indent="0">
              <a:buNone/>
            </a:pPr>
            <a:r>
              <a:rPr lang="en-FI" dirty="0"/>
              <a:t>Annually downloaded over 5 million times from pypi.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AFA15-7091-B84B-8772-1B39F348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08" y="391886"/>
            <a:ext cx="5718814" cy="5607697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78729637-F6B9-4231-8826-9242F7E92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AEBA-ACC3-CC41-A42A-F0C15052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b="1" dirty="0"/>
              <a:t>Extended Robot Framework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00F8-10FC-8C44-90ED-68CA15F8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I" dirty="0"/>
              <a:t>Robot Framework is not just the core project.</a:t>
            </a:r>
          </a:p>
          <a:p>
            <a:pPr marL="0" indent="0">
              <a:buNone/>
            </a:pPr>
            <a:endParaRPr lang="en-FI" dirty="0"/>
          </a:p>
          <a:p>
            <a:pPr marL="0" indent="0">
              <a:buNone/>
            </a:pPr>
            <a:r>
              <a:rPr lang="en-FI" dirty="0"/>
              <a:t>There are over 400 pypi packages that reference robotframework.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BB698-9182-6D47-958C-99291921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4178300"/>
            <a:ext cx="10045700" cy="2133600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E30C2BCB-5CF6-450B-8408-ECDA8AD8E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67"/>
          <a:stretch/>
        </p:blipFill>
        <p:spPr>
          <a:xfrm>
            <a:off x="10431158" y="6335486"/>
            <a:ext cx="16526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1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674</Words>
  <Application>Microsoft Office PowerPoint</Application>
  <PresentationFormat>Widescreen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Robot Framework Introduction</vt:lpstr>
      <vt:lpstr>What is Robot Framework?</vt:lpstr>
      <vt:lpstr>Brief history</vt:lpstr>
      <vt:lpstr>Keyword-driven syntax</vt:lpstr>
      <vt:lpstr>A framework for multi-channel testing.</vt:lpstr>
      <vt:lpstr>What makes Robot Framework work?</vt:lpstr>
      <vt:lpstr>Robot Framework open-source project</vt:lpstr>
      <vt:lpstr>Core Robot Framework downloads</vt:lpstr>
      <vt:lpstr>Extended Robot Framework ecosystem</vt:lpstr>
      <vt:lpstr>PowerPoint Presentation</vt:lpstr>
      <vt:lpstr>Robot Framework Slack community</vt:lpstr>
      <vt:lpstr>Robot Framework Roadmap</vt:lpstr>
      <vt:lpstr>Robot Framework Ecosystem additions</vt:lpstr>
      <vt:lpstr>Selenium Library vs. TestProject Library for Robot Framework</vt:lpstr>
      <vt:lpstr>Selenium Library vs. TestProject Library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Karjalainen</dc:creator>
  <cp:lastModifiedBy>Karen Teboulle</cp:lastModifiedBy>
  <cp:revision>31</cp:revision>
  <dcterms:created xsi:type="dcterms:W3CDTF">2020-12-07T09:24:29Z</dcterms:created>
  <dcterms:modified xsi:type="dcterms:W3CDTF">2020-12-09T10:02:35Z</dcterms:modified>
</cp:coreProperties>
</file>