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4" r:id="rId18"/>
    <p:sldId id="275" r:id="rId19"/>
    <p:sldId id="291" r:id="rId20"/>
    <p:sldId id="277" r:id="rId21"/>
    <p:sldId id="278" r:id="rId22"/>
    <p:sldId id="279" r:id="rId23"/>
    <p:sldId id="280" r:id="rId24"/>
    <p:sldId id="281" r:id="rId25"/>
    <p:sldId id="282" r:id="rId26"/>
    <p:sldId id="283" r:id="rId27"/>
    <p:sldId id="273" r:id="rId28"/>
    <p:sldId id="284" r:id="rId29"/>
    <p:sldId id="269" r:id="rId30"/>
    <p:sldId id="285" r:id="rId31"/>
    <p:sldId id="286" r:id="rId32"/>
    <p:sldId id="287" r:id="rId33"/>
    <p:sldId id="288"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30" autoAdjust="0"/>
    <p:restoredTop sz="94660"/>
  </p:normalViewPr>
  <p:slideViewPr>
    <p:cSldViewPr snapToGrid="0">
      <p:cViewPr varScale="1">
        <p:scale>
          <a:sx n="67" d="100"/>
          <a:sy n="67" d="100"/>
        </p:scale>
        <p:origin x="506"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FC5B-E55B-436C-8BB4-65214F6963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352095-93CD-49FA-B8DB-149773B7EB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CE596C-D967-4629-9D97-24A1C6A9903B}"/>
              </a:ext>
            </a:extLst>
          </p:cNvPr>
          <p:cNvSpPr>
            <a:spLocks noGrp="1"/>
          </p:cNvSpPr>
          <p:nvPr>
            <p:ph type="dt" sz="half" idx="10"/>
          </p:nvPr>
        </p:nvSpPr>
        <p:spPr/>
        <p:txBody>
          <a:bodyPr/>
          <a:lstStyle/>
          <a:p>
            <a:fld id="{91C89FE4-B251-45FA-AF78-D276B101E91E}" type="datetimeFigureOut">
              <a:rPr lang="en-US" smtClean="0"/>
              <a:t>8/12/2020</a:t>
            </a:fld>
            <a:endParaRPr lang="en-US"/>
          </a:p>
        </p:txBody>
      </p:sp>
      <p:sp>
        <p:nvSpPr>
          <p:cNvPr id="5" name="Footer Placeholder 4">
            <a:extLst>
              <a:ext uri="{FF2B5EF4-FFF2-40B4-BE49-F238E27FC236}">
                <a16:creationId xmlns:a16="http://schemas.microsoft.com/office/drawing/2014/main" id="{1BE7D0CA-BEB3-4CE7-A9A3-3308F670F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C4617-D07E-4ABD-821E-9E81AC811397}"/>
              </a:ext>
            </a:extLst>
          </p:cNvPr>
          <p:cNvSpPr>
            <a:spLocks noGrp="1"/>
          </p:cNvSpPr>
          <p:nvPr>
            <p:ph type="sldNum" sz="quarter" idx="12"/>
          </p:nvPr>
        </p:nvSpPr>
        <p:spPr/>
        <p:txBody>
          <a:bodyPr/>
          <a:lstStyle/>
          <a:p>
            <a:fld id="{85326C2D-E8D2-4230-B72E-A931A570D48F}" type="slidenum">
              <a:rPr lang="en-US" smtClean="0"/>
              <a:t>‹#›</a:t>
            </a:fld>
            <a:endParaRPr lang="en-US"/>
          </a:p>
        </p:txBody>
      </p:sp>
    </p:spTree>
    <p:extLst>
      <p:ext uri="{BB962C8B-B14F-4D97-AF65-F5344CB8AC3E}">
        <p14:creationId xmlns:p14="http://schemas.microsoft.com/office/powerpoint/2010/main" val="77811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4775-2795-46AB-8EAA-EA51DE2430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159A21-20EA-47EE-8E17-1CD3B1B1C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18B75-C7C8-4B59-B4C0-7CA3EDC5EC7F}"/>
              </a:ext>
            </a:extLst>
          </p:cNvPr>
          <p:cNvSpPr>
            <a:spLocks noGrp="1"/>
          </p:cNvSpPr>
          <p:nvPr>
            <p:ph type="dt" sz="half" idx="10"/>
          </p:nvPr>
        </p:nvSpPr>
        <p:spPr/>
        <p:txBody>
          <a:bodyPr/>
          <a:lstStyle/>
          <a:p>
            <a:fld id="{91C89FE4-B251-45FA-AF78-D276B101E91E}" type="datetimeFigureOut">
              <a:rPr lang="en-US" smtClean="0"/>
              <a:t>8/12/2020</a:t>
            </a:fld>
            <a:endParaRPr lang="en-US"/>
          </a:p>
        </p:txBody>
      </p:sp>
      <p:sp>
        <p:nvSpPr>
          <p:cNvPr id="5" name="Footer Placeholder 4">
            <a:extLst>
              <a:ext uri="{FF2B5EF4-FFF2-40B4-BE49-F238E27FC236}">
                <a16:creationId xmlns:a16="http://schemas.microsoft.com/office/drawing/2014/main" id="{7F96FCD3-57B8-47A3-96CD-FBDF608DE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49A04-FB7F-416F-BC3E-91893C632E9B}"/>
              </a:ext>
            </a:extLst>
          </p:cNvPr>
          <p:cNvSpPr>
            <a:spLocks noGrp="1"/>
          </p:cNvSpPr>
          <p:nvPr>
            <p:ph type="sldNum" sz="quarter" idx="12"/>
          </p:nvPr>
        </p:nvSpPr>
        <p:spPr/>
        <p:txBody>
          <a:bodyPr/>
          <a:lstStyle/>
          <a:p>
            <a:fld id="{85326C2D-E8D2-4230-B72E-A931A570D48F}" type="slidenum">
              <a:rPr lang="en-US" smtClean="0"/>
              <a:t>‹#›</a:t>
            </a:fld>
            <a:endParaRPr lang="en-US"/>
          </a:p>
        </p:txBody>
      </p:sp>
    </p:spTree>
    <p:extLst>
      <p:ext uri="{BB962C8B-B14F-4D97-AF65-F5344CB8AC3E}">
        <p14:creationId xmlns:p14="http://schemas.microsoft.com/office/powerpoint/2010/main" val="1629186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BFF6CD-F0FB-4569-B969-3535CDB4AB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722BA0-D71D-4BEF-AA22-180BDB96B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CF7D7-2DE1-4C35-A180-58DF0A47AF4C}"/>
              </a:ext>
            </a:extLst>
          </p:cNvPr>
          <p:cNvSpPr>
            <a:spLocks noGrp="1"/>
          </p:cNvSpPr>
          <p:nvPr>
            <p:ph type="dt" sz="half" idx="10"/>
          </p:nvPr>
        </p:nvSpPr>
        <p:spPr/>
        <p:txBody>
          <a:bodyPr/>
          <a:lstStyle/>
          <a:p>
            <a:fld id="{91C89FE4-B251-45FA-AF78-D276B101E91E}" type="datetimeFigureOut">
              <a:rPr lang="en-US" smtClean="0"/>
              <a:t>8/12/2020</a:t>
            </a:fld>
            <a:endParaRPr lang="en-US"/>
          </a:p>
        </p:txBody>
      </p:sp>
      <p:sp>
        <p:nvSpPr>
          <p:cNvPr id="5" name="Footer Placeholder 4">
            <a:extLst>
              <a:ext uri="{FF2B5EF4-FFF2-40B4-BE49-F238E27FC236}">
                <a16:creationId xmlns:a16="http://schemas.microsoft.com/office/drawing/2014/main" id="{15A17977-A559-4100-B4E7-C6D18854A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9C0BE-D1F6-418C-A820-7DBD89D59A6F}"/>
              </a:ext>
            </a:extLst>
          </p:cNvPr>
          <p:cNvSpPr>
            <a:spLocks noGrp="1"/>
          </p:cNvSpPr>
          <p:nvPr>
            <p:ph type="sldNum" sz="quarter" idx="12"/>
          </p:nvPr>
        </p:nvSpPr>
        <p:spPr/>
        <p:txBody>
          <a:bodyPr/>
          <a:lstStyle/>
          <a:p>
            <a:fld id="{85326C2D-E8D2-4230-B72E-A931A570D48F}" type="slidenum">
              <a:rPr lang="en-US" smtClean="0"/>
              <a:t>‹#›</a:t>
            </a:fld>
            <a:endParaRPr lang="en-US"/>
          </a:p>
        </p:txBody>
      </p:sp>
    </p:spTree>
    <p:extLst>
      <p:ext uri="{BB962C8B-B14F-4D97-AF65-F5344CB8AC3E}">
        <p14:creationId xmlns:p14="http://schemas.microsoft.com/office/powerpoint/2010/main" val="176699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831B-A522-444C-B4F1-4C18CBE05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E85EEA-3A75-4CA9-B446-E1B598525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16F3F-B77B-4D23-B5E3-673E7BC4DA1D}"/>
              </a:ext>
            </a:extLst>
          </p:cNvPr>
          <p:cNvSpPr>
            <a:spLocks noGrp="1"/>
          </p:cNvSpPr>
          <p:nvPr>
            <p:ph type="dt" sz="half" idx="10"/>
          </p:nvPr>
        </p:nvSpPr>
        <p:spPr/>
        <p:txBody>
          <a:bodyPr/>
          <a:lstStyle/>
          <a:p>
            <a:fld id="{91C89FE4-B251-45FA-AF78-D276B101E91E}" type="datetimeFigureOut">
              <a:rPr lang="en-US" smtClean="0"/>
              <a:t>8/12/2020</a:t>
            </a:fld>
            <a:endParaRPr lang="en-US"/>
          </a:p>
        </p:txBody>
      </p:sp>
      <p:sp>
        <p:nvSpPr>
          <p:cNvPr id="5" name="Footer Placeholder 4">
            <a:extLst>
              <a:ext uri="{FF2B5EF4-FFF2-40B4-BE49-F238E27FC236}">
                <a16:creationId xmlns:a16="http://schemas.microsoft.com/office/drawing/2014/main" id="{9D8A1DDC-D338-4034-A284-1CC093A6C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8C50B-DCFD-473E-9CE8-EA86A3E44E0B}"/>
              </a:ext>
            </a:extLst>
          </p:cNvPr>
          <p:cNvSpPr>
            <a:spLocks noGrp="1"/>
          </p:cNvSpPr>
          <p:nvPr>
            <p:ph type="sldNum" sz="quarter" idx="12"/>
          </p:nvPr>
        </p:nvSpPr>
        <p:spPr/>
        <p:txBody>
          <a:bodyPr/>
          <a:lstStyle/>
          <a:p>
            <a:fld id="{85326C2D-E8D2-4230-B72E-A931A570D48F}" type="slidenum">
              <a:rPr lang="en-US" smtClean="0"/>
              <a:t>‹#›</a:t>
            </a:fld>
            <a:endParaRPr lang="en-US"/>
          </a:p>
        </p:txBody>
      </p:sp>
    </p:spTree>
    <p:extLst>
      <p:ext uri="{BB962C8B-B14F-4D97-AF65-F5344CB8AC3E}">
        <p14:creationId xmlns:p14="http://schemas.microsoft.com/office/powerpoint/2010/main" val="215335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59B1-A917-4B34-AB77-52EBC01C0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FE141B-C3DD-4094-A04C-BC0F4EB0E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0BF77B-9A18-4DF2-9095-D47C9B4B8C2A}"/>
              </a:ext>
            </a:extLst>
          </p:cNvPr>
          <p:cNvSpPr>
            <a:spLocks noGrp="1"/>
          </p:cNvSpPr>
          <p:nvPr>
            <p:ph type="dt" sz="half" idx="10"/>
          </p:nvPr>
        </p:nvSpPr>
        <p:spPr/>
        <p:txBody>
          <a:bodyPr/>
          <a:lstStyle/>
          <a:p>
            <a:fld id="{91C89FE4-B251-45FA-AF78-D276B101E91E}" type="datetimeFigureOut">
              <a:rPr lang="en-US" smtClean="0"/>
              <a:t>8/12/2020</a:t>
            </a:fld>
            <a:endParaRPr lang="en-US"/>
          </a:p>
        </p:txBody>
      </p:sp>
      <p:sp>
        <p:nvSpPr>
          <p:cNvPr id="5" name="Footer Placeholder 4">
            <a:extLst>
              <a:ext uri="{FF2B5EF4-FFF2-40B4-BE49-F238E27FC236}">
                <a16:creationId xmlns:a16="http://schemas.microsoft.com/office/drawing/2014/main" id="{B35F88A7-0AFF-4000-8B07-42C2F62A9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3B341-D689-4F72-AAD8-273BC48698F4}"/>
              </a:ext>
            </a:extLst>
          </p:cNvPr>
          <p:cNvSpPr>
            <a:spLocks noGrp="1"/>
          </p:cNvSpPr>
          <p:nvPr>
            <p:ph type="sldNum" sz="quarter" idx="12"/>
          </p:nvPr>
        </p:nvSpPr>
        <p:spPr/>
        <p:txBody>
          <a:bodyPr/>
          <a:lstStyle/>
          <a:p>
            <a:fld id="{85326C2D-E8D2-4230-B72E-A931A570D48F}" type="slidenum">
              <a:rPr lang="en-US" smtClean="0"/>
              <a:t>‹#›</a:t>
            </a:fld>
            <a:endParaRPr lang="en-US"/>
          </a:p>
        </p:txBody>
      </p:sp>
    </p:spTree>
    <p:extLst>
      <p:ext uri="{BB962C8B-B14F-4D97-AF65-F5344CB8AC3E}">
        <p14:creationId xmlns:p14="http://schemas.microsoft.com/office/powerpoint/2010/main" val="273628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D66E-F9D5-4594-A2E9-895A96D86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9B8DB2-3350-413E-BF72-E223D739F7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2BC9DB-D195-4300-9089-4FFF51EEA3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A3BF40-574B-45CB-9241-D4CA6C0268C0}"/>
              </a:ext>
            </a:extLst>
          </p:cNvPr>
          <p:cNvSpPr>
            <a:spLocks noGrp="1"/>
          </p:cNvSpPr>
          <p:nvPr>
            <p:ph type="dt" sz="half" idx="10"/>
          </p:nvPr>
        </p:nvSpPr>
        <p:spPr/>
        <p:txBody>
          <a:bodyPr/>
          <a:lstStyle/>
          <a:p>
            <a:fld id="{91C89FE4-B251-45FA-AF78-D276B101E91E}" type="datetimeFigureOut">
              <a:rPr lang="en-US" smtClean="0"/>
              <a:t>8/12/2020</a:t>
            </a:fld>
            <a:endParaRPr lang="en-US"/>
          </a:p>
        </p:txBody>
      </p:sp>
      <p:sp>
        <p:nvSpPr>
          <p:cNvPr id="6" name="Footer Placeholder 5">
            <a:extLst>
              <a:ext uri="{FF2B5EF4-FFF2-40B4-BE49-F238E27FC236}">
                <a16:creationId xmlns:a16="http://schemas.microsoft.com/office/drawing/2014/main" id="{F253B81B-C6D4-435C-9728-F6BED8C2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9E4AE-E882-4CC3-A215-8557B9873A69}"/>
              </a:ext>
            </a:extLst>
          </p:cNvPr>
          <p:cNvSpPr>
            <a:spLocks noGrp="1"/>
          </p:cNvSpPr>
          <p:nvPr>
            <p:ph type="sldNum" sz="quarter" idx="12"/>
          </p:nvPr>
        </p:nvSpPr>
        <p:spPr/>
        <p:txBody>
          <a:bodyPr/>
          <a:lstStyle/>
          <a:p>
            <a:fld id="{85326C2D-E8D2-4230-B72E-A931A570D48F}" type="slidenum">
              <a:rPr lang="en-US" smtClean="0"/>
              <a:t>‹#›</a:t>
            </a:fld>
            <a:endParaRPr lang="en-US"/>
          </a:p>
        </p:txBody>
      </p:sp>
    </p:spTree>
    <p:extLst>
      <p:ext uri="{BB962C8B-B14F-4D97-AF65-F5344CB8AC3E}">
        <p14:creationId xmlns:p14="http://schemas.microsoft.com/office/powerpoint/2010/main" val="137316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FDA8-333E-4833-B5D0-7D23D4044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A3714A-5D54-42B7-AD1A-EA5749CC4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5DE283-B317-4ECD-A289-E0A22B591D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37BE9E-B121-4EE7-8C11-C38A34A88B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7A92DF-638C-412A-B7DC-BD5B446774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C072EF-3039-4C2B-9FE8-F09D6EB2E25C}"/>
              </a:ext>
            </a:extLst>
          </p:cNvPr>
          <p:cNvSpPr>
            <a:spLocks noGrp="1"/>
          </p:cNvSpPr>
          <p:nvPr>
            <p:ph type="dt" sz="half" idx="10"/>
          </p:nvPr>
        </p:nvSpPr>
        <p:spPr/>
        <p:txBody>
          <a:bodyPr/>
          <a:lstStyle/>
          <a:p>
            <a:fld id="{91C89FE4-B251-45FA-AF78-D276B101E91E}" type="datetimeFigureOut">
              <a:rPr lang="en-US" smtClean="0"/>
              <a:t>8/12/2020</a:t>
            </a:fld>
            <a:endParaRPr lang="en-US"/>
          </a:p>
        </p:txBody>
      </p:sp>
      <p:sp>
        <p:nvSpPr>
          <p:cNvPr id="8" name="Footer Placeholder 7">
            <a:extLst>
              <a:ext uri="{FF2B5EF4-FFF2-40B4-BE49-F238E27FC236}">
                <a16:creationId xmlns:a16="http://schemas.microsoft.com/office/drawing/2014/main" id="{830B1FBE-367E-4621-A2D3-9D1BF3A7ED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CA96E1-7CF2-4220-84CA-40E201BAB2A2}"/>
              </a:ext>
            </a:extLst>
          </p:cNvPr>
          <p:cNvSpPr>
            <a:spLocks noGrp="1"/>
          </p:cNvSpPr>
          <p:nvPr>
            <p:ph type="sldNum" sz="quarter" idx="12"/>
          </p:nvPr>
        </p:nvSpPr>
        <p:spPr/>
        <p:txBody>
          <a:bodyPr/>
          <a:lstStyle/>
          <a:p>
            <a:fld id="{85326C2D-E8D2-4230-B72E-A931A570D48F}" type="slidenum">
              <a:rPr lang="en-US" smtClean="0"/>
              <a:t>‹#›</a:t>
            </a:fld>
            <a:endParaRPr lang="en-US"/>
          </a:p>
        </p:txBody>
      </p:sp>
    </p:spTree>
    <p:extLst>
      <p:ext uri="{BB962C8B-B14F-4D97-AF65-F5344CB8AC3E}">
        <p14:creationId xmlns:p14="http://schemas.microsoft.com/office/powerpoint/2010/main" val="420083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E5F1-FB70-4DFF-96B7-F3AE3AD85B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4B075-C598-4F12-A18A-DCD94912B09E}"/>
              </a:ext>
            </a:extLst>
          </p:cNvPr>
          <p:cNvSpPr>
            <a:spLocks noGrp="1"/>
          </p:cNvSpPr>
          <p:nvPr>
            <p:ph type="dt" sz="half" idx="10"/>
          </p:nvPr>
        </p:nvSpPr>
        <p:spPr/>
        <p:txBody>
          <a:bodyPr/>
          <a:lstStyle/>
          <a:p>
            <a:fld id="{91C89FE4-B251-45FA-AF78-D276B101E91E}" type="datetimeFigureOut">
              <a:rPr lang="en-US" smtClean="0"/>
              <a:t>8/12/2020</a:t>
            </a:fld>
            <a:endParaRPr lang="en-US"/>
          </a:p>
        </p:txBody>
      </p:sp>
      <p:sp>
        <p:nvSpPr>
          <p:cNvPr id="4" name="Footer Placeholder 3">
            <a:extLst>
              <a:ext uri="{FF2B5EF4-FFF2-40B4-BE49-F238E27FC236}">
                <a16:creationId xmlns:a16="http://schemas.microsoft.com/office/drawing/2014/main" id="{449B8F0A-6A37-4AF6-B3D0-B42BE9969B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35548F-25CE-48FB-8BCB-6C9F2FC3C054}"/>
              </a:ext>
            </a:extLst>
          </p:cNvPr>
          <p:cNvSpPr>
            <a:spLocks noGrp="1"/>
          </p:cNvSpPr>
          <p:nvPr>
            <p:ph type="sldNum" sz="quarter" idx="12"/>
          </p:nvPr>
        </p:nvSpPr>
        <p:spPr/>
        <p:txBody>
          <a:bodyPr/>
          <a:lstStyle/>
          <a:p>
            <a:fld id="{85326C2D-E8D2-4230-B72E-A931A570D48F}" type="slidenum">
              <a:rPr lang="en-US" smtClean="0"/>
              <a:t>‹#›</a:t>
            </a:fld>
            <a:endParaRPr lang="en-US"/>
          </a:p>
        </p:txBody>
      </p:sp>
    </p:spTree>
    <p:extLst>
      <p:ext uri="{BB962C8B-B14F-4D97-AF65-F5344CB8AC3E}">
        <p14:creationId xmlns:p14="http://schemas.microsoft.com/office/powerpoint/2010/main" val="1013581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365D96-9DAA-4B7E-8BE3-439E0BEB835E}"/>
              </a:ext>
            </a:extLst>
          </p:cNvPr>
          <p:cNvSpPr>
            <a:spLocks noGrp="1"/>
          </p:cNvSpPr>
          <p:nvPr>
            <p:ph type="dt" sz="half" idx="10"/>
          </p:nvPr>
        </p:nvSpPr>
        <p:spPr/>
        <p:txBody>
          <a:bodyPr/>
          <a:lstStyle/>
          <a:p>
            <a:fld id="{91C89FE4-B251-45FA-AF78-D276B101E91E}" type="datetimeFigureOut">
              <a:rPr lang="en-US" smtClean="0"/>
              <a:t>8/12/2020</a:t>
            </a:fld>
            <a:endParaRPr lang="en-US"/>
          </a:p>
        </p:txBody>
      </p:sp>
      <p:sp>
        <p:nvSpPr>
          <p:cNvPr id="3" name="Footer Placeholder 2">
            <a:extLst>
              <a:ext uri="{FF2B5EF4-FFF2-40B4-BE49-F238E27FC236}">
                <a16:creationId xmlns:a16="http://schemas.microsoft.com/office/drawing/2014/main" id="{0EEE6F66-F770-4466-A777-BABD25158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76F34-D484-4DF0-8D79-AAAD498BD7BE}"/>
              </a:ext>
            </a:extLst>
          </p:cNvPr>
          <p:cNvSpPr>
            <a:spLocks noGrp="1"/>
          </p:cNvSpPr>
          <p:nvPr>
            <p:ph type="sldNum" sz="quarter" idx="12"/>
          </p:nvPr>
        </p:nvSpPr>
        <p:spPr/>
        <p:txBody>
          <a:bodyPr/>
          <a:lstStyle/>
          <a:p>
            <a:fld id="{85326C2D-E8D2-4230-B72E-A931A570D48F}" type="slidenum">
              <a:rPr lang="en-US" smtClean="0"/>
              <a:t>‹#›</a:t>
            </a:fld>
            <a:endParaRPr lang="en-US"/>
          </a:p>
        </p:txBody>
      </p:sp>
    </p:spTree>
    <p:extLst>
      <p:ext uri="{BB962C8B-B14F-4D97-AF65-F5344CB8AC3E}">
        <p14:creationId xmlns:p14="http://schemas.microsoft.com/office/powerpoint/2010/main" val="113937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1550-4815-4E01-8CE0-4AD563AA1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A7CF3-6DB7-4FBC-92B1-2EA4662027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6BA23C-1B75-4755-BFD9-B3CADD7AC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53EA0-0677-4F06-9AD2-CAA1C4EAF139}"/>
              </a:ext>
            </a:extLst>
          </p:cNvPr>
          <p:cNvSpPr>
            <a:spLocks noGrp="1"/>
          </p:cNvSpPr>
          <p:nvPr>
            <p:ph type="dt" sz="half" idx="10"/>
          </p:nvPr>
        </p:nvSpPr>
        <p:spPr/>
        <p:txBody>
          <a:bodyPr/>
          <a:lstStyle/>
          <a:p>
            <a:fld id="{91C89FE4-B251-45FA-AF78-D276B101E91E}" type="datetimeFigureOut">
              <a:rPr lang="en-US" smtClean="0"/>
              <a:t>8/12/2020</a:t>
            </a:fld>
            <a:endParaRPr lang="en-US"/>
          </a:p>
        </p:txBody>
      </p:sp>
      <p:sp>
        <p:nvSpPr>
          <p:cNvPr id="6" name="Footer Placeholder 5">
            <a:extLst>
              <a:ext uri="{FF2B5EF4-FFF2-40B4-BE49-F238E27FC236}">
                <a16:creationId xmlns:a16="http://schemas.microsoft.com/office/drawing/2014/main" id="{CD514662-54D8-492F-A39C-B53D8D29B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9BBEA-3E01-4A42-BB01-8EB9880C0CE2}"/>
              </a:ext>
            </a:extLst>
          </p:cNvPr>
          <p:cNvSpPr>
            <a:spLocks noGrp="1"/>
          </p:cNvSpPr>
          <p:nvPr>
            <p:ph type="sldNum" sz="quarter" idx="12"/>
          </p:nvPr>
        </p:nvSpPr>
        <p:spPr/>
        <p:txBody>
          <a:bodyPr/>
          <a:lstStyle/>
          <a:p>
            <a:fld id="{85326C2D-E8D2-4230-B72E-A931A570D48F}" type="slidenum">
              <a:rPr lang="en-US" smtClean="0"/>
              <a:t>‹#›</a:t>
            </a:fld>
            <a:endParaRPr lang="en-US"/>
          </a:p>
        </p:txBody>
      </p:sp>
    </p:spTree>
    <p:extLst>
      <p:ext uri="{BB962C8B-B14F-4D97-AF65-F5344CB8AC3E}">
        <p14:creationId xmlns:p14="http://schemas.microsoft.com/office/powerpoint/2010/main" val="163537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224F-9F4A-4ABB-BEB3-1C7A14652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4DF2C9-F16B-41FC-A60A-7666E2AC9E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1FE996-90F8-4AFA-ADD0-C7B02E1B4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D19E1-CAB3-43A5-BAAA-1DF67412FAEA}"/>
              </a:ext>
            </a:extLst>
          </p:cNvPr>
          <p:cNvSpPr>
            <a:spLocks noGrp="1"/>
          </p:cNvSpPr>
          <p:nvPr>
            <p:ph type="dt" sz="half" idx="10"/>
          </p:nvPr>
        </p:nvSpPr>
        <p:spPr/>
        <p:txBody>
          <a:bodyPr/>
          <a:lstStyle/>
          <a:p>
            <a:fld id="{91C89FE4-B251-45FA-AF78-D276B101E91E}" type="datetimeFigureOut">
              <a:rPr lang="en-US" smtClean="0"/>
              <a:t>8/12/2020</a:t>
            </a:fld>
            <a:endParaRPr lang="en-US"/>
          </a:p>
        </p:txBody>
      </p:sp>
      <p:sp>
        <p:nvSpPr>
          <p:cNvPr id="6" name="Footer Placeholder 5">
            <a:extLst>
              <a:ext uri="{FF2B5EF4-FFF2-40B4-BE49-F238E27FC236}">
                <a16:creationId xmlns:a16="http://schemas.microsoft.com/office/drawing/2014/main" id="{9944CE06-174F-492C-82C6-7D668FCBD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2F22B8-B251-4C30-9451-A10803E5F10B}"/>
              </a:ext>
            </a:extLst>
          </p:cNvPr>
          <p:cNvSpPr>
            <a:spLocks noGrp="1"/>
          </p:cNvSpPr>
          <p:nvPr>
            <p:ph type="sldNum" sz="quarter" idx="12"/>
          </p:nvPr>
        </p:nvSpPr>
        <p:spPr/>
        <p:txBody>
          <a:bodyPr/>
          <a:lstStyle/>
          <a:p>
            <a:fld id="{85326C2D-E8D2-4230-B72E-A931A570D48F}" type="slidenum">
              <a:rPr lang="en-US" smtClean="0"/>
              <a:t>‹#›</a:t>
            </a:fld>
            <a:endParaRPr lang="en-US"/>
          </a:p>
        </p:txBody>
      </p:sp>
    </p:spTree>
    <p:extLst>
      <p:ext uri="{BB962C8B-B14F-4D97-AF65-F5344CB8AC3E}">
        <p14:creationId xmlns:p14="http://schemas.microsoft.com/office/powerpoint/2010/main" val="353168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562FFF-EE85-4B2E-BCCC-90E845F60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E29014-D6C2-496D-856F-ED64B0BD3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A8693-C8B1-402F-9A13-84AFBA3CB4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89FE4-B251-45FA-AF78-D276B101E91E}" type="datetimeFigureOut">
              <a:rPr lang="en-US" smtClean="0"/>
              <a:t>8/12/2020</a:t>
            </a:fld>
            <a:endParaRPr lang="en-US"/>
          </a:p>
        </p:txBody>
      </p:sp>
      <p:sp>
        <p:nvSpPr>
          <p:cNvPr id="5" name="Footer Placeholder 4">
            <a:extLst>
              <a:ext uri="{FF2B5EF4-FFF2-40B4-BE49-F238E27FC236}">
                <a16:creationId xmlns:a16="http://schemas.microsoft.com/office/drawing/2014/main" id="{335EF8E8-E8FD-4CD0-9C32-C3D6335DC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DC21D4-D072-4F22-A9C7-F33F94F3DB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26C2D-E8D2-4230-B72E-A931A570D48F}" type="slidenum">
              <a:rPr lang="en-US" smtClean="0"/>
              <a:t>‹#›</a:t>
            </a:fld>
            <a:endParaRPr lang="en-US"/>
          </a:p>
        </p:txBody>
      </p:sp>
    </p:spTree>
    <p:extLst>
      <p:ext uri="{BB962C8B-B14F-4D97-AF65-F5344CB8AC3E}">
        <p14:creationId xmlns:p14="http://schemas.microsoft.com/office/powerpoint/2010/main" val="3895883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GI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651307" y="840105"/>
            <a:ext cx="3377183" cy="3870007"/>
          </a:xfrm>
          <a:noFill/>
        </p:spPr>
        <p:txBody>
          <a:bodyPr>
            <a:normAutofit fontScale="90000"/>
          </a:bodyPr>
          <a:lstStyle/>
          <a:p>
            <a:pPr algn="l"/>
            <a:r>
              <a:rPr lang="en-US" sz="3600" b="1" dirty="0">
                <a:solidFill>
                  <a:schemeClr val="bg1"/>
                </a:solidFill>
                <a:effectLst/>
                <a:latin typeface="+mn-lt"/>
              </a:rPr>
              <a:t>INFO 6105 Final Group Project: </a:t>
            </a:r>
            <a:br>
              <a:rPr lang="en-US" sz="2100" b="1" dirty="0">
                <a:solidFill>
                  <a:schemeClr val="bg1"/>
                </a:solidFill>
                <a:effectLst/>
              </a:rPr>
            </a:br>
            <a:br>
              <a:rPr lang="en-US" sz="2100" b="1" dirty="0">
                <a:solidFill>
                  <a:schemeClr val="bg1"/>
                </a:solidFill>
                <a:effectLst/>
              </a:rPr>
            </a:br>
            <a:r>
              <a:rPr lang="en-US" sz="3600" b="1" u="sng" dirty="0">
                <a:solidFill>
                  <a:schemeClr val="bg1"/>
                </a:solidFill>
                <a:effectLst/>
                <a:latin typeface="+mn-lt"/>
              </a:rPr>
              <a:t>Natural Images</a:t>
            </a:r>
            <a:br>
              <a:rPr lang="en-US" sz="2100" dirty="0">
                <a:solidFill>
                  <a:schemeClr val="bg1"/>
                </a:solidFill>
                <a:effectLst/>
              </a:rPr>
            </a:br>
            <a:br>
              <a:rPr lang="en-US" sz="2100" dirty="0">
                <a:solidFill>
                  <a:schemeClr val="bg1"/>
                </a:solidFill>
                <a:effectLst/>
              </a:rPr>
            </a:br>
            <a:r>
              <a:rPr lang="en-US" sz="2200" dirty="0">
                <a:solidFill>
                  <a:schemeClr val="bg1"/>
                </a:solidFill>
                <a:effectLst/>
              </a:rPr>
              <a:t>By Team Red Sox:</a:t>
            </a:r>
            <a:br>
              <a:rPr lang="en-US" sz="2200" dirty="0">
                <a:solidFill>
                  <a:schemeClr val="bg1"/>
                </a:solidFill>
                <a:effectLst/>
              </a:rPr>
            </a:br>
            <a:br>
              <a:rPr lang="en-US" sz="2200" dirty="0">
                <a:solidFill>
                  <a:schemeClr val="bg1"/>
                </a:solidFill>
                <a:effectLst/>
              </a:rPr>
            </a:br>
            <a:r>
              <a:rPr lang="en-US" sz="2200" dirty="0">
                <a:solidFill>
                  <a:schemeClr val="bg1"/>
                </a:solidFill>
              </a:rPr>
              <a:t>Kiran Kumar </a:t>
            </a:r>
            <a:r>
              <a:rPr lang="en-US" sz="2200" dirty="0" err="1">
                <a:solidFill>
                  <a:schemeClr val="bg1"/>
                </a:solidFill>
              </a:rPr>
              <a:t>Gangadharaiah</a:t>
            </a:r>
            <a:br>
              <a:rPr lang="en-US" sz="2200" dirty="0">
                <a:solidFill>
                  <a:schemeClr val="bg1"/>
                </a:solidFill>
              </a:rPr>
            </a:br>
            <a:r>
              <a:rPr lang="en-US" sz="2200" dirty="0" err="1">
                <a:solidFill>
                  <a:schemeClr val="bg1"/>
                </a:solidFill>
              </a:rPr>
              <a:t>Preeti</a:t>
            </a:r>
            <a:r>
              <a:rPr lang="en-US" sz="2200" dirty="0">
                <a:solidFill>
                  <a:schemeClr val="bg1"/>
                </a:solidFill>
              </a:rPr>
              <a:t> Kori</a:t>
            </a:r>
            <a:br>
              <a:rPr lang="en-US" sz="2200" dirty="0">
                <a:solidFill>
                  <a:schemeClr val="bg1"/>
                </a:solidFill>
              </a:rPr>
            </a:br>
            <a:r>
              <a:rPr lang="en-US" sz="2200" dirty="0" err="1">
                <a:solidFill>
                  <a:schemeClr val="bg1"/>
                </a:solidFill>
              </a:rPr>
              <a:t>Shail</a:t>
            </a:r>
            <a:r>
              <a:rPr lang="en-US" sz="2200" dirty="0">
                <a:solidFill>
                  <a:schemeClr val="bg1"/>
                </a:solidFill>
              </a:rPr>
              <a:t> Parikh</a:t>
            </a:r>
            <a:br>
              <a:rPr lang="en-US" sz="2200" dirty="0">
                <a:solidFill>
                  <a:schemeClr val="bg1"/>
                </a:solidFill>
              </a:rPr>
            </a:br>
            <a:r>
              <a:rPr lang="en-US" sz="2200" dirty="0">
                <a:solidFill>
                  <a:schemeClr val="bg1"/>
                </a:solidFill>
              </a:rPr>
              <a:t>Tingyu Lui</a:t>
            </a:r>
            <a:br>
              <a:rPr lang="en-US" sz="2100" dirty="0">
                <a:solidFill>
                  <a:schemeClr val="bg1"/>
                </a:solidFill>
              </a:rPr>
            </a:br>
            <a:endParaRPr lang="en-US" sz="2100" dirty="0">
              <a:solidFill>
                <a:schemeClr val="bg1"/>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651307" y="4460487"/>
            <a:ext cx="3377184" cy="1757433"/>
          </a:xfrm>
          <a:noFill/>
        </p:spPr>
        <p:txBody>
          <a:bodyPr>
            <a:normAutofit/>
          </a:bodyPr>
          <a:lstStyle/>
          <a:p>
            <a:pPr algn="l"/>
            <a:r>
              <a:rPr lang="en-US" sz="2200" b="1" dirty="0">
                <a:solidFill>
                  <a:schemeClr val="bg1"/>
                </a:solidFill>
              </a:rPr>
              <a:t>				</a:t>
            </a:r>
            <a:endParaRPr lang="en-US" sz="2200" dirty="0">
              <a:solidFill>
                <a:schemeClr val="bg1"/>
              </a:solidFill>
            </a:endParaRPr>
          </a:p>
        </p:txBody>
      </p:sp>
      <p:pic>
        <p:nvPicPr>
          <p:cNvPr id="4" name="Picture 8">
            <a:extLst>
              <a:ext uri="{FF2B5EF4-FFF2-40B4-BE49-F238E27FC236}">
                <a16:creationId xmlns:a16="http://schemas.microsoft.com/office/drawing/2014/main" id="{D0254C83-7EEC-469D-BD8E-08D77D25A1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74" r="-1" b="810"/>
          <a:stretch/>
        </p:blipFill>
        <p:spPr bwMode="auto">
          <a:xfrm>
            <a:off x="4654297" y="10"/>
            <a:ext cx="753770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0BB9D-638C-42C9-9829-D62C6564CB0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Importing a sample image from the dataset library</a:t>
            </a:r>
          </a:p>
        </p:txBody>
      </p:sp>
      <p:pic>
        <p:nvPicPr>
          <p:cNvPr id="5" name="Content Placeholder 4" descr="A screenshot of a cell phone&#10;&#10;Description automatically generated">
            <a:extLst>
              <a:ext uri="{FF2B5EF4-FFF2-40B4-BE49-F238E27FC236}">
                <a16:creationId xmlns:a16="http://schemas.microsoft.com/office/drawing/2014/main" id="{C1AE6EFE-D05B-4660-80A8-7B072D7B99D5}"/>
              </a:ext>
            </a:extLst>
          </p:cNvPr>
          <p:cNvPicPr>
            <a:picLocks noChangeAspect="1"/>
          </p:cNvPicPr>
          <p:nvPr/>
        </p:nvPicPr>
        <p:blipFill rotWithShape="1">
          <a:blip r:embed="rId2">
            <a:extLst>
              <a:ext uri="{28A0092B-C50C-407E-A947-70E740481C1C}">
                <a14:useLocalDpi xmlns:a14="http://schemas.microsoft.com/office/drawing/2010/main" val="0"/>
              </a:ext>
            </a:extLst>
          </a:blip>
          <a:srcRect l="725" r="13553" b="3"/>
          <a:stretch/>
        </p:blipFill>
        <p:spPr>
          <a:xfrm>
            <a:off x="5153822" y="1171089"/>
            <a:ext cx="6553545" cy="4523764"/>
          </a:xfrm>
          <a:prstGeom prst="rect">
            <a:avLst/>
          </a:prstGeom>
        </p:spPr>
      </p:pic>
    </p:spTree>
    <p:extLst>
      <p:ext uri="{BB962C8B-B14F-4D97-AF65-F5344CB8AC3E}">
        <p14:creationId xmlns:p14="http://schemas.microsoft.com/office/powerpoint/2010/main" val="78125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1810-2CCD-4BA4-8080-0DF1CC24857A}"/>
              </a:ext>
            </a:extLst>
          </p:cNvPr>
          <p:cNvSpPr>
            <a:spLocks noGrp="1"/>
          </p:cNvSpPr>
          <p:nvPr>
            <p:ph type="title"/>
          </p:nvPr>
        </p:nvSpPr>
        <p:spPr>
          <a:xfrm>
            <a:off x="642968" y="5462570"/>
            <a:ext cx="10906061" cy="671540"/>
          </a:xfrm>
          <a:noFill/>
        </p:spPr>
        <p:txBody>
          <a:bodyPr vert="horz" lIns="91440" tIns="45720" rIns="91440" bIns="45720" rtlCol="0" anchor="ctr">
            <a:noAutofit/>
          </a:bodyPr>
          <a:lstStyle/>
          <a:p>
            <a:pPr algn="ctr"/>
            <a:r>
              <a:rPr lang="en-US" sz="2000" dirty="0">
                <a:latin typeface="+mn-lt"/>
              </a:rPr>
              <a:t>Further, we will create subfolders of the dataset namely train, test and validation.</a:t>
            </a:r>
            <a:br>
              <a:rPr lang="en-US" sz="2000" dirty="0">
                <a:latin typeface="+mn-lt"/>
              </a:rPr>
            </a:br>
            <a:r>
              <a:rPr lang="en-US" sz="2000" dirty="0">
                <a:latin typeface="+mn-lt"/>
              </a:rPr>
              <a:t>Test data is used for evaluation and finding the best fitting mode,</a:t>
            </a:r>
            <a:br>
              <a:rPr lang="en-US" sz="2000" dirty="0">
                <a:latin typeface="+mn-lt"/>
              </a:rPr>
            </a:br>
            <a:r>
              <a:rPr lang="en-US" sz="2000" dirty="0">
                <a:latin typeface="+mn-lt"/>
              </a:rPr>
              <a:t>train dataset is the part on which the predictions will be made, and validation data is a sample data held back from training your model.</a:t>
            </a:r>
          </a:p>
        </p:txBody>
      </p:sp>
      <p:sp>
        <p:nvSpPr>
          <p:cNvPr id="10" name="Rectangle 9">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social media post&#10;&#10;Description automatically generated">
            <a:extLst>
              <a:ext uri="{FF2B5EF4-FFF2-40B4-BE49-F238E27FC236}">
                <a16:creationId xmlns:a16="http://schemas.microsoft.com/office/drawing/2014/main" id="{E3C39EBA-E762-4733-99D6-4D10D62C8C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 b="4004"/>
          <a:stretch/>
        </p:blipFill>
        <p:spPr>
          <a:xfrm>
            <a:off x="2170029" y="804672"/>
            <a:ext cx="7851943" cy="3554676"/>
          </a:xfrm>
          <a:prstGeom prst="rect">
            <a:avLst/>
          </a:prstGeom>
          <a:effectLst/>
        </p:spPr>
      </p:pic>
    </p:spTree>
    <p:extLst>
      <p:ext uri="{BB962C8B-B14F-4D97-AF65-F5344CB8AC3E}">
        <p14:creationId xmlns:p14="http://schemas.microsoft.com/office/powerpoint/2010/main" val="74834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7B44-05EA-426B-8639-2FBDB78603C8}"/>
              </a:ext>
            </a:extLst>
          </p:cNvPr>
          <p:cNvSpPr>
            <a:spLocks noGrp="1"/>
          </p:cNvSpPr>
          <p:nvPr>
            <p:ph type="title"/>
          </p:nvPr>
        </p:nvSpPr>
        <p:spPr>
          <a:xfrm>
            <a:off x="8153400" y="640081"/>
            <a:ext cx="3398518" cy="5255364"/>
          </a:xfrm>
        </p:spPr>
        <p:txBody>
          <a:bodyPr vert="horz" lIns="91440" tIns="45720" rIns="91440" bIns="45720" rtlCol="0" anchor="ctr">
            <a:normAutofit/>
          </a:bodyPr>
          <a:lstStyle/>
          <a:p>
            <a:r>
              <a:rPr lang="en-US" sz="3600" dirty="0">
                <a:latin typeface="+mn-lt"/>
              </a:rPr>
              <a:t>Making subfolders of training classes of images for each set of data(train, test and evaluate) </a:t>
            </a:r>
          </a:p>
        </p:txBody>
      </p:sp>
      <p:sp>
        <p:nvSpPr>
          <p:cNvPr id="14" name="Rectangle 9">
            <a:extLst>
              <a:ext uri="{FF2B5EF4-FFF2-40B4-BE49-F238E27FC236}">
                <a16:creationId xmlns:a16="http://schemas.microsoft.com/office/drawing/2014/main" id="{3FA8EA49-487B-4E62-AC3C-3D4A96EF0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F3C8D54F-CA08-42F3-9924-FBA3CB680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208" y="484632"/>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A3D9473C-8AB4-4974-887C-731510B0224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419" b="3"/>
          <a:stretch/>
        </p:blipFill>
        <p:spPr>
          <a:xfrm>
            <a:off x="951882" y="965595"/>
            <a:ext cx="5632217" cy="4808332"/>
          </a:xfrm>
          <a:prstGeom prst="rect">
            <a:avLst/>
          </a:prstGeom>
          <a:effectLst/>
        </p:spPr>
      </p:pic>
    </p:spTree>
    <p:extLst>
      <p:ext uri="{BB962C8B-B14F-4D97-AF65-F5344CB8AC3E}">
        <p14:creationId xmlns:p14="http://schemas.microsoft.com/office/powerpoint/2010/main" val="921707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D9248-612A-43F3-B5FE-83428C71CA94}"/>
              </a:ext>
            </a:extLst>
          </p:cNvPr>
          <p:cNvSpPr>
            <a:spLocks noGrp="1"/>
          </p:cNvSpPr>
          <p:nvPr>
            <p:ph type="title"/>
          </p:nvPr>
        </p:nvSpPr>
        <p:spPr>
          <a:xfrm>
            <a:off x="406854" y="1825903"/>
            <a:ext cx="4388927" cy="3546062"/>
          </a:xfrm>
        </p:spPr>
        <p:txBody>
          <a:bodyPr anchor="b">
            <a:noAutofit/>
          </a:bodyPr>
          <a:lstStyle/>
          <a:p>
            <a:r>
              <a:rPr lang="en-US" sz="3600">
                <a:latin typeface="+mn-lt"/>
              </a:rPr>
              <a:t>Copying the image files in all 3 data using the os and  shutil module.</a:t>
            </a:r>
            <a:br>
              <a:rPr lang="en-US" sz="3600">
                <a:latin typeface="+mn-lt"/>
              </a:rPr>
            </a:br>
            <a:r>
              <a:rPr lang="en-US" sz="3600">
                <a:latin typeface="+mn-lt"/>
              </a:rPr>
              <a:t>Shutil function provides the ability to copy and removal of files.</a:t>
            </a:r>
            <a:endParaRPr lang="en-US" sz="3600" dirty="0">
              <a:latin typeface="+mn-lt"/>
            </a:endParaRPr>
          </a:p>
        </p:txBody>
      </p:sp>
      <p:pic>
        <p:nvPicPr>
          <p:cNvPr id="7" name="Content Placeholder 6" descr="A screenshot of a social media post&#10;&#10;Description automatically generated">
            <a:extLst>
              <a:ext uri="{FF2B5EF4-FFF2-40B4-BE49-F238E27FC236}">
                <a16:creationId xmlns:a16="http://schemas.microsoft.com/office/drawing/2014/main" id="{A04229FD-D855-4546-BCC6-415EC33184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5425" y="585652"/>
            <a:ext cx="7490549" cy="5492098"/>
          </a:xfrm>
        </p:spPr>
      </p:pic>
    </p:spTree>
    <p:extLst>
      <p:ext uri="{BB962C8B-B14F-4D97-AF65-F5344CB8AC3E}">
        <p14:creationId xmlns:p14="http://schemas.microsoft.com/office/powerpoint/2010/main" val="260022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C0A9A-36AD-4E35-A7B3-8B440214C026}"/>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kern="1200">
                <a:solidFill>
                  <a:srgbClr val="FFFFFF"/>
                </a:solidFill>
                <a:latin typeface="+mj-lt"/>
                <a:ea typeface="+mj-ea"/>
                <a:cs typeface="+mj-cs"/>
              </a:rPr>
              <a:t>Copying the specific image folders to their destination folder location.</a:t>
            </a:r>
          </a:p>
        </p:txBody>
      </p:sp>
      <p:pic>
        <p:nvPicPr>
          <p:cNvPr id="5" name="Content Placeholder 4" descr="A screenshot of a cell phone&#10;&#10;Description automatically generated">
            <a:extLst>
              <a:ext uri="{FF2B5EF4-FFF2-40B4-BE49-F238E27FC236}">
                <a16:creationId xmlns:a16="http://schemas.microsoft.com/office/drawing/2014/main" id="{9B82F444-AF6A-487F-9BEB-70432BC0AFD4}"/>
              </a:ext>
            </a:extLst>
          </p:cNvPr>
          <p:cNvPicPr>
            <a:picLocks noChangeAspect="1"/>
          </p:cNvPicPr>
          <p:nvPr/>
        </p:nvPicPr>
        <p:blipFill rotWithShape="1">
          <a:blip r:embed="rId2">
            <a:extLst>
              <a:ext uri="{28A0092B-C50C-407E-A947-70E740481C1C}">
                <a14:useLocalDpi xmlns:a14="http://schemas.microsoft.com/office/drawing/2010/main" val="0"/>
              </a:ext>
            </a:extLst>
          </a:blip>
          <a:srcRect t="8221" r="1" b="9163"/>
          <a:stretch/>
        </p:blipFill>
        <p:spPr>
          <a:xfrm>
            <a:off x="5153822" y="2032713"/>
            <a:ext cx="6553545" cy="2800516"/>
          </a:xfrm>
          <a:prstGeom prst="rect">
            <a:avLst/>
          </a:prstGeom>
        </p:spPr>
      </p:pic>
    </p:spTree>
    <p:extLst>
      <p:ext uri="{BB962C8B-B14F-4D97-AF65-F5344CB8AC3E}">
        <p14:creationId xmlns:p14="http://schemas.microsoft.com/office/powerpoint/2010/main" val="5803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35DD71-67BF-4BAB-9D56-8EA2FDE0D6F8}"/>
              </a:ext>
            </a:extLst>
          </p:cNvPr>
          <p:cNvSpPr>
            <a:spLocks noGrp="1"/>
          </p:cNvSpPr>
          <p:nvPr>
            <p:ph type="title"/>
          </p:nvPr>
        </p:nvSpPr>
        <p:spPr>
          <a:xfrm>
            <a:off x="804672" y="640263"/>
            <a:ext cx="5157216" cy="1344975"/>
          </a:xfrm>
        </p:spPr>
        <p:txBody>
          <a:bodyPr>
            <a:normAutofit/>
          </a:bodyPr>
          <a:lstStyle/>
          <a:p>
            <a:r>
              <a:rPr lang="en-US" sz="4000">
                <a:latin typeface="+mn-lt"/>
              </a:rPr>
              <a:t>Keras ImageDataGenerator</a:t>
            </a:r>
          </a:p>
        </p:txBody>
      </p:sp>
      <p:sp>
        <p:nvSpPr>
          <p:cNvPr id="3" name="Content Placeholder 2">
            <a:extLst>
              <a:ext uri="{FF2B5EF4-FFF2-40B4-BE49-F238E27FC236}">
                <a16:creationId xmlns:a16="http://schemas.microsoft.com/office/drawing/2014/main" id="{C71E1A42-C558-483A-BA2B-0B6C1F518FBC}"/>
              </a:ext>
            </a:extLst>
          </p:cNvPr>
          <p:cNvSpPr>
            <a:spLocks noGrp="1"/>
          </p:cNvSpPr>
          <p:nvPr>
            <p:ph idx="1"/>
          </p:nvPr>
        </p:nvSpPr>
        <p:spPr>
          <a:xfrm>
            <a:off x="804672" y="2121763"/>
            <a:ext cx="5157216" cy="3773010"/>
          </a:xfrm>
        </p:spPr>
        <p:txBody>
          <a:bodyPr>
            <a:normAutofit/>
          </a:bodyPr>
          <a:lstStyle/>
          <a:p>
            <a:r>
              <a:rPr lang="en-US" sz="2000" i="0">
                <a:effectLst/>
              </a:rPr>
              <a:t>Here, keras is a library and this particular function will be used to fit models using image data augmentation. It is usually used to expand the training dataset in order to improve the performance and ability.</a:t>
            </a:r>
          </a:p>
          <a:p>
            <a:r>
              <a:rPr lang="en-US" sz="2000"/>
              <a:t>It performs the functions like loading data, iteration and rescaling for both train and validation data.</a:t>
            </a:r>
            <a:endParaRPr lang="en-US" sz="2000" dirty="0"/>
          </a:p>
        </p:txBody>
      </p:sp>
      <p:pic>
        <p:nvPicPr>
          <p:cNvPr id="5" name="Picture 4" descr="A screenshot of a social media post&#10;&#10;Description automatically generated">
            <a:extLst>
              <a:ext uri="{FF2B5EF4-FFF2-40B4-BE49-F238E27FC236}">
                <a16:creationId xmlns:a16="http://schemas.microsoft.com/office/drawing/2014/main" id="{E00F04C7-5A13-4D9C-BBD9-8B8B0FBD2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42" y="2339596"/>
            <a:ext cx="4736963" cy="2023359"/>
          </a:xfrm>
          <a:prstGeom prst="rect">
            <a:avLst/>
          </a:prstGeom>
        </p:spPr>
      </p:pic>
    </p:spTree>
    <p:extLst>
      <p:ext uri="{BB962C8B-B14F-4D97-AF65-F5344CB8AC3E}">
        <p14:creationId xmlns:p14="http://schemas.microsoft.com/office/powerpoint/2010/main" val="255414033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7" name="Straight Connector 16">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18">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25" name="Straight Connector 24">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A55E621-84C3-4951-A868-1A53730865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1" name="Oval 30">
              <a:extLst>
                <a:ext uri="{FF2B5EF4-FFF2-40B4-BE49-F238E27FC236}">
                  <a16:creationId xmlns:a16="http://schemas.microsoft.com/office/drawing/2014/main" id="{4E8DBA34-16C7-4037-A320-6ECC92118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FA2C35F-46A8-4DCA-8560-1E0E63C45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56DC7EA-961A-4AE0-9FBA-1C6857BCC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9C94736-FA9D-4A20-BD9A-740897943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F13875FB-44E3-486D-85BD-289650035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9843F79-A468-4213-B981-95793A30E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1392939-E605-40E8-9E9D-931F6709009D}"/>
              </a:ext>
            </a:extLst>
          </p:cNvPr>
          <p:cNvSpPr>
            <a:spLocks noGrp="1"/>
          </p:cNvSpPr>
          <p:nvPr>
            <p:ph type="title"/>
          </p:nvPr>
        </p:nvSpPr>
        <p:spPr>
          <a:xfrm>
            <a:off x="628116" y="89289"/>
            <a:ext cx="11178540" cy="1917581"/>
          </a:xfrm>
          <a:noFill/>
        </p:spPr>
        <p:txBody>
          <a:bodyPr vert="horz" lIns="91440" tIns="45720" rIns="91440" bIns="45720" rtlCol="0" anchor="t">
            <a:normAutofit/>
          </a:bodyPr>
          <a:lstStyle/>
          <a:p>
            <a:r>
              <a:rPr lang="en-US" sz="3000">
                <a:solidFill>
                  <a:schemeClr val="bg1"/>
                </a:solidFill>
              </a:rPr>
              <a:t>The .shape function returns the dimensions of the file in the form of integers for both data and label.</a:t>
            </a:r>
            <a:endParaRPr lang="en-US" sz="3000" dirty="0">
              <a:solidFill>
                <a:schemeClr val="bg1"/>
              </a:solidFill>
            </a:endParaRPr>
          </a:p>
        </p:txBody>
      </p:sp>
      <p:pic>
        <p:nvPicPr>
          <p:cNvPr id="5" name="Content Placeholder 4" descr="A screenshot of a cell phone&#10;&#10;Description automatically generated">
            <a:extLst>
              <a:ext uri="{FF2B5EF4-FFF2-40B4-BE49-F238E27FC236}">
                <a16:creationId xmlns:a16="http://schemas.microsoft.com/office/drawing/2014/main" id="{C4B10AD5-D886-4298-A581-DEB77C2DD56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316" t="-9107" r="-9839" b="-121286"/>
          <a:stretch/>
        </p:blipFill>
        <p:spPr>
          <a:xfrm>
            <a:off x="-609600" y="865980"/>
            <a:ext cx="13401303" cy="4000846"/>
          </a:xfrm>
          <a:prstGeom prst="rect">
            <a:avLst/>
          </a:prstGeom>
        </p:spPr>
      </p:pic>
      <p:grpSp>
        <p:nvGrpSpPr>
          <p:cNvPr id="38" name="Group 37">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2766648"/>
            <a:ext cx="304800" cy="429768"/>
            <a:chOff x="215328" y="-46937"/>
            <a:chExt cx="304800" cy="2773841"/>
          </a:xfrm>
        </p:grpSpPr>
        <p:cxnSp>
          <p:nvCxnSpPr>
            <p:cNvPr id="39" name="Straight Connector 38">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B9370461-4902-4ED4-A4DD-2B3AB321B6D8}"/>
              </a:ext>
            </a:extLst>
          </p:cNvPr>
          <p:cNvSpPr txBox="1"/>
          <p:nvPr/>
        </p:nvSpPr>
        <p:spPr>
          <a:xfrm>
            <a:off x="1087036" y="3368332"/>
            <a:ext cx="3370211" cy="830997"/>
          </a:xfrm>
          <a:prstGeom prst="rect">
            <a:avLst/>
          </a:prstGeom>
          <a:noFill/>
        </p:spPr>
        <p:txBody>
          <a:bodyPr wrap="square" rtlCol="0">
            <a:spAutoFit/>
          </a:bodyPr>
          <a:lstStyle/>
          <a:p>
            <a:r>
              <a:rPr lang="en-US" sz="2400">
                <a:solidFill>
                  <a:schemeClr val="bg1"/>
                </a:solidFill>
              </a:rPr>
              <a:t>Plotting the same data in a graph:</a:t>
            </a:r>
            <a:endParaRPr lang="en-US" sz="2400" dirty="0">
              <a:solidFill>
                <a:schemeClr val="bg1"/>
              </a:solidFill>
            </a:endParaRPr>
          </a:p>
        </p:txBody>
      </p:sp>
      <p:pic>
        <p:nvPicPr>
          <p:cNvPr id="8" name="Picture 7" descr="A screenshot of a cell phone&#10;&#10;Description automatically generated">
            <a:extLst>
              <a:ext uri="{FF2B5EF4-FFF2-40B4-BE49-F238E27FC236}">
                <a16:creationId xmlns:a16="http://schemas.microsoft.com/office/drawing/2014/main" id="{6847C69A-8EDE-483E-9FF4-2FF481ADF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386" y="2947721"/>
            <a:ext cx="4251435" cy="3819706"/>
          </a:xfrm>
          <a:prstGeom prst="rect">
            <a:avLst/>
          </a:prstGeom>
        </p:spPr>
      </p:pic>
    </p:spTree>
    <p:extLst>
      <p:ext uri="{BB962C8B-B14F-4D97-AF65-F5344CB8AC3E}">
        <p14:creationId xmlns:p14="http://schemas.microsoft.com/office/powerpoint/2010/main" val="1321118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8D43C021-2BA0-4CCE-90D5-6C33C0270F12}"/>
              </a:ext>
            </a:extLst>
          </p:cNvPr>
          <p:cNvPicPr>
            <a:picLocks noChangeAspect="1"/>
          </p:cNvPicPr>
          <p:nvPr/>
        </p:nvPicPr>
        <p:blipFill rotWithShape="1">
          <a:blip r:embed="rId2">
            <a:extLst>
              <a:ext uri="{28A0092B-C50C-407E-A947-70E740481C1C}">
                <a14:useLocalDpi xmlns:a14="http://schemas.microsoft.com/office/drawing/2010/main" val="0"/>
              </a:ext>
            </a:extLst>
          </a:blip>
          <a:srcRect r="6228" b="6"/>
          <a:stretch/>
        </p:blipFill>
        <p:spPr>
          <a:xfrm>
            <a:off x="643467" y="1944286"/>
            <a:ext cx="6891187" cy="2944776"/>
          </a:xfrm>
          <a:prstGeom prst="rect">
            <a:avLst/>
          </a:prstGeom>
        </p:spPr>
      </p:pic>
      <p:sp>
        <p:nvSpPr>
          <p:cNvPr id="35" name="Rectangle 32">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6D10A8-A447-4E33-92E3-9872483B8AFD}"/>
              </a:ext>
            </a:extLst>
          </p:cNvPr>
          <p:cNvSpPr>
            <a:spLocks noGrp="1"/>
          </p:cNvSpPr>
          <p:nvPr>
            <p:ph type="title"/>
          </p:nvPr>
        </p:nvSpPr>
        <p:spPr>
          <a:xfrm>
            <a:off x="8502650" y="643467"/>
            <a:ext cx="3117850" cy="2556385"/>
          </a:xfrm>
        </p:spPr>
        <p:txBody>
          <a:bodyPr vert="horz" lIns="91440" tIns="45720" rIns="91440" bIns="45720" rtlCol="0" anchor="b">
            <a:normAutofit/>
          </a:bodyPr>
          <a:lstStyle/>
          <a:p>
            <a:r>
              <a:rPr lang="en-US" sz="3600" dirty="0">
                <a:solidFill>
                  <a:schemeClr val="bg1"/>
                </a:solidFill>
                <a:latin typeface="+mn-lt"/>
              </a:rPr>
              <a:t>Training our model using the </a:t>
            </a:r>
            <a:r>
              <a:rPr lang="en-US" sz="3600" dirty="0" err="1">
                <a:solidFill>
                  <a:schemeClr val="bg1"/>
                </a:solidFill>
                <a:latin typeface="+mn-lt"/>
              </a:rPr>
              <a:t>keras</a:t>
            </a:r>
            <a:r>
              <a:rPr lang="en-US" sz="3600" dirty="0">
                <a:solidFill>
                  <a:schemeClr val="bg1"/>
                </a:solidFill>
                <a:latin typeface="+mn-lt"/>
              </a:rPr>
              <a:t> library:</a:t>
            </a:r>
          </a:p>
        </p:txBody>
      </p:sp>
      <p:sp>
        <p:nvSpPr>
          <p:cNvPr id="16" name="Content Placeholder 15">
            <a:extLst>
              <a:ext uri="{FF2B5EF4-FFF2-40B4-BE49-F238E27FC236}">
                <a16:creationId xmlns:a16="http://schemas.microsoft.com/office/drawing/2014/main" id="{85D057E4-6B46-4EFC-B095-64CEEFF17905}"/>
              </a:ext>
            </a:extLst>
          </p:cNvPr>
          <p:cNvSpPr>
            <a:spLocks noGrp="1"/>
          </p:cNvSpPr>
          <p:nvPr>
            <p:ph idx="1"/>
          </p:nvPr>
        </p:nvSpPr>
        <p:spPr>
          <a:xfrm>
            <a:off x="8502649" y="3358608"/>
            <a:ext cx="3045883" cy="2831273"/>
          </a:xfrm>
        </p:spPr>
        <p:txBody>
          <a:bodyPr>
            <a:normAutofit/>
          </a:bodyPr>
          <a:lstStyle/>
          <a:p>
            <a:pPr marL="0" indent="0">
              <a:buNone/>
            </a:pPr>
            <a:r>
              <a:rPr lang="en-US" sz="2000" dirty="0">
                <a:solidFill>
                  <a:schemeClr val="bg1"/>
                </a:solidFill>
              </a:rPr>
              <a:t>This consists of importing layers and models from </a:t>
            </a:r>
            <a:r>
              <a:rPr lang="en-US" sz="2000" dirty="0" err="1">
                <a:solidFill>
                  <a:schemeClr val="bg1"/>
                </a:solidFill>
              </a:rPr>
              <a:t>keras</a:t>
            </a:r>
            <a:r>
              <a:rPr lang="en-US" sz="2000" dirty="0">
                <a:solidFill>
                  <a:schemeClr val="bg1"/>
                </a:solidFill>
              </a:rPr>
              <a:t>, defining new layers and adding them to the model.</a:t>
            </a:r>
          </a:p>
          <a:p>
            <a:endParaRPr lang="en-US" sz="1800" dirty="0">
              <a:solidFill>
                <a:schemeClr val="bg1"/>
              </a:solidFill>
            </a:endParaRPr>
          </a:p>
        </p:txBody>
      </p:sp>
    </p:spTree>
    <p:extLst>
      <p:ext uri="{BB962C8B-B14F-4D97-AF65-F5344CB8AC3E}">
        <p14:creationId xmlns:p14="http://schemas.microsoft.com/office/powerpoint/2010/main" val="4172565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94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3C7A6-F3FA-413A-B432-2ED02E8BA6B5}"/>
              </a:ext>
            </a:extLst>
          </p:cNvPr>
          <p:cNvSpPr>
            <a:spLocks noGrp="1"/>
          </p:cNvSpPr>
          <p:nvPr>
            <p:ph type="title"/>
          </p:nvPr>
        </p:nvSpPr>
        <p:spPr>
          <a:xfrm>
            <a:off x="8794976" y="832993"/>
            <a:ext cx="3124200" cy="4794567"/>
          </a:xfrm>
        </p:spPr>
        <p:txBody>
          <a:bodyPr vert="horz" lIns="91440" tIns="45720" rIns="91440" bIns="45720" rtlCol="0" anchor="ctr">
            <a:noAutofit/>
          </a:bodyPr>
          <a:lstStyle/>
          <a:p>
            <a:r>
              <a:rPr lang="en-US" sz="3200" dirty="0">
                <a:solidFill>
                  <a:srgbClr val="FFFFFF"/>
                </a:solidFill>
                <a:latin typeface="+mn-lt"/>
              </a:rPr>
              <a:t>The detailed summary of the trained model can be seen as below using </a:t>
            </a:r>
            <a:r>
              <a:rPr lang="en-US" sz="3200" dirty="0" err="1">
                <a:solidFill>
                  <a:srgbClr val="FFFFFF"/>
                </a:solidFill>
                <a:latin typeface="+mn-lt"/>
              </a:rPr>
              <a:t>model.summary</a:t>
            </a:r>
            <a:r>
              <a:rPr lang="en-US" sz="3200" dirty="0">
                <a:solidFill>
                  <a:srgbClr val="FFFFFF"/>
                </a:solidFill>
                <a:latin typeface="+mn-lt"/>
              </a:rPr>
              <a:t>() </a:t>
            </a:r>
            <a:br>
              <a:rPr lang="en-US" sz="3200" dirty="0">
                <a:solidFill>
                  <a:srgbClr val="FFFFFF"/>
                </a:solidFill>
                <a:latin typeface="+mn-lt"/>
              </a:rPr>
            </a:br>
            <a:br>
              <a:rPr lang="en-US" sz="3200" dirty="0">
                <a:solidFill>
                  <a:srgbClr val="FFFFFF"/>
                </a:solidFill>
                <a:latin typeface="+mn-lt"/>
              </a:rPr>
            </a:br>
            <a:r>
              <a:rPr lang="en-US" sz="3200" dirty="0">
                <a:solidFill>
                  <a:srgbClr val="FFFFFF"/>
                </a:solidFill>
                <a:latin typeface="+mn-lt"/>
              </a:rPr>
              <a:t>It shows the layer </a:t>
            </a:r>
            <a:r>
              <a:rPr lang="en-US" sz="3200" dirty="0" err="1">
                <a:solidFill>
                  <a:srgbClr val="FFFFFF"/>
                </a:solidFill>
                <a:latin typeface="+mn-lt"/>
              </a:rPr>
              <a:t>name,its</a:t>
            </a:r>
            <a:r>
              <a:rPr lang="en-US" sz="3200" dirty="0">
                <a:solidFill>
                  <a:srgbClr val="FFFFFF"/>
                </a:solidFill>
                <a:latin typeface="+mn-lt"/>
              </a:rPr>
              <a:t> dimensions with parameters.</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2B3B878B-BE8A-40CE-95D5-3A9B30D665D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 t="-9608" r="2" b="3565"/>
          <a:stretch/>
        </p:blipFill>
        <p:spPr>
          <a:xfrm>
            <a:off x="1045029" y="-76324"/>
            <a:ext cx="6898500" cy="6237638"/>
          </a:xfrm>
          <a:prstGeom prst="rect">
            <a:avLst/>
          </a:prstGeom>
          <a:effectLst/>
        </p:spPr>
      </p:pic>
    </p:spTree>
    <p:extLst>
      <p:ext uri="{BB962C8B-B14F-4D97-AF65-F5344CB8AC3E}">
        <p14:creationId xmlns:p14="http://schemas.microsoft.com/office/powerpoint/2010/main" val="2332992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E4C249-1ACA-4DA0-9830-4AE2D62C3DF9}"/>
              </a:ext>
            </a:extLst>
          </p:cNvPr>
          <p:cNvSpPr>
            <a:spLocks noGrp="1"/>
          </p:cNvSpPr>
          <p:nvPr>
            <p:ph type="title"/>
          </p:nvPr>
        </p:nvSpPr>
        <p:spPr>
          <a:xfrm>
            <a:off x="900113" y="3429000"/>
            <a:ext cx="10434637" cy="1657350"/>
          </a:xfrm>
        </p:spPr>
        <p:txBody>
          <a:bodyPr>
            <a:noAutofit/>
          </a:bodyPr>
          <a:lstStyle/>
          <a:p>
            <a:r>
              <a:rPr lang="en-US" sz="3200" dirty="0">
                <a:latin typeface="+mn-lt"/>
              </a:rPr>
              <a:t>Compile function defines the loss function. We can compile a model multiple times and can be used on a train data because training uses the loss data and the optimizer.</a:t>
            </a:r>
          </a:p>
        </p:txBody>
      </p:sp>
      <p:pic>
        <p:nvPicPr>
          <p:cNvPr id="5" name="Content Placeholder 4">
            <a:extLst>
              <a:ext uri="{FF2B5EF4-FFF2-40B4-BE49-F238E27FC236}">
                <a16:creationId xmlns:a16="http://schemas.microsoft.com/office/drawing/2014/main" id="{C5B05130-83C5-4732-8840-1448F4CC0366}"/>
              </a:ext>
            </a:extLst>
          </p:cNvPr>
          <p:cNvPicPr>
            <a:picLocks noChangeAspect="1"/>
          </p:cNvPicPr>
          <p:nvPr/>
        </p:nvPicPr>
        <p:blipFill rotWithShape="1">
          <a:blip r:embed="rId2">
            <a:extLst>
              <a:ext uri="{28A0092B-C50C-407E-A947-70E740481C1C}">
                <a14:useLocalDpi xmlns:a14="http://schemas.microsoft.com/office/drawing/2010/main" val="0"/>
              </a:ext>
            </a:extLst>
          </a:blip>
          <a:srcRect l="1488" t="-1147" r="8430" b="-29221"/>
          <a:stretch/>
        </p:blipFill>
        <p:spPr>
          <a:xfrm>
            <a:off x="653959" y="1158650"/>
            <a:ext cx="11136086" cy="1894114"/>
          </a:xfrm>
          <a:prstGeom prst="rect">
            <a:avLst/>
          </a:prstGeom>
          <a:effectLst/>
        </p:spPr>
      </p:pic>
    </p:spTree>
    <p:extLst>
      <p:ext uri="{BB962C8B-B14F-4D97-AF65-F5344CB8AC3E}">
        <p14:creationId xmlns:p14="http://schemas.microsoft.com/office/powerpoint/2010/main" val="348107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980C-11EE-4CC4-AF50-63556428EC83}"/>
              </a:ext>
            </a:extLst>
          </p:cNvPr>
          <p:cNvSpPr>
            <a:spLocks noGrp="1"/>
          </p:cNvSpPr>
          <p:nvPr>
            <p:ph type="title"/>
          </p:nvPr>
        </p:nvSpPr>
        <p:spPr>
          <a:xfrm>
            <a:off x="653658" y="391141"/>
            <a:ext cx="5121644" cy="1676603"/>
          </a:xfrm>
        </p:spPr>
        <p:txBody>
          <a:bodyPr vert="horz" lIns="91440" tIns="45720" rIns="91440" bIns="45720" rtlCol="0" anchor="ctr">
            <a:normAutofit/>
          </a:bodyPr>
          <a:lstStyle/>
          <a:p>
            <a:r>
              <a:rPr lang="en-US" sz="3600" dirty="0">
                <a:latin typeface="+mn-lt"/>
              </a:rPr>
              <a:t>Problem statement</a:t>
            </a:r>
          </a:p>
        </p:txBody>
      </p:sp>
      <p:sp>
        <p:nvSpPr>
          <p:cNvPr id="3" name="Content Placeholder 2">
            <a:extLst>
              <a:ext uri="{FF2B5EF4-FFF2-40B4-BE49-F238E27FC236}">
                <a16:creationId xmlns:a16="http://schemas.microsoft.com/office/drawing/2014/main" id="{BC341F95-C6CF-45F4-A357-D93253A0DAAE}"/>
              </a:ext>
            </a:extLst>
          </p:cNvPr>
          <p:cNvSpPr>
            <a:spLocks noGrp="1"/>
          </p:cNvSpPr>
          <p:nvPr>
            <p:ph sz="half" idx="1"/>
          </p:nvPr>
        </p:nvSpPr>
        <p:spPr>
          <a:xfrm>
            <a:off x="601306" y="2128837"/>
            <a:ext cx="5121642" cy="3785419"/>
          </a:xfrm>
        </p:spPr>
        <p:txBody>
          <a:bodyPr vert="horz" lIns="91440" tIns="45720" rIns="91440" bIns="45720" rtlCol="0">
            <a:normAutofit/>
          </a:bodyPr>
          <a:lstStyle/>
          <a:p>
            <a:r>
              <a:rPr lang="en-US" sz="1900" dirty="0"/>
              <a:t>How do humans recognize a tree or a river? We are good at categorizing scenes based on the semantic representation and object specificity, but we know very little about the processing and encoding of any scene categories in the human brain.</a:t>
            </a:r>
          </a:p>
          <a:p>
            <a:endParaRPr lang="en-US" sz="1900" dirty="0"/>
          </a:p>
          <a:p>
            <a:r>
              <a:rPr lang="en-US" sz="1900" dirty="0"/>
              <a:t>In this problem, we are provided with a Kaggle dataset which is a compilation of 6899 images from 8 different classes namely airplane, car, cat, dog, flower, fruit, motorbike and person. The task is to identify which class can the image be classified into.</a:t>
            </a:r>
          </a:p>
        </p:txBody>
      </p:sp>
      <p:sp>
        <p:nvSpPr>
          <p:cNvPr id="36" name="Rectangle 35">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toy&#10;&#10;Description automatically generated">
            <a:extLst>
              <a:ext uri="{FF2B5EF4-FFF2-40B4-BE49-F238E27FC236}">
                <a16:creationId xmlns:a16="http://schemas.microsoft.com/office/drawing/2014/main" id="{D1D65076-3882-428B-AD1A-945DBA08936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13390" b="3"/>
          <a:stretch/>
        </p:blipFill>
        <p:spPr>
          <a:xfrm>
            <a:off x="6721233" y="640082"/>
            <a:ext cx="4831104" cy="5577837"/>
          </a:xfrm>
          <a:prstGeom prst="rect">
            <a:avLst/>
          </a:prstGeom>
          <a:effectLst/>
        </p:spPr>
      </p:pic>
    </p:spTree>
    <p:extLst>
      <p:ext uri="{BB962C8B-B14F-4D97-AF65-F5344CB8AC3E}">
        <p14:creationId xmlns:p14="http://schemas.microsoft.com/office/powerpoint/2010/main" val="298952326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1191" y="0"/>
            <a:ext cx="6100799"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9048"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B611-D8F4-4EB6-B0C8-753A42762899}"/>
              </a:ext>
            </a:extLst>
          </p:cNvPr>
          <p:cNvSpPr>
            <a:spLocks noGrp="1"/>
          </p:cNvSpPr>
          <p:nvPr>
            <p:ph type="title"/>
          </p:nvPr>
        </p:nvSpPr>
        <p:spPr>
          <a:xfrm>
            <a:off x="1162498" y="655783"/>
            <a:ext cx="4284418" cy="1448388"/>
          </a:xfrm>
        </p:spPr>
        <p:txBody>
          <a:bodyPr vert="horz" lIns="91440" tIns="45720" rIns="91440" bIns="45720" rtlCol="0" anchor="t">
            <a:normAutofit/>
          </a:bodyPr>
          <a:lstStyle/>
          <a:p>
            <a:r>
              <a:rPr lang="en-US" sz="3100">
                <a:solidFill>
                  <a:schemeClr val="bg1"/>
                </a:solidFill>
              </a:rPr>
              <a:t>Making epoch versus train set accuracy, and validation set accuracy</a:t>
            </a:r>
          </a:p>
        </p:txBody>
      </p:sp>
      <p:sp>
        <p:nvSpPr>
          <p:cNvPr id="21" name="Rectangle 20">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6212" y="43498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31B8626E-9EA0-444B-9C26-381BCDFED78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 b="927"/>
          <a:stretch/>
        </p:blipFill>
        <p:spPr>
          <a:xfrm>
            <a:off x="1155559" y="2265037"/>
            <a:ext cx="9889790" cy="3949494"/>
          </a:xfrm>
          <a:prstGeom prst="rect">
            <a:avLst/>
          </a:prstGeom>
        </p:spPr>
      </p:pic>
    </p:spTree>
    <p:extLst>
      <p:ext uri="{BB962C8B-B14F-4D97-AF65-F5344CB8AC3E}">
        <p14:creationId xmlns:p14="http://schemas.microsoft.com/office/powerpoint/2010/main" val="434119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8E4594B5-EBFD-4417-960D-029D7214651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800" kern="1200" dirty="0">
                <a:solidFill>
                  <a:schemeClr val="bg1"/>
                </a:solidFill>
                <a:latin typeface="+mn-lt"/>
                <a:ea typeface="+mj-ea"/>
                <a:cs typeface="+mj-cs"/>
              </a:rPr>
              <a:t>The plot of train and validation accuracy will be as below:</a:t>
            </a:r>
          </a:p>
        </p:txBody>
      </p:sp>
      <p:pic>
        <p:nvPicPr>
          <p:cNvPr id="13" name="Content Placeholder 12" descr="A screenshot of a cell phone&#10;&#10;Description automatically generated">
            <a:extLst>
              <a:ext uri="{FF2B5EF4-FFF2-40B4-BE49-F238E27FC236}">
                <a16:creationId xmlns:a16="http://schemas.microsoft.com/office/drawing/2014/main" id="{BA353B38-AF73-4084-936D-F62827853A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509258"/>
            <a:ext cx="7772076" cy="5054827"/>
          </a:xfrm>
        </p:spPr>
      </p:pic>
      <p:pic>
        <p:nvPicPr>
          <p:cNvPr id="15" name="Content Placeholder 14" descr="A close up of a map&#10;&#10;Description automatically generated">
            <a:extLst>
              <a:ext uri="{FF2B5EF4-FFF2-40B4-BE49-F238E27FC236}">
                <a16:creationId xmlns:a16="http://schemas.microsoft.com/office/drawing/2014/main" id="{7637ADAC-B3E9-47AF-A33A-AE3E89BB17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772076" y="1781402"/>
            <a:ext cx="3930650" cy="4311650"/>
          </a:xfrm>
        </p:spPr>
      </p:pic>
    </p:spTree>
    <p:extLst>
      <p:ext uri="{BB962C8B-B14F-4D97-AF65-F5344CB8AC3E}">
        <p14:creationId xmlns:p14="http://schemas.microsoft.com/office/powerpoint/2010/main" val="3238653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EC72D39C-DFB1-4778-AC58-6440391D4FA9}"/>
              </a:ext>
            </a:extLst>
          </p:cNvPr>
          <p:cNvSpPr>
            <a:spLocks noGrp="1"/>
          </p:cNvSpPr>
          <p:nvPr>
            <p:ph type="title"/>
          </p:nvPr>
        </p:nvSpPr>
        <p:spPr>
          <a:xfrm>
            <a:off x="1155557" y="4551036"/>
            <a:ext cx="4284420" cy="1687143"/>
          </a:xfrm>
        </p:spPr>
        <p:txBody>
          <a:bodyPr vert="horz" lIns="91440" tIns="45720" rIns="91440" bIns="45720" rtlCol="0" anchor="t">
            <a:normAutofit/>
          </a:bodyPr>
          <a:lstStyle/>
          <a:p>
            <a:r>
              <a:rPr lang="en-US" sz="4400">
                <a:solidFill>
                  <a:schemeClr val="bg1"/>
                </a:solidFill>
              </a:rPr>
              <a:t>EVALUATION:</a:t>
            </a:r>
          </a:p>
        </p:txBody>
      </p:sp>
      <p:sp>
        <p:nvSpPr>
          <p:cNvPr id="32" name="Rectangle 3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descr="A screenshot of a social media post&#10;&#10;Description automatically generated">
            <a:extLst>
              <a:ext uri="{FF2B5EF4-FFF2-40B4-BE49-F238E27FC236}">
                <a16:creationId xmlns:a16="http://schemas.microsoft.com/office/drawing/2014/main" id="{C0FB2857-1EC4-47EE-A89A-3436A698173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1" b="11723"/>
          <a:stretch/>
        </p:blipFill>
        <p:spPr>
          <a:xfrm>
            <a:off x="1155556" y="637762"/>
            <a:ext cx="9889765" cy="3579308"/>
          </a:xfrm>
          <a:prstGeom prst="rect">
            <a:avLst/>
          </a:prstGeom>
        </p:spPr>
      </p:pic>
      <p:sp>
        <p:nvSpPr>
          <p:cNvPr id="34" name="Rectangle 3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454411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F089D0C2-A70D-4222-BC2D-4AA2945F08A6}"/>
              </a:ext>
            </a:extLst>
          </p:cNvPr>
          <p:cNvSpPr>
            <a:spLocks noGrp="1"/>
          </p:cNvSpPr>
          <p:nvPr>
            <p:ph type="body" sz="half" idx="2"/>
          </p:nvPr>
        </p:nvSpPr>
        <p:spPr>
          <a:xfrm>
            <a:off x="6734649" y="4750698"/>
            <a:ext cx="4310672" cy="1463834"/>
          </a:xfrm>
        </p:spPr>
        <p:txBody>
          <a:bodyPr vert="horz" lIns="91440" tIns="45720" rIns="91440" bIns="45720" rtlCol="0">
            <a:normAutofit/>
          </a:bodyPr>
          <a:lstStyle/>
          <a:p>
            <a:pPr indent="-228600">
              <a:buFont typeface="Arial" panose="020B0604020202020204" pitchFamily="34" charset="0"/>
              <a:buChar char="•"/>
            </a:pPr>
            <a:r>
              <a:rPr lang="en-US" sz="1200" dirty="0"/>
              <a:t>Evaluating the model on the test data includes test directory, resizing images to same size, grouping together the data into batches and assigning a class mode  to the data.</a:t>
            </a:r>
          </a:p>
          <a:p>
            <a:pPr indent="-228600">
              <a:buFont typeface="Arial" panose="020B0604020202020204" pitchFamily="34" charset="0"/>
              <a:buChar char="•"/>
            </a:pPr>
            <a:r>
              <a:rPr lang="en-US" sz="1200" dirty="0"/>
              <a:t>The </a:t>
            </a:r>
            <a:r>
              <a:rPr lang="en-US" sz="1200" dirty="0" err="1"/>
              <a:t>model.evaluate_generator</a:t>
            </a:r>
            <a:r>
              <a:rPr lang="en-US" sz="1200" dirty="0"/>
              <a:t> will predict the accuracy on the test data.</a:t>
            </a:r>
          </a:p>
          <a:p>
            <a:pPr indent="-228600">
              <a:buFont typeface="Arial" panose="020B0604020202020204" pitchFamily="34" charset="0"/>
              <a:buChar char="•"/>
            </a:pPr>
            <a:r>
              <a:rPr lang="en-US" sz="1200" dirty="0"/>
              <a:t>For our model, the accuracy received was 90%.</a:t>
            </a:r>
          </a:p>
        </p:txBody>
      </p:sp>
    </p:spTree>
    <p:extLst>
      <p:ext uri="{BB962C8B-B14F-4D97-AF65-F5344CB8AC3E}">
        <p14:creationId xmlns:p14="http://schemas.microsoft.com/office/powerpoint/2010/main" val="24704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83B3845-AD6C-4DB9-B316-3011228D0CBA}"/>
              </a:ext>
            </a:extLst>
          </p:cNvPr>
          <p:cNvSpPr>
            <a:spLocks noGrp="1"/>
          </p:cNvSpPr>
          <p:nvPr>
            <p:ph type="title"/>
          </p:nvPr>
        </p:nvSpPr>
        <p:spPr>
          <a:xfrm>
            <a:off x="1024128" y="965199"/>
            <a:ext cx="6766078" cy="4927601"/>
          </a:xfrm>
        </p:spPr>
        <p:txBody>
          <a:bodyPr vert="horz" lIns="91440" tIns="45720" rIns="91440" bIns="45720" rtlCol="0" anchor="ctr">
            <a:normAutofit/>
          </a:bodyPr>
          <a:lstStyle/>
          <a:p>
            <a:pPr algn="r"/>
            <a:r>
              <a:rPr lang="en-US" kern="1200" dirty="0">
                <a:solidFill>
                  <a:schemeClr val="bg1"/>
                </a:solidFill>
                <a:latin typeface="+mn-lt"/>
                <a:ea typeface="+mj-ea"/>
                <a:cs typeface="+mj-cs"/>
              </a:rPr>
              <a:t>Adding Regularization techniques and data augmentation techniques to improve the performance of the model.</a:t>
            </a:r>
          </a:p>
        </p:txBody>
      </p:sp>
      <p:cxnSp>
        <p:nvCxnSpPr>
          <p:cNvPr id="12" name="Straight Connector 11">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8160"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194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94F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FACC68F-1B8F-4470-BA67-66CDD6BEE683}"/>
              </a:ext>
            </a:extLst>
          </p:cNvPr>
          <p:cNvSpPr>
            <a:spLocks noGrp="1"/>
          </p:cNvSpPr>
          <p:nvPr>
            <p:ph type="title"/>
          </p:nvPr>
        </p:nvSpPr>
        <p:spPr>
          <a:xfrm>
            <a:off x="838200" y="171162"/>
            <a:ext cx="2840182" cy="2371148"/>
          </a:xfrm>
        </p:spPr>
        <p:txBody>
          <a:bodyPr vert="horz" lIns="91440" tIns="45720" rIns="91440" bIns="45720" rtlCol="0" anchor="ctr">
            <a:normAutofit fontScale="90000"/>
          </a:bodyPr>
          <a:lstStyle/>
          <a:p>
            <a:r>
              <a:rPr lang="en-US" sz="2700" kern="1200" dirty="0">
                <a:solidFill>
                  <a:srgbClr val="FFFFFF"/>
                </a:solidFill>
                <a:latin typeface="+mj-lt"/>
                <a:ea typeface="+mj-ea"/>
                <a:cs typeface="+mj-cs"/>
              </a:rPr>
              <a:t>Explain a predicted model and where the image belongs to by plotting a graph.</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It belongs to motorbike</a:t>
            </a:r>
          </a:p>
        </p:txBody>
      </p:sp>
      <p:pic>
        <p:nvPicPr>
          <p:cNvPr id="7" name="Content Placeholder 6" descr="A screenshot of a cell phone&#10;&#10;Description automatically generated">
            <a:extLst>
              <a:ext uri="{FF2B5EF4-FFF2-40B4-BE49-F238E27FC236}">
                <a16:creationId xmlns:a16="http://schemas.microsoft.com/office/drawing/2014/main" id="{FB16D373-C4C5-4B4B-A8DF-C7AB9031A0D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75138" y="681038"/>
            <a:ext cx="7213600" cy="1260475"/>
          </a:xfrm>
        </p:spPr>
      </p:pic>
      <p:pic>
        <p:nvPicPr>
          <p:cNvPr id="9" name="Content Placeholder 8" descr="A close up of a motorcycle&#10;&#10;Description automatically generated">
            <a:extLst>
              <a:ext uri="{FF2B5EF4-FFF2-40B4-BE49-F238E27FC236}">
                <a16:creationId xmlns:a16="http://schemas.microsoft.com/office/drawing/2014/main" id="{0D9DB30B-D5E9-43A1-9375-9C3FD1A03E9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75138" y="2024063"/>
            <a:ext cx="7213600" cy="4154488"/>
          </a:xfrm>
        </p:spPr>
      </p:pic>
    </p:spTree>
    <p:extLst>
      <p:ext uri="{BB962C8B-B14F-4D97-AF65-F5344CB8AC3E}">
        <p14:creationId xmlns:p14="http://schemas.microsoft.com/office/powerpoint/2010/main" val="3068994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C5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5C513E"/>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6A32E1B-E26D-497D-AB9A-44413E54FE5D}"/>
              </a:ext>
            </a:extLst>
          </p:cNvPr>
          <p:cNvSpPr>
            <a:spLocks noGrp="1"/>
          </p:cNvSpPr>
          <p:nvPr>
            <p:ph type="title"/>
          </p:nvPr>
        </p:nvSpPr>
        <p:spPr>
          <a:xfrm>
            <a:off x="1071880" y="4079614"/>
            <a:ext cx="9966960" cy="1560320"/>
          </a:xfrm>
        </p:spPr>
        <p:txBody>
          <a:bodyPr vert="horz" lIns="91440" tIns="45720" rIns="91440" bIns="45720" rtlCol="0" anchor="b">
            <a:normAutofit/>
          </a:bodyPr>
          <a:lstStyle/>
          <a:p>
            <a:pPr algn="ctr"/>
            <a:r>
              <a:rPr lang="en-US" sz="2400">
                <a:solidFill>
                  <a:srgbClr val="5C513E"/>
                </a:solidFill>
                <a:latin typeface="+mn-lt"/>
              </a:rPr>
              <a:t>As the model created was an overfitting, data augmentation and regularization needed to be applied on the training set.</a:t>
            </a:r>
            <a:br>
              <a:rPr lang="en-US" sz="2400">
                <a:solidFill>
                  <a:srgbClr val="5C513E"/>
                </a:solidFill>
                <a:latin typeface="+mn-lt"/>
              </a:rPr>
            </a:br>
            <a:r>
              <a:rPr lang="en-US" sz="2400">
                <a:solidFill>
                  <a:srgbClr val="5C513E"/>
                </a:solidFill>
                <a:latin typeface="+mn-lt"/>
              </a:rPr>
              <a:t>Shifting the data under data augmentation will generate hundreds of new data to train further.</a:t>
            </a:r>
            <a:endParaRPr lang="en-US" sz="2400" dirty="0">
              <a:solidFill>
                <a:srgbClr val="5C513E"/>
              </a:solidFill>
              <a:latin typeface="+mn-lt"/>
            </a:endParaRPr>
          </a:p>
        </p:txBody>
      </p:sp>
      <p:pic>
        <p:nvPicPr>
          <p:cNvPr id="5" name="Content Placeholder 4">
            <a:extLst>
              <a:ext uri="{FF2B5EF4-FFF2-40B4-BE49-F238E27FC236}">
                <a16:creationId xmlns:a16="http://schemas.microsoft.com/office/drawing/2014/main" id="{22BB4E02-A91F-456B-8DBF-CACBC918F3A8}"/>
              </a:ext>
            </a:extLst>
          </p:cNvPr>
          <p:cNvPicPr>
            <a:picLocks noGrp="1" noChangeAspect="1"/>
          </p:cNvPicPr>
          <p:nvPr>
            <p:ph sz="half" idx="1"/>
          </p:nvPr>
        </p:nvPicPr>
        <p:blipFill>
          <a:blip r:embed="rId2"/>
          <a:stretch>
            <a:fillRect/>
          </a:stretch>
        </p:blipFill>
        <p:spPr>
          <a:xfrm>
            <a:off x="1239025" y="1442223"/>
            <a:ext cx="9893779" cy="1824852"/>
          </a:xfrm>
          <a:prstGeom prst="rect">
            <a:avLst/>
          </a:prstGeom>
        </p:spPr>
      </p:pic>
    </p:spTree>
    <p:extLst>
      <p:ext uri="{BB962C8B-B14F-4D97-AF65-F5344CB8AC3E}">
        <p14:creationId xmlns:p14="http://schemas.microsoft.com/office/powerpoint/2010/main" val="2576462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EE64C-42CD-41FA-A0D4-D76B6CEB2E5E}"/>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n-US" sz="3000" kern="1200">
                <a:solidFill>
                  <a:srgbClr val="FFFFFF"/>
                </a:solidFill>
                <a:latin typeface="+mj-lt"/>
                <a:ea typeface="+mj-ea"/>
                <a:cs typeface="+mj-cs"/>
              </a:rPr>
              <a:t>Displaying some randomly generated images on a plot graph for the newly trained augmented data.</a:t>
            </a:r>
          </a:p>
        </p:txBody>
      </p:sp>
      <p:cxnSp>
        <p:nvCxnSpPr>
          <p:cNvPr id="22" name="Straight Connector 21">
            <a:extLst>
              <a:ext uri="{FF2B5EF4-FFF2-40B4-BE49-F238E27FC236}">
                <a16:creationId xmlns:a16="http://schemas.microsoft.com/office/drawing/2014/main" id="{CC94CBDB-A76C-499E-95AB-C0A049E315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cat that is looking at the camera&#10;&#10;Description automatically generated">
            <a:extLst>
              <a:ext uri="{FF2B5EF4-FFF2-40B4-BE49-F238E27FC236}">
                <a16:creationId xmlns:a16="http://schemas.microsoft.com/office/drawing/2014/main" id="{5C6447B3-D21E-4213-9199-29E4BB58A81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304" r="14601" b="-1"/>
          <a:stretch/>
        </p:blipFill>
        <p:spPr>
          <a:xfrm>
            <a:off x="317635" y="321733"/>
            <a:ext cx="4160452" cy="6214534"/>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F6976349-B195-468C-A1A1-5C138C99EFCE}"/>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2541" r="3" b="1645"/>
          <a:stretch/>
        </p:blipFill>
        <p:spPr>
          <a:xfrm>
            <a:off x="4654296" y="299363"/>
            <a:ext cx="7217085" cy="3008188"/>
          </a:xfrm>
          <a:prstGeom prst="rect">
            <a:avLst/>
          </a:prstGeom>
        </p:spPr>
      </p:pic>
    </p:spTree>
    <p:extLst>
      <p:ext uri="{BB962C8B-B14F-4D97-AF65-F5344CB8AC3E}">
        <p14:creationId xmlns:p14="http://schemas.microsoft.com/office/powerpoint/2010/main" val="3142940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903F8-BD0A-4C84-8964-7C23EFD083E1}"/>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kern="1200" dirty="0">
                <a:solidFill>
                  <a:schemeClr val="tx1"/>
                </a:solidFill>
                <a:latin typeface="+mn-lt"/>
                <a:ea typeface="+mj-ea"/>
                <a:cs typeface="+mj-cs"/>
              </a:rPr>
              <a:t>Performing all the previous steps that were performed on the test dataset on the new augmented data.</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586528"/>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A022-64EB-4A89-BF00-E886993AACFB}"/>
              </a:ext>
            </a:extLst>
          </p:cNvPr>
          <p:cNvSpPr>
            <a:spLocks noGrp="1"/>
          </p:cNvSpPr>
          <p:nvPr>
            <p:ph type="title"/>
          </p:nvPr>
        </p:nvSpPr>
        <p:spPr>
          <a:xfrm>
            <a:off x="714756" y="321211"/>
            <a:ext cx="10762488" cy="1207008"/>
          </a:xfrm>
        </p:spPr>
        <p:txBody>
          <a:bodyPr vert="horz" lIns="91440" tIns="45720" rIns="91440" bIns="45720" rtlCol="0" anchor="b">
            <a:normAutofit/>
          </a:bodyPr>
          <a:lstStyle/>
          <a:p>
            <a:pPr algn="ctr"/>
            <a:r>
              <a:rPr lang="en-US" sz="3800" kern="1200">
                <a:solidFill>
                  <a:schemeClr val="tx1"/>
                </a:solidFill>
                <a:latin typeface="+mj-lt"/>
                <a:ea typeface="+mj-ea"/>
                <a:cs typeface="+mj-cs"/>
              </a:rPr>
              <a:t>Defining a new network consisting of layers to train the augmented data.</a:t>
            </a:r>
          </a:p>
        </p:txBody>
      </p:sp>
      <p:pic>
        <p:nvPicPr>
          <p:cNvPr id="11" name="Content Placeholder 10" descr="A screenshot of a cell phone&#10;&#10;Description automatically generated">
            <a:extLst>
              <a:ext uri="{FF2B5EF4-FFF2-40B4-BE49-F238E27FC236}">
                <a16:creationId xmlns:a16="http://schemas.microsoft.com/office/drawing/2014/main" id="{0363A547-F0FA-4792-971C-AA23224CC19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7460" r="-2" b="7459"/>
          <a:stretch/>
        </p:blipFill>
        <p:spPr>
          <a:xfrm>
            <a:off x="609600" y="2423680"/>
            <a:ext cx="5212080" cy="3856948"/>
          </a:xfrm>
          <a:prstGeom prst="rect">
            <a:avLst/>
          </a:prstGeom>
        </p:spPr>
      </p:pic>
      <p:cxnSp>
        <p:nvCxnSpPr>
          <p:cNvPr id="21" name="Straight Connector 20">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shot of a cell phone&#10;&#10;Description automatically generated">
            <a:extLst>
              <a:ext uri="{FF2B5EF4-FFF2-40B4-BE49-F238E27FC236}">
                <a16:creationId xmlns:a16="http://schemas.microsoft.com/office/drawing/2014/main" id="{6B7DEBE0-366A-43EA-A991-13B03F1F9403}"/>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3252" r="22497"/>
          <a:stretch/>
        </p:blipFill>
        <p:spPr>
          <a:xfrm>
            <a:off x="6370320" y="2423040"/>
            <a:ext cx="5212080" cy="3857568"/>
          </a:xfrm>
          <a:prstGeom prst="rect">
            <a:avLst/>
          </a:prstGeom>
        </p:spPr>
      </p:pic>
    </p:spTree>
    <p:extLst>
      <p:ext uri="{BB962C8B-B14F-4D97-AF65-F5344CB8AC3E}">
        <p14:creationId xmlns:p14="http://schemas.microsoft.com/office/powerpoint/2010/main" val="2901822947"/>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03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36321-E989-4C8C-BD5B-8CD58B753166}"/>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600" kern="1200">
                <a:solidFill>
                  <a:srgbClr val="FFFFFF"/>
                </a:solidFill>
                <a:latin typeface="+mj-lt"/>
                <a:ea typeface="+mj-ea"/>
                <a:cs typeface="+mj-cs"/>
              </a:rPr>
              <a:t>Loading data to train the model. Performing image data generator steps on all 3 test, train and validation datasets.</a:t>
            </a:r>
          </a:p>
        </p:txBody>
      </p:sp>
      <p:pic>
        <p:nvPicPr>
          <p:cNvPr id="7" name="Content Placeholder 6" descr="A screenshot of a social media post&#10;&#10;Description automatically generated">
            <a:extLst>
              <a:ext uri="{FF2B5EF4-FFF2-40B4-BE49-F238E27FC236}">
                <a16:creationId xmlns:a16="http://schemas.microsoft.com/office/drawing/2014/main" id="{01D1256C-6A7E-4B88-927C-E10107F1CFC0}"/>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405" t="8464" r="1405" b="-8464"/>
          <a:stretch/>
        </p:blipFill>
        <p:spPr>
          <a:xfrm>
            <a:off x="4270375" y="1208088"/>
            <a:ext cx="6853238" cy="3079750"/>
          </a:xfrm>
        </p:spPr>
      </p:pic>
      <p:pic>
        <p:nvPicPr>
          <p:cNvPr id="9" name="Content Placeholder 8" descr="A screenshot of a social media post&#10;&#10;Description automatically generated">
            <a:extLst>
              <a:ext uri="{FF2B5EF4-FFF2-40B4-BE49-F238E27FC236}">
                <a16:creationId xmlns:a16="http://schemas.microsoft.com/office/drawing/2014/main" id="{6C2AEDE8-E597-4FAB-AEBD-2E4002F66D3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70375" y="4368800"/>
            <a:ext cx="6853238" cy="1281113"/>
          </a:xfrm>
        </p:spPr>
      </p:pic>
    </p:spTree>
    <p:extLst>
      <p:ext uri="{BB962C8B-B14F-4D97-AF65-F5344CB8AC3E}">
        <p14:creationId xmlns:p14="http://schemas.microsoft.com/office/powerpoint/2010/main" val="15681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0B96-E958-473D-8854-5FD0E64909B4}"/>
              </a:ext>
            </a:extLst>
          </p:cNvPr>
          <p:cNvSpPr>
            <a:spLocks noGrp="1"/>
          </p:cNvSpPr>
          <p:nvPr>
            <p:ph type="title"/>
          </p:nvPr>
        </p:nvSpPr>
        <p:spPr>
          <a:xfrm>
            <a:off x="572730" y="223636"/>
            <a:ext cx="3667039" cy="1405139"/>
          </a:xfrm>
        </p:spPr>
        <p:txBody>
          <a:bodyPr vert="horz" lIns="91440" tIns="45720" rIns="91440" bIns="45720" rtlCol="0" anchor="ctr">
            <a:normAutofit/>
          </a:bodyPr>
          <a:lstStyle/>
          <a:p>
            <a:r>
              <a:rPr lang="en-US" sz="3600" dirty="0">
                <a:latin typeface="+mn-lt"/>
              </a:rPr>
              <a:t>Approach</a:t>
            </a:r>
          </a:p>
        </p:txBody>
      </p:sp>
      <p:sp>
        <p:nvSpPr>
          <p:cNvPr id="3" name="Content Placeholder 2">
            <a:extLst>
              <a:ext uri="{FF2B5EF4-FFF2-40B4-BE49-F238E27FC236}">
                <a16:creationId xmlns:a16="http://schemas.microsoft.com/office/drawing/2014/main" id="{BB110D4E-18FC-472A-BBD3-DF612BA51A3A}"/>
              </a:ext>
            </a:extLst>
          </p:cNvPr>
          <p:cNvSpPr>
            <a:spLocks noGrp="1"/>
          </p:cNvSpPr>
          <p:nvPr>
            <p:ph sz="half" idx="1"/>
          </p:nvPr>
        </p:nvSpPr>
        <p:spPr>
          <a:xfrm>
            <a:off x="529869" y="1557338"/>
            <a:ext cx="3667036" cy="4867275"/>
          </a:xfrm>
        </p:spPr>
        <p:txBody>
          <a:bodyPr vert="horz" lIns="91440" tIns="45720" rIns="91440" bIns="45720" rtlCol="0">
            <a:normAutofit/>
          </a:bodyPr>
          <a:lstStyle/>
          <a:p>
            <a:r>
              <a:rPr lang="en-US" sz="1800" dirty="0"/>
              <a:t>According to the problem statement, the task is a perfect example of image classification of big data.</a:t>
            </a:r>
          </a:p>
          <a:p>
            <a:r>
              <a:rPr lang="en-US" sz="1800" dirty="0"/>
              <a:t>Image classification - </a:t>
            </a:r>
            <a:r>
              <a:rPr lang="en-US" sz="1800" b="0" i="0" dirty="0">
                <a:effectLst/>
              </a:rPr>
              <a:t>define a set of target classes (objects to identify in </a:t>
            </a:r>
            <a:r>
              <a:rPr lang="en-US" sz="1800" b="1" i="0" dirty="0">
                <a:effectLst/>
              </a:rPr>
              <a:t>images</a:t>
            </a:r>
            <a:r>
              <a:rPr lang="en-US" sz="1800" b="0" i="0" dirty="0">
                <a:effectLst/>
              </a:rPr>
              <a:t>), and train a model to recognize them using labeled example photos</a:t>
            </a:r>
            <a:endParaRPr lang="en-US" sz="1800" dirty="0"/>
          </a:p>
          <a:p>
            <a:r>
              <a:rPr lang="en-US" sz="1800" dirty="0"/>
              <a:t>The two most common approaches for the image classification are using a DNN or CNN model. </a:t>
            </a:r>
          </a:p>
          <a:p>
            <a:r>
              <a:rPr lang="en-US" sz="1800" dirty="0"/>
              <a:t>We have Fast AI approach to check whether the data is balanced or not</a:t>
            </a:r>
          </a:p>
          <a:p>
            <a:endParaRPr lang="en-US" sz="1800" dirty="0"/>
          </a:p>
        </p:txBody>
      </p:sp>
      <p:sp>
        <p:nvSpPr>
          <p:cNvPr id="33" name="Rectangle 32">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tool&#10;&#10;Description automatically generated">
            <a:extLst>
              <a:ext uri="{FF2B5EF4-FFF2-40B4-BE49-F238E27FC236}">
                <a16:creationId xmlns:a16="http://schemas.microsoft.com/office/drawing/2014/main" id="{42B03A6B-A686-4959-93AF-B968CE64544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9448" r="910" b="-1"/>
          <a:stretch/>
        </p:blipFill>
        <p:spPr>
          <a:xfrm>
            <a:off x="5276088" y="640082"/>
            <a:ext cx="6276250" cy="5577838"/>
          </a:xfrm>
          <a:prstGeom prst="rect">
            <a:avLst/>
          </a:prstGeom>
          <a:effectLst/>
        </p:spPr>
      </p:pic>
    </p:spTree>
    <p:extLst>
      <p:ext uri="{BB962C8B-B14F-4D97-AF65-F5344CB8AC3E}">
        <p14:creationId xmlns:p14="http://schemas.microsoft.com/office/powerpoint/2010/main" val="350114804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36207-DAF2-47B8-93FE-FA233A65EFF9}"/>
              </a:ext>
            </a:extLst>
          </p:cNvPr>
          <p:cNvSpPr>
            <a:spLocks noGrp="1"/>
          </p:cNvSpPr>
          <p:nvPr>
            <p:ph type="title"/>
          </p:nvPr>
        </p:nvSpPr>
        <p:spPr>
          <a:xfrm>
            <a:off x="838200" y="631825"/>
            <a:ext cx="10515600" cy="1325563"/>
          </a:xfrm>
        </p:spPr>
        <p:txBody>
          <a:bodyPr>
            <a:normAutofit/>
          </a:bodyPr>
          <a:lstStyle/>
          <a:p>
            <a:r>
              <a:rPr lang="en-US" sz="4000">
                <a:solidFill>
                  <a:schemeClr val="bg1"/>
                </a:solidFill>
                <a:latin typeface="+mn-lt"/>
              </a:rPr>
              <a:t>Making epoch vs train and validation set accuracy for augmented data</a:t>
            </a:r>
            <a:endParaRPr lang="en-US" sz="4000" dirty="0">
              <a:solidFill>
                <a:schemeClr val="bg1"/>
              </a:solidFill>
              <a:latin typeface="+mn-lt"/>
            </a:endParaRPr>
          </a:p>
        </p:txBody>
      </p:sp>
      <p:cxnSp>
        <p:nvCxnSpPr>
          <p:cNvPr id="12" name="Straight Connector 11">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screenshot of a social media post&#10;&#10;Description automatically generated">
            <a:extLst>
              <a:ext uri="{FF2B5EF4-FFF2-40B4-BE49-F238E27FC236}">
                <a16:creationId xmlns:a16="http://schemas.microsoft.com/office/drawing/2014/main" id="{AF5CD524-14B1-4204-8199-072BD93A56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960" y="2072595"/>
            <a:ext cx="8275153" cy="4188732"/>
          </a:xfrm>
        </p:spPr>
      </p:pic>
    </p:spTree>
    <p:extLst>
      <p:ext uri="{BB962C8B-B14F-4D97-AF65-F5344CB8AC3E}">
        <p14:creationId xmlns:p14="http://schemas.microsoft.com/office/powerpoint/2010/main" val="3869318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9C052EA-05E2-403D-965E-52D1BFFA2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4C7D7-D0EA-41CA-8421-75A2273328A5}"/>
              </a:ext>
            </a:extLst>
          </p:cNvPr>
          <p:cNvSpPr>
            <a:spLocks noGrp="1"/>
          </p:cNvSpPr>
          <p:nvPr>
            <p:ph type="title"/>
          </p:nvPr>
        </p:nvSpPr>
        <p:spPr>
          <a:xfrm>
            <a:off x="838200" y="365126"/>
            <a:ext cx="10515600" cy="1094740"/>
          </a:xfrm>
        </p:spPr>
        <p:txBody>
          <a:bodyPr>
            <a:noAutofit/>
          </a:bodyPr>
          <a:lstStyle/>
          <a:p>
            <a:r>
              <a:rPr lang="en-US" sz="4000">
                <a:solidFill>
                  <a:schemeClr val="bg1"/>
                </a:solidFill>
                <a:latin typeface="+mn-lt"/>
              </a:rPr>
              <a:t>Plotting the training and validation accuracy curve:</a:t>
            </a:r>
            <a:endParaRPr lang="en-US" sz="4000" dirty="0">
              <a:solidFill>
                <a:schemeClr val="bg1"/>
              </a:solidFill>
              <a:latin typeface="+mn-lt"/>
            </a:endParaRPr>
          </a:p>
        </p:txBody>
      </p:sp>
      <p:sp useBgFill="1">
        <p:nvSpPr>
          <p:cNvPr id="12" name="Rectangle 11">
            <a:extLst>
              <a:ext uri="{FF2B5EF4-FFF2-40B4-BE49-F238E27FC236}">
                <a16:creationId xmlns:a16="http://schemas.microsoft.com/office/drawing/2014/main" id="{4C1936B8-2FFB-4F78-8388-B8C282B8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39062731-B01D-4366-B792-1085426F4CC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5951" y="2100262"/>
            <a:ext cx="5297020" cy="4076700"/>
          </a:xfrm>
        </p:spPr>
      </p:pic>
      <p:pic>
        <p:nvPicPr>
          <p:cNvPr id="5" name="Content Placeholder 4">
            <a:extLst>
              <a:ext uri="{FF2B5EF4-FFF2-40B4-BE49-F238E27FC236}">
                <a16:creationId xmlns:a16="http://schemas.microsoft.com/office/drawing/2014/main" id="{BB2B2E44-B338-485F-AFCC-B8F804106867}"/>
              </a:ext>
            </a:extLst>
          </p:cNvPr>
          <p:cNvPicPr>
            <a:picLocks noGrp="1" noChangeAspect="1"/>
          </p:cNvPicPr>
          <p:nvPr>
            <p:ph sz="half" idx="2"/>
          </p:nvPr>
        </p:nvPicPr>
        <p:blipFill>
          <a:blip r:embed="rId3"/>
          <a:stretch>
            <a:fillRect/>
          </a:stretch>
        </p:blipFill>
        <p:spPr>
          <a:xfrm>
            <a:off x="7178051" y="1825625"/>
            <a:ext cx="3169897" cy="4351338"/>
          </a:xfrm>
          <a:prstGeom prst="rect">
            <a:avLst/>
          </a:prstGeom>
        </p:spPr>
      </p:pic>
    </p:spTree>
    <p:extLst>
      <p:ext uri="{BB962C8B-B14F-4D97-AF65-F5344CB8AC3E}">
        <p14:creationId xmlns:p14="http://schemas.microsoft.com/office/powerpoint/2010/main" val="3652682261"/>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3D4B5A"/>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7095E7B8-D860-40B9-9400-03D3AB3A85AD}"/>
              </a:ext>
            </a:extLst>
          </p:cNvPr>
          <p:cNvSpPr>
            <a:spLocks noGrp="1"/>
          </p:cNvSpPr>
          <p:nvPr>
            <p:ph type="title"/>
          </p:nvPr>
        </p:nvSpPr>
        <p:spPr>
          <a:xfrm>
            <a:off x="1109980" y="4277356"/>
            <a:ext cx="9966960" cy="1560320"/>
          </a:xfrm>
        </p:spPr>
        <p:txBody>
          <a:bodyPr vert="horz" lIns="91440" tIns="45720" rIns="91440" bIns="45720" rtlCol="0" anchor="b">
            <a:normAutofit fontScale="90000"/>
          </a:bodyPr>
          <a:lstStyle/>
          <a:p>
            <a:pPr algn="ctr"/>
            <a:r>
              <a:rPr lang="en-US" sz="4000" dirty="0">
                <a:solidFill>
                  <a:srgbClr val="3D4B5A"/>
                </a:solidFill>
                <a:latin typeface="+mn-lt"/>
              </a:rPr>
              <a:t>Generating the accuracy for the model using the newly formed augmented data. The model has a good accuracy of 86% on the testing data</a:t>
            </a:r>
          </a:p>
        </p:txBody>
      </p:sp>
      <p:pic>
        <p:nvPicPr>
          <p:cNvPr id="8" name="Content Placeholder 7" descr="A screenshot of a cell phone&#10;&#10;Description automatically generated">
            <a:extLst>
              <a:ext uri="{FF2B5EF4-FFF2-40B4-BE49-F238E27FC236}">
                <a16:creationId xmlns:a16="http://schemas.microsoft.com/office/drawing/2014/main" id="{553B7CAD-27B2-4C2A-ADEF-478ECC02FD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46" t="-3468" r="-690" b="-8266"/>
          <a:stretch/>
        </p:blipFill>
        <p:spPr>
          <a:xfrm>
            <a:off x="243839" y="256540"/>
            <a:ext cx="11704319" cy="3086482"/>
          </a:xfrm>
          <a:prstGeom prst="rect">
            <a:avLst/>
          </a:prstGeom>
        </p:spPr>
      </p:pic>
    </p:spTree>
    <p:extLst>
      <p:ext uri="{BB962C8B-B14F-4D97-AF65-F5344CB8AC3E}">
        <p14:creationId xmlns:p14="http://schemas.microsoft.com/office/powerpoint/2010/main" val="1466795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A4498-4DA8-4D7C-BC10-EE5F195F1ACB}"/>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Getting the accurate prediction using the model built:</a:t>
            </a:r>
          </a:p>
        </p:txBody>
      </p:sp>
      <p:pic>
        <p:nvPicPr>
          <p:cNvPr id="3" name="Picture 2">
            <a:extLst>
              <a:ext uri="{FF2B5EF4-FFF2-40B4-BE49-F238E27FC236}">
                <a16:creationId xmlns:a16="http://schemas.microsoft.com/office/drawing/2014/main" id="{DE9F526F-A63B-4996-BB3B-3272A569ED6A}"/>
              </a:ext>
            </a:extLst>
          </p:cNvPr>
          <p:cNvPicPr>
            <a:picLocks noChangeAspect="1"/>
          </p:cNvPicPr>
          <p:nvPr/>
        </p:nvPicPr>
        <p:blipFill>
          <a:blip r:embed="rId2"/>
          <a:stretch>
            <a:fillRect/>
          </a:stretch>
        </p:blipFill>
        <p:spPr>
          <a:xfrm>
            <a:off x="5153822" y="877088"/>
            <a:ext cx="6553545" cy="5111765"/>
          </a:xfrm>
          <a:prstGeom prst="rect">
            <a:avLst/>
          </a:prstGeom>
        </p:spPr>
      </p:pic>
    </p:spTree>
    <p:extLst>
      <p:ext uri="{BB962C8B-B14F-4D97-AF65-F5344CB8AC3E}">
        <p14:creationId xmlns:p14="http://schemas.microsoft.com/office/powerpoint/2010/main" val="3747129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4621578-9BA8-436E-A09A-C0A53763DFB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7874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building, window&#10;&#10;Description automatically generated">
            <a:extLst>
              <a:ext uri="{FF2B5EF4-FFF2-40B4-BE49-F238E27FC236}">
                <a16:creationId xmlns:a16="http://schemas.microsoft.com/office/drawing/2014/main" id="{9093D31E-0D5C-46DE-8C58-053EFA7952A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3467" y="1726547"/>
            <a:ext cx="6891187" cy="3380253"/>
          </a:xfrm>
          <a:prstGeom prst="rect">
            <a:avLst/>
          </a:prstGeom>
        </p:spPr>
      </p:pic>
      <p:sp>
        <p:nvSpPr>
          <p:cNvPr id="55" name="Rectangle 48">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6BA338-74F9-4007-8E7D-23A775278C04}"/>
              </a:ext>
            </a:extLst>
          </p:cNvPr>
          <p:cNvSpPr>
            <a:spLocks noGrp="1"/>
          </p:cNvSpPr>
          <p:nvPr>
            <p:ph type="title"/>
          </p:nvPr>
        </p:nvSpPr>
        <p:spPr>
          <a:xfrm>
            <a:off x="8502650" y="643467"/>
            <a:ext cx="3117850" cy="2556385"/>
          </a:xfrm>
        </p:spPr>
        <p:txBody>
          <a:bodyPr vert="horz" lIns="91440" tIns="45720" rIns="91440" bIns="45720" rtlCol="0" anchor="b">
            <a:normAutofit/>
          </a:bodyPr>
          <a:lstStyle/>
          <a:p>
            <a:r>
              <a:rPr lang="en-US" kern="1200" dirty="0">
                <a:solidFill>
                  <a:schemeClr val="bg1"/>
                </a:solidFill>
                <a:latin typeface="+mj-lt"/>
                <a:ea typeface="+mj-ea"/>
                <a:cs typeface="+mj-cs"/>
              </a:rPr>
              <a:t>Brief about the Libraries and methods</a:t>
            </a:r>
          </a:p>
        </p:txBody>
      </p:sp>
      <p:sp>
        <p:nvSpPr>
          <p:cNvPr id="3" name="Content Placeholder 2">
            <a:extLst>
              <a:ext uri="{FF2B5EF4-FFF2-40B4-BE49-F238E27FC236}">
                <a16:creationId xmlns:a16="http://schemas.microsoft.com/office/drawing/2014/main" id="{A2699739-6968-4FBD-B72B-0DD87AA4CF37}"/>
              </a:ext>
            </a:extLst>
          </p:cNvPr>
          <p:cNvSpPr>
            <a:spLocks noGrp="1"/>
          </p:cNvSpPr>
          <p:nvPr>
            <p:ph sz="half" idx="1"/>
          </p:nvPr>
        </p:nvSpPr>
        <p:spPr>
          <a:xfrm>
            <a:off x="8502649" y="3358608"/>
            <a:ext cx="3045883" cy="2831273"/>
          </a:xfrm>
        </p:spPr>
        <p:txBody>
          <a:bodyPr vert="horz" lIns="91440" tIns="45720" rIns="91440" bIns="45720" rtlCol="0">
            <a:normAutofit/>
          </a:bodyPr>
          <a:lstStyle/>
          <a:p>
            <a:r>
              <a:rPr lang="en-US" sz="1700">
                <a:solidFill>
                  <a:schemeClr val="bg1"/>
                </a:solidFill>
              </a:rPr>
              <a:t>DNN Model – DNN stands for deep neural networks model. The basic task of any DNN model is to find the correct mathematical manipulation which can turn the input into the output.</a:t>
            </a:r>
          </a:p>
          <a:p>
            <a:r>
              <a:rPr lang="en-US" sz="1700">
                <a:solidFill>
                  <a:schemeClr val="bg1"/>
                </a:solidFill>
              </a:rPr>
              <a:t>It consists of multiple layers between the two outer layers namely input and output layer.</a:t>
            </a:r>
          </a:p>
          <a:p>
            <a:endParaRPr lang="en-US" sz="1700">
              <a:solidFill>
                <a:schemeClr val="bg1"/>
              </a:solidFill>
            </a:endParaRPr>
          </a:p>
          <a:p>
            <a:endParaRPr lang="en-US" sz="1700">
              <a:solidFill>
                <a:schemeClr val="bg1"/>
              </a:solidFill>
            </a:endParaRPr>
          </a:p>
        </p:txBody>
      </p:sp>
      <p:sp>
        <p:nvSpPr>
          <p:cNvPr id="8" name="TextBox 7">
            <a:extLst>
              <a:ext uri="{FF2B5EF4-FFF2-40B4-BE49-F238E27FC236}">
                <a16:creationId xmlns:a16="http://schemas.microsoft.com/office/drawing/2014/main" id="{6D772D1C-35B7-4930-8377-FE679753ABAB}"/>
              </a:ext>
            </a:extLst>
          </p:cNvPr>
          <p:cNvSpPr txBox="1"/>
          <p:nvPr/>
        </p:nvSpPr>
        <p:spPr>
          <a:xfrm>
            <a:off x="1890712" y="5613246"/>
            <a:ext cx="3228975" cy="584775"/>
          </a:xfrm>
          <a:prstGeom prst="rect">
            <a:avLst/>
          </a:prstGeom>
          <a:noFill/>
        </p:spPr>
        <p:txBody>
          <a:bodyPr wrap="square" rtlCol="0">
            <a:spAutoFit/>
          </a:bodyPr>
          <a:lstStyle/>
          <a:p>
            <a:pPr>
              <a:spcAft>
                <a:spcPts val="600"/>
              </a:spcAft>
            </a:pPr>
            <a:r>
              <a:rPr lang="en-US" sz="3200">
                <a:latin typeface="Book Antiqua" panose="02040602050305030304" pitchFamily="18" charset="0"/>
              </a:rPr>
              <a:t>DNN MODEL</a:t>
            </a:r>
          </a:p>
        </p:txBody>
      </p:sp>
    </p:spTree>
    <p:extLst>
      <p:ext uri="{BB962C8B-B14F-4D97-AF65-F5344CB8AC3E}">
        <p14:creationId xmlns:p14="http://schemas.microsoft.com/office/powerpoint/2010/main" val="353158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picture containing drawing&#10;&#10;Description automatically generated">
            <a:extLst>
              <a:ext uri="{FF2B5EF4-FFF2-40B4-BE49-F238E27FC236}">
                <a16:creationId xmlns:a16="http://schemas.microsoft.com/office/drawing/2014/main" id="{DC047EDB-484D-48B8-979A-3B746BD396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3467" y="2176261"/>
            <a:ext cx="6891187" cy="2480826"/>
          </a:xfrm>
          <a:prstGeom prst="rect">
            <a:avLst/>
          </a:prstGeom>
        </p:spPr>
      </p:pic>
      <p:sp>
        <p:nvSpPr>
          <p:cNvPr id="29" name="Rectangle 28">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B3E730-C3A5-41DD-AE0A-C9785FBD5BA5}"/>
              </a:ext>
            </a:extLst>
          </p:cNvPr>
          <p:cNvSpPr>
            <a:spLocks noGrp="1"/>
          </p:cNvSpPr>
          <p:nvPr>
            <p:ph type="title"/>
          </p:nvPr>
        </p:nvSpPr>
        <p:spPr>
          <a:xfrm>
            <a:off x="8502650" y="643467"/>
            <a:ext cx="3117850" cy="2556385"/>
          </a:xfrm>
        </p:spPr>
        <p:txBody>
          <a:bodyPr vert="horz" lIns="91440" tIns="45720" rIns="91440" bIns="45720" rtlCol="0" anchor="b">
            <a:normAutofit/>
          </a:bodyPr>
          <a:lstStyle/>
          <a:p>
            <a:r>
              <a:rPr lang="en-US" sz="4800" kern="1200">
                <a:solidFill>
                  <a:schemeClr val="bg1"/>
                </a:solidFill>
                <a:latin typeface="+mj-lt"/>
                <a:ea typeface="+mj-ea"/>
                <a:cs typeface="+mj-cs"/>
              </a:rPr>
              <a:t>Overview of Keras Library</a:t>
            </a:r>
          </a:p>
        </p:txBody>
      </p:sp>
      <p:sp>
        <p:nvSpPr>
          <p:cNvPr id="3" name="Content Placeholder 2">
            <a:extLst>
              <a:ext uri="{FF2B5EF4-FFF2-40B4-BE49-F238E27FC236}">
                <a16:creationId xmlns:a16="http://schemas.microsoft.com/office/drawing/2014/main" id="{874E8539-A4E8-437B-8A32-6AF27CC2337E}"/>
              </a:ext>
            </a:extLst>
          </p:cNvPr>
          <p:cNvSpPr>
            <a:spLocks noGrp="1"/>
          </p:cNvSpPr>
          <p:nvPr>
            <p:ph sz="half" idx="1"/>
          </p:nvPr>
        </p:nvSpPr>
        <p:spPr>
          <a:xfrm>
            <a:off x="8502649" y="3358608"/>
            <a:ext cx="3045883" cy="2831273"/>
          </a:xfrm>
        </p:spPr>
        <p:txBody>
          <a:bodyPr vert="horz" lIns="91440" tIns="45720" rIns="91440" bIns="45720" rtlCol="0">
            <a:normAutofit/>
          </a:bodyPr>
          <a:lstStyle/>
          <a:p>
            <a:r>
              <a:rPr lang="en-US" sz="1700">
                <a:solidFill>
                  <a:schemeClr val="bg1"/>
                </a:solidFill>
              </a:rPr>
              <a:t>Keras is an open source python library for developing and evaluating deep learning models.</a:t>
            </a:r>
          </a:p>
          <a:p>
            <a:r>
              <a:rPr lang="en-US" sz="1700">
                <a:solidFill>
                  <a:schemeClr val="bg1"/>
                </a:solidFill>
              </a:rPr>
              <a:t>Its task is to wrap around the computational libraries such as TensorFlow and allowing one to define and train the neural network models using no more than just a few lines of code. </a:t>
            </a:r>
          </a:p>
        </p:txBody>
      </p:sp>
    </p:spTree>
    <p:extLst>
      <p:ext uri="{BB962C8B-B14F-4D97-AF65-F5344CB8AC3E}">
        <p14:creationId xmlns:p14="http://schemas.microsoft.com/office/powerpoint/2010/main" val="396148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FFC6-EAD6-4299-B011-E0D3074F21DB}"/>
              </a:ext>
            </a:extLst>
          </p:cNvPr>
          <p:cNvSpPr>
            <a:spLocks noGrp="1"/>
          </p:cNvSpPr>
          <p:nvPr>
            <p:ph type="title"/>
          </p:nvPr>
        </p:nvSpPr>
        <p:spPr>
          <a:xfrm>
            <a:off x="714756" y="321211"/>
            <a:ext cx="10762488" cy="1207008"/>
          </a:xfrm>
        </p:spPr>
        <p:txBody>
          <a:bodyPr vert="horz" lIns="91440" tIns="45720" rIns="91440" bIns="45720" rtlCol="0" anchor="b">
            <a:normAutofit/>
          </a:bodyPr>
          <a:lstStyle/>
          <a:p>
            <a:pPr algn="ctr"/>
            <a:r>
              <a:rPr lang="en-US" sz="4000" kern="1200" dirty="0">
                <a:solidFill>
                  <a:schemeClr val="tx1"/>
                </a:solidFill>
                <a:latin typeface="+mj-lt"/>
                <a:ea typeface="+mj-ea"/>
                <a:cs typeface="+mj-cs"/>
              </a:rPr>
              <a:t>A Preview of the Image dataset:</a:t>
            </a:r>
          </a:p>
        </p:txBody>
      </p:sp>
      <p:pic>
        <p:nvPicPr>
          <p:cNvPr id="6" name="Content Placeholder 5" descr="A screenshot of a social media post&#10;&#10;Description automatically generated">
            <a:extLst>
              <a:ext uri="{FF2B5EF4-FFF2-40B4-BE49-F238E27FC236}">
                <a16:creationId xmlns:a16="http://schemas.microsoft.com/office/drawing/2014/main" id="{4B677360-BE7E-40DE-8BD1-4CECC04273B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0903" r="6" b="1460"/>
          <a:stretch/>
        </p:blipFill>
        <p:spPr>
          <a:xfrm>
            <a:off x="609600" y="2423680"/>
            <a:ext cx="5212080" cy="3856948"/>
          </a:xfrm>
          <a:prstGeom prst="rect">
            <a:avLst/>
          </a:prstGeom>
        </p:spPr>
      </p:pic>
      <p:cxnSp>
        <p:nvCxnSpPr>
          <p:cNvPr id="22" name="Straight Connector 17">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screenshot of a cell phone&#10;&#10;Description automatically generated">
            <a:extLst>
              <a:ext uri="{FF2B5EF4-FFF2-40B4-BE49-F238E27FC236}">
                <a16:creationId xmlns:a16="http://schemas.microsoft.com/office/drawing/2014/main" id="{797769F5-E9D9-4896-88C1-C72E9FD8D23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553" r="2" b="378"/>
          <a:stretch/>
        </p:blipFill>
        <p:spPr>
          <a:xfrm>
            <a:off x="6370320" y="2423040"/>
            <a:ext cx="5212080" cy="3857568"/>
          </a:xfrm>
          <a:prstGeom prst="rect">
            <a:avLst/>
          </a:prstGeom>
        </p:spPr>
      </p:pic>
    </p:spTree>
    <p:extLst>
      <p:ext uri="{BB962C8B-B14F-4D97-AF65-F5344CB8AC3E}">
        <p14:creationId xmlns:p14="http://schemas.microsoft.com/office/powerpoint/2010/main" val="950413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1AA4492-81EE-40BD-93B8-CC78B2566F0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4900" kern="1200">
                <a:solidFill>
                  <a:schemeClr val="tx1"/>
                </a:solidFill>
                <a:latin typeface="+mj-lt"/>
                <a:ea typeface="+mj-ea"/>
                <a:cs typeface="+mj-cs"/>
              </a:rPr>
              <a:t>In the next following slides we will go through step by step approach of the image classification of the given dataset.</a:t>
            </a:r>
          </a:p>
        </p:txBody>
      </p:sp>
      <p:cxnSp>
        <p:nvCxnSpPr>
          <p:cNvPr id="37" name="Straight Connector 3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0685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FA19F486-436A-4AFD-BC6A-5E924A802B20}"/>
              </a:ext>
            </a:extLst>
          </p:cNvPr>
          <p:cNvSpPr>
            <a:spLocks noGrp="1"/>
          </p:cNvSpPr>
          <p:nvPr>
            <p:ph type="body" idx="1"/>
          </p:nvPr>
        </p:nvSpPr>
        <p:spPr>
          <a:xfrm>
            <a:off x="1376313" y="1554480"/>
            <a:ext cx="9426806" cy="719122"/>
          </a:xfrm>
        </p:spPr>
        <p:txBody>
          <a:bodyPr vert="horz" lIns="91440" tIns="45720" rIns="91440" bIns="45720" rtlCol="0">
            <a:normAutofit/>
          </a:bodyPr>
          <a:lstStyle/>
          <a:p>
            <a:pPr algn="ctr"/>
            <a:r>
              <a:rPr lang="en-US" sz="2000" kern="1200" dirty="0">
                <a:solidFill>
                  <a:srgbClr val="E7E6E6"/>
                </a:solidFill>
                <a:latin typeface="+mn-lt"/>
                <a:ea typeface="+mn-ea"/>
                <a:cs typeface="+mn-cs"/>
              </a:rPr>
              <a:t>As we are using google </a:t>
            </a:r>
            <a:r>
              <a:rPr lang="en-US" sz="2000" kern="1200" dirty="0" err="1">
                <a:solidFill>
                  <a:srgbClr val="E7E6E6"/>
                </a:solidFill>
                <a:latin typeface="+mn-lt"/>
                <a:ea typeface="+mn-ea"/>
                <a:cs typeface="+mn-cs"/>
              </a:rPr>
              <a:t>colab</a:t>
            </a:r>
            <a:r>
              <a:rPr lang="en-US" sz="2000" kern="1200" dirty="0">
                <a:solidFill>
                  <a:srgbClr val="E7E6E6"/>
                </a:solidFill>
                <a:latin typeface="+mn-lt"/>
                <a:ea typeface="+mn-ea"/>
                <a:cs typeface="+mn-cs"/>
              </a:rPr>
              <a:t> to solve the image classification problem, first the data need to be mounted on the google drive and then imported for preprocessing.</a:t>
            </a:r>
          </a:p>
        </p:txBody>
      </p:sp>
      <p:pic>
        <p:nvPicPr>
          <p:cNvPr id="6" name="Content Placeholder 5" descr="A screenshot of a social media post&#10;&#10;Description automatically generated">
            <a:extLst>
              <a:ext uri="{FF2B5EF4-FFF2-40B4-BE49-F238E27FC236}">
                <a16:creationId xmlns:a16="http://schemas.microsoft.com/office/drawing/2014/main" id="{7B6B41D3-07BE-456D-85E6-982B0CC3574F}"/>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50449" y="3768955"/>
            <a:ext cx="10901471" cy="2450870"/>
          </a:xfrm>
          <a:prstGeom prst="rect">
            <a:avLst/>
          </a:prstGeom>
        </p:spPr>
      </p:pic>
    </p:spTree>
    <p:extLst>
      <p:ext uri="{BB962C8B-B14F-4D97-AF65-F5344CB8AC3E}">
        <p14:creationId xmlns:p14="http://schemas.microsoft.com/office/powerpoint/2010/main" val="8591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C5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5C513F"/>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BC0B3C-79E3-4C1E-86B3-50A93990C588}"/>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2000" dirty="0">
                <a:solidFill>
                  <a:srgbClr val="5C513F"/>
                </a:solidFill>
                <a:latin typeface="+mn-lt"/>
              </a:rPr>
              <a:t>Step 1- Importing all the modules and functions for plotting ,copying and working on image files.</a:t>
            </a:r>
            <a:br>
              <a:rPr lang="en-US" sz="2000" dirty="0">
                <a:solidFill>
                  <a:srgbClr val="5C513F"/>
                </a:solidFill>
                <a:latin typeface="+mn-lt"/>
              </a:rPr>
            </a:br>
            <a:r>
              <a:rPr lang="en-US" sz="2000" dirty="0">
                <a:solidFill>
                  <a:srgbClr val="5C513F"/>
                </a:solidFill>
                <a:latin typeface="+mn-lt"/>
              </a:rPr>
              <a:t>Step 2 – assigning location of the original data directory and returning the current working directory in the operating system.</a:t>
            </a:r>
          </a:p>
        </p:txBody>
      </p:sp>
      <p:pic>
        <p:nvPicPr>
          <p:cNvPr id="7" name="Content Placeholder 6" descr="A screenshot of a social media post&#10;&#10;Description automatically generated">
            <a:extLst>
              <a:ext uri="{FF2B5EF4-FFF2-40B4-BE49-F238E27FC236}">
                <a16:creationId xmlns:a16="http://schemas.microsoft.com/office/drawing/2014/main" id="{10F03C2B-E041-40C8-A1FC-7A05E687B3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97" r="-3" b="3454"/>
          <a:stretch/>
        </p:blipFill>
        <p:spPr>
          <a:xfrm>
            <a:off x="243840" y="256540"/>
            <a:ext cx="11704320" cy="3764276"/>
          </a:xfrm>
          <a:prstGeom prst="rect">
            <a:avLst/>
          </a:prstGeom>
        </p:spPr>
      </p:pic>
    </p:spTree>
    <p:extLst>
      <p:ext uri="{BB962C8B-B14F-4D97-AF65-F5344CB8AC3E}">
        <p14:creationId xmlns:p14="http://schemas.microsoft.com/office/powerpoint/2010/main" val="1794934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1007</Words>
  <Application>Microsoft Office PowerPoint</Application>
  <PresentationFormat>Widescreen</PresentationFormat>
  <Paragraphs>54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Book Antiqua</vt:lpstr>
      <vt:lpstr>Calibri</vt:lpstr>
      <vt:lpstr>Calibri Light</vt:lpstr>
      <vt:lpstr>Office Theme</vt:lpstr>
      <vt:lpstr>INFO 6105 Final Group Project:   Natural Images  By Team Red Sox:  Kiran Kumar Gangadharaiah Preeti Kori Shail Parikh Tingyu Lui </vt:lpstr>
      <vt:lpstr>Problem statement</vt:lpstr>
      <vt:lpstr>Approach</vt:lpstr>
      <vt:lpstr>Brief about the Libraries and methods</vt:lpstr>
      <vt:lpstr>Overview of Keras Library</vt:lpstr>
      <vt:lpstr>A Preview of the Image dataset:</vt:lpstr>
      <vt:lpstr>In the next following slides we will go through step by step approach of the image classification of the given dataset.</vt:lpstr>
      <vt:lpstr>PowerPoint Presentation</vt:lpstr>
      <vt:lpstr>Step 1- Importing all the modules and functions for plotting ,copying and working on image files. Step 2 – assigning location of the original data directory and returning the current working directory in the operating system.</vt:lpstr>
      <vt:lpstr>Importing a sample image from the dataset library</vt:lpstr>
      <vt:lpstr>Further, we will create subfolders of the dataset namely train, test and validation. Test data is used for evaluation and finding the best fitting mode, train dataset is the part on which the predictions will be made, and validation data is a sample data held back from training your model.</vt:lpstr>
      <vt:lpstr>Making subfolders of training classes of images for each set of data(train, test and evaluate) </vt:lpstr>
      <vt:lpstr>Copying the image files in all 3 data using the os and  shutil module. Shutil function provides the ability to copy and removal of files.</vt:lpstr>
      <vt:lpstr>Copying the specific image folders to their destination folder location.</vt:lpstr>
      <vt:lpstr>Keras ImageDataGenerator</vt:lpstr>
      <vt:lpstr>The .shape function returns the dimensions of the file in the form of integers for both data and label.</vt:lpstr>
      <vt:lpstr>Training our model using the keras library:</vt:lpstr>
      <vt:lpstr>The detailed summary of the trained model can be seen as below using model.summary()   It shows the layer name,its dimensions with parameters.</vt:lpstr>
      <vt:lpstr>Compile function defines the loss function. We can compile a model multiple times and can be used on a train data because training uses the loss data and the optimizer.</vt:lpstr>
      <vt:lpstr>Making epoch versus train set accuracy, and validation set accuracy</vt:lpstr>
      <vt:lpstr>The plot of train and validation accuracy will be as below:</vt:lpstr>
      <vt:lpstr>EVALUATION:</vt:lpstr>
      <vt:lpstr>Adding Regularization techniques and data augmentation techniques to improve the performance of the model.</vt:lpstr>
      <vt:lpstr>Explain a predicted model and where the image belongs to by plotting a graph.  It belongs to motorbike</vt:lpstr>
      <vt:lpstr>As the model created was an overfitting, data augmentation and regularization needed to be applied on the training set. Shifting the data under data augmentation will generate hundreds of new data to train further.</vt:lpstr>
      <vt:lpstr>Displaying some randomly generated images on a plot graph for the newly trained augmented data.</vt:lpstr>
      <vt:lpstr>Performing all the previous steps that were performed on the test dataset on the new augmented data.</vt:lpstr>
      <vt:lpstr>Defining a new network consisting of layers to train the augmented data.</vt:lpstr>
      <vt:lpstr>Loading data to train the model. Performing image data generator steps on all 3 test, train and validation datasets.</vt:lpstr>
      <vt:lpstr>Making epoch vs train and validation set accuracy for augmented data</vt:lpstr>
      <vt:lpstr>Plotting the training and validation accuracy curve:</vt:lpstr>
      <vt:lpstr>Generating the accuracy for the model using the newly formed augmented data. The model has a good accuracy of 86% on the testing data</vt:lpstr>
      <vt:lpstr>Getting the accurate prediction using the model built: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6105 Final Group Project:   Natural Images  By Team Red Sox:  Kiran Kumar Gangadharaiah Preeti Kori Shail Parikh Tingyu Lui </dc:title>
  <dc:creator>Kiran Kumar C G</dc:creator>
  <cp:lastModifiedBy>Kiran Kumar C G</cp:lastModifiedBy>
  <cp:revision>4</cp:revision>
  <dcterms:created xsi:type="dcterms:W3CDTF">2020-08-12T19:22:16Z</dcterms:created>
  <dcterms:modified xsi:type="dcterms:W3CDTF">2020-08-12T23:04:02Z</dcterms:modified>
</cp:coreProperties>
</file>