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notesMasterIdLst>
    <p:notesMasterId r:id="rId19"/>
  </p:notesMasterIdLst>
  <p:sldIdLst>
    <p:sldId id="256" r:id="rId3"/>
    <p:sldId id="4487" r:id="rId4"/>
    <p:sldId id="4549" r:id="rId5"/>
    <p:sldId id="4510" r:id="rId6"/>
    <p:sldId id="4550" r:id="rId7"/>
    <p:sldId id="4551" r:id="rId8"/>
    <p:sldId id="4552" r:id="rId9"/>
    <p:sldId id="4553" r:id="rId10"/>
    <p:sldId id="4554" r:id="rId11"/>
    <p:sldId id="4555" r:id="rId12"/>
    <p:sldId id="4556" r:id="rId13"/>
    <p:sldId id="4557" r:id="rId14"/>
    <p:sldId id="4558" r:id="rId15"/>
    <p:sldId id="4559" r:id="rId16"/>
    <p:sldId id="4560" r:id="rId17"/>
    <p:sldId id="4507" r:id="rId1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3" autoAdjust="0"/>
    <p:restoredTop sz="93516" autoAdjust="0"/>
  </p:normalViewPr>
  <p:slideViewPr>
    <p:cSldViewPr snapToGrid="0">
      <p:cViewPr varScale="1">
        <p:scale>
          <a:sx n="112" d="100"/>
          <a:sy n="112" d="100"/>
        </p:scale>
        <p:origin x="80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3C43C-4D8F-46A2-9087-90E34D8281AF}" type="datetimeFigureOut">
              <a:rPr lang="en-US" smtClean="0"/>
              <a:t>7/16/24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AE9F5-1CDA-4FC3-A3EC-34AEC88A7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70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AE9F5-1CDA-4FC3-A3EC-34AEC88A75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68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0B6514-95DC-4E93-8361-36DF1F210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409267"/>
            <a:ext cx="12206817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E1BF3A3B-B45F-4981-8F99-8255C53CF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934" y="6510867"/>
            <a:ext cx="2061633" cy="25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390023"/>
            <a:ext cx="109728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2137834" y="4798696"/>
            <a:ext cx="8079317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24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09600" y="3214654"/>
            <a:ext cx="109728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 cap="small" spc="400">
                <a:solidFill>
                  <a:srgbClr val="A4001D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00590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>
            <a:extLst>
              <a:ext uri="{FF2B5EF4-FFF2-40B4-BE49-F238E27FC236}">
                <a16:creationId xmlns:a16="http://schemas.microsoft.com/office/drawing/2014/main" id="{DD7F3B56-D01E-4AFA-BDEB-286E2D78E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800" y="6415618"/>
            <a:ext cx="2728384" cy="249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8D46DB-1CB3-4C2E-BF11-28645752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409267"/>
            <a:ext cx="12206817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>
            <a:extLst>
              <a:ext uri="{FF2B5EF4-FFF2-40B4-BE49-F238E27FC236}">
                <a16:creationId xmlns:a16="http://schemas.microsoft.com/office/drawing/2014/main" id="{AEF97AEE-F7E6-4988-8A65-FB757E49E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934" y="6510867"/>
            <a:ext cx="2061633" cy="25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00741"/>
            <a:ext cx="109728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2137834" y="4798696"/>
            <a:ext cx="8079317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24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09600" y="3225371"/>
            <a:ext cx="109728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 cap="small" spc="400">
                <a:solidFill>
                  <a:srgbClr val="A4001D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72739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AD5B09-FBA7-480B-9DD0-AE59D3FD2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409267"/>
            <a:ext cx="12206817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>
            <a:extLst>
              <a:ext uri="{FF2B5EF4-FFF2-40B4-BE49-F238E27FC236}">
                <a16:creationId xmlns:a16="http://schemas.microsoft.com/office/drawing/2014/main" id="{1B44D5FA-12B4-4281-9BA6-68FDBEFD0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934" y="6510867"/>
            <a:ext cx="2061633" cy="25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837" y="2051687"/>
            <a:ext cx="3939116" cy="1234440"/>
          </a:xfrm>
          <a:prstGeom prst="rect">
            <a:avLst/>
          </a:prstGeom>
        </p:spPr>
        <p:txBody>
          <a:bodyPr/>
          <a:lstStyle>
            <a:lvl1pPr algn="r">
              <a:defRPr sz="2667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7837" y="3429000"/>
            <a:ext cx="3939116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cap="all" spc="400">
                <a:solidFill>
                  <a:srgbClr val="A4001D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6220883" y="2046816"/>
            <a:ext cx="2601384" cy="260138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6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8479120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035" y="479388"/>
            <a:ext cx="10277149" cy="6506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274237" y="1211580"/>
            <a:ext cx="10267951" cy="5012056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97860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698B8FF2-C1B9-4D2D-A59D-9FD007A441AC}"/>
              </a:ext>
            </a:extLst>
          </p:cNvPr>
          <p:cNvSpPr txBox="1">
            <a:spLocks/>
          </p:cNvSpPr>
          <p:nvPr/>
        </p:nvSpPr>
        <p:spPr>
          <a:xfrm>
            <a:off x="80433" y="10584"/>
            <a:ext cx="609600" cy="609600"/>
          </a:xfrm>
          <a:prstGeom prst="rect">
            <a:avLst/>
          </a:prstGeom>
        </p:spPr>
        <p:txBody>
          <a:bodyPr wrap="none" lIns="60960" tIns="0" rIns="6096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1A4C7550-109C-4D44-8C77-5041977AAD81}" type="slidenum">
              <a:rPr lang="en-US" altLang="en-US" sz="1333">
                <a:solidFill>
                  <a:schemeClr val="bg1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333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65035" y="479388"/>
            <a:ext cx="10277149" cy="6506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265770" y="1211580"/>
            <a:ext cx="5050367" cy="5012056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6502400" y="1211580"/>
            <a:ext cx="5039784" cy="5012056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13024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65035" y="479388"/>
            <a:ext cx="10277149" cy="6506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1265036" y="1211581"/>
            <a:ext cx="10277149" cy="2422143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1265770" y="3788418"/>
            <a:ext cx="10276417" cy="2422143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00937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65035" y="479388"/>
            <a:ext cx="10277149" cy="6506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265770" y="1211580"/>
            <a:ext cx="5050367" cy="5012056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502400" y="1211582"/>
            <a:ext cx="5039784" cy="2430780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6502400" y="3783329"/>
            <a:ext cx="5039784" cy="244030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628934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65035" y="479388"/>
            <a:ext cx="10277149" cy="6506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265770" y="1211582"/>
            <a:ext cx="5050367" cy="2430780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1274237" y="3787484"/>
            <a:ext cx="5041900" cy="2436152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6502400" y="1211582"/>
            <a:ext cx="5039784" cy="2430780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502400" y="3787484"/>
            <a:ext cx="5039784" cy="2436152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250254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B9433B-1B6A-4E14-A733-473507E1B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409267"/>
            <a:ext cx="12206817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E8222929-A5B5-4D58-9D8B-6491E9627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934" y="6510867"/>
            <a:ext cx="2061633" cy="25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837" y="2051687"/>
            <a:ext cx="3939116" cy="1234440"/>
          </a:xfrm>
          <a:prstGeom prst="rect">
            <a:avLst/>
          </a:prstGeom>
        </p:spPr>
        <p:txBody>
          <a:bodyPr/>
          <a:lstStyle>
            <a:lvl1pPr algn="r">
              <a:defRPr sz="2667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7837" y="3429000"/>
            <a:ext cx="3939116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cap="all" spc="400">
                <a:solidFill>
                  <a:srgbClr val="A4001D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6220883" y="2046816"/>
            <a:ext cx="2601384" cy="260138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566313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035" y="479388"/>
            <a:ext cx="10277149" cy="6506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274237" y="1211580"/>
            <a:ext cx="10267951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2">
            <a:extLst>
              <a:ext uri="{FF2B5EF4-FFF2-40B4-BE49-F238E27FC236}">
                <a16:creationId xmlns:a16="http://schemas.microsoft.com/office/drawing/2014/main" id="{0A750B87-B1C6-4F22-9D76-BCB941FA9A9F}"/>
              </a:ext>
            </a:extLst>
          </p:cNvPr>
          <p:cNvSpPr txBox="1">
            <a:spLocks/>
          </p:cNvSpPr>
          <p:nvPr userDrawn="1"/>
        </p:nvSpPr>
        <p:spPr>
          <a:xfrm>
            <a:off x="80433" y="10584"/>
            <a:ext cx="609600" cy="609600"/>
          </a:xfrm>
          <a:prstGeom prst="rect">
            <a:avLst/>
          </a:prstGeom>
        </p:spPr>
        <p:txBody>
          <a:bodyPr wrap="none" lIns="60960" tIns="0" rIns="6096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5432BD62-3938-4D3E-8744-ABBBDFDCCD89}" type="slidenum">
              <a:rPr lang="en-US" altLang="en-US" sz="1333">
                <a:solidFill>
                  <a:schemeClr val="bg1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333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910790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035" y="479388"/>
            <a:ext cx="10277149" cy="6506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274237" y="1211580"/>
            <a:ext cx="10267951" cy="5012056"/>
          </a:xfrm>
        </p:spPr>
        <p:txBody>
          <a:bodyPr/>
          <a:lstStyle>
            <a:lvl2pPr marL="0" indent="0">
              <a:buFont typeface="Arial"/>
              <a:buNone/>
              <a:defRPr baseline="0"/>
            </a:lvl2pPr>
            <a:lvl3pPr marL="459306" indent="0">
              <a:buNone/>
              <a:defRPr/>
            </a:lvl3pPr>
            <a:lvl4pPr marL="916493" indent="0">
              <a:buNone/>
              <a:defRPr/>
            </a:lvl4pPr>
            <a:lvl5pPr marL="137579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2">
            <a:extLst>
              <a:ext uri="{FF2B5EF4-FFF2-40B4-BE49-F238E27FC236}">
                <a16:creationId xmlns:a16="http://schemas.microsoft.com/office/drawing/2014/main" id="{BFFC027B-0EE4-4E17-8384-A93D3226BA58}"/>
              </a:ext>
            </a:extLst>
          </p:cNvPr>
          <p:cNvSpPr txBox="1">
            <a:spLocks/>
          </p:cNvSpPr>
          <p:nvPr userDrawn="1"/>
        </p:nvSpPr>
        <p:spPr>
          <a:xfrm>
            <a:off x="80433" y="10584"/>
            <a:ext cx="609600" cy="609600"/>
          </a:xfrm>
          <a:prstGeom prst="rect">
            <a:avLst/>
          </a:prstGeom>
        </p:spPr>
        <p:txBody>
          <a:bodyPr wrap="none" lIns="60960" tIns="0" rIns="6096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5432BD62-3938-4D3E-8744-ABBBDFDCCD89}" type="slidenum">
              <a:rPr lang="en-US" altLang="en-US" sz="1333">
                <a:solidFill>
                  <a:schemeClr val="bg1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333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248221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5131EEEE-E156-4F6C-B686-F1974C9B95B1}"/>
              </a:ext>
            </a:extLst>
          </p:cNvPr>
          <p:cNvSpPr txBox="1">
            <a:spLocks/>
          </p:cNvSpPr>
          <p:nvPr/>
        </p:nvSpPr>
        <p:spPr>
          <a:xfrm>
            <a:off x="80433" y="10584"/>
            <a:ext cx="609600" cy="609600"/>
          </a:xfrm>
          <a:prstGeom prst="rect">
            <a:avLst/>
          </a:prstGeom>
        </p:spPr>
        <p:txBody>
          <a:bodyPr wrap="none" lIns="60960" tIns="0" rIns="6096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5432BD62-3938-4D3E-8744-ABBBDFDCCD89}" type="slidenum">
              <a:rPr lang="en-US" altLang="en-US" sz="1333">
                <a:solidFill>
                  <a:schemeClr val="bg1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333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65035" y="479388"/>
            <a:ext cx="10277149" cy="6506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265770" y="1211580"/>
            <a:ext cx="5050367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6502400" y="1211580"/>
            <a:ext cx="5039784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6617618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65035" y="479388"/>
            <a:ext cx="10277149" cy="6506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1265036" y="1211581"/>
            <a:ext cx="10277149" cy="24221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1265770" y="3788418"/>
            <a:ext cx="10276417" cy="24221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4691491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65035" y="479388"/>
            <a:ext cx="10277149" cy="6506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265770" y="1211580"/>
            <a:ext cx="5050367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502400" y="1211582"/>
            <a:ext cx="5039784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6502400" y="3783329"/>
            <a:ext cx="5039784" cy="2440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5226960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65035" y="479388"/>
            <a:ext cx="10277149" cy="6506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265770" y="1211582"/>
            <a:ext cx="5050367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1274237" y="3787484"/>
            <a:ext cx="5041900" cy="2436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6502400" y="1211582"/>
            <a:ext cx="5039784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502400" y="3787484"/>
            <a:ext cx="5039784" cy="2436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2334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7CFF-6DA1-484F-A128-5C3AED1EF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6F5D8-BAA1-4260-A55A-7CCA85103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2055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>
            <a:extLst>
              <a:ext uri="{FF2B5EF4-FFF2-40B4-BE49-F238E27FC236}">
                <a16:creationId xmlns:a16="http://schemas.microsoft.com/office/drawing/2014/main" id="{119AD19D-E371-48F2-8B7B-C3682F49498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65767" y="478367"/>
            <a:ext cx="10276417" cy="651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B35F5-6467-43F9-B7E8-3DB235400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5767" y="1204384"/>
            <a:ext cx="10276417" cy="50186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D26CF6B-96E1-4B24-8EDE-07EBE9F0D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051" y="6415618"/>
            <a:ext cx="1128183" cy="36194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333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FCFA8602-1084-4160-939D-BB077862139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7E2CA2-288A-4EE1-8C8C-229B625C37B5}"/>
              </a:ext>
            </a:extLst>
          </p:cNvPr>
          <p:cNvSpPr/>
          <p:nvPr/>
        </p:nvSpPr>
        <p:spPr>
          <a:xfrm>
            <a:off x="0" y="0"/>
            <a:ext cx="609600" cy="6866467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Arial"/>
            </a:endParaRPr>
          </a:p>
        </p:txBody>
      </p:sp>
      <p:pic>
        <p:nvPicPr>
          <p:cNvPr id="1030" name="Picture 10" title="Stanford University">
            <a:extLst>
              <a:ext uri="{FF2B5EF4-FFF2-40B4-BE49-F238E27FC236}">
                <a16:creationId xmlns:a16="http://schemas.microsoft.com/office/drawing/2014/main" id="{FFC68897-DC65-4EF7-9277-A940D1A54A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368" y="6474884"/>
            <a:ext cx="20616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22">
            <a:extLst>
              <a:ext uri="{FF2B5EF4-FFF2-40B4-BE49-F238E27FC236}">
                <a16:creationId xmlns:a16="http://schemas.microsoft.com/office/drawing/2014/main" id="{4CD049A5-0CF6-4BD7-8382-5A393257DAB9}"/>
              </a:ext>
            </a:extLst>
          </p:cNvPr>
          <p:cNvSpPr txBox="1">
            <a:spLocks/>
          </p:cNvSpPr>
          <p:nvPr userDrawn="1"/>
        </p:nvSpPr>
        <p:spPr>
          <a:xfrm>
            <a:off x="80433" y="10584"/>
            <a:ext cx="609600" cy="609600"/>
          </a:xfrm>
          <a:prstGeom prst="rect">
            <a:avLst/>
          </a:prstGeom>
        </p:spPr>
        <p:txBody>
          <a:bodyPr wrap="none" lIns="60960" tIns="0" rIns="6096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5432BD62-3938-4D3E-8744-ABBBDFDCCD89}" type="slidenum">
              <a:rPr lang="en-US" altLang="en-US" sz="1333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333" dirty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69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 spd="slow">
    <p:fade/>
  </p:transition>
  <p:hf hdr="0" ftr="0" dt="0"/>
  <p:txStyles>
    <p:titleStyle>
      <a:lvl1pPr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kern="1200">
          <a:solidFill>
            <a:schemeClr val="bg2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609585"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1219170"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828754"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2438339"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457189" indent="-457189" algn="l" defTabSz="60958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defRPr kern="1200" spc="27">
          <a:solidFill>
            <a:schemeClr val="tx1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marL="385224" indent="-385224" algn="l" defTabSz="60958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2pPr>
      <a:lvl3pPr marL="759865" indent="-300559" algn="l" defTabSz="60958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3pPr>
      <a:lvl4pPr marL="1219170" indent="-302676" algn="l" defTabSz="60958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4pPr>
      <a:lvl5pPr marL="1678475" indent="-302676" algn="l" defTabSz="60958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>
            <a:extLst>
              <a:ext uri="{FF2B5EF4-FFF2-40B4-BE49-F238E27FC236}">
                <a16:creationId xmlns:a16="http://schemas.microsoft.com/office/drawing/2014/main" id="{31A9A400-415E-4439-9AD7-37758A33C76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65767" y="478367"/>
            <a:ext cx="10276417" cy="651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AA085-93C1-4EED-98AC-AEFD2D9D4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5767" y="1204384"/>
            <a:ext cx="10276417" cy="50186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A3FBC5D-7FAC-4552-927D-9C800DF5E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051" y="6415618"/>
            <a:ext cx="1128183" cy="36194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333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555502A1-C0AA-45AE-B1E4-0E6BC9E81A1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D88B3D-011B-4923-9931-E07A6F5A78B9}"/>
              </a:ext>
            </a:extLst>
          </p:cNvPr>
          <p:cNvSpPr/>
          <p:nvPr/>
        </p:nvSpPr>
        <p:spPr>
          <a:xfrm>
            <a:off x="-14817" y="0"/>
            <a:ext cx="12206817" cy="4572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>
            <a:extLst>
              <a:ext uri="{FF2B5EF4-FFF2-40B4-BE49-F238E27FC236}">
                <a16:creationId xmlns:a16="http://schemas.microsoft.com/office/drawing/2014/main" id="{5CCB94FB-D21F-4AC7-B672-83922E63A5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368" y="6474884"/>
            <a:ext cx="20616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541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ransition spd="slow">
    <p:fade/>
  </p:transition>
  <p:hf hdr="0" ftr="0" dt="0"/>
  <p:txStyles>
    <p:titleStyle>
      <a:lvl1pPr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kern="1200">
          <a:solidFill>
            <a:schemeClr val="bg2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609585"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1219170"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828754"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2438339"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457189" indent="-457189" algn="l" defTabSz="60958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2133" kern="1200" cap="small" spc="27">
          <a:solidFill>
            <a:schemeClr val="tx1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marL="385224" indent="-385224" algn="l" defTabSz="60958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2pPr>
      <a:lvl3pPr marL="759865" indent="-300559" algn="l" defTabSz="60958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3pPr>
      <a:lvl4pPr marL="1219170" indent="-302676" algn="l" defTabSz="60958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4pPr>
      <a:lvl5pPr marL="1678475" indent="-302676" algn="l" defTabSz="60958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A1CBC-098D-4F94-8A78-CE193714F5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Advising Check-in Meeting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21D32C-9B71-4A17-A6E7-B46BCE44430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Larry, Kiran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8F3083-3EB4-4D24-8C05-9861E6D8B8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July 17,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4E126-6D93-43A9-989F-10DCFEDD61C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15088"/>
            <a:ext cx="1128713" cy="361950"/>
          </a:xfrm>
        </p:spPr>
        <p:txBody>
          <a:bodyPr/>
          <a:lstStyle/>
          <a:p>
            <a:fld id="{FCFA8602-1084-4160-939D-BB07786213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90475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D9F0-C25C-C0AD-2B44-E1D8CA45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Global optimal carbon 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D83CD-8AD1-A083-9CD1-FF172BB004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22365" y="1569389"/>
            <a:ext cx="3219823" cy="50120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Accounting for ability to pay makes more stringent carbon tax optimal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meaningful difference between Ability to Pay, Polluter Pays and Beneficiary Pays optimal carbon tax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Even though Polluter Pays and Beneficiary Pays have transfers for L&amp;D compensation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8F19E0-32DE-F614-F636-D1F77A193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86" y="1651636"/>
            <a:ext cx="7620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88329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D9F0-C25C-C0AD-2B44-E1D8CA45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Scale of annual international transfers for L&amp;D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D83CD-8AD1-A083-9CD1-FF172BB004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22365" y="1582642"/>
            <a:ext cx="3219823" cy="50120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Scenarios with international transfers result in cumulative transfers of $13-18 trillion by 2100 (2005$)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Beneficiary pays scenario has higher transfers because of retrospective damages included, as well as a longer time horizon to calculate responsibility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Larger share of transfers from historical emitters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CF63A1-3DDE-63BA-49FE-E4CC5E871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86" y="1651636"/>
            <a:ext cx="764116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71311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DEE3-5ADB-DB15-4B1E-CB6917E5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035" y="346868"/>
            <a:ext cx="10277149" cy="650699"/>
          </a:xfrm>
        </p:spPr>
        <p:txBody>
          <a:bodyPr/>
          <a:lstStyle/>
          <a:p>
            <a:r>
              <a:rPr lang="en-US" dirty="0"/>
              <a:t>Results: India and Latin America can be payers or beneficiaries depending on the normative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4CB7D-C213-DBFE-E562-1D85EBA578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04579" y="1211580"/>
            <a:ext cx="2122377" cy="5012056"/>
          </a:xfrm>
        </p:spPr>
        <p:txBody>
          <a:bodyPr/>
          <a:lstStyle/>
          <a:p>
            <a:pPr marL="0" indent="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AA2BC1-CC28-BBF3-5B15-4B9814E4F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036" y="963277"/>
            <a:ext cx="9509764" cy="3017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6F5593-550E-9250-AA4F-E9A5EC81D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480" y="3891835"/>
            <a:ext cx="9496701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41472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DEE3-5ADB-DB15-4B1E-CB6917E5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035" y="346868"/>
            <a:ext cx="10277149" cy="650699"/>
          </a:xfrm>
        </p:spPr>
        <p:txBody>
          <a:bodyPr/>
          <a:lstStyle/>
          <a:p>
            <a:r>
              <a:rPr lang="en-US" dirty="0"/>
              <a:t>Results: L&amp;D flows as a fraction of gross GDP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4CB7D-C213-DBFE-E562-1D85EBA578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04579" y="1211580"/>
            <a:ext cx="2122377" cy="5012056"/>
          </a:xfrm>
        </p:spPr>
        <p:txBody>
          <a:bodyPr/>
          <a:lstStyle/>
          <a:p>
            <a:pPr marL="0" indent="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AA2BC1-CC28-BBF3-5B15-4B9814E4F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036" y="963277"/>
            <a:ext cx="9509764" cy="3017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6F5593-550E-9250-AA4F-E9A5EC81D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480" y="3891835"/>
            <a:ext cx="9496701" cy="30175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6C44F7-540C-B3C9-BB7C-BDA56A792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924" y="960719"/>
            <a:ext cx="9496701" cy="3017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797A13-55E9-9517-176F-D2307B80A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9923" y="3891835"/>
            <a:ext cx="9496701" cy="3017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012F4E-966F-A6BE-9FBC-A9CAB177D3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7649" y="3840480"/>
            <a:ext cx="9496701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96441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DEE3-5ADB-DB15-4B1E-CB6917E5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035" y="346868"/>
            <a:ext cx="10277149" cy="650699"/>
          </a:xfrm>
        </p:spPr>
        <p:txBody>
          <a:bodyPr/>
          <a:lstStyle/>
          <a:p>
            <a:r>
              <a:rPr lang="en-US" dirty="0"/>
              <a:t>Results: L&amp;D flows in $/capita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4CB7D-C213-DBFE-E562-1D85EBA578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04579" y="1211580"/>
            <a:ext cx="2122377" cy="5012056"/>
          </a:xfrm>
        </p:spPr>
        <p:txBody>
          <a:bodyPr/>
          <a:lstStyle/>
          <a:p>
            <a:pPr marL="0" indent="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AA2BC1-CC28-BBF3-5B15-4B9814E4F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036" y="963277"/>
            <a:ext cx="9509764" cy="3017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6F5593-550E-9250-AA4F-E9A5EC81D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480" y="3891835"/>
            <a:ext cx="9496701" cy="30175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6C44F7-540C-B3C9-BB7C-BDA56A792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924" y="960719"/>
            <a:ext cx="9496701" cy="3017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797A13-55E9-9517-176F-D2307B80A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9923" y="3891835"/>
            <a:ext cx="9496701" cy="3017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A4D14A-4FDA-8A7F-1AE8-753E84EC98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8701" y="997567"/>
            <a:ext cx="9496701" cy="3017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ED28BA-0DF2-771F-2BCF-F52742B395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8701" y="3891835"/>
            <a:ext cx="9496701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44651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FAE1-FD97-8D18-A8AA-DAF8061D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pending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FD8D1-D260-3E66-3BCC-E69EFFB52AD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Treatment of retrospective damages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Is it a one-time payment in present day?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Convert it to an annualized stream?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Need to compound historic damages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goes out till 2500 and numbers become quite big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Should I present NPV results for full model horizon?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Or continue focus through 2100 in annual terms?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Values for L&amp;D lower than latest RICE model (~$15T v $50T cumulative by end of century)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$ </a:t>
            </a:r>
            <a:r>
              <a:rPr lang="en-US" dirty="0" err="1"/>
              <a:t>yr</a:t>
            </a:r>
            <a:r>
              <a:rPr lang="en-US" dirty="0"/>
              <a:t> 2005 vs 2019 (scale up multiplier of 1.64)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UPDATED DAMAGE FUNCTIONS (incorporate or discuss as a limitation?)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in revenue recycling?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If every region implemented the globally optimal tax, would tax revenues be enough to cover L&amp;D obligations for payers?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Within region and across region inequality tradeoff?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88949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DDFDEA-7F63-4FC2-AE62-9492435EA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139321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A18C4-9C0C-4709-CDBE-3A185E6B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0B86D-DE7F-DABB-2E4B-1FEF552EBDA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/>
            <a:r>
              <a:rPr lang="en-US" dirty="0"/>
              <a:t>Research update on international climate policy packages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Two new scenarios: </a:t>
            </a:r>
          </a:p>
          <a:p>
            <a:pPr lvl="3"/>
            <a:r>
              <a:rPr lang="en-US" dirty="0"/>
              <a:t>1) Benchmark: RICE baseline without any equity considerations, no L&amp;D compensation</a:t>
            </a:r>
          </a:p>
          <a:p>
            <a:pPr lvl="3"/>
            <a:r>
              <a:rPr lang="en-US" dirty="0"/>
              <a:t>2) Ability to pay: RICE baseline with quintile level disaggregation and diminishing marginal utility of income, no L&amp;D compensation (“NICE” model)</a:t>
            </a:r>
          </a:p>
          <a:p>
            <a:pPr lvl="1"/>
            <a:r>
              <a:rPr lang="en-US" dirty="0"/>
              <a:t>Existing scenarios with (crude) re-optimization</a:t>
            </a:r>
          </a:p>
          <a:p>
            <a:pPr lvl="3"/>
            <a:r>
              <a:rPr lang="en-US" dirty="0"/>
              <a:t>3) Scenario (2) + polluter pays L&amp;D compensation</a:t>
            </a:r>
          </a:p>
          <a:p>
            <a:pPr lvl="3"/>
            <a:r>
              <a:rPr lang="en-US" dirty="0"/>
              <a:t>4) Scenario (2) + beneficiary pays L&amp;D compensation</a:t>
            </a:r>
          </a:p>
          <a:p>
            <a:endParaRPr lang="en-US" dirty="0"/>
          </a:p>
          <a:p>
            <a:pPr marL="0" indent="0"/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55801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E548-9A60-6A06-B2E6-5541C638A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45EB80-1A35-5E01-AB20-AC6473B98244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240378043"/>
              </p:ext>
            </p:extLst>
          </p:nvPr>
        </p:nvGraphicFramePr>
        <p:xfrm>
          <a:off x="800100" y="1166532"/>
          <a:ext cx="1121283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566">
                  <a:extLst>
                    <a:ext uri="{9D8B030D-6E8A-4147-A177-3AD203B41FA5}">
                      <a16:colId xmlns:a16="http://schemas.microsoft.com/office/drawing/2014/main" val="2273902416"/>
                    </a:ext>
                  </a:extLst>
                </a:gridCol>
                <a:gridCol w="2242566">
                  <a:extLst>
                    <a:ext uri="{9D8B030D-6E8A-4147-A177-3AD203B41FA5}">
                      <a16:colId xmlns:a16="http://schemas.microsoft.com/office/drawing/2014/main" val="1791789501"/>
                    </a:ext>
                  </a:extLst>
                </a:gridCol>
                <a:gridCol w="2242566">
                  <a:extLst>
                    <a:ext uri="{9D8B030D-6E8A-4147-A177-3AD203B41FA5}">
                      <a16:colId xmlns:a16="http://schemas.microsoft.com/office/drawing/2014/main" val="2840862384"/>
                    </a:ext>
                  </a:extLst>
                </a:gridCol>
                <a:gridCol w="2242566">
                  <a:extLst>
                    <a:ext uri="{9D8B030D-6E8A-4147-A177-3AD203B41FA5}">
                      <a16:colId xmlns:a16="http://schemas.microsoft.com/office/drawing/2014/main" val="4040401563"/>
                    </a:ext>
                  </a:extLst>
                </a:gridCol>
                <a:gridCol w="2242566">
                  <a:extLst>
                    <a:ext uri="{9D8B030D-6E8A-4147-A177-3AD203B41FA5}">
                      <a16:colId xmlns:a16="http://schemas.microsoft.com/office/drawing/2014/main" val="2748421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RICE 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NICE Ability to Pay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NICE + Polluter Pays L&amp;D transfers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NICE + Beneficiary Pays L&amp;D transfers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244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Ability to pay accounted for?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651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International transfers instrument?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98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Transfers magnitude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Prospective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Prospective + Retrospective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75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Allocation of responsibility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Emissions from 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Emissions from 1830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447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81141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E976-7423-900C-62B5-93366F899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Summary: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B823-FB1C-140F-E2A2-0CEA313051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b="1" dirty="0"/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RICE issues</a:t>
            </a:r>
          </a:p>
          <a:p>
            <a:pPr marL="588426" lvl="2" indent="-285750">
              <a:buFont typeface="Arial" panose="020B0604020202020204" pitchFamily="34" charset="0"/>
              <a:buChar char="•"/>
            </a:pPr>
            <a:r>
              <a:rPr lang="en-US" dirty="0"/>
              <a:t>RICE excel model cannot accommodate my updated code</a:t>
            </a:r>
          </a:p>
          <a:p>
            <a:pPr marL="588426" lvl="2" indent="-285750">
              <a:buFont typeface="Arial" panose="020B0604020202020204" pitchFamily="34" charset="0"/>
              <a:buChar char="•"/>
            </a:pPr>
            <a:r>
              <a:rPr lang="en-US" dirty="0"/>
              <a:t>RICE 2020 GAMS code has a lot of bugs and author has not responded to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MIMI framework NICE model which is built on RICE for this work</a:t>
            </a:r>
          </a:p>
          <a:p>
            <a:pPr marL="588426" lvl="2" indent="-285750">
              <a:buFont typeface="Arial" panose="020B0604020202020204" pitchFamily="34" charset="0"/>
              <a:buChar char="•"/>
            </a:pPr>
            <a:r>
              <a:rPr lang="en-US" dirty="0"/>
              <a:t>NICE model disaggregates RICE regions into quintiles</a:t>
            </a:r>
          </a:p>
          <a:p>
            <a:pPr marL="588426" lvl="2" indent="-285750">
              <a:buFont typeface="Arial" panose="020B0604020202020204" pitchFamily="34" charset="0"/>
              <a:buChar char="•"/>
            </a:pPr>
            <a:r>
              <a:rPr lang="en-US" dirty="0"/>
              <a:t>Removes </a:t>
            </a:r>
            <a:r>
              <a:rPr lang="en-US" dirty="0" err="1"/>
              <a:t>Negishi</a:t>
            </a:r>
            <a:r>
              <a:rPr lang="en-US" dirty="0"/>
              <a:t> weighting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958646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E976-7423-900C-62B5-93366F899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Summary: Scenarios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B823-FB1C-140F-E2A2-0CEA313051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en-US" b="1" dirty="0"/>
              <a:t>SCENARIOS 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1) RICE Baseline</a:t>
            </a:r>
          </a:p>
          <a:p>
            <a:pPr marL="588426" lvl="2" indent="-285750">
              <a:buFont typeface="Arial" panose="020B0604020202020204" pitchFamily="34" charset="0"/>
              <a:buChar char="•"/>
            </a:pPr>
            <a:r>
              <a:rPr lang="en-US" dirty="0"/>
              <a:t>Intragenerational ability to pay ignored, no international transfers </a:t>
            </a:r>
          </a:p>
          <a:p>
            <a:pPr marL="588426" lvl="2" indent="-285750">
              <a:buFont typeface="Arial" panose="020B0604020202020204" pitchFamily="34" charset="0"/>
              <a:buChar char="•"/>
            </a:pPr>
            <a:r>
              <a:rPr lang="en-US" dirty="0"/>
              <a:t>Trying to replicate RICE results in NICE without </a:t>
            </a:r>
            <a:r>
              <a:rPr lang="en-US" dirty="0" err="1"/>
              <a:t>Negishi</a:t>
            </a:r>
            <a:r>
              <a:rPr lang="en-US" dirty="0"/>
              <a:t> weighting</a:t>
            </a:r>
          </a:p>
          <a:p>
            <a:pPr marL="1047731" lvl="3" indent="-285750"/>
            <a:r>
              <a:rPr lang="en-US" dirty="0" err="1"/>
              <a:t>Negishi</a:t>
            </a:r>
            <a:r>
              <a:rPr lang="en-US" dirty="0"/>
              <a:t> weighting equalizes the marginal utility of income between regions </a:t>
            </a:r>
          </a:p>
          <a:p>
            <a:pPr marL="1507036" lvl="4" indent="-285750"/>
            <a:r>
              <a:rPr lang="en-US" dirty="0"/>
              <a:t>Proponents of approach argue that it helps calibrate the model to observed (unequal) distribution of economic outcomes and prevents climate policy becoming a tool of global redistribution</a:t>
            </a:r>
          </a:p>
          <a:p>
            <a:pPr marL="1507036" lvl="4" indent="-285750"/>
            <a:r>
              <a:rPr lang="en-US" dirty="0"/>
              <a:t>Critics of approach believe this reinforces observed (normatively undesirable) inequalities by ignoring the diminishing value of a $ to countries that are currently poor</a:t>
            </a:r>
          </a:p>
          <a:p>
            <a:pPr marL="1507036" lvl="4" indent="-285750"/>
            <a:endParaRPr lang="en-US" dirty="0"/>
          </a:p>
          <a:p>
            <a:pPr marL="588426" lvl="2" indent="-285750">
              <a:buFont typeface="Arial" panose="020B0604020202020204" pitchFamily="34" charset="0"/>
              <a:buChar char="•"/>
            </a:pPr>
            <a:r>
              <a:rPr lang="en-US" dirty="0"/>
              <a:t>I take the NICE model and optimize for utility based on global aggregate consumption</a:t>
            </a:r>
          </a:p>
          <a:p>
            <a:pPr marL="1047731" lvl="3" indent="-285750"/>
            <a:r>
              <a:rPr lang="en-US" dirty="0"/>
              <a:t>When aggregating quintile and regional consumption I apply no utility weights</a:t>
            </a:r>
          </a:p>
          <a:p>
            <a:pPr marL="1047731" lvl="3" indent="-285750"/>
            <a:r>
              <a:rPr lang="en-US" dirty="0"/>
              <a:t>Welfare is concave in global per capita consumption</a:t>
            </a:r>
          </a:p>
          <a:p>
            <a:pPr marL="1047731" lvl="3" indent="-285750"/>
            <a:r>
              <a:rPr lang="en-US" dirty="0"/>
              <a:t>Note that this approach treats across generation inequalities and within generation inequalities asymmetrically (also true of DICE and default RICE model)</a:t>
            </a:r>
          </a:p>
          <a:p>
            <a:pPr marL="1507036" lvl="4" indent="-28575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99503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E976-7423-900C-62B5-93366F899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Summary: Scenarios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B823-FB1C-140F-E2A2-0CEA313051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b="1" dirty="0"/>
              <a:t>SCENARIOS 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2) NICE Ability to Pay </a:t>
            </a:r>
          </a:p>
          <a:p>
            <a:pPr marL="588426" lvl="2" indent="-285750">
              <a:buFont typeface="Arial" panose="020B0604020202020204" pitchFamily="34" charset="0"/>
              <a:buChar char="•"/>
            </a:pPr>
            <a:r>
              <a:rPr lang="en-US" dirty="0"/>
              <a:t>Intragenerational ability to pay incorporated at the quintile level, no international transfers </a:t>
            </a:r>
          </a:p>
          <a:p>
            <a:pPr marL="588426" lvl="2" indent="-285750">
              <a:buFont typeface="Arial" panose="020B0604020202020204" pitchFamily="34" charset="0"/>
              <a:buChar char="•"/>
            </a:pPr>
            <a:r>
              <a:rPr lang="en-US" dirty="0"/>
              <a:t>Welfare is concave in quintile level consumption, therefore ability to pay is accounted for</a:t>
            </a:r>
          </a:p>
          <a:p>
            <a:pPr marL="1047731" lvl="3" indent="-285750"/>
            <a:r>
              <a:rPr lang="en-US" dirty="0"/>
              <a:t>Much more defensible in my opinion</a:t>
            </a:r>
          </a:p>
          <a:p>
            <a:pPr marL="1047731" lvl="3" indent="-285750"/>
            <a:r>
              <a:rPr lang="en-US" dirty="0"/>
              <a:t>Consistent in its treatment of inequalities across time and across (and within) regions</a:t>
            </a:r>
          </a:p>
          <a:p>
            <a:pPr marL="1047731" lvl="3" indent="-285750"/>
            <a:r>
              <a:rPr lang="en-US" dirty="0"/>
              <a:t>Requires assumption about distribution of climate damages by quintile</a:t>
            </a:r>
          </a:p>
          <a:p>
            <a:pPr marL="1507036" lvl="4" indent="-285750"/>
            <a:r>
              <a:rPr lang="en-US" dirty="0"/>
              <a:t>I assume damages are proportional to quintile consumption to be conservative</a:t>
            </a:r>
          </a:p>
          <a:p>
            <a:pPr marL="1507036" lvl="4" indent="-28575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00110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E976-7423-900C-62B5-93366F899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Summary: Scenarios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B823-FB1C-140F-E2A2-0CEA313051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b="1" dirty="0"/>
              <a:t>SCENARIOS 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3) NICE Ability to Pay + Polluter Pays L&amp;D </a:t>
            </a:r>
          </a:p>
          <a:p>
            <a:pPr marL="588426" lvl="2" indent="-285750">
              <a:buFont typeface="Arial" panose="020B0604020202020204" pitchFamily="34" charset="0"/>
              <a:buChar char="•"/>
            </a:pPr>
            <a:r>
              <a:rPr lang="en-US" dirty="0"/>
              <a:t>Intragenerational ability to pay incorporated at the quintile level</a:t>
            </a:r>
          </a:p>
          <a:p>
            <a:pPr marL="588426" lvl="2" indent="-285750">
              <a:buFont typeface="Arial" panose="020B0604020202020204" pitchFamily="34" charset="0"/>
              <a:buChar char="•"/>
            </a:pPr>
            <a:r>
              <a:rPr lang="en-US" dirty="0"/>
              <a:t>Additional instrument of international transfers </a:t>
            </a:r>
          </a:p>
          <a:p>
            <a:pPr marL="1047731" lvl="3" indent="-285750"/>
            <a:r>
              <a:rPr lang="en-US" dirty="0"/>
              <a:t>Co-optimizing with international transfers does not converge</a:t>
            </a:r>
          </a:p>
          <a:p>
            <a:pPr marL="1507036" lvl="4" indent="-285750"/>
            <a:r>
              <a:rPr lang="en-US" dirty="0"/>
              <a:t>Tried on Excel RICE as well as multiple MIMI models</a:t>
            </a:r>
          </a:p>
          <a:p>
            <a:pPr marL="1047731" lvl="3" indent="-285750"/>
            <a:r>
              <a:rPr lang="en-US" dirty="0"/>
              <a:t>I implement international transfers in two stages</a:t>
            </a:r>
          </a:p>
          <a:p>
            <a:pPr marL="1507036" lvl="4" indent="-285750"/>
            <a:r>
              <a:rPr lang="en-US" dirty="0"/>
              <a:t>Stage 1: </a:t>
            </a:r>
          </a:p>
          <a:p>
            <a:pPr marL="3181277" lvl="5" indent="-285750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Run NICE ability to pay</a:t>
            </a:r>
          </a:p>
          <a:p>
            <a:pPr marL="3181277" lvl="5" indent="-285750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Get results on emissions and damages by region</a:t>
            </a:r>
          </a:p>
          <a:p>
            <a:pPr marL="3181277" lvl="5" indent="-285750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Calculate L&amp;D compensation based on polluter pays algorithm</a:t>
            </a:r>
          </a:p>
          <a:p>
            <a:pPr marL="1507036" lvl="4" indent="-285750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Stage 2: </a:t>
            </a:r>
          </a:p>
          <a:p>
            <a:pPr marL="3181277" lvl="5" indent="-285750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Re-run Stage 1 model with L&amp;D transfers</a:t>
            </a:r>
          </a:p>
          <a:p>
            <a:pPr marL="3181277" lvl="5" indent="-285750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Compare changes to global optimal carbon tax</a:t>
            </a:r>
          </a:p>
        </p:txBody>
      </p:sp>
    </p:spTree>
    <p:extLst>
      <p:ext uri="{BB962C8B-B14F-4D97-AF65-F5344CB8AC3E}">
        <p14:creationId xmlns:p14="http://schemas.microsoft.com/office/powerpoint/2010/main" val="315941345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E976-7423-900C-62B5-93366F899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Summary: Scenarios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B823-FB1C-140F-E2A2-0CEA313051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b="1" dirty="0"/>
              <a:t>SCENARIOS 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4) NICE Ability to Pay + Beneficiary Pays L&amp;D </a:t>
            </a:r>
          </a:p>
          <a:p>
            <a:pPr marL="588426" lvl="2" indent="-285750">
              <a:buFont typeface="Arial" panose="020B0604020202020204" pitchFamily="34" charset="0"/>
              <a:buChar char="•"/>
            </a:pPr>
            <a:r>
              <a:rPr lang="en-US" dirty="0"/>
              <a:t>Same as (3) but different parameters for algorithmic allocation</a:t>
            </a:r>
          </a:p>
          <a:p>
            <a:pPr marL="1047731" lvl="3" indent="-285750"/>
            <a:r>
              <a:rPr lang="en-US" dirty="0"/>
              <a:t>Includes retrospective damages</a:t>
            </a:r>
          </a:p>
          <a:p>
            <a:pPr marL="1047731" lvl="3" indent="-285750"/>
            <a:r>
              <a:rPr lang="en-US" dirty="0"/>
              <a:t>Includes emissions starting in 1830 for allocating responsibility for damages</a:t>
            </a:r>
          </a:p>
        </p:txBody>
      </p:sp>
    </p:spTree>
    <p:extLst>
      <p:ext uri="{BB962C8B-B14F-4D97-AF65-F5344CB8AC3E}">
        <p14:creationId xmlns:p14="http://schemas.microsoft.com/office/powerpoint/2010/main" val="2541246777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E976-7423-900C-62B5-93366F899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Summary: Implementing L&amp;</a:t>
            </a:r>
            <a:r>
              <a:rPr lang="en-US"/>
              <a:t>D transfers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B823-FB1C-140F-E2A2-0CEA313051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b="1" dirty="0"/>
              <a:t>IMPLEMENTATION OF L&amp;D TRANSFERS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assume L&amp;D compensation is similar to climate damages and abatement costs in that it reduces gross output</a:t>
            </a:r>
          </a:p>
          <a:p>
            <a:pPr marL="588426" lvl="2" indent="-285750">
              <a:buFont typeface="Arial" panose="020B0604020202020204" pitchFamily="34" charset="0"/>
              <a:buChar char="•"/>
            </a:pPr>
            <a:r>
              <a:rPr lang="en-US" dirty="0"/>
              <a:t>Gross output is a function of labor and capital stock</a:t>
            </a:r>
          </a:p>
          <a:p>
            <a:pPr marL="588426" lvl="2" indent="-285750">
              <a:buFont typeface="Arial" panose="020B0604020202020204" pitchFamily="34" charset="0"/>
              <a:buChar char="•"/>
            </a:pPr>
            <a:r>
              <a:rPr lang="en-US" dirty="0"/>
              <a:t>Net output reduces gross output by climate damages, abatement costs and L&amp;D</a:t>
            </a:r>
          </a:p>
          <a:p>
            <a:pPr marL="588426" lvl="2" indent="-285750">
              <a:buFont typeface="Arial" panose="020B0604020202020204" pitchFamily="34" charset="0"/>
              <a:buChar char="•"/>
            </a:pPr>
            <a:r>
              <a:rPr lang="en-US" dirty="0"/>
              <a:t>25% of net output goes to investment, rest is consumption</a:t>
            </a:r>
          </a:p>
          <a:p>
            <a:pPr marL="588426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Alternative would be to subtract L&amp;D compensation from consumption</a:t>
            </a:r>
          </a:p>
          <a:p>
            <a:pPr marL="588426" lvl="2" indent="-285750">
              <a:buFont typeface="Arial" panose="020B0604020202020204" pitchFamily="34" charset="0"/>
              <a:buChar char="•"/>
            </a:pPr>
            <a:r>
              <a:rPr lang="en-US" dirty="0"/>
              <a:t>Thoughts?</a:t>
            </a:r>
          </a:p>
          <a:p>
            <a:pPr marL="588426" lvl="2" indent="-285750">
              <a:buFont typeface="Arial" panose="020B0604020202020204" pitchFamily="34" charset="0"/>
              <a:buChar char="•"/>
            </a:pPr>
            <a:r>
              <a:rPr lang="en-US" dirty="0"/>
              <a:t>Is there a better economic rationale for one versus the other?</a:t>
            </a:r>
          </a:p>
        </p:txBody>
      </p:sp>
    </p:spTree>
    <p:extLst>
      <p:ext uri="{BB962C8B-B14F-4D97-AF65-F5344CB8AC3E}">
        <p14:creationId xmlns:p14="http://schemas.microsoft.com/office/powerpoint/2010/main" val="4266540893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tanford theme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ford theme" id="{FF5D7D09-13D9-42BD-AC3F-CFDF1D32C7BC}" vid="{A438AF5A-4C5E-44EE-9E21-6D255A3B437D}"/>
    </a:ext>
  </a:extLst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201746</TotalTime>
  <Words>992</Words>
  <Application>Microsoft Macintosh PowerPoint</Application>
  <PresentationFormat>Widescreen</PresentationFormat>
  <Paragraphs>130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Source Sans Pro</vt:lpstr>
      <vt:lpstr>Source Sans Pro Semibold</vt:lpstr>
      <vt:lpstr>Wingdings</vt:lpstr>
      <vt:lpstr>Stanford theme</vt:lpstr>
      <vt:lpstr>SU_Template_TopBar</vt:lpstr>
      <vt:lpstr>Advising Check-in Meeting</vt:lpstr>
      <vt:lpstr>Topics</vt:lpstr>
      <vt:lpstr>Scenarios summary</vt:lpstr>
      <vt:lpstr>Methodology Summary: Model</vt:lpstr>
      <vt:lpstr>Methodology Summary: Scenarios (1)</vt:lpstr>
      <vt:lpstr>Methodology Summary: Scenarios (2)</vt:lpstr>
      <vt:lpstr>Methodology Summary: Scenarios (3)</vt:lpstr>
      <vt:lpstr>Methodology Summary: Scenarios (4)</vt:lpstr>
      <vt:lpstr>Methodology Summary: Implementing L&amp;D transfers</vt:lpstr>
      <vt:lpstr>Results: Global optimal carbon tax</vt:lpstr>
      <vt:lpstr>Results: Scale of annual international transfers for L&amp;D</vt:lpstr>
      <vt:lpstr>Results: India and Latin America can be payers or beneficiaries depending on the normative assumptions</vt:lpstr>
      <vt:lpstr>Results: L&amp;D flows as a fraction of gross GDP</vt:lpstr>
      <vt:lpstr>Results: L&amp;D flows in $/capita</vt:lpstr>
      <vt:lpstr>Discussion and pending items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Update</dc:title>
  <dc:creator>Kiran Prakash Chawla</dc:creator>
  <cp:lastModifiedBy>Kiran Chawla</cp:lastModifiedBy>
  <cp:revision>924</cp:revision>
  <dcterms:created xsi:type="dcterms:W3CDTF">2020-08-20T18:34:03Z</dcterms:created>
  <dcterms:modified xsi:type="dcterms:W3CDTF">2024-07-17T17:23:26Z</dcterms:modified>
</cp:coreProperties>
</file>