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aleway"/>
      <p:regular r:id="rId30"/>
      <p:bold r:id="rId31"/>
      <p:italic r:id="rId32"/>
      <p:boldItalic r:id="rId33"/>
    </p:embeddedFont>
    <p:embeddedFont>
      <p:font typeface="Roboto Thin"/>
      <p:regular r:id="rId34"/>
      <p:bold r:id="rId35"/>
      <p:italic r:id="rId36"/>
      <p:boldItalic r:id="rId37"/>
    </p:embeddedFont>
    <p:embeddedFont>
      <p:font typeface="Roboto"/>
      <p:regular r:id="rId38"/>
      <p:bold r:id="rId39"/>
      <p:italic r:id="rId40"/>
      <p:boldItalic r:id="rId41"/>
    </p:embeddedFont>
    <p:embeddedFont>
      <p:font typeface="Roboto Medium"/>
      <p:regular r:id="rId42"/>
      <p:bold r:id="rId43"/>
      <p:italic r:id="rId44"/>
      <p:boldItalic r:id="rId45"/>
    </p:embeddedFont>
    <p:embeddedFont>
      <p:font typeface="La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42" Type="http://schemas.openxmlformats.org/officeDocument/2006/relationships/font" Target="fonts/RobotoMedium-regular.fntdata"/><Relationship Id="rId41" Type="http://schemas.openxmlformats.org/officeDocument/2006/relationships/font" Target="fonts/Roboto-boldItalic.fntdata"/><Relationship Id="rId44" Type="http://schemas.openxmlformats.org/officeDocument/2006/relationships/font" Target="fonts/RobotoMedium-italic.fntdata"/><Relationship Id="rId43" Type="http://schemas.openxmlformats.org/officeDocument/2006/relationships/font" Target="fonts/RobotoMedium-bold.fntdata"/><Relationship Id="rId46" Type="http://schemas.openxmlformats.org/officeDocument/2006/relationships/font" Target="fonts/Lato-regular.fntdata"/><Relationship Id="rId45" Type="http://schemas.openxmlformats.org/officeDocument/2006/relationships/font" Target="fonts/RobotoMedium-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fntdata"/><Relationship Id="rId30" Type="http://schemas.openxmlformats.org/officeDocument/2006/relationships/font" Target="fonts/Raleway-regular.fntdata"/><Relationship Id="rId33" Type="http://schemas.openxmlformats.org/officeDocument/2006/relationships/font" Target="fonts/Raleway-boldItalic.fntdata"/><Relationship Id="rId32" Type="http://schemas.openxmlformats.org/officeDocument/2006/relationships/font" Target="fonts/Raleway-italic.fntdata"/><Relationship Id="rId35" Type="http://schemas.openxmlformats.org/officeDocument/2006/relationships/font" Target="fonts/RobotoThin-bold.fntdata"/><Relationship Id="rId34" Type="http://schemas.openxmlformats.org/officeDocument/2006/relationships/font" Target="fonts/RobotoThin-regular.fntdata"/><Relationship Id="rId37" Type="http://schemas.openxmlformats.org/officeDocument/2006/relationships/font" Target="fonts/RobotoThin-boldItalic.fntdata"/><Relationship Id="rId36" Type="http://schemas.openxmlformats.org/officeDocument/2006/relationships/font" Target="fonts/RobotoThin-italic.fntdata"/><Relationship Id="rId39" Type="http://schemas.openxmlformats.org/officeDocument/2006/relationships/font" Target="fonts/Roboto-bold.fntdata"/><Relationship Id="rId38" Type="http://schemas.openxmlformats.org/officeDocument/2006/relationships/font" Target="fonts/Roboto-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6b603264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96b603264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96b603264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96b603264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6b603264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6b603264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96b603264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96b603264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6b603264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6b603264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96b603264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96b603264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984073b9f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984073b9f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984073b9f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984073b9f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984073b9f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984073b9f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cb9a0b074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cb9a0b074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984073b9f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984073b9f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9ca35c254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9ca35c254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984073b9f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984073b9f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96b6032644_0_2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96b6032644_0_2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6b603264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6b603264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6b603264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6b603264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6b603264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96b603264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2.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21.png"/><Relationship Id="rId5" Type="http://schemas.openxmlformats.org/officeDocument/2006/relationships/hyperlink" Target="http://www.microsoft.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hyperlink" Target="https://www.kaggle.com/c/microsoft-malware-prediction/data" TargetMode="External"/><Relationship Id="rId4" Type="http://schemas.openxmlformats.org/officeDocument/2006/relationships/hyperlink" Target="http://www.microsoft.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Microsoft Malware Prediction</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Kiran Kumar Chinta</a:t>
            </a:r>
            <a:endParaRPr b="1" sz="2400"/>
          </a:p>
        </p:txBody>
      </p:sp>
      <p:pic>
        <p:nvPicPr>
          <p:cNvPr id="74" name="Google Shape;74;p13"/>
          <p:cNvPicPr preferRelativeResize="0"/>
          <p:nvPr/>
        </p:nvPicPr>
        <p:blipFill>
          <a:blip r:embed="rId3">
            <a:alphaModFix/>
          </a:blip>
          <a:stretch>
            <a:fillRect/>
          </a:stretch>
        </p:blipFill>
        <p:spPr>
          <a:xfrm>
            <a:off x="504700" y="852825"/>
            <a:ext cx="1436849" cy="1436849"/>
          </a:xfrm>
          <a:prstGeom prst="rect">
            <a:avLst/>
          </a:prstGeom>
          <a:noFill/>
          <a:ln>
            <a:noFill/>
          </a:ln>
        </p:spPr>
      </p:pic>
      <p:pic>
        <p:nvPicPr>
          <p:cNvPr id="75" name="Google Shape;75;p13"/>
          <p:cNvPicPr preferRelativeResize="0"/>
          <p:nvPr/>
        </p:nvPicPr>
        <p:blipFill>
          <a:blip r:embed="rId4">
            <a:alphaModFix/>
          </a:blip>
          <a:stretch>
            <a:fillRect/>
          </a:stretch>
        </p:blipFill>
        <p:spPr>
          <a:xfrm>
            <a:off x="504700" y="4046950"/>
            <a:ext cx="1352550" cy="400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4" name="Shape 154"/>
        <p:cNvGrpSpPr/>
        <p:nvPr/>
      </p:nvGrpSpPr>
      <p:grpSpPr>
        <a:xfrm>
          <a:off x="0" y="0"/>
          <a:ext cx="0" cy="0"/>
          <a:chOff x="0" y="0"/>
          <a:chExt cx="0" cy="0"/>
        </a:xfrm>
      </p:grpSpPr>
      <p:sp>
        <p:nvSpPr>
          <p:cNvPr id="155" name="Google Shape;155;p22"/>
          <p:cNvSpPr txBox="1"/>
          <p:nvPr/>
        </p:nvSpPr>
        <p:spPr>
          <a:xfrm>
            <a:off x="360125" y="313150"/>
            <a:ext cx="8157600" cy="7047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aleway"/>
              <a:buChar char="-"/>
            </a:pPr>
            <a:r>
              <a:rPr b="1" lang="en" sz="2400">
                <a:latin typeface="Raleway"/>
                <a:ea typeface="Raleway"/>
                <a:cs typeface="Raleway"/>
                <a:sym typeface="Raleway"/>
              </a:rPr>
              <a:t>Numerical Features</a:t>
            </a:r>
            <a:endParaRPr b="1" sz="2400">
              <a:latin typeface="Raleway"/>
              <a:ea typeface="Raleway"/>
              <a:cs typeface="Raleway"/>
              <a:sym typeface="Raleway"/>
            </a:endParaRPr>
          </a:p>
          <a:p>
            <a:pPr indent="0" lvl="0" marL="457200" rtl="0" algn="l">
              <a:spcBef>
                <a:spcPts val="0"/>
              </a:spcBef>
              <a:spcAft>
                <a:spcPts val="0"/>
              </a:spcAft>
              <a:buNone/>
            </a:pPr>
            <a:r>
              <a:t/>
            </a:r>
            <a:endParaRPr b="1" sz="2400">
              <a:latin typeface="Raleway"/>
              <a:ea typeface="Raleway"/>
              <a:cs typeface="Raleway"/>
              <a:sym typeface="Raleway"/>
            </a:endParaRPr>
          </a:p>
        </p:txBody>
      </p:sp>
      <p:pic>
        <p:nvPicPr>
          <p:cNvPr id="156" name="Google Shape;156;p22"/>
          <p:cNvPicPr preferRelativeResize="0"/>
          <p:nvPr/>
        </p:nvPicPr>
        <p:blipFill>
          <a:blip r:embed="rId3">
            <a:alphaModFix/>
          </a:blip>
          <a:stretch>
            <a:fillRect/>
          </a:stretch>
        </p:blipFill>
        <p:spPr>
          <a:xfrm>
            <a:off x="360125" y="825800"/>
            <a:ext cx="5101100" cy="4013839"/>
          </a:xfrm>
          <a:prstGeom prst="rect">
            <a:avLst/>
          </a:prstGeom>
          <a:noFill/>
          <a:ln>
            <a:noFill/>
          </a:ln>
        </p:spPr>
      </p:pic>
      <p:sp>
        <p:nvSpPr>
          <p:cNvPr id="157" name="Google Shape;157;p22"/>
          <p:cNvSpPr txBox="1"/>
          <p:nvPr/>
        </p:nvSpPr>
        <p:spPr>
          <a:xfrm>
            <a:off x="5314925" y="1240275"/>
            <a:ext cx="3979800" cy="3100800"/>
          </a:xfrm>
          <a:prstGeom prst="rect">
            <a:avLst/>
          </a:prstGeom>
          <a:noFill/>
          <a:ln>
            <a:noFill/>
          </a:ln>
        </p:spPr>
        <p:txBody>
          <a:bodyPr anchorCtr="0" anchor="t" bIns="91425" lIns="91425" spcFirstLastPara="1" rIns="91425" wrap="square" tIns="91425">
            <a:noAutofit/>
          </a:bodyPr>
          <a:lstStyle/>
          <a:p>
            <a:pPr indent="-304800" lvl="0" marL="736600" marR="279400" rtl="0" algn="l">
              <a:lnSpc>
                <a:spcPct val="142857"/>
              </a:lnSpc>
              <a:spcBef>
                <a:spcPts val="2200"/>
              </a:spcBef>
              <a:spcAft>
                <a:spcPts val="0"/>
              </a:spcAft>
              <a:buClr>
                <a:srgbClr val="24292E"/>
              </a:buClr>
              <a:buSzPts val="1200"/>
              <a:buFont typeface="Calibri"/>
              <a:buChar char="●"/>
            </a:pPr>
            <a:r>
              <a:rPr lang="en" sz="1200">
                <a:solidFill>
                  <a:srgbClr val="24292E"/>
                </a:solidFill>
                <a:latin typeface="Calibri"/>
                <a:ea typeface="Calibri"/>
                <a:cs typeface="Calibri"/>
                <a:sym typeface="Calibri"/>
              </a:rPr>
              <a:t>Census_ProcessorCoreCount: Malware detection seems to more skewed towards right and non-detection are more concentrated on the first 10 values.</a:t>
            </a:r>
            <a:endParaRPr sz="1200">
              <a:solidFill>
                <a:srgbClr val="24292E"/>
              </a:solidFill>
              <a:latin typeface="Calibri"/>
              <a:ea typeface="Calibri"/>
              <a:cs typeface="Calibri"/>
              <a:sym typeface="Calibri"/>
            </a:endParaRPr>
          </a:p>
          <a:p>
            <a:pPr indent="0" lvl="0" marL="457200" marR="279400" rtl="0" algn="l">
              <a:lnSpc>
                <a:spcPct val="142857"/>
              </a:lnSpc>
              <a:spcBef>
                <a:spcPts val="2200"/>
              </a:spcBef>
              <a:spcAft>
                <a:spcPts val="0"/>
              </a:spcAft>
              <a:buNone/>
            </a:pPr>
            <a:r>
              <a:t/>
            </a:r>
            <a:endParaRPr sz="1200">
              <a:solidFill>
                <a:srgbClr val="24292E"/>
              </a:solidFill>
              <a:latin typeface="Calibri"/>
              <a:ea typeface="Calibri"/>
              <a:cs typeface="Calibri"/>
              <a:sym typeface="Calibri"/>
            </a:endParaRPr>
          </a:p>
          <a:p>
            <a:pPr indent="-304800" lvl="0" marL="736600" marR="279400" rtl="0" algn="l">
              <a:lnSpc>
                <a:spcPct val="142857"/>
              </a:lnSpc>
              <a:spcBef>
                <a:spcPts val="2200"/>
              </a:spcBef>
              <a:spcAft>
                <a:spcPts val="0"/>
              </a:spcAft>
              <a:buClr>
                <a:srgbClr val="24292E"/>
              </a:buClr>
              <a:buSzPts val="1200"/>
              <a:buFont typeface="Calibri"/>
              <a:buChar char="●"/>
            </a:pPr>
            <a:r>
              <a:rPr lang="en" sz="1200">
                <a:solidFill>
                  <a:srgbClr val="24292E"/>
                </a:solidFill>
                <a:latin typeface="Calibri"/>
                <a:ea typeface="Calibri"/>
                <a:cs typeface="Calibri"/>
                <a:sym typeface="Calibri"/>
              </a:rPr>
              <a:t>Census_PrimaryDiskTotalCapacity: The distributions seems to be the same</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1" name="Shape 161"/>
        <p:cNvGrpSpPr/>
        <p:nvPr/>
      </p:nvGrpSpPr>
      <p:grpSpPr>
        <a:xfrm>
          <a:off x="0" y="0"/>
          <a:ext cx="0" cy="0"/>
          <a:chOff x="0" y="0"/>
          <a:chExt cx="0" cy="0"/>
        </a:xfrm>
      </p:grpSpPr>
      <p:sp>
        <p:nvSpPr>
          <p:cNvPr id="162" name="Google Shape;162;p23"/>
          <p:cNvSpPr txBox="1"/>
          <p:nvPr/>
        </p:nvSpPr>
        <p:spPr>
          <a:xfrm>
            <a:off x="360125" y="313150"/>
            <a:ext cx="8157600" cy="7047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aleway"/>
              <a:buChar char="-"/>
            </a:pPr>
            <a:r>
              <a:rPr b="1" lang="en" sz="2400">
                <a:latin typeface="Raleway"/>
                <a:ea typeface="Raleway"/>
                <a:cs typeface="Raleway"/>
                <a:sym typeface="Raleway"/>
              </a:rPr>
              <a:t>Numerical Features</a:t>
            </a:r>
            <a:endParaRPr b="1" sz="2400">
              <a:latin typeface="Raleway"/>
              <a:ea typeface="Raleway"/>
              <a:cs typeface="Raleway"/>
              <a:sym typeface="Raleway"/>
            </a:endParaRPr>
          </a:p>
          <a:p>
            <a:pPr indent="0" lvl="0" marL="457200" rtl="0" algn="l">
              <a:spcBef>
                <a:spcPts val="0"/>
              </a:spcBef>
              <a:spcAft>
                <a:spcPts val="0"/>
              </a:spcAft>
              <a:buNone/>
            </a:pPr>
            <a:r>
              <a:t/>
            </a:r>
            <a:endParaRPr b="1" sz="2400">
              <a:latin typeface="Raleway"/>
              <a:ea typeface="Raleway"/>
              <a:cs typeface="Raleway"/>
              <a:sym typeface="Raleway"/>
            </a:endParaRPr>
          </a:p>
        </p:txBody>
      </p:sp>
      <p:pic>
        <p:nvPicPr>
          <p:cNvPr id="163" name="Google Shape;163;p23"/>
          <p:cNvPicPr preferRelativeResize="0"/>
          <p:nvPr/>
        </p:nvPicPr>
        <p:blipFill>
          <a:blip r:embed="rId3">
            <a:alphaModFix/>
          </a:blip>
          <a:stretch>
            <a:fillRect/>
          </a:stretch>
        </p:blipFill>
        <p:spPr>
          <a:xfrm>
            <a:off x="128650" y="827925"/>
            <a:ext cx="4885677" cy="3820850"/>
          </a:xfrm>
          <a:prstGeom prst="rect">
            <a:avLst/>
          </a:prstGeom>
          <a:noFill/>
          <a:ln>
            <a:noFill/>
          </a:ln>
        </p:spPr>
      </p:pic>
      <p:sp>
        <p:nvSpPr>
          <p:cNvPr id="164" name="Google Shape;164;p23"/>
          <p:cNvSpPr txBox="1"/>
          <p:nvPr/>
        </p:nvSpPr>
        <p:spPr>
          <a:xfrm>
            <a:off x="4890300" y="948425"/>
            <a:ext cx="4156500" cy="3283200"/>
          </a:xfrm>
          <a:prstGeom prst="rect">
            <a:avLst/>
          </a:prstGeom>
          <a:noFill/>
          <a:ln>
            <a:noFill/>
          </a:ln>
        </p:spPr>
        <p:txBody>
          <a:bodyPr anchorCtr="0" anchor="t" bIns="91425" lIns="91425" spcFirstLastPara="1" rIns="91425" wrap="square" tIns="91425">
            <a:noAutofit/>
          </a:bodyPr>
          <a:lstStyle/>
          <a:p>
            <a:pPr indent="-304800" lvl="0" marL="736600" marR="279400" rtl="0" algn="l">
              <a:lnSpc>
                <a:spcPct val="142857"/>
              </a:lnSpc>
              <a:spcBef>
                <a:spcPts val="2200"/>
              </a:spcBef>
              <a:spcAft>
                <a:spcPts val="0"/>
              </a:spcAft>
              <a:buClr>
                <a:srgbClr val="24292E"/>
              </a:buClr>
              <a:buSzPts val="1200"/>
              <a:buFont typeface="Calibri"/>
              <a:buChar char="●"/>
            </a:pPr>
            <a:r>
              <a:rPr lang="en" sz="1200">
                <a:solidFill>
                  <a:srgbClr val="24292E"/>
                </a:solidFill>
                <a:latin typeface="Calibri"/>
                <a:ea typeface="Calibri"/>
                <a:cs typeface="Calibri"/>
                <a:sym typeface="Calibri"/>
              </a:rPr>
              <a:t>Census_SystemVolumeTotalCapacity and Census_TotalPhysicalRAM: Malware detection seems to more concentrated on the beginning and non-detection seems to more skewed towards right.</a:t>
            </a:r>
            <a:endParaRPr sz="1200">
              <a:solidFill>
                <a:srgbClr val="24292E"/>
              </a:solidFill>
              <a:latin typeface="Calibri"/>
              <a:ea typeface="Calibri"/>
              <a:cs typeface="Calibri"/>
              <a:sym typeface="Calibri"/>
            </a:endParaRPr>
          </a:p>
          <a:p>
            <a:pPr indent="0" lvl="0" marL="457200" marR="279400" rtl="0" algn="l">
              <a:lnSpc>
                <a:spcPct val="142857"/>
              </a:lnSpc>
              <a:spcBef>
                <a:spcPts val="2200"/>
              </a:spcBef>
              <a:spcAft>
                <a:spcPts val="0"/>
              </a:spcAft>
              <a:buNone/>
            </a:pPr>
            <a:r>
              <a:t/>
            </a:r>
            <a:endParaRPr sz="1200">
              <a:solidFill>
                <a:srgbClr val="24292E"/>
              </a:solidFill>
              <a:latin typeface="Calibri"/>
              <a:ea typeface="Calibri"/>
              <a:cs typeface="Calibri"/>
              <a:sym typeface="Calibri"/>
            </a:endParaRPr>
          </a:p>
          <a:p>
            <a:pPr indent="-304800" lvl="0" marL="736600" marR="279400" rtl="0" algn="l">
              <a:lnSpc>
                <a:spcPct val="142857"/>
              </a:lnSpc>
              <a:spcBef>
                <a:spcPts val="2200"/>
              </a:spcBef>
              <a:spcAft>
                <a:spcPts val="0"/>
              </a:spcAft>
              <a:buClr>
                <a:srgbClr val="24292E"/>
              </a:buClr>
              <a:buSzPts val="1200"/>
              <a:buFont typeface="Calibri"/>
              <a:buChar char="●"/>
            </a:pPr>
            <a:r>
              <a:rPr lang="en" sz="1200">
                <a:solidFill>
                  <a:srgbClr val="24292E"/>
                </a:solidFill>
                <a:latin typeface="Calibri"/>
                <a:ea typeface="Calibri"/>
                <a:cs typeface="Calibri"/>
                <a:sym typeface="Calibri"/>
              </a:rPr>
              <a:t>Census_InternalPrimaryDiagonalDisplaySizeInInches: The distributions are very similar but non-detection have a longer right tail.</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8" name="Shape 168"/>
        <p:cNvGrpSpPr/>
        <p:nvPr/>
      </p:nvGrpSpPr>
      <p:grpSpPr>
        <a:xfrm>
          <a:off x="0" y="0"/>
          <a:ext cx="0" cy="0"/>
          <a:chOff x="0" y="0"/>
          <a:chExt cx="0" cy="0"/>
        </a:xfrm>
      </p:grpSpPr>
      <p:sp>
        <p:nvSpPr>
          <p:cNvPr id="169" name="Google Shape;169;p24"/>
          <p:cNvSpPr txBox="1"/>
          <p:nvPr/>
        </p:nvSpPr>
        <p:spPr>
          <a:xfrm>
            <a:off x="360125" y="313150"/>
            <a:ext cx="8157600" cy="7047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aleway"/>
              <a:buChar char="-"/>
            </a:pPr>
            <a:r>
              <a:rPr b="1" lang="en" sz="2400">
                <a:latin typeface="Raleway"/>
                <a:ea typeface="Raleway"/>
                <a:cs typeface="Raleway"/>
                <a:sym typeface="Raleway"/>
              </a:rPr>
              <a:t>Numerical Features</a:t>
            </a:r>
            <a:endParaRPr b="1" sz="2400">
              <a:latin typeface="Raleway"/>
              <a:ea typeface="Raleway"/>
              <a:cs typeface="Raleway"/>
              <a:sym typeface="Raleway"/>
            </a:endParaRPr>
          </a:p>
          <a:p>
            <a:pPr indent="0" lvl="0" marL="457200" rtl="0" algn="l">
              <a:spcBef>
                <a:spcPts val="0"/>
              </a:spcBef>
              <a:spcAft>
                <a:spcPts val="0"/>
              </a:spcAft>
              <a:buNone/>
            </a:pPr>
            <a:r>
              <a:t/>
            </a:r>
            <a:endParaRPr b="1" sz="2400">
              <a:latin typeface="Raleway"/>
              <a:ea typeface="Raleway"/>
              <a:cs typeface="Raleway"/>
              <a:sym typeface="Raleway"/>
            </a:endParaRPr>
          </a:p>
        </p:txBody>
      </p:sp>
      <p:pic>
        <p:nvPicPr>
          <p:cNvPr id="170" name="Google Shape;170;p24"/>
          <p:cNvPicPr preferRelativeResize="0"/>
          <p:nvPr/>
        </p:nvPicPr>
        <p:blipFill>
          <a:blip r:embed="rId3">
            <a:alphaModFix/>
          </a:blip>
          <a:stretch>
            <a:fillRect/>
          </a:stretch>
        </p:blipFill>
        <p:spPr>
          <a:xfrm>
            <a:off x="53025" y="750150"/>
            <a:ext cx="5304250" cy="4216200"/>
          </a:xfrm>
          <a:prstGeom prst="rect">
            <a:avLst/>
          </a:prstGeom>
          <a:noFill/>
          <a:ln>
            <a:noFill/>
          </a:ln>
        </p:spPr>
      </p:pic>
      <p:sp>
        <p:nvSpPr>
          <p:cNvPr id="171" name="Google Shape;171;p24"/>
          <p:cNvSpPr txBox="1"/>
          <p:nvPr/>
        </p:nvSpPr>
        <p:spPr>
          <a:xfrm>
            <a:off x="5117825" y="1087050"/>
            <a:ext cx="4026300" cy="3516600"/>
          </a:xfrm>
          <a:prstGeom prst="rect">
            <a:avLst/>
          </a:prstGeom>
          <a:noFill/>
          <a:ln>
            <a:noFill/>
          </a:ln>
        </p:spPr>
        <p:txBody>
          <a:bodyPr anchorCtr="0" anchor="t" bIns="91425" lIns="91425" spcFirstLastPara="1" rIns="91425" wrap="square" tIns="91425">
            <a:noAutofit/>
          </a:bodyPr>
          <a:lstStyle/>
          <a:p>
            <a:pPr indent="-304800" lvl="0" marL="736600" marR="279400" rtl="0" algn="l">
              <a:lnSpc>
                <a:spcPct val="142857"/>
              </a:lnSpc>
              <a:spcBef>
                <a:spcPts val="2200"/>
              </a:spcBef>
              <a:spcAft>
                <a:spcPts val="0"/>
              </a:spcAft>
              <a:buClr>
                <a:srgbClr val="24292E"/>
              </a:buClr>
              <a:buSzPts val="1200"/>
              <a:buFont typeface="Calibri"/>
              <a:buChar char="●"/>
            </a:pPr>
            <a:r>
              <a:rPr lang="en" sz="1200">
                <a:solidFill>
                  <a:srgbClr val="24292E"/>
                </a:solidFill>
                <a:latin typeface="Calibri"/>
                <a:ea typeface="Calibri"/>
                <a:cs typeface="Calibri"/>
                <a:sym typeface="Calibri"/>
              </a:rPr>
              <a:t>Census_InternalPrimaryDisplayResolutionHorizontal: The distributions seems to be the same.</a:t>
            </a:r>
            <a:endParaRPr sz="1200">
              <a:solidFill>
                <a:srgbClr val="24292E"/>
              </a:solidFill>
              <a:latin typeface="Calibri"/>
              <a:ea typeface="Calibri"/>
              <a:cs typeface="Calibri"/>
              <a:sym typeface="Calibri"/>
            </a:endParaRPr>
          </a:p>
          <a:p>
            <a:pPr indent="0" lvl="0" marL="457200" marR="279400" rtl="0" algn="l">
              <a:lnSpc>
                <a:spcPct val="142857"/>
              </a:lnSpc>
              <a:spcBef>
                <a:spcPts val="2200"/>
              </a:spcBef>
              <a:spcAft>
                <a:spcPts val="0"/>
              </a:spcAft>
              <a:buNone/>
            </a:pPr>
            <a:r>
              <a:t/>
            </a:r>
            <a:endParaRPr sz="1200">
              <a:solidFill>
                <a:srgbClr val="24292E"/>
              </a:solidFill>
              <a:latin typeface="Calibri"/>
              <a:ea typeface="Calibri"/>
              <a:cs typeface="Calibri"/>
              <a:sym typeface="Calibri"/>
            </a:endParaRPr>
          </a:p>
          <a:p>
            <a:pPr indent="-304800" lvl="0" marL="736600" marR="279400" rtl="0" algn="l">
              <a:lnSpc>
                <a:spcPct val="142857"/>
              </a:lnSpc>
              <a:spcBef>
                <a:spcPts val="2200"/>
              </a:spcBef>
              <a:spcAft>
                <a:spcPts val="0"/>
              </a:spcAft>
              <a:buClr>
                <a:srgbClr val="24292E"/>
              </a:buClr>
              <a:buSzPts val="1200"/>
              <a:buFont typeface="Calibri"/>
              <a:buChar char="●"/>
            </a:pPr>
            <a:r>
              <a:rPr lang="en" sz="1200">
                <a:solidFill>
                  <a:srgbClr val="24292E"/>
                </a:solidFill>
                <a:latin typeface="Calibri"/>
                <a:ea typeface="Calibri"/>
                <a:cs typeface="Calibri"/>
                <a:sym typeface="Calibri"/>
              </a:rPr>
              <a:t>Census_InternalPrimaryDisplayResolutionVertical: The distributions are very similar but non-detection have a longer right tail.</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5" name="Shape 175"/>
        <p:cNvGrpSpPr/>
        <p:nvPr/>
      </p:nvGrpSpPr>
      <p:grpSpPr>
        <a:xfrm>
          <a:off x="0" y="0"/>
          <a:ext cx="0" cy="0"/>
          <a:chOff x="0" y="0"/>
          <a:chExt cx="0" cy="0"/>
        </a:xfrm>
      </p:grpSpPr>
      <p:sp>
        <p:nvSpPr>
          <p:cNvPr id="176" name="Google Shape;176;p25"/>
          <p:cNvSpPr txBox="1"/>
          <p:nvPr/>
        </p:nvSpPr>
        <p:spPr>
          <a:xfrm>
            <a:off x="360125" y="313150"/>
            <a:ext cx="8157600" cy="7047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aleway"/>
              <a:buChar char="-"/>
            </a:pPr>
            <a:r>
              <a:rPr b="1" lang="en" sz="2400">
                <a:latin typeface="Raleway"/>
                <a:ea typeface="Raleway"/>
                <a:cs typeface="Raleway"/>
                <a:sym typeface="Raleway"/>
              </a:rPr>
              <a:t>Numerical Features</a:t>
            </a:r>
            <a:endParaRPr b="1" sz="2400">
              <a:latin typeface="Raleway"/>
              <a:ea typeface="Raleway"/>
              <a:cs typeface="Raleway"/>
              <a:sym typeface="Raleway"/>
            </a:endParaRPr>
          </a:p>
          <a:p>
            <a:pPr indent="0" lvl="0" marL="457200" rtl="0" algn="l">
              <a:spcBef>
                <a:spcPts val="0"/>
              </a:spcBef>
              <a:spcAft>
                <a:spcPts val="0"/>
              </a:spcAft>
              <a:buNone/>
            </a:pPr>
            <a:r>
              <a:t/>
            </a:r>
            <a:endParaRPr b="1" sz="2400">
              <a:latin typeface="Raleway"/>
              <a:ea typeface="Raleway"/>
              <a:cs typeface="Raleway"/>
              <a:sym typeface="Raleway"/>
            </a:endParaRPr>
          </a:p>
        </p:txBody>
      </p:sp>
      <p:pic>
        <p:nvPicPr>
          <p:cNvPr id="177" name="Google Shape;177;p25"/>
          <p:cNvPicPr preferRelativeResize="0"/>
          <p:nvPr/>
        </p:nvPicPr>
        <p:blipFill>
          <a:blip r:embed="rId3">
            <a:alphaModFix/>
          </a:blip>
          <a:stretch>
            <a:fillRect/>
          </a:stretch>
        </p:blipFill>
        <p:spPr>
          <a:xfrm>
            <a:off x="177450" y="763650"/>
            <a:ext cx="8657750" cy="3440900"/>
          </a:xfrm>
          <a:prstGeom prst="rect">
            <a:avLst/>
          </a:prstGeom>
          <a:noFill/>
          <a:ln>
            <a:noFill/>
          </a:ln>
        </p:spPr>
      </p:pic>
      <p:sp>
        <p:nvSpPr>
          <p:cNvPr id="178" name="Google Shape;178;p25"/>
          <p:cNvSpPr txBox="1"/>
          <p:nvPr/>
        </p:nvSpPr>
        <p:spPr>
          <a:xfrm>
            <a:off x="177450" y="4204550"/>
            <a:ext cx="7259400" cy="488700"/>
          </a:xfrm>
          <a:prstGeom prst="rect">
            <a:avLst/>
          </a:prstGeom>
          <a:noFill/>
          <a:ln>
            <a:noFill/>
          </a:ln>
        </p:spPr>
        <p:txBody>
          <a:bodyPr anchorCtr="0" anchor="t" bIns="91425" lIns="91425" spcFirstLastPara="1" rIns="91425" wrap="square" tIns="91425">
            <a:noAutofit/>
          </a:bodyPr>
          <a:lstStyle/>
          <a:p>
            <a:pPr indent="-304800" lvl="0" marL="736600" marR="279400" rtl="0" algn="l">
              <a:lnSpc>
                <a:spcPct val="142857"/>
              </a:lnSpc>
              <a:spcBef>
                <a:spcPts val="2200"/>
              </a:spcBef>
              <a:spcAft>
                <a:spcPts val="0"/>
              </a:spcAft>
              <a:buClr>
                <a:srgbClr val="24292E"/>
              </a:buClr>
              <a:buSzPts val="1200"/>
              <a:buFont typeface="Calibri"/>
              <a:buChar char="●"/>
            </a:pPr>
            <a:r>
              <a:rPr lang="en" sz="1200">
                <a:solidFill>
                  <a:srgbClr val="24292E"/>
                </a:solidFill>
                <a:latin typeface="Calibri"/>
                <a:ea typeface="Calibri"/>
                <a:cs typeface="Calibri"/>
                <a:sym typeface="Calibri"/>
              </a:rPr>
              <a:t>Census_InternalBatteryNumberOfCharges: The distributions seems to be the same.</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Data Preprocessing</a:t>
            </a:r>
            <a:endParaRPr b="0" sz="2400"/>
          </a:p>
          <a:p>
            <a:pPr indent="0" lvl="0" marL="457200" rtl="0" algn="l">
              <a:spcBef>
                <a:spcPts val="1000"/>
              </a:spcBef>
              <a:spcAft>
                <a:spcPts val="1000"/>
              </a:spcAft>
              <a:buNone/>
            </a:pPr>
            <a:r>
              <a:t/>
            </a:r>
            <a:endParaRPr b="0" sz="2400"/>
          </a:p>
        </p:txBody>
      </p:sp>
      <p:grpSp>
        <p:nvGrpSpPr>
          <p:cNvPr id="184" name="Google Shape;184;p26"/>
          <p:cNvGrpSpPr/>
          <p:nvPr/>
        </p:nvGrpSpPr>
        <p:grpSpPr>
          <a:xfrm>
            <a:off x="496963" y="3221029"/>
            <a:ext cx="5957975" cy="643500"/>
            <a:chOff x="1593000" y="2322568"/>
            <a:chExt cx="5957975" cy="643500"/>
          </a:xfrm>
        </p:grpSpPr>
        <p:sp>
          <p:nvSpPr>
            <p:cNvPr id="185" name="Google Shape;185;p2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6"/>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6"/>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Sampling</a:t>
              </a:r>
              <a:endParaRPr sz="1000">
                <a:solidFill>
                  <a:srgbClr val="FFFFFF"/>
                </a:solidFill>
                <a:latin typeface="Roboto"/>
                <a:ea typeface="Roboto"/>
                <a:cs typeface="Roboto"/>
                <a:sym typeface="Roboto"/>
              </a:endParaRPr>
            </a:p>
          </p:txBody>
        </p:sp>
        <p:sp>
          <p:nvSpPr>
            <p:cNvPr id="189" name="Google Shape;189;p26"/>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6"/>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191" name="Google Shape;191;p2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Selecting 100k rows of each ‘HasDetection’ values</a:t>
              </a:r>
              <a:endParaRPr sz="800">
                <a:solidFill>
                  <a:srgbClr val="A72A1E"/>
                </a:solidFill>
                <a:latin typeface="Roboto"/>
                <a:ea typeface="Roboto"/>
                <a:cs typeface="Roboto"/>
                <a:sym typeface="Roboto"/>
              </a:endParaRPr>
            </a:p>
          </p:txBody>
        </p:sp>
      </p:grpSp>
      <p:grpSp>
        <p:nvGrpSpPr>
          <p:cNvPr id="192" name="Google Shape;192;p26"/>
          <p:cNvGrpSpPr/>
          <p:nvPr/>
        </p:nvGrpSpPr>
        <p:grpSpPr>
          <a:xfrm>
            <a:off x="496963" y="2537911"/>
            <a:ext cx="5957975" cy="643500"/>
            <a:chOff x="1593000" y="2322568"/>
            <a:chExt cx="5957975" cy="643500"/>
          </a:xfrm>
        </p:grpSpPr>
        <p:sp>
          <p:nvSpPr>
            <p:cNvPr id="193" name="Google Shape;193;p2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6"/>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6"/>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Label Encoding</a:t>
              </a:r>
              <a:endParaRPr sz="1000">
                <a:solidFill>
                  <a:srgbClr val="FFFFFF"/>
                </a:solidFill>
                <a:latin typeface="Roboto"/>
                <a:ea typeface="Roboto"/>
                <a:cs typeface="Roboto"/>
                <a:sym typeface="Roboto"/>
              </a:endParaRPr>
            </a:p>
          </p:txBody>
        </p:sp>
        <p:sp>
          <p:nvSpPr>
            <p:cNvPr id="197" name="Google Shape;197;p26"/>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6"/>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199" name="Google Shape;199;p2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Converting categorical column types in to int </a:t>
              </a:r>
              <a:endParaRPr sz="800">
                <a:solidFill>
                  <a:srgbClr val="A72A1E"/>
                </a:solidFill>
                <a:latin typeface="Roboto"/>
                <a:ea typeface="Roboto"/>
                <a:cs typeface="Roboto"/>
                <a:sym typeface="Roboto"/>
              </a:endParaRPr>
            </a:p>
          </p:txBody>
        </p:sp>
      </p:grpSp>
      <p:grpSp>
        <p:nvGrpSpPr>
          <p:cNvPr id="200" name="Google Shape;200;p26"/>
          <p:cNvGrpSpPr/>
          <p:nvPr/>
        </p:nvGrpSpPr>
        <p:grpSpPr>
          <a:xfrm>
            <a:off x="496963" y="1854784"/>
            <a:ext cx="5957975" cy="643500"/>
            <a:chOff x="1593000" y="2322568"/>
            <a:chExt cx="5957975" cy="643500"/>
          </a:xfrm>
        </p:grpSpPr>
        <p:sp>
          <p:nvSpPr>
            <p:cNvPr id="201" name="Google Shape;201;p2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6"/>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6"/>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Feature Creation</a:t>
              </a:r>
              <a:endParaRPr sz="1000">
                <a:solidFill>
                  <a:srgbClr val="FFFFFF"/>
                </a:solidFill>
                <a:latin typeface="Roboto"/>
                <a:ea typeface="Roboto"/>
                <a:cs typeface="Roboto"/>
                <a:sym typeface="Roboto"/>
              </a:endParaRPr>
            </a:p>
          </p:txBody>
        </p:sp>
        <p:sp>
          <p:nvSpPr>
            <p:cNvPr id="205" name="Google Shape;205;p26"/>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6"/>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207" name="Google Shape;207;p2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Some new features were created like aspect ratio, ppi, ram per processor etc.</a:t>
              </a:r>
              <a:endParaRPr sz="800">
                <a:solidFill>
                  <a:srgbClr val="A72A1E"/>
                </a:solidFill>
                <a:latin typeface="Roboto"/>
                <a:ea typeface="Roboto"/>
                <a:cs typeface="Roboto"/>
                <a:sym typeface="Roboto"/>
              </a:endParaRPr>
            </a:p>
          </p:txBody>
        </p:sp>
      </p:grpSp>
      <p:grpSp>
        <p:nvGrpSpPr>
          <p:cNvPr id="208" name="Google Shape;208;p26"/>
          <p:cNvGrpSpPr/>
          <p:nvPr/>
        </p:nvGrpSpPr>
        <p:grpSpPr>
          <a:xfrm>
            <a:off x="496975" y="3904154"/>
            <a:ext cx="5957975" cy="643500"/>
            <a:chOff x="1593000" y="2322568"/>
            <a:chExt cx="5957975" cy="643500"/>
          </a:xfrm>
        </p:grpSpPr>
        <p:sp>
          <p:nvSpPr>
            <p:cNvPr id="209" name="Google Shape;209;p2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6"/>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6"/>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Dimensionality Reduction</a:t>
              </a:r>
              <a:endParaRPr sz="1000">
                <a:solidFill>
                  <a:srgbClr val="FFFFFF"/>
                </a:solidFill>
                <a:latin typeface="Roboto"/>
                <a:ea typeface="Roboto"/>
                <a:cs typeface="Roboto"/>
                <a:sym typeface="Roboto"/>
              </a:endParaRPr>
            </a:p>
          </p:txBody>
        </p:sp>
        <p:sp>
          <p:nvSpPr>
            <p:cNvPr id="213" name="Google Shape;213;p26"/>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6"/>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04</a:t>
              </a:r>
              <a:endParaRPr sz="2600">
                <a:solidFill>
                  <a:srgbClr val="FFFFFF"/>
                </a:solidFill>
                <a:latin typeface="Roboto Thin"/>
                <a:ea typeface="Roboto Thin"/>
                <a:cs typeface="Roboto Thin"/>
                <a:sym typeface="Roboto Thin"/>
              </a:endParaRPr>
            </a:p>
          </p:txBody>
        </p:sp>
        <p:sp>
          <p:nvSpPr>
            <p:cNvPr id="215" name="Google Shape;215;p2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Decrease the feature size by using threshold value</a:t>
              </a:r>
              <a:endParaRPr sz="800">
                <a:solidFill>
                  <a:srgbClr val="A72A1E"/>
                </a:solidFill>
                <a:latin typeface="Roboto"/>
                <a:ea typeface="Roboto"/>
                <a:cs typeface="Roboto"/>
                <a:sym typeface="Roboto"/>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9" name="Shape 219"/>
        <p:cNvGrpSpPr/>
        <p:nvPr/>
      </p:nvGrpSpPr>
      <p:grpSpPr>
        <a:xfrm>
          <a:off x="0" y="0"/>
          <a:ext cx="0" cy="0"/>
          <a:chOff x="0" y="0"/>
          <a:chExt cx="0" cy="0"/>
        </a:xfrm>
      </p:grpSpPr>
      <p:sp>
        <p:nvSpPr>
          <p:cNvPr id="220" name="Google Shape;220;p27"/>
          <p:cNvSpPr txBox="1"/>
          <p:nvPr/>
        </p:nvSpPr>
        <p:spPr>
          <a:xfrm>
            <a:off x="360125" y="313150"/>
            <a:ext cx="8564700" cy="7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latin typeface="Raleway"/>
                <a:ea typeface="Raleway"/>
                <a:cs typeface="Raleway"/>
                <a:sym typeface="Raleway"/>
              </a:rPr>
              <a:t>Machine Learning Modelling</a:t>
            </a:r>
            <a:endParaRPr b="1" sz="4800">
              <a:latin typeface="Raleway"/>
              <a:ea typeface="Raleway"/>
              <a:cs typeface="Raleway"/>
              <a:sym typeface="Raleway"/>
            </a:endParaRPr>
          </a:p>
          <a:p>
            <a:pPr indent="0" lvl="0" marL="0" rtl="0" algn="l">
              <a:spcBef>
                <a:spcPts val="0"/>
              </a:spcBef>
              <a:spcAft>
                <a:spcPts val="0"/>
              </a:spcAft>
              <a:buNone/>
            </a:pPr>
            <a:r>
              <a:t/>
            </a:r>
            <a:endParaRPr b="1" sz="4800">
              <a:latin typeface="Raleway"/>
              <a:ea typeface="Raleway"/>
              <a:cs typeface="Raleway"/>
              <a:sym typeface="Raleway"/>
            </a:endParaRPr>
          </a:p>
          <a:p>
            <a:pPr indent="0" lvl="0" marL="0" rtl="0" algn="l">
              <a:spcBef>
                <a:spcPts val="0"/>
              </a:spcBef>
              <a:spcAft>
                <a:spcPts val="0"/>
              </a:spcAft>
              <a:buNone/>
            </a:pPr>
            <a:r>
              <a:t/>
            </a:r>
            <a:endParaRPr b="1" sz="4800">
              <a:latin typeface="Raleway"/>
              <a:ea typeface="Raleway"/>
              <a:cs typeface="Raleway"/>
              <a:sym typeface="Raleway"/>
            </a:endParaRPr>
          </a:p>
          <a:p>
            <a:pPr indent="0" lvl="0" marL="457200" rtl="0" algn="l">
              <a:spcBef>
                <a:spcPts val="0"/>
              </a:spcBef>
              <a:spcAft>
                <a:spcPts val="0"/>
              </a:spcAft>
              <a:buNone/>
            </a:pPr>
            <a:r>
              <a:t/>
            </a:r>
            <a:endParaRPr b="1" sz="2400">
              <a:latin typeface="Raleway"/>
              <a:ea typeface="Raleway"/>
              <a:cs typeface="Raleway"/>
              <a:sym typeface="Raleway"/>
            </a:endParaRPr>
          </a:p>
        </p:txBody>
      </p:sp>
      <p:grpSp>
        <p:nvGrpSpPr>
          <p:cNvPr id="221" name="Google Shape;221;p27"/>
          <p:cNvGrpSpPr/>
          <p:nvPr/>
        </p:nvGrpSpPr>
        <p:grpSpPr>
          <a:xfrm>
            <a:off x="2829538" y="1427532"/>
            <a:ext cx="3339000" cy="3339000"/>
            <a:chOff x="2902488" y="902232"/>
            <a:chExt cx="3339000" cy="3339000"/>
          </a:xfrm>
        </p:grpSpPr>
        <p:sp>
          <p:nvSpPr>
            <p:cNvPr id="222" name="Google Shape;222;p27"/>
            <p:cNvSpPr/>
            <p:nvPr/>
          </p:nvSpPr>
          <p:spPr>
            <a:xfrm rot="-5400000">
              <a:off x="2902488" y="902232"/>
              <a:ext cx="3339000" cy="3339000"/>
            </a:xfrm>
            <a:prstGeom prst="ellipse">
              <a:avLst/>
            </a:prstGeom>
            <a:noFill/>
            <a:ln cap="flat" cmpd="sng" w="19050">
              <a:solidFill>
                <a:srgbClr val="41414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7"/>
            <p:cNvSpPr/>
            <p:nvPr/>
          </p:nvSpPr>
          <p:spPr>
            <a:xfrm>
              <a:off x="3123738" y="1123632"/>
              <a:ext cx="2896500" cy="2896200"/>
            </a:xfrm>
            <a:prstGeom prst="pie">
              <a:avLst>
                <a:gd fmla="val 1811602" name="adj1"/>
                <a:gd fmla="val 16214886" name="adj2"/>
              </a:avLst>
            </a:prstGeom>
            <a:solidFill>
              <a:srgbClr val="AAAA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27"/>
          <p:cNvGrpSpPr/>
          <p:nvPr/>
        </p:nvGrpSpPr>
        <p:grpSpPr>
          <a:xfrm>
            <a:off x="3470683" y="2013745"/>
            <a:ext cx="2211403" cy="2166550"/>
            <a:chOff x="3800165" y="1581371"/>
            <a:chExt cx="1815900" cy="1815900"/>
          </a:xfrm>
        </p:grpSpPr>
        <p:sp>
          <p:nvSpPr>
            <p:cNvPr id="225" name="Google Shape;225;p27"/>
            <p:cNvSpPr/>
            <p:nvPr/>
          </p:nvSpPr>
          <p:spPr>
            <a:xfrm>
              <a:off x="3800165" y="1581371"/>
              <a:ext cx="1815900" cy="1815900"/>
            </a:xfrm>
            <a:prstGeom prst="ellipse">
              <a:avLst/>
            </a:prstGeom>
            <a:solidFill>
              <a:srgbClr val="3D3D3D"/>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7"/>
            <p:cNvSpPr txBox="1"/>
            <p:nvPr/>
          </p:nvSpPr>
          <p:spPr>
            <a:xfrm>
              <a:off x="4036105" y="2146245"/>
              <a:ext cx="1344000" cy="826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lt1"/>
                  </a:solidFill>
                </a:rPr>
                <a:t>train a </a:t>
              </a:r>
              <a:r>
                <a:rPr b="1" lang="en" sz="1200">
                  <a:solidFill>
                    <a:schemeClr val="lt1"/>
                  </a:solidFill>
                </a:rPr>
                <a:t>model</a:t>
              </a:r>
              <a:r>
                <a:rPr lang="en" sz="1200">
                  <a:solidFill>
                    <a:schemeClr val="lt1"/>
                  </a:solidFill>
                </a:rPr>
                <a:t> over a set of data, providing it an algorithm that it can use to reason over and learn from those data</a:t>
              </a:r>
              <a:endParaRPr b="1">
                <a:solidFill>
                  <a:schemeClr val="lt1"/>
                </a:solidFill>
                <a:latin typeface="Roboto"/>
                <a:ea typeface="Roboto"/>
                <a:cs typeface="Roboto"/>
                <a:sym typeface="Roboto"/>
              </a:endParaRPr>
            </a:p>
          </p:txBody>
        </p:sp>
      </p:grpSp>
      <p:grpSp>
        <p:nvGrpSpPr>
          <p:cNvPr id="227" name="Google Shape;227;p27"/>
          <p:cNvGrpSpPr/>
          <p:nvPr/>
        </p:nvGrpSpPr>
        <p:grpSpPr>
          <a:xfrm>
            <a:off x="4037690" y="945154"/>
            <a:ext cx="1068600" cy="1068600"/>
            <a:chOff x="2859873" y="853971"/>
            <a:chExt cx="1068600" cy="1068600"/>
          </a:xfrm>
        </p:grpSpPr>
        <p:sp>
          <p:nvSpPr>
            <p:cNvPr id="228" name="Google Shape;228;p27"/>
            <p:cNvSpPr/>
            <p:nvPr/>
          </p:nvSpPr>
          <p:spPr>
            <a:xfrm>
              <a:off x="2859873" y="853971"/>
              <a:ext cx="1068600" cy="1068600"/>
            </a:xfrm>
            <a:prstGeom prst="ellipse">
              <a:avLst/>
            </a:prstGeom>
            <a:solidFill>
              <a:srgbClr val="2F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7"/>
            <p:cNvSpPr txBox="1"/>
            <p:nvPr/>
          </p:nvSpPr>
          <p:spPr>
            <a:xfrm>
              <a:off x="3012800" y="1022197"/>
              <a:ext cx="762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800">
                  <a:solidFill>
                    <a:srgbClr val="FFFFFF"/>
                  </a:solidFill>
                  <a:latin typeface="Roboto"/>
                  <a:ea typeface="Roboto"/>
                  <a:cs typeface="Roboto"/>
                  <a:sym typeface="Roboto"/>
                </a:rPr>
                <a:t>Random forest classifier</a:t>
              </a:r>
              <a:r>
                <a:rPr lang="en" sz="800">
                  <a:solidFill>
                    <a:srgbClr val="FFFFFF"/>
                  </a:solidFill>
                  <a:latin typeface="Roboto"/>
                  <a:ea typeface="Roboto"/>
                  <a:cs typeface="Roboto"/>
                  <a:sym typeface="Roboto"/>
                </a:rPr>
                <a:t> </a:t>
              </a:r>
              <a:endParaRPr sz="800">
                <a:solidFill>
                  <a:srgbClr val="FFFFFF"/>
                </a:solidFill>
                <a:latin typeface="Roboto"/>
                <a:ea typeface="Roboto"/>
                <a:cs typeface="Roboto"/>
                <a:sym typeface="Roboto"/>
              </a:endParaRPr>
            </a:p>
          </p:txBody>
        </p:sp>
      </p:grpSp>
      <p:grpSp>
        <p:nvGrpSpPr>
          <p:cNvPr id="230" name="Google Shape;230;p27"/>
          <p:cNvGrpSpPr/>
          <p:nvPr/>
        </p:nvGrpSpPr>
        <p:grpSpPr>
          <a:xfrm>
            <a:off x="2546921" y="3506783"/>
            <a:ext cx="1068600" cy="1068600"/>
            <a:chOff x="2859873" y="853971"/>
            <a:chExt cx="1068600" cy="1068600"/>
          </a:xfrm>
        </p:grpSpPr>
        <p:sp>
          <p:nvSpPr>
            <p:cNvPr id="231" name="Google Shape;231;p27"/>
            <p:cNvSpPr/>
            <p:nvPr/>
          </p:nvSpPr>
          <p:spPr>
            <a:xfrm>
              <a:off x="2859873" y="853971"/>
              <a:ext cx="1068600" cy="1068600"/>
            </a:xfrm>
            <a:prstGeom prst="ellipse">
              <a:avLst/>
            </a:prstGeom>
            <a:solidFill>
              <a:srgbClr val="2F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7"/>
            <p:cNvSpPr txBox="1"/>
            <p:nvPr/>
          </p:nvSpPr>
          <p:spPr>
            <a:xfrm>
              <a:off x="3012800" y="1022197"/>
              <a:ext cx="762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800">
                  <a:solidFill>
                    <a:srgbClr val="FFFFFF"/>
                  </a:solidFill>
                  <a:latin typeface="Roboto"/>
                  <a:ea typeface="Roboto"/>
                  <a:cs typeface="Roboto"/>
                  <a:sym typeface="Roboto"/>
                </a:rPr>
                <a:t>LGBM</a:t>
              </a:r>
              <a:r>
                <a:rPr lang="en" sz="800">
                  <a:solidFill>
                    <a:srgbClr val="FFFFFF"/>
                  </a:solidFill>
                  <a:latin typeface="Roboto"/>
                  <a:ea typeface="Roboto"/>
                  <a:cs typeface="Roboto"/>
                  <a:sym typeface="Roboto"/>
                </a:rPr>
                <a:t> </a:t>
              </a:r>
              <a:endParaRPr sz="800">
                <a:solidFill>
                  <a:srgbClr val="FFFFFF"/>
                </a:solidFill>
                <a:latin typeface="Roboto"/>
                <a:ea typeface="Roboto"/>
                <a:cs typeface="Roboto"/>
                <a:sym typeface="Roboto"/>
              </a:endParaRPr>
            </a:p>
          </p:txBody>
        </p:sp>
      </p:grpSp>
      <p:grpSp>
        <p:nvGrpSpPr>
          <p:cNvPr id="233" name="Google Shape;233;p27"/>
          <p:cNvGrpSpPr/>
          <p:nvPr/>
        </p:nvGrpSpPr>
        <p:grpSpPr>
          <a:xfrm>
            <a:off x="5501943" y="3506763"/>
            <a:ext cx="1068600" cy="1068600"/>
            <a:chOff x="5214448" y="3234278"/>
            <a:chExt cx="1068600" cy="1068600"/>
          </a:xfrm>
        </p:grpSpPr>
        <p:sp>
          <p:nvSpPr>
            <p:cNvPr id="234" name="Google Shape;234;p27"/>
            <p:cNvSpPr/>
            <p:nvPr/>
          </p:nvSpPr>
          <p:spPr>
            <a:xfrm>
              <a:off x="5214448" y="3234278"/>
              <a:ext cx="1068600" cy="1068600"/>
            </a:xfrm>
            <a:prstGeom prst="ellipse">
              <a:avLst/>
            </a:prstGeom>
            <a:solidFill>
              <a:srgbClr val="2F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
            <p:cNvSpPr txBox="1"/>
            <p:nvPr/>
          </p:nvSpPr>
          <p:spPr>
            <a:xfrm>
              <a:off x="5367375" y="3402503"/>
              <a:ext cx="762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800">
                  <a:solidFill>
                    <a:srgbClr val="FFFFFF"/>
                  </a:solidFill>
                  <a:latin typeface="Roboto"/>
                  <a:ea typeface="Roboto"/>
                  <a:cs typeface="Roboto"/>
                  <a:sym typeface="Roboto"/>
                </a:rPr>
                <a:t>XGBoost</a:t>
              </a:r>
              <a:r>
                <a:rPr lang="en" sz="800">
                  <a:solidFill>
                    <a:srgbClr val="FFFFFF"/>
                  </a:solidFill>
                  <a:latin typeface="Roboto"/>
                  <a:ea typeface="Roboto"/>
                  <a:cs typeface="Roboto"/>
                  <a:sym typeface="Roboto"/>
                </a:rPr>
                <a:t> </a:t>
              </a:r>
              <a:endParaRPr sz="800">
                <a:solidFill>
                  <a:srgbClr val="FFFFFF"/>
                </a:solidFill>
                <a:latin typeface="Roboto"/>
                <a:ea typeface="Roboto"/>
                <a:cs typeface="Roboto"/>
                <a:sym typeface="Roboto"/>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9" name="Shape 239"/>
        <p:cNvGrpSpPr/>
        <p:nvPr/>
      </p:nvGrpSpPr>
      <p:grpSpPr>
        <a:xfrm>
          <a:off x="0" y="0"/>
          <a:ext cx="0" cy="0"/>
          <a:chOff x="0" y="0"/>
          <a:chExt cx="0" cy="0"/>
        </a:xfrm>
      </p:grpSpPr>
      <p:sp>
        <p:nvSpPr>
          <p:cNvPr id="240" name="Google Shape;240;p28"/>
          <p:cNvSpPr txBox="1"/>
          <p:nvPr/>
        </p:nvSpPr>
        <p:spPr>
          <a:xfrm>
            <a:off x="360125" y="313150"/>
            <a:ext cx="8157600" cy="7047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aleway"/>
              <a:buChar char="-"/>
            </a:pPr>
            <a:r>
              <a:rPr b="1" lang="en" sz="2400">
                <a:latin typeface="Raleway"/>
                <a:ea typeface="Raleway"/>
                <a:cs typeface="Raleway"/>
                <a:sym typeface="Raleway"/>
              </a:rPr>
              <a:t>Random Forest classifier</a:t>
            </a:r>
            <a:endParaRPr b="1" sz="2400">
              <a:latin typeface="Raleway"/>
              <a:ea typeface="Raleway"/>
              <a:cs typeface="Raleway"/>
              <a:sym typeface="Raleway"/>
            </a:endParaRPr>
          </a:p>
          <a:p>
            <a:pPr indent="0" lvl="0" marL="457200" rtl="0" algn="l">
              <a:spcBef>
                <a:spcPts val="0"/>
              </a:spcBef>
              <a:spcAft>
                <a:spcPts val="0"/>
              </a:spcAft>
              <a:buNone/>
            </a:pPr>
            <a:r>
              <a:t/>
            </a:r>
            <a:endParaRPr b="1" sz="2400">
              <a:latin typeface="Raleway"/>
              <a:ea typeface="Raleway"/>
              <a:cs typeface="Raleway"/>
              <a:sym typeface="Raleway"/>
            </a:endParaRPr>
          </a:p>
        </p:txBody>
      </p:sp>
      <p:pic>
        <p:nvPicPr>
          <p:cNvPr id="241" name="Google Shape;241;p28"/>
          <p:cNvPicPr preferRelativeResize="0"/>
          <p:nvPr/>
        </p:nvPicPr>
        <p:blipFill>
          <a:blip r:embed="rId3">
            <a:alphaModFix/>
          </a:blip>
          <a:stretch>
            <a:fillRect/>
          </a:stretch>
        </p:blipFill>
        <p:spPr>
          <a:xfrm>
            <a:off x="152400" y="1170250"/>
            <a:ext cx="3952875" cy="1600200"/>
          </a:xfrm>
          <a:prstGeom prst="rect">
            <a:avLst/>
          </a:prstGeom>
          <a:noFill/>
          <a:ln>
            <a:noFill/>
          </a:ln>
        </p:spPr>
      </p:pic>
      <p:pic>
        <p:nvPicPr>
          <p:cNvPr id="242" name="Google Shape;242;p28"/>
          <p:cNvPicPr preferRelativeResize="0"/>
          <p:nvPr/>
        </p:nvPicPr>
        <p:blipFill>
          <a:blip r:embed="rId4">
            <a:alphaModFix/>
          </a:blip>
          <a:stretch>
            <a:fillRect/>
          </a:stretch>
        </p:blipFill>
        <p:spPr>
          <a:xfrm>
            <a:off x="4336200" y="1170250"/>
            <a:ext cx="4089325" cy="2826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6" name="Shape 246"/>
        <p:cNvGrpSpPr/>
        <p:nvPr/>
      </p:nvGrpSpPr>
      <p:grpSpPr>
        <a:xfrm>
          <a:off x="0" y="0"/>
          <a:ext cx="0" cy="0"/>
          <a:chOff x="0" y="0"/>
          <a:chExt cx="0" cy="0"/>
        </a:xfrm>
      </p:grpSpPr>
      <p:sp>
        <p:nvSpPr>
          <p:cNvPr id="247" name="Google Shape;247;p29"/>
          <p:cNvSpPr txBox="1"/>
          <p:nvPr/>
        </p:nvSpPr>
        <p:spPr>
          <a:xfrm>
            <a:off x="360125" y="313150"/>
            <a:ext cx="8157600" cy="7047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aleway"/>
              <a:buChar char="-"/>
            </a:pPr>
            <a:r>
              <a:rPr b="1" lang="en" sz="2400">
                <a:latin typeface="Raleway"/>
                <a:ea typeface="Raleway"/>
                <a:cs typeface="Raleway"/>
                <a:sym typeface="Raleway"/>
              </a:rPr>
              <a:t>LightGBM classifier</a:t>
            </a:r>
            <a:endParaRPr b="1" sz="2400">
              <a:latin typeface="Raleway"/>
              <a:ea typeface="Raleway"/>
              <a:cs typeface="Raleway"/>
              <a:sym typeface="Raleway"/>
            </a:endParaRPr>
          </a:p>
          <a:p>
            <a:pPr indent="0" lvl="0" marL="457200" rtl="0" algn="l">
              <a:spcBef>
                <a:spcPts val="0"/>
              </a:spcBef>
              <a:spcAft>
                <a:spcPts val="0"/>
              </a:spcAft>
              <a:buNone/>
            </a:pPr>
            <a:r>
              <a:t/>
            </a:r>
            <a:endParaRPr b="1" sz="2400">
              <a:latin typeface="Raleway"/>
              <a:ea typeface="Raleway"/>
              <a:cs typeface="Raleway"/>
              <a:sym typeface="Raleway"/>
            </a:endParaRPr>
          </a:p>
        </p:txBody>
      </p:sp>
      <p:pic>
        <p:nvPicPr>
          <p:cNvPr id="248" name="Google Shape;248;p29"/>
          <p:cNvPicPr preferRelativeResize="0"/>
          <p:nvPr/>
        </p:nvPicPr>
        <p:blipFill>
          <a:blip r:embed="rId3">
            <a:alphaModFix/>
          </a:blip>
          <a:stretch>
            <a:fillRect/>
          </a:stretch>
        </p:blipFill>
        <p:spPr>
          <a:xfrm>
            <a:off x="5017900" y="1170250"/>
            <a:ext cx="3995400" cy="2711625"/>
          </a:xfrm>
          <a:prstGeom prst="rect">
            <a:avLst/>
          </a:prstGeom>
          <a:noFill/>
          <a:ln>
            <a:noFill/>
          </a:ln>
        </p:spPr>
      </p:pic>
      <p:pic>
        <p:nvPicPr>
          <p:cNvPr id="249" name="Google Shape;249;p29"/>
          <p:cNvPicPr preferRelativeResize="0"/>
          <p:nvPr/>
        </p:nvPicPr>
        <p:blipFill>
          <a:blip r:embed="rId4">
            <a:alphaModFix/>
          </a:blip>
          <a:stretch>
            <a:fillRect/>
          </a:stretch>
        </p:blipFill>
        <p:spPr>
          <a:xfrm>
            <a:off x="152400" y="1170250"/>
            <a:ext cx="4656750" cy="1849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3" name="Shape 253"/>
        <p:cNvGrpSpPr/>
        <p:nvPr/>
      </p:nvGrpSpPr>
      <p:grpSpPr>
        <a:xfrm>
          <a:off x="0" y="0"/>
          <a:ext cx="0" cy="0"/>
          <a:chOff x="0" y="0"/>
          <a:chExt cx="0" cy="0"/>
        </a:xfrm>
      </p:grpSpPr>
      <p:sp>
        <p:nvSpPr>
          <p:cNvPr id="254" name="Google Shape;254;p30"/>
          <p:cNvSpPr txBox="1"/>
          <p:nvPr/>
        </p:nvSpPr>
        <p:spPr>
          <a:xfrm>
            <a:off x="360125" y="313150"/>
            <a:ext cx="8157600" cy="7047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aleway"/>
              <a:buChar char="-"/>
            </a:pPr>
            <a:r>
              <a:rPr b="1" lang="en" sz="2400">
                <a:latin typeface="Raleway"/>
                <a:ea typeface="Raleway"/>
                <a:cs typeface="Raleway"/>
                <a:sym typeface="Raleway"/>
              </a:rPr>
              <a:t>XGBoost Classifier</a:t>
            </a:r>
            <a:endParaRPr b="1" sz="2400">
              <a:latin typeface="Raleway"/>
              <a:ea typeface="Raleway"/>
              <a:cs typeface="Raleway"/>
              <a:sym typeface="Raleway"/>
            </a:endParaRPr>
          </a:p>
        </p:txBody>
      </p:sp>
      <p:pic>
        <p:nvPicPr>
          <p:cNvPr id="255" name="Google Shape;255;p30"/>
          <p:cNvPicPr preferRelativeResize="0"/>
          <p:nvPr/>
        </p:nvPicPr>
        <p:blipFill>
          <a:blip r:embed="rId3">
            <a:alphaModFix/>
          </a:blip>
          <a:stretch>
            <a:fillRect/>
          </a:stretch>
        </p:blipFill>
        <p:spPr>
          <a:xfrm>
            <a:off x="152400" y="1170250"/>
            <a:ext cx="4419600" cy="1754841"/>
          </a:xfrm>
          <a:prstGeom prst="rect">
            <a:avLst/>
          </a:prstGeom>
          <a:noFill/>
          <a:ln>
            <a:noFill/>
          </a:ln>
        </p:spPr>
      </p:pic>
      <p:pic>
        <p:nvPicPr>
          <p:cNvPr id="256" name="Google Shape;256;p30"/>
          <p:cNvPicPr preferRelativeResize="0"/>
          <p:nvPr/>
        </p:nvPicPr>
        <p:blipFill>
          <a:blip r:embed="rId4">
            <a:alphaModFix/>
          </a:blip>
          <a:stretch>
            <a:fillRect/>
          </a:stretch>
        </p:blipFill>
        <p:spPr>
          <a:xfrm>
            <a:off x="4724400" y="1170250"/>
            <a:ext cx="4200525" cy="2838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0" name="Shape 260"/>
        <p:cNvGrpSpPr/>
        <p:nvPr/>
      </p:nvGrpSpPr>
      <p:grpSpPr>
        <a:xfrm>
          <a:off x="0" y="0"/>
          <a:ext cx="0" cy="0"/>
          <a:chOff x="0" y="0"/>
          <a:chExt cx="0" cy="0"/>
        </a:xfrm>
      </p:grpSpPr>
      <p:sp>
        <p:nvSpPr>
          <p:cNvPr id="261" name="Google Shape;261;p31"/>
          <p:cNvSpPr txBox="1"/>
          <p:nvPr/>
        </p:nvSpPr>
        <p:spPr>
          <a:xfrm>
            <a:off x="360125" y="313150"/>
            <a:ext cx="8564700" cy="7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latin typeface="Raleway"/>
                <a:ea typeface="Raleway"/>
                <a:cs typeface="Raleway"/>
                <a:sym typeface="Raleway"/>
              </a:rPr>
              <a:t>Machine Learning Model </a:t>
            </a:r>
            <a:r>
              <a:rPr b="1" lang="en" sz="2800">
                <a:latin typeface="Raleway"/>
                <a:ea typeface="Raleway"/>
                <a:cs typeface="Raleway"/>
                <a:sym typeface="Raleway"/>
              </a:rPr>
              <a:t>Results</a:t>
            </a:r>
            <a:endParaRPr b="1" sz="2800">
              <a:latin typeface="Raleway"/>
              <a:ea typeface="Raleway"/>
              <a:cs typeface="Raleway"/>
              <a:sym typeface="Raleway"/>
            </a:endParaRPr>
          </a:p>
          <a:p>
            <a:pPr indent="0" lvl="0" marL="0" rtl="0" algn="l">
              <a:spcBef>
                <a:spcPts val="0"/>
              </a:spcBef>
              <a:spcAft>
                <a:spcPts val="0"/>
              </a:spcAft>
              <a:buNone/>
            </a:pPr>
            <a:r>
              <a:t/>
            </a:r>
            <a:endParaRPr b="1" sz="2800">
              <a:latin typeface="Raleway"/>
              <a:ea typeface="Raleway"/>
              <a:cs typeface="Raleway"/>
              <a:sym typeface="Raleway"/>
            </a:endParaRPr>
          </a:p>
          <a:p>
            <a:pPr indent="0" lvl="0" marL="0" rtl="0" algn="l">
              <a:spcBef>
                <a:spcPts val="0"/>
              </a:spcBef>
              <a:spcAft>
                <a:spcPts val="0"/>
              </a:spcAft>
              <a:buNone/>
            </a:pPr>
            <a:r>
              <a:t/>
            </a:r>
            <a:endParaRPr b="1" sz="2800">
              <a:latin typeface="Raleway"/>
              <a:ea typeface="Raleway"/>
              <a:cs typeface="Raleway"/>
              <a:sym typeface="Raleway"/>
            </a:endParaRPr>
          </a:p>
          <a:p>
            <a:pPr indent="0" lvl="0" marL="457200" rtl="0" algn="l">
              <a:spcBef>
                <a:spcPts val="0"/>
              </a:spcBef>
              <a:spcAft>
                <a:spcPts val="0"/>
              </a:spcAft>
              <a:buNone/>
            </a:pPr>
            <a:r>
              <a:t/>
            </a:r>
            <a:endParaRPr b="1" sz="400">
              <a:latin typeface="Raleway"/>
              <a:ea typeface="Raleway"/>
              <a:cs typeface="Raleway"/>
              <a:sym typeface="Raleway"/>
            </a:endParaRPr>
          </a:p>
        </p:txBody>
      </p:sp>
      <p:sp>
        <p:nvSpPr>
          <p:cNvPr id="262" name="Google Shape;262;p31"/>
          <p:cNvSpPr txBox="1"/>
          <p:nvPr/>
        </p:nvSpPr>
        <p:spPr>
          <a:xfrm>
            <a:off x="1648850" y="3217425"/>
            <a:ext cx="7777200" cy="540000"/>
          </a:xfrm>
          <a:prstGeom prst="rect">
            <a:avLst/>
          </a:prstGeom>
          <a:noFill/>
          <a:ln>
            <a:noFill/>
          </a:ln>
        </p:spPr>
        <p:txBody>
          <a:bodyPr anchorCtr="0" anchor="t" bIns="91425" lIns="91425" spcFirstLastPara="1" rIns="91425" wrap="square" tIns="91425">
            <a:noAutofit/>
          </a:bodyPr>
          <a:lstStyle/>
          <a:p>
            <a:pPr indent="457200" lvl="0" marL="0" rtl="0" algn="just">
              <a:lnSpc>
                <a:spcPct val="115000"/>
              </a:lnSpc>
              <a:spcBef>
                <a:spcPts val="0"/>
              </a:spcBef>
              <a:spcAft>
                <a:spcPts val="0"/>
              </a:spcAft>
              <a:buClr>
                <a:schemeClr val="dk2"/>
              </a:buClr>
              <a:buSzPts val="1100"/>
              <a:buFont typeface="Arial"/>
              <a:buNone/>
            </a:pPr>
            <a:r>
              <a:rPr lang="en" sz="1200">
                <a:solidFill>
                  <a:srgbClr val="24292E"/>
                </a:solidFill>
              </a:rPr>
              <a:t>best is the XGBoost model with highest AUC score and the least test error.</a:t>
            </a:r>
            <a:endParaRPr sz="1200">
              <a:solidFill>
                <a:srgbClr val="24292E"/>
              </a:solidFill>
            </a:endParaRPr>
          </a:p>
          <a:p>
            <a:pPr indent="0" lvl="0" marL="0" rtl="0" algn="l">
              <a:spcBef>
                <a:spcPts val="1200"/>
              </a:spcBef>
              <a:spcAft>
                <a:spcPts val="0"/>
              </a:spcAft>
              <a:buNone/>
            </a:pPr>
            <a:r>
              <a:t/>
            </a:r>
            <a:endParaRPr>
              <a:latin typeface="Lato"/>
              <a:ea typeface="Lato"/>
              <a:cs typeface="Lato"/>
              <a:sym typeface="Lato"/>
            </a:endParaRPr>
          </a:p>
        </p:txBody>
      </p:sp>
      <p:pic>
        <p:nvPicPr>
          <p:cNvPr id="263" name="Google Shape;263;p31"/>
          <p:cNvPicPr preferRelativeResize="0"/>
          <p:nvPr/>
        </p:nvPicPr>
        <p:blipFill>
          <a:blip r:embed="rId3">
            <a:alphaModFix/>
          </a:blip>
          <a:stretch>
            <a:fillRect/>
          </a:stretch>
        </p:blipFill>
        <p:spPr>
          <a:xfrm>
            <a:off x="1906450" y="1219200"/>
            <a:ext cx="5462000" cy="1915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Table of Contents</a:t>
            </a:r>
            <a:endParaRPr sz="2400"/>
          </a:p>
        </p:txBody>
      </p:sp>
      <p:sp>
        <p:nvSpPr>
          <p:cNvPr id="81" name="Google Shape;81;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Font typeface="Lato"/>
              <a:buAutoNum type="arabicPeriod"/>
            </a:pPr>
            <a:r>
              <a:rPr b="0" lang="en" sz="1800">
                <a:latin typeface="Lato"/>
                <a:ea typeface="Lato"/>
                <a:cs typeface="Lato"/>
                <a:sym typeface="Lato"/>
              </a:rPr>
              <a:t>Introduction</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AutoNum type="arabicPeriod"/>
            </a:pPr>
            <a:r>
              <a:rPr b="0" lang="en" sz="1800">
                <a:latin typeface="Lato"/>
                <a:ea typeface="Lato"/>
                <a:cs typeface="Lato"/>
                <a:sym typeface="Lato"/>
              </a:rPr>
              <a:t>Objective</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AutoNum type="arabicPeriod"/>
            </a:pPr>
            <a:r>
              <a:rPr b="0" lang="en" sz="1800">
                <a:latin typeface="Lato"/>
                <a:ea typeface="Lato"/>
                <a:cs typeface="Lato"/>
                <a:sym typeface="Lato"/>
              </a:rPr>
              <a:t>Data Wrangling</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AutoNum type="arabicPeriod"/>
            </a:pPr>
            <a:r>
              <a:rPr b="0" lang="en" sz="1800">
                <a:latin typeface="Lato"/>
                <a:ea typeface="Lato"/>
                <a:cs typeface="Lato"/>
                <a:sym typeface="Lato"/>
              </a:rPr>
              <a:t>Exploratory Data Analysis</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AutoNum type="arabicPeriod"/>
            </a:pPr>
            <a:r>
              <a:rPr b="0" lang="en" sz="1800">
                <a:latin typeface="Lato"/>
                <a:ea typeface="Lato"/>
                <a:cs typeface="Lato"/>
                <a:sym typeface="Lato"/>
              </a:rPr>
              <a:t>Machine Learning Modelling</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AutoNum type="arabicPeriod"/>
            </a:pPr>
            <a:r>
              <a:rPr b="0" lang="en" sz="1800">
                <a:latin typeface="Lato"/>
                <a:ea typeface="Lato"/>
                <a:cs typeface="Lato"/>
                <a:sym typeface="Lato"/>
              </a:rPr>
              <a:t>Conclusion</a:t>
            </a:r>
            <a:endParaRPr b="0" sz="18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7" name="Shape 267"/>
        <p:cNvGrpSpPr/>
        <p:nvPr/>
      </p:nvGrpSpPr>
      <p:grpSpPr>
        <a:xfrm>
          <a:off x="0" y="0"/>
          <a:ext cx="0" cy="0"/>
          <a:chOff x="0" y="0"/>
          <a:chExt cx="0" cy="0"/>
        </a:xfrm>
      </p:grpSpPr>
      <p:sp>
        <p:nvSpPr>
          <p:cNvPr id="268" name="Google Shape;268;p32"/>
          <p:cNvSpPr txBox="1"/>
          <p:nvPr/>
        </p:nvSpPr>
        <p:spPr>
          <a:xfrm>
            <a:off x="360125" y="313150"/>
            <a:ext cx="8564700" cy="7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latin typeface="Raleway"/>
                <a:ea typeface="Raleway"/>
                <a:cs typeface="Raleway"/>
                <a:sym typeface="Raleway"/>
              </a:rPr>
              <a:t>Conclusion</a:t>
            </a:r>
            <a:endParaRPr b="1" sz="2800">
              <a:latin typeface="Raleway"/>
              <a:ea typeface="Raleway"/>
              <a:cs typeface="Raleway"/>
              <a:sym typeface="Raleway"/>
            </a:endParaRPr>
          </a:p>
          <a:p>
            <a:pPr indent="0" lvl="0" marL="0" rtl="0" algn="l">
              <a:spcBef>
                <a:spcPts val="0"/>
              </a:spcBef>
              <a:spcAft>
                <a:spcPts val="0"/>
              </a:spcAft>
              <a:buNone/>
            </a:pPr>
            <a:r>
              <a:t/>
            </a:r>
            <a:endParaRPr b="1" sz="2800">
              <a:latin typeface="Raleway"/>
              <a:ea typeface="Raleway"/>
              <a:cs typeface="Raleway"/>
              <a:sym typeface="Raleway"/>
            </a:endParaRPr>
          </a:p>
          <a:p>
            <a:pPr indent="0" lvl="0" marL="0" rtl="0" algn="l">
              <a:spcBef>
                <a:spcPts val="0"/>
              </a:spcBef>
              <a:spcAft>
                <a:spcPts val="0"/>
              </a:spcAft>
              <a:buNone/>
            </a:pPr>
            <a:r>
              <a:t/>
            </a:r>
            <a:endParaRPr b="1" sz="2800">
              <a:latin typeface="Raleway"/>
              <a:ea typeface="Raleway"/>
              <a:cs typeface="Raleway"/>
              <a:sym typeface="Raleway"/>
            </a:endParaRPr>
          </a:p>
          <a:p>
            <a:pPr indent="0" lvl="0" marL="457200" rtl="0" algn="l">
              <a:spcBef>
                <a:spcPts val="0"/>
              </a:spcBef>
              <a:spcAft>
                <a:spcPts val="0"/>
              </a:spcAft>
              <a:buNone/>
            </a:pPr>
            <a:r>
              <a:t/>
            </a:r>
            <a:endParaRPr b="1" sz="400">
              <a:latin typeface="Raleway"/>
              <a:ea typeface="Raleway"/>
              <a:cs typeface="Raleway"/>
              <a:sym typeface="Raleway"/>
            </a:endParaRPr>
          </a:p>
        </p:txBody>
      </p:sp>
      <p:sp>
        <p:nvSpPr>
          <p:cNvPr id="269" name="Google Shape;269;p32"/>
          <p:cNvSpPr txBox="1"/>
          <p:nvPr/>
        </p:nvSpPr>
        <p:spPr>
          <a:xfrm>
            <a:off x="445050" y="780650"/>
            <a:ext cx="7777200" cy="540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200"/>
              </a:spcAft>
              <a:buNone/>
            </a:pPr>
            <a:r>
              <a:rPr lang="en" sz="1200">
                <a:solidFill>
                  <a:srgbClr val="24292E"/>
                </a:solidFill>
              </a:rPr>
              <a:t>Feature Importance</a:t>
            </a:r>
            <a:endParaRPr>
              <a:latin typeface="Lato"/>
              <a:ea typeface="Lato"/>
              <a:cs typeface="Lato"/>
              <a:sym typeface="Lato"/>
            </a:endParaRPr>
          </a:p>
        </p:txBody>
      </p:sp>
      <p:sp>
        <p:nvSpPr>
          <p:cNvPr id="270" name="Google Shape;270;p32"/>
          <p:cNvSpPr txBox="1"/>
          <p:nvPr/>
        </p:nvSpPr>
        <p:spPr>
          <a:xfrm>
            <a:off x="753875" y="4273025"/>
            <a:ext cx="7777200" cy="1584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2"/>
              </a:buClr>
              <a:buSzPts val="1100"/>
              <a:buFont typeface="Arial"/>
              <a:buNone/>
            </a:pPr>
            <a:r>
              <a:rPr lang="en" sz="1200">
                <a:solidFill>
                  <a:srgbClr val="24292E"/>
                </a:solidFill>
                <a:latin typeface="Calibri"/>
                <a:ea typeface="Calibri"/>
                <a:cs typeface="Calibri"/>
                <a:sym typeface="Calibri"/>
              </a:rPr>
              <a:t>The top three variables the model is dependent on mostly are smartscreen_AVProdctsInstalled_existsnotset1.0, AVProductStatesIdentifier_53477.0 and Engine version</a:t>
            </a:r>
            <a:endParaRPr sz="1200">
              <a:solidFill>
                <a:srgbClr val="24292E"/>
              </a:solidFill>
              <a:latin typeface="Calibri"/>
              <a:ea typeface="Calibri"/>
              <a:cs typeface="Calibri"/>
              <a:sym typeface="Calibri"/>
            </a:endParaRPr>
          </a:p>
          <a:p>
            <a:pPr indent="0" lvl="0" marL="0" rtl="0" algn="just">
              <a:lnSpc>
                <a:spcPct val="115000"/>
              </a:lnSpc>
              <a:spcBef>
                <a:spcPts val="1200"/>
              </a:spcBef>
              <a:spcAft>
                <a:spcPts val="1200"/>
              </a:spcAft>
              <a:buNone/>
            </a:pPr>
            <a:r>
              <a:t/>
            </a:r>
            <a:endParaRPr b="1" sz="1200">
              <a:solidFill>
                <a:srgbClr val="24292E"/>
              </a:solidFill>
            </a:endParaRPr>
          </a:p>
        </p:txBody>
      </p:sp>
      <p:pic>
        <p:nvPicPr>
          <p:cNvPr id="271" name="Google Shape;271;p32"/>
          <p:cNvPicPr preferRelativeResize="0"/>
          <p:nvPr/>
        </p:nvPicPr>
        <p:blipFill>
          <a:blip r:embed="rId3">
            <a:alphaModFix/>
          </a:blip>
          <a:stretch>
            <a:fillRect/>
          </a:stretch>
        </p:blipFill>
        <p:spPr>
          <a:xfrm>
            <a:off x="1990500" y="913938"/>
            <a:ext cx="4686300" cy="3171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5" name="Shape 275"/>
        <p:cNvGrpSpPr/>
        <p:nvPr/>
      </p:nvGrpSpPr>
      <p:grpSpPr>
        <a:xfrm>
          <a:off x="0" y="0"/>
          <a:ext cx="0" cy="0"/>
          <a:chOff x="0" y="0"/>
          <a:chExt cx="0" cy="0"/>
        </a:xfrm>
      </p:grpSpPr>
      <p:sp>
        <p:nvSpPr>
          <p:cNvPr id="276" name="Google Shape;276;p33"/>
          <p:cNvSpPr txBox="1"/>
          <p:nvPr/>
        </p:nvSpPr>
        <p:spPr>
          <a:xfrm>
            <a:off x="360125" y="313150"/>
            <a:ext cx="8157600" cy="704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2400">
                <a:latin typeface="Raleway"/>
                <a:ea typeface="Raleway"/>
                <a:cs typeface="Raleway"/>
                <a:sym typeface="Raleway"/>
              </a:rPr>
              <a:t>Feature impact on target</a:t>
            </a:r>
            <a:endParaRPr b="1" sz="2400">
              <a:latin typeface="Raleway"/>
              <a:ea typeface="Raleway"/>
              <a:cs typeface="Raleway"/>
              <a:sym typeface="Raleway"/>
            </a:endParaRPr>
          </a:p>
        </p:txBody>
      </p:sp>
      <p:sp>
        <p:nvSpPr>
          <p:cNvPr id="277" name="Google Shape;277;p33"/>
          <p:cNvSpPr txBox="1"/>
          <p:nvPr/>
        </p:nvSpPr>
        <p:spPr>
          <a:xfrm>
            <a:off x="977625" y="3728125"/>
            <a:ext cx="6347400" cy="547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b="1" lang="en">
                <a:latin typeface="Calibri"/>
                <a:ea typeface="Calibri"/>
                <a:cs typeface="Calibri"/>
                <a:sym typeface="Calibri"/>
              </a:rPr>
              <a:t>smartscreen_AVProdctsInstalled_existsnotset1.0</a:t>
            </a:r>
            <a:r>
              <a:rPr b="1" lang="en" sz="1200">
                <a:solidFill>
                  <a:srgbClr val="24292E"/>
                </a:solidFill>
                <a:latin typeface="Calibri"/>
                <a:ea typeface="Calibri"/>
                <a:cs typeface="Calibri"/>
                <a:sym typeface="Calibri"/>
              </a:rPr>
              <a:t> </a:t>
            </a:r>
            <a:r>
              <a:rPr lang="en">
                <a:latin typeface="Lato"/>
                <a:ea typeface="Lato"/>
                <a:cs typeface="Lato"/>
                <a:sym typeface="Lato"/>
              </a:rPr>
              <a:t>is positively </a:t>
            </a:r>
            <a:r>
              <a:rPr lang="en">
                <a:latin typeface="Lato"/>
                <a:ea typeface="Lato"/>
                <a:cs typeface="Lato"/>
                <a:sym typeface="Lato"/>
              </a:rPr>
              <a:t>correlated</a:t>
            </a:r>
            <a:r>
              <a:rPr lang="en">
                <a:latin typeface="Lato"/>
                <a:ea typeface="Lato"/>
                <a:cs typeface="Lato"/>
                <a:sym typeface="Lato"/>
              </a:rPr>
              <a:t> to the target variable</a:t>
            </a:r>
            <a:endParaRPr>
              <a:latin typeface="Lato"/>
              <a:ea typeface="Lato"/>
              <a:cs typeface="Lato"/>
              <a:sym typeface="Lato"/>
            </a:endParaRPr>
          </a:p>
          <a:p>
            <a:pPr indent="-317500" lvl="0" marL="457200" rtl="0" algn="l">
              <a:spcBef>
                <a:spcPts val="0"/>
              </a:spcBef>
              <a:spcAft>
                <a:spcPts val="0"/>
              </a:spcAft>
              <a:buSzPts val="1400"/>
              <a:buFont typeface="Lato"/>
              <a:buChar char="●"/>
            </a:pPr>
            <a:r>
              <a:rPr b="1" lang="en">
                <a:latin typeface="Lato"/>
                <a:ea typeface="Lato"/>
                <a:cs typeface="Lato"/>
                <a:sym typeface="Lato"/>
              </a:rPr>
              <a:t>EngineVersion </a:t>
            </a:r>
            <a:r>
              <a:rPr lang="en">
                <a:latin typeface="Lato"/>
                <a:ea typeface="Lato"/>
                <a:cs typeface="Lato"/>
                <a:sym typeface="Lato"/>
              </a:rPr>
              <a:t>is negatively </a:t>
            </a:r>
            <a:r>
              <a:rPr lang="en">
                <a:latin typeface="Lato"/>
                <a:ea typeface="Lato"/>
                <a:cs typeface="Lato"/>
                <a:sym typeface="Lato"/>
              </a:rPr>
              <a:t>correlated</a:t>
            </a:r>
            <a:r>
              <a:rPr lang="en">
                <a:latin typeface="Lato"/>
                <a:ea typeface="Lato"/>
                <a:cs typeface="Lato"/>
                <a:sym typeface="Lato"/>
              </a:rPr>
              <a:t> to the target variable</a:t>
            </a:r>
            <a:endParaRPr>
              <a:latin typeface="Lato"/>
              <a:ea typeface="Lato"/>
              <a:cs typeface="Lato"/>
              <a:sym typeface="Lato"/>
            </a:endParaRPr>
          </a:p>
          <a:p>
            <a:pPr indent="-317500" lvl="0" marL="457200" rtl="0" algn="l">
              <a:spcBef>
                <a:spcPts val="0"/>
              </a:spcBef>
              <a:spcAft>
                <a:spcPts val="0"/>
              </a:spcAft>
              <a:buSzPts val="1400"/>
              <a:buFont typeface="Lato"/>
              <a:buChar char="●"/>
            </a:pPr>
            <a:r>
              <a:rPr b="1" lang="en">
                <a:latin typeface="Calibri"/>
                <a:ea typeface="Calibri"/>
                <a:cs typeface="Calibri"/>
                <a:sym typeface="Calibri"/>
              </a:rPr>
              <a:t>AVProductStatesIdentifier_53477.0</a:t>
            </a:r>
            <a:r>
              <a:rPr b="1" lang="en" sz="1200">
                <a:solidFill>
                  <a:srgbClr val="24292E"/>
                </a:solidFill>
                <a:latin typeface="Calibri"/>
                <a:ea typeface="Calibri"/>
                <a:cs typeface="Calibri"/>
                <a:sym typeface="Calibri"/>
              </a:rPr>
              <a:t> </a:t>
            </a:r>
            <a:r>
              <a:rPr lang="en">
                <a:latin typeface="Lato"/>
                <a:ea typeface="Lato"/>
                <a:cs typeface="Lato"/>
                <a:sym typeface="Lato"/>
              </a:rPr>
              <a:t>is negatively </a:t>
            </a:r>
            <a:r>
              <a:rPr lang="en">
                <a:latin typeface="Lato"/>
                <a:ea typeface="Lato"/>
                <a:cs typeface="Lato"/>
                <a:sym typeface="Lato"/>
              </a:rPr>
              <a:t>correlated</a:t>
            </a:r>
            <a:r>
              <a:rPr lang="en">
                <a:latin typeface="Lato"/>
                <a:ea typeface="Lato"/>
                <a:cs typeface="Lato"/>
                <a:sym typeface="Lato"/>
              </a:rPr>
              <a:t> to the target variable</a:t>
            </a:r>
            <a:endParaRPr>
              <a:latin typeface="Lato"/>
              <a:ea typeface="Lato"/>
              <a:cs typeface="Lato"/>
              <a:sym typeface="Lato"/>
            </a:endParaRPr>
          </a:p>
        </p:txBody>
      </p:sp>
      <p:pic>
        <p:nvPicPr>
          <p:cNvPr id="278" name="Google Shape;278;p33"/>
          <p:cNvPicPr preferRelativeResize="0"/>
          <p:nvPr/>
        </p:nvPicPr>
        <p:blipFill>
          <a:blip r:embed="rId3">
            <a:alphaModFix/>
          </a:blip>
          <a:stretch>
            <a:fillRect/>
          </a:stretch>
        </p:blipFill>
        <p:spPr>
          <a:xfrm>
            <a:off x="2383350" y="911475"/>
            <a:ext cx="4110950" cy="2884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2" name="Shape 282"/>
        <p:cNvGrpSpPr/>
        <p:nvPr/>
      </p:nvGrpSpPr>
      <p:grpSpPr>
        <a:xfrm>
          <a:off x="0" y="0"/>
          <a:ext cx="0" cy="0"/>
          <a:chOff x="0" y="0"/>
          <a:chExt cx="0" cy="0"/>
        </a:xfrm>
      </p:grpSpPr>
      <p:sp>
        <p:nvSpPr>
          <p:cNvPr id="283" name="Google Shape;283;p34"/>
          <p:cNvSpPr txBox="1"/>
          <p:nvPr/>
        </p:nvSpPr>
        <p:spPr>
          <a:xfrm>
            <a:off x="345750" y="493000"/>
            <a:ext cx="8157600" cy="704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2400">
                <a:latin typeface="Raleway"/>
                <a:ea typeface="Raleway"/>
                <a:cs typeface="Raleway"/>
                <a:sym typeface="Raleway"/>
              </a:rPr>
              <a:t>Recommendations</a:t>
            </a:r>
            <a:endParaRPr b="1" sz="2400">
              <a:latin typeface="Raleway"/>
              <a:ea typeface="Raleway"/>
              <a:cs typeface="Raleway"/>
              <a:sym typeface="Raleway"/>
            </a:endParaRPr>
          </a:p>
        </p:txBody>
      </p:sp>
      <p:sp>
        <p:nvSpPr>
          <p:cNvPr id="284" name="Google Shape;284;p34"/>
          <p:cNvSpPr txBox="1"/>
          <p:nvPr/>
        </p:nvSpPr>
        <p:spPr>
          <a:xfrm>
            <a:off x="977625" y="1197700"/>
            <a:ext cx="6347400" cy="22242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2"/>
              </a:buClr>
              <a:buSzPts val="1200"/>
              <a:buFont typeface="Calibri"/>
              <a:buChar char="●"/>
            </a:pPr>
            <a:r>
              <a:rPr lang="en" sz="1200">
                <a:solidFill>
                  <a:schemeClr val="dk2"/>
                </a:solidFill>
                <a:latin typeface="Calibri"/>
                <a:ea typeface="Calibri"/>
                <a:cs typeface="Calibri"/>
                <a:sym typeface="Calibri"/>
              </a:rPr>
              <a:t>The machine with one antivirus software it is better to enable smart screen feature</a:t>
            </a:r>
            <a:endParaRPr sz="1200">
              <a:solidFill>
                <a:schemeClr val="dk2"/>
              </a:solidFill>
              <a:latin typeface="Calibri"/>
              <a:ea typeface="Calibri"/>
              <a:cs typeface="Calibri"/>
              <a:sym typeface="Calibri"/>
            </a:endParaRPr>
          </a:p>
          <a:p>
            <a:pPr indent="-304800" lvl="0" marL="457200" rtl="0" algn="l">
              <a:lnSpc>
                <a:spcPct val="115000"/>
              </a:lnSpc>
              <a:spcBef>
                <a:spcPts val="0"/>
              </a:spcBef>
              <a:spcAft>
                <a:spcPts val="0"/>
              </a:spcAft>
              <a:buClr>
                <a:schemeClr val="dk2"/>
              </a:buClr>
              <a:buSzPts val="1200"/>
              <a:buFont typeface="Calibri"/>
              <a:buChar char="●"/>
            </a:pPr>
            <a:r>
              <a:rPr lang="en" sz="1200">
                <a:solidFill>
                  <a:schemeClr val="dk2"/>
                </a:solidFill>
                <a:latin typeface="Calibri"/>
                <a:ea typeface="Calibri"/>
                <a:cs typeface="Calibri"/>
                <a:sym typeface="Calibri"/>
              </a:rPr>
              <a:t>In the antivirus software, set the configuration to enable which scans of the file before downloading it.</a:t>
            </a:r>
            <a:endParaRPr sz="1200">
              <a:solidFill>
                <a:schemeClr val="dk2"/>
              </a:solidFill>
              <a:latin typeface="Calibri"/>
              <a:ea typeface="Calibri"/>
              <a:cs typeface="Calibri"/>
              <a:sym typeface="Calibri"/>
            </a:endParaRPr>
          </a:p>
          <a:p>
            <a:pPr indent="-304800" lvl="0" marL="457200" rtl="0" algn="l">
              <a:lnSpc>
                <a:spcPct val="115000"/>
              </a:lnSpc>
              <a:spcBef>
                <a:spcPts val="0"/>
              </a:spcBef>
              <a:spcAft>
                <a:spcPts val="0"/>
              </a:spcAft>
              <a:buClr>
                <a:schemeClr val="dk2"/>
              </a:buClr>
              <a:buSzPts val="1200"/>
              <a:buFont typeface="Calibri"/>
              <a:buChar char="●"/>
            </a:pPr>
            <a:r>
              <a:rPr lang="en" sz="1200">
                <a:solidFill>
                  <a:schemeClr val="dk2"/>
                </a:solidFill>
                <a:latin typeface="Calibri"/>
                <a:ea typeface="Calibri"/>
                <a:cs typeface="Calibri"/>
                <a:sym typeface="Calibri"/>
              </a:rPr>
              <a:t>Keep the microsoft defender to the latest version</a:t>
            </a:r>
            <a:endParaRPr b="1">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8" name="Shape 288"/>
        <p:cNvGrpSpPr/>
        <p:nvPr/>
      </p:nvGrpSpPr>
      <p:grpSpPr>
        <a:xfrm>
          <a:off x="0" y="0"/>
          <a:ext cx="0" cy="0"/>
          <a:chOff x="0" y="0"/>
          <a:chExt cx="0" cy="0"/>
        </a:xfrm>
      </p:grpSpPr>
      <p:sp>
        <p:nvSpPr>
          <p:cNvPr id="289" name="Google Shape;289;p35"/>
          <p:cNvSpPr txBox="1"/>
          <p:nvPr/>
        </p:nvSpPr>
        <p:spPr>
          <a:xfrm>
            <a:off x="360125" y="313150"/>
            <a:ext cx="8157600" cy="704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2400">
                <a:latin typeface="Raleway"/>
                <a:ea typeface="Raleway"/>
                <a:cs typeface="Raleway"/>
                <a:sym typeface="Raleway"/>
              </a:rPr>
              <a:t>Future work</a:t>
            </a:r>
            <a:endParaRPr b="1" sz="2400">
              <a:latin typeface="Raleway"/>
              <a:ea typeface="Raleway"/>
              <a:cs typeface="Raleway"/>
              <a:sym typeface="Raleway"/>
            </a:endParaRPr>
          </a:p>
        </p:txBody>
      </p:sp>
      <p:sp>
        <p:nvSpPr>
          <p:cNvPr id="290" name="Google Shape;290;p35"/>
          <p:cNvSpPr txBox="1"/>
          <p:nvPr/>
        </p:nvSpPr>
        <p:spPr>
          <a:xfrm>
            <a:off x="1232975" y="897375"/>
            <a:ext cx="6347400" cy="547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2"/>
              </a:buClr>
              <a:buSzPts val="1100"/>
              <a:buFont typeface="Arial"/>
              <a:buNone/>
            </a:pPr>
            <a:r>
              <a:rPr lang="en" sz="1100">
                <a:solidFill>
                  <a:schemeClr val="dk2"/>
                </a:solidFill>
              </a:rPr>
              <a:t>Here the model is developed only based on the properties of the windows machine, there is a chance that some malware attacks seasonally like for christmas there will be more ads on the browser and people tend to spend more time on the systems and may click on these vulnerable ads containing malwares. So, in the future, time series analysis is done and accordingly a model is developed.</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6"/>
          <p:cNvSpPr txBox="1"/>
          <p:nvPr/>
        </p:nvSpPr>
        <p:spPr>
          <a:xfrm>
            <a:off x="2334625" y="1904200"/>
            <a:ext cx="4202400" cy="141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900">
                <a:latin typeface="Lato"/>
                <a:ea typeface="Lato"/>
                <a:cs typeface="Lato"/>
                <a:sym typeface="Lato"/>
              </a:rPr>
              <a:t>THANK YOU</a:t>
            </a:r>
            <a:endParaRPr b="1" sz="49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5" name="Shape 85"/>
        <p:cNvGrpSpPr/>
        <p:nvPr/>
      </p:nvGrpSpPr>
      <p:grpSpPr>
        <a:xfrm>
          <a:off x="0" y="0"/>
          <a:ext cx="0" cy="0"/>
          <a:chOff x="0" y="0"/>
          <a:chExt cx="0" cy="0"/>
        </a:xfrm>
      </p:grpSpPr>
      <p:pic>
        <p:nvPicPr>
          <p:cNvPr id="86" name="Google Shape;86;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87" name="Google Shape;87;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8" name="Google Shape;88;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1. Intro</a:t>
            </a:r>
            <a:endParaRPr b="1" sz="3000">
              <a:solidFill>
                <a:schemeClr val="lt2"/>
              </a:solidFill>
              <a:latin typeface="Raleway"/>
              <a:ea typeface="Raleway"/>
              <a:cs typeface="Raleway"/>
              <a:sym typeface="Raleway"/>
            </a:endParaRPr>
          </a:p>
        </p:txBody>
      </p:sp>
      <p:sp>
        <p:nvSpPr>
          <p:cNvPr id="89" name="Google Shape;89;p15"/>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317500" lvl="0" marL="457200" rtl="0" algn="l">
              <a:spcBef>
                <a:spcPts val="800"/>
              </a:spcBef>
              <a:spcAft>
                <a:spcPts val="0"/>
              </a:spcAft>
              <a:buClr>
                <a:schemeClr val="dk1"/>
              </a:buClr>
              <a:buSzPts val="1400"/>
              <a:buFont typeface="Raleway"/>
              <a:buChar char="➔"/>
            </a:pPr>
            <a:r>
              <a:rPr lang="en" sz="1050">
                <a:highlight>
                  <a:srgbClr val="FFFFFF"/>
                </a:highlight>
                <a:latin typeface="Arial"/>
                <a:ea typeface="Arial"/>
                <a:cs typeface="Arial"/>
                <a:sym typeface="Arial"/>
              </a:rPr>
              <a:t>The malware industry continues to be a well-organized, well-funded market dedicated to evading traditional security measures. Once a computer is infected by malware, criminals can hurt consumers and enterprises in many ways.</a:t>
            </a:r>
            <a:endParaRPr sz="1050">
              <a:highlight>
                <a:srgbClr val="FFFFFF"/>
              </a:highlight>
              <a:latin typeface="Arial"/>
              <a:ea typeface="Arial"/>
              <a:cs typeface="Arial"/>
              <a:sym typeface="Arial"/>
            </a:endParaRPr>
          </a:p>
          <a:p>
            <a:pPr indent="-317500" lvl="0" marL="457200" rtl="0" algn="l">
              <a:spcBef>
                <a:spcPts val="0"/>
              </a:spcBef>
              <a:spcAft>
                <a:spcPts val="0"/>
              </a:spcAft>
              <a:buClr>
                <a:schemeClr val="dk1"/>
              </a:buClr>
              <a:buSzPts val="1400"/>
              <a:buFont typeface="Raleway"/>
              <a:buChar char="➔"/>
            </a:pPr>
            <a:r>
              <a:rPr lang="en" sz="1050">
                <a:highlight>
                  <a:srgbClr val="FFFFFF"/>
                </a:highlight>
                <a:latin typeface="Arial"/>
                <a:ea typeface="Arial"/>
                <a:cs typeface="Arial"/>
                <a:sym typeface="Arial"/>
              </a:rPr>
              <a:t>With more than </a:t>
            </a:r>
            <a:r>
              <a:rPr i="1" lang="en" sz="1050">
                <a:highlight>
                  <a:srgbClr val="FFFFFF"/>
                </a:highlight>
                <a:latin typeface="Arial"/>
                <a:ea typeface="Arial"/>
                <a:cs typeface="Arial"/>
                <a:sym typeface="Arial"/>
              </a:rPr>
              <a:t>one billion </a:t>
            </a:r>
            <a:r>
              <a:rPr lang="en" sz="1050">
                <a:highlight>
                  <a:srgbClr val="FFFFFF"/>
                </a:highlight>
                <a:latin typeface="Arial"/>
                <a:ea typeface="Arial"/>
                <a:cs typeface="Arial"/>
                <a:sym typeface="Arial"/>
              </a:rPr>
              <a:t>enterprise and consumer customers, </a:t>
            </a:r>
            <a:r>
              <a:rPr lang="en" sz="1050">
                <a:solidFill>
                  <a:srgbClr val="008ABC"/>
                </a:solidFill>
                <a:highlight>
                  <a:srgbClr val="FFFFFF"/>
                </a:highlight>
                <a:uFill>
                  <a:noFill/>
                </a:uFill>
                <a:latin typeface="Arial"/>
                <a:ea typeface="Arial"/>
                <a:cs typeface="Arial"/>
                <a:sym typeface="Arial"/>
                <a:hlinkClick r:id="rId5">
                  <a:extLst>
                    <a:ext uri="{A12FA001-AC4F-418D-AE19-62706E023703}">
                      <ahyp:hlinkClr val="tx"/>
                    </a:ext>
                  </a:extLst>
                </a:hlinkClick>
              </a:rPr>
              <a:t>Microsoft</a:t>
            </a:r>
            <a:r>
              <a:rPr lang="en" sz="1050">
                <a:highlight>
                  <a:srgbClr val="FFFFFF"/>
                </a:highlight>
                <a:latin typeface="Arial"/>
                <a:ea typeface="Arial"/>
                <a:cs typeface="Arial"/>
                <a:sym typeface="Arial"/>
              </a:rPr>
              <a:t> takes this problem very seriously and is deeply invested in improving security.</a:t>
            </a:r>
            <a:endParaRPr sz="1050">
              <a:highlight>
                <a:srgbClr val="FFFFFF"/>
              </a:highlight>
              <a:latin typeface="Arial"/>
              <a:ea typeface="Arial"/>
              <a:cs typeface="Arial"/>
              <a:sym typeface="Arial"/>
            </a:endParaRPr>
          </a:p>
          <a:p>
            <a:pPr indent="0" lvl="0" marL="457200" rtl="0" algn="l">
              <a:spcBef>
                <a:spcPts val="800"/>
              </a:spcBef>
              <a:spcAft>
                <a:spcPts val="0"/>
              </a:spcAft>
              <a:buNone/>
            </a:pPr>
            <a:r>
              <a:t/>
            </a:r>
            <a:endParaRPr sz="1050">
              <a:highlight>
                <a:srgbClr val="FFFFFF"/>
              </a:highlight>
              <a:latin typeface="Arial"/>
              <a:ea typeface="Arial"/>
              <a:cs typeface="Arial"/>
              <a:sym typeface="Arial"/>
            </a:endParaRPr>
          </a:p>
          <a:p>
            <a:pPr indent="0" lvl="0" marL="457200" rtl="0" algn="l">
              <a:spcBef>
                <a:spcPts val="800"/>
              </a:spcBef>
              <a:spcAft>
                <a:spcPts val="1000"/>
              </a:spcAft>
              <a:buNone/>
            </a:pPr>
            <a:r>
              <a:t/>
            </a:r>
            <a:endParaRPr sz="12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type="title"/>
          </p:nvPr>
        </p:nvSpPr>
        <p:spPr>
          <a:xfrm>
            <a:off x="283100" y="712150"/>
            <a:ext cx="8631600" cy="100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solidFill>
                <a:schemeClr val="accent5"/>
              </a:solidFill>
            </a:endParaRPr>
          </a:p>
        </p:txBody>
      </p:sp>
      <p:sp>
        <p:nvSpPr>
          <p:cNvPr id="95" name="Google Shape;95;p16"/>
          <p:cNvSpPr txBox="1"/>
          <p:nvPr>
            <p:ph type="title"/>
          </p:nvPr>
        </p:nvSpPr>
        <p:spPr>
          <a:xfrm>
            <a:off x="337900" y="1616150"/>
            <a:ext cx="8631600" cy="1002300"/>
          </a:xfrm>
          <a:prstGeom prst="rect">
            <a:avLst/>
          </a:prstGeom>
        </p:spPr>
        <p:txBody>
          <a:bodyPr anchorCtr="0" anchor="t" bIns="91425" lIns="91425" spcFirstLastPara="1" rIns="91425" wrap="square" tIns="91425">
            <a:noAutofit/>
          </a:bodyPr>
          <a:lstStyle/>
          <a:p>
            <a:pPr indent="457200" lvl="0" marL="0" rtl="0" algn="just">
              <a:lnSpc>
                <a:spcPct val="115000"/>
              </a:lnSpc>
              <a:spcBef>
                <a:spcPts val="0"/>
              </a:spcBef>
              <a:spcAft>
                <a:spcPts val="1200"/>
              </a:spcAft>
              <a:buClr>
                <a:schemeClr val="dk2"/>
              </a:buClr>
              <a:buSzPts val="1100"/>
              <a:buFont typeface="Arial"/>
              <a:buNone/>
            </a:pPr>
            <a:r>
              <a:rPr b="0" lang="en" sz="2000">
                <a:latin typeface="Calibri"/>
                <a:ea typeface="Calibri"/>
                <a:cs typeface="Calibri"/>
                <a:sym typeface="Calibri"/>
              </a:rPr>
              <a:t>The objective of this project is to predict a Windows machine’s probability of getting infected by various families of malware, based on different properties of that machine.</a:t>
            </a:r>
            <a:endParaRPr sz="5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260849" y="31820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a:solidFill>
                  <a:schemeClr val="accent5"/>
                </a:solidFill>
              </a:rPr>
              <a:t>Data Wrangling</a:t>
            </a:r>
            <a:endParaRPr b="0" sz="2400"/>
          </a:p>
        </p:txBody>
      </p:sp>
      <p:grpSp>
        <p:nvGrpSpPr>
          <p:cNvPr id="101" name="Google Shape;101;p17"/>
          <p:cNvGrpSpPr/>
          <p:nvPr/>
        </p:nvGrpSpPr>
        <p:grpSpPr>
          <a:xfrm>
            <a:off x="363524" y="1258050"/>
            <a:ext cx="2660636" cy="2547000"/>
            <a:chOff x="363524" y="1258050"/>
            <a:chExt cx="2660636" cy="2547000"/>
          </a:xfrm>
        </p:grpSpPr>
        <p:sp>
          <p:nvSpPr>
            <p:cNvPr id="102" name="Google Shape;102;p17"/>
            <p:cNvSpPr/>
            <p:nvPr/>
          </p:nvSpPr>
          <p:spPr>
            <a:xfrm rot="2700000">
              <a:off x="1356161" y="1011412"/>
              <a:ext cx="561726" cy="3040276"/>
            </a:xfrm>
            <a:prstGeom prst="roundRect">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580539"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802017"/>
                  </a:solidFill>
                  <a:latin typeface="Roboto"/>
                  <a:ea typeface="Roboto"/>
                  <a:cs typeface="Roboto"/>
                  <a:sym typeface="Roboto"/>
                </a:rPr>
                <a:t>1</a:t>
              </a:r>
              <a:endParaRPr b="1" sz="1200">
                <a:solidFill>
                  <a:srgbClr val="802017"/>
                </a:solidFill>
                <a:latin typeface="Roboto"/>
                <a:ea typeface="Roboto"/>
                <a:cs typeface="Roboto"/>
                <a:sym typeface="Roboto"/>
              </a:endParaRPr>
            </a:p>
          </p:txBody>
        </p:sp>
        <p:sp>
          <p:nvSpPr>
            <p:cNvPr id="104" name="Google Shape;104;p17"/>
            <p:cNvSpPr txBox="1"/>
            <p:nvPr/>
          </p:nvSpPr>
          <p:spPr>
            <a:xfrm rot="-2700000">
              <a:off x="567889" y="2239754"/>
              <a:ext cx="2336422"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Roboto"/>
                  <a:ea typeface="Roboto"/>
                  <a:cs typeface="Roboto"/>
                  <a:sym typeface="Roboto"/>
                </a:rPr>
                <a:t>Data Collection</a:t>
              </a:r>
              <a:endParaRPr b="1" sz="800">
                <a:solidFill>
                  <a:srgbClr val="FFFFFF"/>
                </a:solidFill>
                <a:latin typeface="Roboto"/>
                <a:ea typeface="Roboto"/>
                <a:cs typeface="Roboto"/>
                <a:sym typeface="Roboto"/>
              </a:endParaRPr>
            </a:p>
          </p:txBody>
        </p:sp>
        <p:sp>
          <p:nvSpPr>
            <p:cNvPr id="105" name="Google Shape;105;p17"/>
            <p:cNvSpPr txBox="1"/>
            <p:nvPr/>
          </p:nvSpPr>
          <p:spPr>
            <a:xfrm rot="-2700000">
              <a:off x="963846" y="2499622"/>
              <a:ext cx="2203628" cy="50742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200"/>
                </a:spcAft>
                <a:buNone/>
              </a:pPr>
              <a:r>
                <a:rPr lang="en" sz="800">
                  <a:solidFill>
                    <a:schemeClr val="lt1"/>
                  </a:solidFill>
                  <a:latin typeface="Roboto"/>
                  <a:ea typeface="Roboto"/>
                  <a:cs typeface="Roboto"/>
                  <a:sym typeface="Roboto"/>
                </a:rPr>
                <a:t>Data was collected from the </a:t>
              </a:r>
              <a:r>
                <a:rPr lang="en" sz="800" u="sng">
                  <a:solidFill>
                    <a:schemeClr val="hlink"/>
                  </a:solidFill>
                  <a:latin typeface="Roboto"/>
                  <a:ea typeface="Roboto"/>
                  <a:cs typeface="Roboto"/>
                  <a:sym typeface="Roboto"/>
                  <a:hlinkClick r:id="rId3"/>
                </a:rPr>
                <a:t>kaggle websit</a:t>
              </a:r>
              <a:r>
                <a:rPr lang="en" sz="800">
                  <a:solidFill>
                    <a:schemeClr val="lt1"/>
                  </a:solidFill>
                  <a:latin typeface="Roboto"/>
                  <a:ea typeface="Roboto"/>
                  <a:cs typeface="Roboto"/>
                  <a:sym typeface="Roboto"/>
                </a:rPr>
                <a:t>e sourced from by </a:t>
              </a:r>
              <a:r>
                <a:rPr lang="en" sz="800">
                  <a:solidFill>
                    <a:schemeClr val="lt1"/>
                  </a:solidFill>
                  <a:uFill>
                    <a:noFill/>
                  </a:uFill>
                  <a:latin typeface="Roboto"/>
                  <a:ea typeface="Roboto"/>
                  <a:cs typeface="Roboto"/>
                  <a:sym typeface="Roboto"/>
                  <a:hlinkClick r:id="rId4">
                    <a:extLst>
                      <a:ext uri="{A12FA001-AC4F-418D-AE19-62706E023703}">
                        <ahyp:hlinkClr val="tx"/>
                      </a:ext>
                    </a:extLst>
                  </a:hlinkClick>
                </a:rPr>
                <a:t>Micro</a:t>
              </a:r>
              <a:r>
                <a:rPr lang="en" sz="800">
                  <a:solidFill>
                    <a:schemeClr val="lt1"/>
                  </a:solidFill>
                  <a:latin typeface="Roboto"/>
                  <a:ea typeface="Roboto"/>
                  <a:cs typeface="Roboto"/>
                  <a:sym typeface="Roboto"/>
                </a:rPr>
                <a:t>soft </a:t>
              </a:r>
              <a:endParaRPr sz="800">
                <a:solidFill>
                  <a:schemeClr val="lt1"/>
                </a:solidFill>
                <a:latin typeface="Roboto"/>
                <a:ea typeface="Roboto"/>
                <a:cs typeface="Roboto"/>
                <a:sym typeface="Roboto"/>
              </a:endParaRPr>
            </a:p>
          </p:txBody>
        </p:sp>
      </p:grpSp>
      <p:grpSp>
        <p:nvGrpSpPr>
          <p:cNvPr id="106" name="Google Shape;106;p17"/>
          <p:cNvGrpSpPr/>
          <p:nvPr/>
        </p:nvGrpSpPr>
        <p:grpSpPr>
          <a:xfrm>
            <a:off x="2273746" y="1258050"/>
            <a:ext cx="2594961" cy="2547000"/>
            <a:chOff x="2273746" y="1258050"/>
            <a:chExt cx="2594961" cy="2547000"/>
          </a:xfrm>
        </p:grpSpPr>
        <p:sp>
          <p:nvSpPr>
            <p:cNvPr id="107" name="Google Shape;107;p17"/>
            <p:cNvSpPr/>
            <p:nvPr/>
          </p:nvSpPr>
          <p:spPr>
            <a:xfrm rot="2700000">
              <a:off x="3266383" y="1011412"/>
              <a:ext cx="561726" cy="3040276"/>
            </a:xfrm>
            <a:prstGeom prst="roundRect">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p:nvPr/>
          </p:nvSpPr>
          <p:spPr>
            <a:xfrm>
              <a:off x="2490761"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72A1E"/>
                  </a:solidFill>
                  <a:latin typeface="Roboto"/>
                  <a:ea typeface="Roboto"/>
                  <a:cs typeface="Roboto"/>
                  <a:sym typeface="Roboto"/>
                </a:rPr>
                <a:t>2</a:t>
              </a:r>
              <a:endParaRPr b="1" sz="1200">
                <a:solidFill>
                  <a:srgbClr val="A72A1E"/>
                </a:solidFill>
                <a:latin typeface="Roboto"/>
                <a:ea typeface="Roboto"/>
                <a:cs typeface="Roboto"/>
                <a:sym typeface="Roboto"/>
              </a:endParaRPr>
            </a:p>
          </p:txBody>
        </p:sp>
        <p:sp>
          <p:nvSpPr>
            <p:cNvPr id="109" name="Google Shape;109;p17"/>
            <p:cNvSpPr txBox="1"/>
            <p:nvPr/>
          </p:nvSpPr>
          <p:spPr>
            <a:xfrm rot="-2700000">
              <a:off x="2473968" y="2237954"/>
              <a:ext cx="2341513"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Roboto"/>
                  <a:ea typeface="Roboto"/>
                  <a:cs typeface="Roboto"/>
                  <a:sym typeface="Roboto"/>
                </a:rPr>
                <a:t>Understanding Dataset</a:t>
              </a:r>
              <a:endParaRPr b="1" sz="800">
                <a:solidFill>
                  <a:srgbClr val="FFFFFF"/>
                </a:solidFill>
                <a:latin typeface="Roboto"/>
                <a:ea typeface="Roboto"/>
                <a:cs typeface="Roboto"/>
                <a:sym typeface="Roboto"/>
              </a:endParaRPr>
            </a:p>
          </p:txBody>
        </p:sp>
        <p:sp>
          <p:nvSpPr>
            <p:cNvPr id="110" name="Google Shape;110;p17"/>
            <p:cNvSpPr txBox="1"/>
            <p:nvPr/>
          </p:nvSpPr>
          <p:spPr>
            <a:xfrm rot="-2700000">
              <a:off x="2808393" y="2367297"/>
              <a:ext cx="2203628" cy="50742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100"/>
                </a:spcBef>
                <a:spcAft>
                  <a:spcPts val="0"/>
                </a:spcAft>
                <a:buClr>
                  <a:schemeClr val="dk2"/>
                </a:buClr>
                <a:buSzPts val="1100"/>
                <a:buFont typeface="Arial"/>
                <a:buNone/>
              </a:pPr>
              <a:r>
                <a:rPr lang="en" sz="800">
                  <a:solidFill>
                    <a:schemeClr val="lt1"/>
                  </a:solidFill>
                  <a:latin typeface="Roboto"/>
                  <a:ea typeface="Roboto"/>
                  <a:cs typeface="Roboto"/>
                  <a:sym typeface="Roboto"/>
                </a:rPr>
                <a:t>Each row in this dataset corresponds to a machine, uniquely identified by a Machine Identifier. HasDetections is the ground truth and indicates that Malware was detected on the machine</a:t>
              </a:r>
              <a:endParaRPr b="1" sz="800">
                <a:solidFill>
                  <a:schemeClr val="lt1"/>
                </a:solidFill>
                <a:latin typeface="Roboto"/>
                <a:ea typeface="Roboto"/>
                <a:cs typeface="Roboto"/>
                <a:sym typeface="Roboto"/>
              </a:endParaRPr>
            </a:p>
          </p:txBody>
        </p:sp>
      </p:grpSp>
      <p:grpSp>
        <p:nvGrpSpPr>
          <p:cNvPr id="111" name="Google Shape;111;p17"/>
          <p:cNvGrpSpPr/>
          <p:nvPr/>
        </p:nvGrpSpPr>
        <p:grpSpPr>
          <a:xfrm>
            <a:off x="4193764" y="1258050"/>
            <a:ext cx="2667911" cy="2547000"/>
            <a:chOff x="4193764" y="1258050"/>
            <a:chExt cx="2667911" cy="2547000"/>
          </a:xfrm>
        </p:grpSpPr>
        <p:sp>
          <p:nvSpPr>
            <p:cNvPr id="112" name="Google Shape;112;p17"/>
            <p:cNvSpPr/>
            <p:nvPr/>
          </p:nvSpPr>
          <p:spPr>
            <a:xfrm rot="2700000">
              <a:off x="5186401" y="1011412"/>
              <a:ext cx="561726" cy="3040276"/>
            </a:xfrm>
            <a:prstGeom prst="roundRect">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a:off x="4410780"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B02C20"/>
                  </a:solidFill>
                  <a:latin typeface="Roboto"/>
                  <a:ea typeface="Roboto"/>
                  <a:cs typeface="Roboto"/>
                  <a:sym typeface="Roboto"/>
                </a:rPr>
                <a:t>3</a:t>
              </a:r>
              <a:endParaRPr b="1" sz="1200">
                <a:solidFill>
                  <a:srgbClr val="B02C20"/>
                </a:solidFill>
                <a:latin typeface="Roboto"/>
                <a:ea typeface="Roboto"/>
                <a:cs typeface="Roboto"/>
                <a:sym typeface="Roboto"/>
              </a:endParaRPr>
            </a:p>
          </p:txBody>
        </p:sp>
        <p:sp>
          <p:nvSpPr>
            <p:cNvPr id="114" name="Google Shape;114;p17"/>
            <p:cNvSpPr txBox="1"/>
            <p:nvPr/>
          </p:nvSpPr>
          <p:spPr>
            <a:xfrm rot="-2700000">
              <a:off x="4400124" y="2240504"/>
              <a:ext cx="2334301"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Roboto"/>
                  <a:ea typeface="Roboto"/>
                  <a:cs typeface="Roboto"/>
                  <a:sym typeface="Roboto"/>
                </a:rPr>
                <a:t>Data Cleaning</a:t>
              </a:r>
              <a:endParaRPr b="1" sz="800">
                <a:solidFill>
                  <a:srgbClr val="FFFFFF"/>
                </a:solidFill>
                <a:latin typeface="Roboto"/>
                <a:ea typeface="Roboto"/>
                <a:cs typeface="Roboto"/>
                <a:sym typeface="Roboto"/>
              </a:endParaRPr>
            </a:p>
          </p:txBody>
        </p:sp>
        <p:sp>
          <p:nvSpPr>
            <p:cNvPr id="115" name="Google Shape;115;p17"/>
            <p:cNvSpPr txBox="1"/>
            <p:nvPr/>
          </p:nvSpPr>
          <p:spPr>
            <a:xfrm rot="-2700000">
              <a:off x="4801361" y="247774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800">
                  <a:solidFill>
                    <a:schemeClr val="lt1"/>
                  </a:solidFill>
                  <a:latin typeface="Roboto"/>
                  <a:ea typeface="Roboto"/>
                  <a:cs typeface="Roboto"/>
                  <a:sym typeface="Roboto"/>
                </a:rPr>
                <a:t>Removed features with more than 50% missing data</a:t>
              </a:r>
              <a:endParaRPr b="1" sz="800">
                <a:solidFill>
                  <a:schemeClr val="lt1"/>
                </a:solidFill>
                <a:latin typeface="Roboto"/>
                <a:ea typeface="Roboto"/>
                <a:cs typeface="Roboto"/>
                <a:sym typeface="Roboto"/>
              </a:endParaRPr>
            </a:p>
          </p:txBody>
        </p:sp>
      </p:grpSp>
      <p:grpSp>
        <p:nvGrpSpPr>
          <p:cNvPr id="116" name="Google Shape;116;p17"/>
          <p:cNvGrpSpPr/>
          <p:nvPr/>
        </p:nvGrpSpPr>
        <p:grpSpPr>
          <a:xfrm>
            <a:off x="6103986" y="1258050"/>
            <a:ext cx="2674686" cy="2547000"/>
            <a:chOff x="6103986" y="1258050"/>
            <a:chExt cx="2674686" cy="2547000"/>
          </a:xfrm>
        </p:grpSpPr>
        <p:sp>
          <p:nvSpPr>
            <p:cNvPr id="117" name="Google Shape;117;p17"/>
            <p:cNvSpPr/>
            <p:nvPr/>
          </p:nvSpPr>
          <p:spPr>
            <a:xfrm rot="2700000">
              <a:off x="7096623" y="1011412"/>
              <a:ext cx="561726" cy="3040276"/>
            </a:xfrm>
            <a:prstGeom prst="roundRect">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p:nvPr/>
          </p:nvSpPr>
          <p:spPr>
            <a:xfrm>
              <a:off x="632100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BE2F22"/>
                  </a:solidFill>
                  <a:latin typeface="Roboto"/>
                  <a:ea typeface="Roboto"/>
                  <a:cs typeface="Roboto"/>
                  <a:sym typeface="Roboto"/>
                </a:rPr>
                <a:t>4</a:t>
              </a:r>
              <a:endParaRPr b="1" sz="1200">
                <a:solidFill>
                  <a:srgbClr val="BE2F22"/>
                </a:solidFill>
                <a:latin typeface="Roboto"/>
                <a:ea typeface="Roboto"/>
                <a:cs typeface="Roboto"/>
                <a:sym typeface="Roboto"/>
              </a:endParaRPr>
            </a:p>
          </p:txBody>
        </p:sp>
        <p:sp>
          <p:nvSpPr>
            <p:cNvPr id="119" name="Google Shape;119;p17"/>
            <p:cNvSpPr txBox="1"/>
            <p:nvPr/>
          </p:nvSpPr>
          <p:spPr>
            <a:xfrm rot="-2700000">
              <a:off x="6306241" y="2238854"/>
              <a:ext cx="2338968"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Roboto"/>
                  <a:ea typeface="Roboto"/>
                  <a:cs typeface="Roboto"/>
                  <a:sym typeface="Roboto"/>
                </a:rPr>
                <a:t>Skewed data</a:t>
              </a:r>
              <a:endParaRPr b="1" sz="800">
                <a:solidFill>
                  <a:srgbClr val="FFFFFF"/>
                </a:solidFill>
                <a:latin typeface="Roboto"/>
                <a:ea typeface="Roboto"/>
                <a:cs typeface="Roboto"/>
                <a:sym typeface="Roboto"/>
              </a:endParaRPr>
            </a:p>
          </p:txBody>
        </p:sp>
        <p:sp>
          <p:nvSpPr>
            <p:cNvPr id="120" name="Google Shape;120;p17"/>
            <p:cNvSpPr txBox="1"/>
            <p:nvPr/>
          </p:nvSpPr>
          <p:spPr>
            <a:xfrm rot="-2700000">
              <a:off x="6718358" y="2499622"/>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800">
                  <a:solidFill>
                    <a:schemeClr val="lt1"/>
                  </a:solidFill>
                  <a:latin typeface="Roboto"/>
                  <a:ea typeface="Roboto"/>
                  <a:cs typeface="Roboto"/>
                  <a:sym typeface="Roboto"/>
                </a:rPr>
                <a:t>Removed features with highly skewed data</a:t>
              </a:r>
              <a:endParaRPr b="1" sz="800">
                <a:solidFill>
                  <a:schemeClr val="lt1"/>
                </a:solidFill>
                <a:latin typeface="Roboto"/>
                <a:ea typeface="Roboto"/>
                <a:cs typeface="Roboto"/>
                <a:sym typeface="Robo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4" name="Shape 124"/>
        <p:cNvGrpSpPr/>
        <p:nvPr/>
      </p:nvGrpSpPr>
      <p:grpSpPr>
        <a:xfrm>
          <a:off x="0" y="0"/>
          <a:ext cx="0" cy="0"/>
          <a:chOff x="0" y="0"/>
          <a:chExt cx="0" cy="0"/>
        </a:xfrm>
      </p:grpSpPr>
      <p:sp>
        <p:nvSpPr>
          <p:cNvPr id="125" name="Google Shape;125;p18"/>
          <p:cNvSpPr txBox="1"/>
          <p:nvPr/>
        </p:nvSpPr>
        <p:spPr>
          <a:xfrm>
            <a:off x="360125" y="313150"/>
            <a:ext cx="8157600" cy="7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latin typeface="Raleway"/>
                <a:ea typeface="Raleway"/>
                <a:cs typeface="Raleway"/>
                <a:sym typeface="Raleway"/>
              </a:rPr>
              <a:t>Exploratory Data Analysis</a:t>
            </a:r>
            <a:endParaRPr b="1" sz="4800">
              <a:latin typeface="Raleway"/>
              <a:ea typeface="Raleway"/>
              <a:cs typeface="Raleway"/>
              <a:sym typeface="Raleway"/>
            </a:endParaRPr>
          </a:p>
          <a:p>
            <a:pPr indent="-381000" lvl="0" marL="457200" rtl="0" algn="l">
              <a:spcBef>
                <a:spcPts val="0"/>
              </a:spcBef>
              <a:spcAft>
                <a:spcPts val="0"/>
              </a:spcAft>
              <a:buSzPts val="2400"/>
              <a:buFont typeface="Raleway"/>
              <a:buChar char="-"/>
            </a:pPr>
            <a:r>
              <a:rPr lang="en" sz="1050"/>
              <a:t> My initial hypothesis is that devices with older versions or builds would have more malware, since their vulnerabilities probably would be more well known, and could be used for malicious ends</a:t>
            </a:r>
            <a:endParaRPr b="1" sz="2400">
              <a:latin typeface="Raleway"/>
              <a:ea typeface="Raleway"/>
              <a:cs typeface="Raleway"/>
              <a:sym typeface="Raleway"/>
            </a:endParaRPr>
          </a:p>
          <a:p>
            <a:pPr indent="-381000" lvl="0" marL="457200" rtl="0" algn="l">
              <a:spcBef>
                <a:spcPts val="0"/>
              </a:spcBef>
              <a:spcAft>
                <a:spcPts val="0"/>
              </a:spcAft>
              <a:buSzPts val="2400"/>
              <a:buFont typeface="Raleway"/>
              <a:buChar char="-"/>
            </a:pPr>
            <a:r>
              <a:rPr b="1" lang="en" sz="2400">
                <a:latin typeface="Raleway"/>
                <a:ea typeface="Raleway"/>
                <a:cs typeface="Raleway"/>
                <a:sym typeface="Raleway"/>
              </a:rPr>
              <a:t>Column type distribution</a:t>
            </a:r>
            <a:endParaRPr b="1" sz="2400">
              <a:latin typeface="Raleway"/>
              <a:ea typeface="Raleway"/>
              <a:cs typeface="Raleway"/>
              <a:sym typeface="Raleway"/>
            </a:endParaRPr>
          </a:p>
          <a:p>
            <a:pPr indent="0" lvl="0" marL="457200" rtl="0" algn="l">
              <a:spcBef>
                <a:spcPts val="0"/>
              </a:spcBef>
              <a:spcAft>
                <a:spcPts val="0"/>
              </a:spcAft>
              <a:buNone/>
            </a:pPr>
            <a:r>
              <a:t/>
            </a:r>
            <a:endParaRPr b="1" sz="2400">
              <a:latin typeface="Raleway"/>
              <a:ea typeface="Raleway"/>
              <a:cs typeface="Raleway"/>
              <a:sym typeface="Raleway"/>
            </a:endParaRPr>
          </a:p>
        </p:txBody>
      </p:sp>
      <p:pic>
        <p:nvPicPr>
          <p:cNvPr id="126" name="Google Shape;126;p18"/>
          <p:cNvPicPr preferRelativeResize="0"/>
          <p:nvPr/>
        </p:nvPicPr>
        <p:blipFill>
          <a:blip r:embed="rId3">
            <a:alphaModFix/>
          </a:blip>
          <a:stretch>
            <a:fillRect/>
          </a:stretch>
        </p:blipFill>
        <p:spPr>
          <a:xfrm>
            <a:off x="3545725" y="2022000"/>
            <a:ext cx="3033574" cy="2260600"/>
          </a:xfrm>
          <a:prstGeom prst="rect">
            <a:avLst/>
          </a:prstGeom>
          <a:noFill/>
          <a:ln>
            <a:noFill/>
          </a:ln>
        </p:spPr>
      </p:pic>
      <p:sp>
        <p:nvSpPr>
          <p:cNvPr id="127" name="Google Shape;127;p18"/>
          <p:cNvSpPr txBox="1"/>
          <p:nvPr/>
        </p:nvSpPr>
        <p:spPr>
          <a:xfrm>
            <a:off x="663925" y="4530650"/>
            <a:ext cx="6062700" cy="299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70% of the features are categorical columns</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1" name="Shape 131"/>
        <p:cNvGrpSpPr/>
        <p:nvPr/>
      </p:nvGrpSpPr>
      <p:grpSpPr>
        <a:xfrm>
          <a:off x="0" y="0"/>
          <a:ext cx="0" cy="0"/>
          <a:chOff x="0" y="0"/>
          <a:chExt cx="0" cy="0"/>
        </a:xfrm>
      </p:grpSpPr>
      <p:sp>
        <p:nvSpPr>
          <p:cNvPr id="132" name="Google Shape;132;p19"/>
          <p:cNvSpPr txBox="1"/>
          <p:nvPr/>
        </p:nvSpPr>
        <p:spPr>
          <a:xfrm>
            <a:off x="360125" y="313150"/>
            <a:ext cx="8157600" cy="7047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aleway"/>
              <a:buChar char="-"/>
            </a:pPr>
            <a:r>
              <a:rPr b="1" lang="en" sz="2400">
                <a:latin typeface="Raleway"/>
                <a:ea typeface="Raleway"/>
                <a:cs typeface="Raleway"/>
                <a:sym typeface="Raleway"/>
              </a:rPr>
              <a:t> Features related to version</a:t>
            </a:r>
            <a:endParaRPr b="1" sz="2400">
              <a:latin typeface="Raleway"/>
              <a:ea typeface="Raleway"/>
              <a:cs typeface="Raleway"/>
              <a:sym typeface="Raleway"/>
            </a:endParaRPr>
          </a:p>
          <a:p>
            <a:pPr indent="0" lvl="0" marL="457200" rtl="0" algn="l">
              <a:spcBef>
                <a:spcPts val="0"/>
              </a:spcBef>
              <a:spcAft>
                <a:spcPts val="0"/>
              </a:spcAft>
              <a:buNone/>
            </a:pPr>
            <a:r>
              <a:t/>
            </a:r>
            <a:endParaRPr b="1" sz="2400">
              <a:latin typeface="Raleway"/>
              <a:ea typeface="Raleway"/>
              <a:cs typeface="Raleway"/>
              <a:sym typeface="Raleway"/>
            </a:endParaRPr>
          </a:p>
        </p:txBody>
      </p:sp>
      <p:pic>
        <p:nvPicPr>
          <p:cNvPr id="133" name="Google Shape;133;p19"/>
          <p:cNvPicPr preferRelativeResize="0"/>
          <p:nvPr/>
        </p:nvPicPr>
        <p:blipFill>
          <a:blip r:embed="rId3">
            <a:alphaModFix/>
          </a:blip>
          <a:stretch>
            <a:fillRect/>
          </a:stretch>
        </p:blipFill>
        <p:spPr>
          <a:xfrm>
            <a:off x="984900" y="819050"/>
            <a:ext cx="4479599" cy="2026300"/>
          </a:xfrm>
          <a:prstGeom prst="rect">
            <a:avLst/>
          </a:prstGeom>
          <a:noFill/>
          <a:ln>
            <a:noFill/>
          </a:ln>
        </p:spPr>
      </p:pic>
      <p:pic>
        <p:nvPicPr>
          <p:cNvPr id="134" name="Google Shape;134;p19"/>
          <p:cNvPicPr preferRelativeResize="0"/>
          <p:nvPr/>
        </p:nvPicPr>
        <p:blipFill>
          <a:blip r:embed="rId4">
            <a:alphaModFix/>
          </a:blip>
          <a:stretch>
            <a:fillRect/>
          </a:stretch>
        </p:blipFill>
        <p:spPr>
          <a:xfrm>
            <a:off x="984900" y="2899675"/>
            <a:ext cx="4479599" cy="2082475"/>
          </a:xfrm>
          <a:prstGeom prst="rect">
            <a:avLst/>
          </a:prstGeom>
          <a:noFill/>
          <a:ln>
            <a:noFill/>
          </a:ln>
        </p:spPr>
      </p:pic>
      <p:sp>
        <p:nvSpPr>
          <p:cNvPr id="135" name="Google Shape;135;p19"/>
          <p:cNvSpPr txBox="1"/>
          <p:nvPr/>
        </p:nvSpPr>
        <p:spPr>
          <a:xfrm>
            <a:off x="5836600" y="1641550"/>
            <a:ext cx="2604600" cy="2239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sz="1050">
                <a:solidFill>
                  <a:schemeClr val="dk2"/>
                </a:solidFill>
              </a:rPr>
              <a:t>EngineVersion and AppVersion: Both distributions seems to be almost the same</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9" name="Shape 139"/>
        <p:cNvGrpSpPr/>
        <p:nvPr/>
      </p:nvGrpSpPr>
      <p:grpSpPr>
        <a:xfrm>
          <a:off x="0" y="0"/>
          <a:ext cx="0" cy="0"/>
          <a:chOff x="0" y="0"/>
          <a:chExt cx="0" cy="0"/>
        </a:xfrm>
      </p:grpSpPr>
      <p:sp>
        <p:nvSpPr>
          <p:cNvPr id="140" name="Google Shape;140;p20"/>
          <p:cNvSpPr txBox="1"/>
          <p:nvPr/>
        </p:nvSpPr>
        <p:spPr>
          <a:xfrm>
            <a:off x="228800" y="-58950"/>
            <a:ext cx="8157600" cy="7047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aleway"/>
              <a:buChar char="-"/>
            </a:pPr>
            <a:r>
              <a:rPr b="1" lang="en" sz="2400">
                <a:latin typeface="Raleway"/>
                <a:ea typeface="Raleway"/>
                <a:cs typeface="Raleway"/>
                <a:sym typeface="Raleway"/>
              </a:rPr>
              <a:t> Features related to Build</a:t>
            </a:r>
            <a:endParaRPr b="1" sz="2400">
              <a:latin typeface="Raleway"/>
              <a:ea typeface="Raleway"/>
              <a:cs typeface="Raleway"/>
              <a:sym typeface="Raleway"/>
            </a:endParaRPr>
          </a:p>
          <a:p>
            <a:pPr indent="0" lvl="0" marL="457200" rtl="0" algn="l">
              <a:spcBef>
                <a:spcPts val="0"/>
              </a:spcBef>
              <a:spcAft>
                <a:spcPts val="0"/>
              </a:spcAft>
              <a:buNone/>
            </a:pPr>
            <a:r>
              <a:t/>
            </a:r>
            <a:endParaRPr b="1" sz="2400">
              <a:latin typeface="Raleway"/>
              <a:ea typeface="Raleway"/>
              <a:cs typeface="Raleway"/>
              <a:sym typeface="Raleway"/>
            </a:endParaRPr>
          </a:p>
        </p:txBody>
      </p:sp>
      <p:pic>
        <p:nvPicPr>
          <p:cNvPr id="141" name="Google Shape;141;p20"/>
          <p:cNvPicPr preferRelativeResize="0"/>
          <p:nvPr/>
        </p:nvPicPr>
        <p:blipFill>
          <a:blip r:embed="rId3">
            <a:alphaModFix/>
          </a:blip>
          <a:stretch>
            <a:fillRect/>
          </a:stretch>
        </p:blipFill>
        <p:spPr>
          <a:xfrm>
            <a:off x="655012" y="509850"/>
            <a:ext cx="4604139" cy="2279925"/>
          </a:xfrm>
          <a:prstGeom prst="rect">
            <a:avLst/>
          </a:prstGeom>
          <a:noFill/>
          <a:ln>
            <a:noFill/>
          </a:ln>
        </p:spPr>
      </p:pic>
      <p:pic>
        <p:nvPicPr>
          <p:cNvPr id="142" name="Google Shape;142;p20"/>
          <p:cNvPicPr preferRelativeResize="0"/>
          <p:nvPr/>
        </p:nvPicPr>
        <p:blipFill>
          <a:blip r:embed="rId4">
            <a:alphaModFix/>
          </a:blip>
          <a:stretch>
            <a:fillRect/>
          </a:stretch>
        </p:blipFill>
        <p:spPr>
          <a:xfrm>
            <a:off x="666550" y="2746000"/>
            <a:ext cx="4559850" cy="2279925"/>
          </a:xfrm>
          <a:prstGeom prst="rect">
            <a:avLst/>
          </a:prstGeom>
          <a:noFill/>
          <a:ln>
            <a:noFill/>
          </a:ln>
        </p:spPr>
      </p:pic>
      <p:sp>
        <p:nvSpPr>
          <p:cNvPr id="143" name="Google Shape;143;p20"/>
          <p:cNvSpPr txBox="1"/>
          <p:nvPr/>
        </p:nvSpPr>
        <p:spPr>
          <a:xfrm>
            <a:off x="4902750" y="1079775"/>
            <a:ext cx="3910500" cy="3480000"/>
          </a:xfrm>
          <a:prstGeom prst="rect">
            <a:avLst/>
          </a:prstGeom>
          <a:noFill/>
          <a:ln>
            <a:noFill/>
          </a:ln>
        </p:spPr>
        <p:txBody>
          <a:bodyPr anchorCtr="0" anchor="t" bIns="91425" lIns="91425" spcFirstLastPara="1" rIns="91425" wrap="square" tIns="91425">
            <a:noAutofit/>
          </a:bodyPr>
          <a:lstStyle/>
          <a:p>
            <a:pPr indent="-295275" lvl="0" marL="736600" marR="279400" rtl="0" algn="l">
              <a:lnSpc>
                <a:spcPct val="142857"/>
              </a:lnSpc>
              <a:spcBef>
                <a:spcPts val="2200"/>
              </a:spcBef>
              <a:spcAft>
                <a:spcPts val="0"/>
              </a:spcAft>
              <a:buClr>
                <a:srgbClr val="000000"/>
              </a:buClr>
              <a:buSzPts val="1050"/>
              <a:buChar char="●"/>
            </a:pPr>
            <a:r>
              <a:rPr lang="en" sz="1050"/>
              <a:t>OsBuild and Census_OSBuildNumber: Not much going on here, seems to be something close to 50% malware detection and 50% with no malware detection.</a:t>
            </a:r>
            <a:endParaRPr sz="1050"/>
          </a:p>
          <a:p>
            <a:pPr indent="0" lvl="0" marL="0" marR="279400" rtl="0" algn="l">
              <a:lnSpc>
                <a:spcPct val="142857"/>
              </a:lnSpc>
              <a:spcBef>
                <a:spcPts val="2200"/>
              </a:spcBef>
              <a:spcAft>
                <a:spcPts val="0"/>
              </a:spcAft>
              <a:buNone/>
            </a:pPr>
            <a:r>
              <a:rPr lang="en" sz="1050"/>
              <a:t>		</a:t>
            </a:r>
            <a:endParaRPr sz="1050"/>
          </a:p>
          <a:p>
            <a:pPr indent="457200" lvl="0" marL="457200" rtl="0" algn="l">
              <a:spcBef>
                <a:spcPts val="1100"/>
              </a:spcBef>
              <a:spcAft>
                <a:spcPts val="0"/>
              </a:spcAft>
              <a:buNone/>
            </a:pPr>
            <a:r>
              <a:t/>
            </a:r>
            <a:endParaRPr b="1" sz="1050">
              <a:solidFill>
                <a:schemeClr val="dk2"/>
              </a:solidFill>
            </a:endParaRPr>
          </a:p>
          <a:p>
            <a:pPr indent="0" lvl="0" marL="914400" marR="279400" rtl="0" algn="l">
              <a:lnSpc>
                <a:spcPct val="142857"/>
              </a:lnSpc>
              <a:spcBef>
                <a:spcPts val="2200"/>
              </a:spcBef>
              <a:spcAft>
                <a:spcPts val="0"/>
              </a:spcAft>
              <a:buNone/>
            </a:pPr>
            <a:r>
              <a:t/>
            </a:r>
            <a:endParaRPr sz="1050"/>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7" name="Shape 147"/>
        <p:cNvGrpSpPr/>
        <p:nvPr/>
      </p:nvGrpSpPr>
      <p:grpSpPr>
        <a:xfrm>
          <a:off x="0" y="0"/>
          <a:ext cx="0" cy="0"/>
          <a:chOff x="0" y="0"/>
          <a:chExt cx="0" cy="0"/>
        </a:xfrm>
      </p:grpSpPr>
      <p:sp>
        <p:nvSpPr>
          <p:cNvPr id="148" name="Google Shape;148;p21"/>
          <p:cNvSpPr txBox="1"/>
          <p:nvPr/>
        </p:nvSpPr>
        <p:spPr>
          <a:xfrm>
            <a:off x="360125" y="313150"/>
            <a:ext cx="8157600" cy="7047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aleway"/>
              <a:buChar char="-"/>
            </a:pPr>
            <a:r>
              <a:rPr b="1" lang="en" sz="2400">
                <a:latin typeface="Raleway"/>
                <a:ea typeface="Raleway"/>
                <a:cs typeface="Raleway"/>
                <a:sym typeface="Raleway"/>
              </a:rPr>
              <a:t> Features related to Build</a:t>
            </a:r>
            <a:endParaRPr b="1" sz="2400">
              <a:latin typeface="Raleway"/>
              <a:ea typeface="Raleway"/>
              <a:cs typeface="Raleway"/>
              <a:sym typeface="Raleway"/>
            </a:endParaRPr>
          </a:p>
          <a:p>
            <a:pPr indent="0" lvl="0" marL="457200" rtl="0" algn="l">
              <a:spcBef>
                <a:spcPts val="0"/>
              </a:spcBef>
              <a:spcAft>
                <a:spcPts val="0"/>
              </a:spcAft>
              <a:buNone/>
            </a:pPr>
            <a:r>
              <a:t/>
            </a:r>
            <a:endParaRPr b="1" sz="2400">
              <a:latin typeface="Raleway"/>
              <a:ea typeface="Raleway"/>
              <a:cs typeface="Raleway"/>
              <a:sym typeface="Raleway"/>
            </a:endParaRPr>
          </a:p>
        </p:txBody>
      </p:sp>
      <p:pic>
        <p:nvPicPr>
          <p:cNvPr id="149" name="Google Shape;149;p21"/>
          <p:cNvPicPr preferRelativeResize="0"/>
          <p:nvPr/>
        </p:nvPicPr>
        <p:blipFill>
          <a:blip r:embed="rId3">
            <a:alphaModFix/>
          </a:blip>
          <a:stretch>
            <a:fillRect/>
          </a:stretch>
        </p:blipFill>
        <p:spPr>
          <a:xfrm>
            <a:off x="1415375" y="747650"/>
            <a:ext cx="6963849" cy="3348025"/>
          </a:xfrm>
          <a:prstGeom prst="rect">
            <a:avLst/>
          </a:prstGeom>
          <a:noFill/>
          <a:ln>
            <a:noFill/>
          </a:ln>
        </p:spPr>
      </p:pic>
      <p:sp>
        <p:nvSpPr>
          <p:cNvPr id="150" name="Google Shape;150;p21"/>
          <p:cNvSpPr txBox="1"/>
          <p:nvPr/>
        </p:nvSpPr>
        <p:spPr>
          <a:xfrm>
            <a:off x="594025" y="3750025"/>
            <a:ext cx="8401500" cy="518100"/>
          </a:xfrm>
          <a:prstGeom prst="rect">
            <a:avLst/>
          </a:prstGeom>
          <a:noFill/>
          <a:ln>
            <a:noFill/>
          </a:ln>
        </p:spPr>
        <p:txBody>
          <a:bodyPr anchorCtr="0" anchor="t" bIns="91425" lIns="91425" spcFirstLastPara="1" rIns="91425" wrap="square" tIns="91425">
            <a:noAutofit/>
          </a:bodyPr>
          <a:lstStyle/>
          <a:p>
            <a:pPr indent="-304800" lvl="0" marL="736600" marR="279400" rtl="0" algn="l">
              <a:lnSpc>
                <a:spcPct val="142857"/>
              </a:lnSpc>
              <a:spcBef>
                <a:spcPts val="2200"/>
              </a:spcBef>
              <a:spcAft>
                <a:spcPts val="0"/>
              </a:spcAft>
              <a:buClr>
                <a:srgbClr val="24292E"/>
              </a:buClr>
              <a:buSzPts val="1200"/>
              <a:buFont typeface="Calibri"/>
              <a:buChar char="●"/>
            </a:pPr>
            <a:r>
              <a:rPr lang="en" sz="1200">
                <a:solidFill>
                  <a:srgbClr val="24292E"/>
                </a:solidFill>
                <a:latin typeface="Calibri"/>
                <a:ea typeface="Calibri"/>
                <a:cs typeface="Calibri"/>
                <a:sym typeface="Calibri"/>
              </a:rPr>
              <a:t>some categories have a similar label count, but some of them have a lot more of one label than the other.</a:t>
            </a:r>
            <a:endParaRPr sz="1200">
              <a:solidFill>
                <a:srgbClr val="24292E"/>
              </a:solidFill>
              <a:latin typeface="Calibri"/>
              <a:ea typeface="Calibri"/>
              <a:cs typeface="Calibri"/>
              <a:sym typeface="Calibri"/>
            </a:endParaRPr>
          </a:p>
          <a:p>
            <a:pPr indent="-304800" lvl="0" marL="736600" marR="279400" rtl="0" algn="l">
              <a:lnSpc>
                <a:spcPct val="142857"/>
              </a:lnSpc>
              <a:spcBef>
                <a:spcPts val="0"/>
              </a:spcBef>
              <a:spcAft>
                <a:spcPts val="0"/>
              </a:spcAft>
              <a:buClr>
                <a:srgbClr val="24292E"/>
              </a:buClr>
              <a:buSzPts val="1200"/>
              <a:buFont typeface="Calibri"/>
              <a:buChar char="●"/>
            </a:pPr>
            <a:r>
              <a:rPr b="1" lang="en" sz="1050">
                <a:solidFill>
                  <a:schemeClr val="dk2"/>
                </a:solidFill>
              </a:rPr>
              <a:t>About my hypothesis: With those visualizations it's hard to validate or drop it, we don't have enough data on more recent version or build features to say if they are more secure than older ones.</a:t>
            </a:r>
            <a:endParaRPr sz="1200">
              <a:solidFill>
                <a:srgbClr val="24292E"/>
              </a:solidFill>
              <a:latin typeface="Calibri"/>
              <a:ea typeface="Calibri"/>
              <a:cs typeface="Calibri"/>
              <a:sym typeface="Calibri"/>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