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80" r:id="rId5"/>
    <p:sldId id="282" r:id="rId6"/>
    <p:sldId id="284" r:id="rId7"/>
    <p:sldId id="283" r:id="rId8"/>
    <p:sldId id="292" r:id="rId9"/>
    <p:sldId id="285" r:id="rId10"/>
    <p:sldId id="286" r:id="rId11"/>
    <p:sldId id="287" r:id="rId12"/>
    <p:sldId id="288" r:id="rId13"/>
    <p:sldId id="289" r:id="rId14"/>
    <p:sldId id="290" r:id="rId15"/>
    <p:sldId id="29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981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12/6/2020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809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12/6/2020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1927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12/6/2020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520980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12/6/2020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3243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12/6/2020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7586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12/6/2020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4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277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205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12/6/2020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774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12/6/2020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315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12/6/2020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334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12/6/2020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585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12/6/2020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149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12/6/2020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512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7440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large, sitting, white, numbers">
            <a:extLst>
              <a:ext uri="{FF2B5EF4-FFF2-40B4-BE49-F238E27FC236}">
                <a16:creationId xmlns:a16="http://schemas.microsoft.com/office/drawing/2014/main" id="{9A5D9ED1-DFCC-4799-89E2-D118451B98D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2" y="0"/>
            <a:ext cx="12191356" cy="6858000"/>
          </a:xfrm>
          <a:prstGeom prst="rect">
            <a:avLst/>
          </a:prstGeom>
        </p:spPr>
      </p:pic>
      <p:sp useBgFill="1">
        <p:nvSpPr>
          <p:cNvPr id="96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Introduction to Data Science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>
            <a:normAutofit/>
          </a:bodyPr>
          <a:lstStyle/>
          <a:p>
            <a:pPr algn="l"/>
            <a:r>
              <a:rPr lang="en-US" sz="2300" dirty="0">
                <a:solidFill>
                  <a:srgbClr val="5792BA"/>
                </a:solidFill>
              </a:rPr>
              <a:t>Kiran Komati</a:t>
            </a:r>
          </a:p>
          <a:p>
            <a:pPr algn="l"/>
            <a:endParaRPr lang="en-US" sz="2300" dirty="0">
              <a:solidFill>
                <a:srgbClr val="5792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3120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D7A7E-A21A-49B6-9376-883F3CA04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world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41902C-1045-4A61-8E6F-775A129462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many more……</a:t>
            </a:r>
          </a:p>
        </p:txBody>
      </p:sp>
    </p:spTree>
    <p:extLst>
      <p:ext uri="{BB962C8B-B14F-4D97-AF65-F5344CB8AC3E}">
        <p14:creationId xmlns:p14="http://schemas.microsoft.com/office/powerpoint/2010/main" val="27942931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D7A7E-A21A-49B6-9376-883F3CA04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41902C-1045-4A61-8E6F-775A129462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000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Data is the new currency.</a:t>
            </a:r>
          </a:p>
          <a:p>
            <a:r>
              <a:rPr lang="en-US" sz="2000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Every industry has big sets of unstructured data.</a:t>
            </a:r>
          </a:p>
          <a:p>
            <a:r>
              <a:rPr lang="en-US" sz="2000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Gathering right data is as crucial as collecting big data.</a:t>
            </a:r>
          </a:p>
          <a:p>
            <a:r>
              <a:rPr lang="en-US" sz="2000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Data science can have major impact on industries.</a:t>
            </a:r>
          </a:p>
          <a:p>
            <a:endParaRPr lang="en-US" sz="20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8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25930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D7A7E-A21A-49B6-9376-883F3CA04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41902C-1045-4A61-8E6F-775A129462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000" dirty="0" err="1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Vuleta,B</a:t>
            </a:r>
            <a:r>
              <a:rPr lang="en-US" sz="2000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.(2020 January 30) </a:t>
            </a:r>
            <a:r>
              <a:rPr lang="en-US" sz="2000" i="1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How Much Data Is Created Every Day? </a:t>
            </a:r>
          </a:p>
          <a:p>
            <a:pPr marL="36900" indent="0">
              <a:buNone/>
            </a:pPr>
            <a:r>
              <a:rPr lang="en-US" sz="2000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       https://seedscientific.com/how-much-data-is-created-every-day/</a:t>
            </a:r>
          </a:p>
          <a:p>
            <a:endParaRPr lang="en-US" sz="18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691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D7A7E-A21A-49B6-9376-883F3CA04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41902C-1045-4A61-8E6F-775A129462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is Data Science?</a:t>
            </a:r>
          </a:p>
          <a:p>
            <a:r>
              <a:rPr lang="en-US" sz="2000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Why Data Science?</a:t>
            </a:r>
          </a:p>
          <a:p>
            <a:r>
              <a:rPr lang="en-US" sz="2000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How Data Science?</a:t>
            </a:r>
          </a:p>
          <a:p>
            <a:r>
              <a:rPr lang="en-US" sz="2000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Real world Examples</a:t>
            </a:r>
          </a:p>
          <a:p>
            <a:r>
              <a:rPr lang="en-US" sz="2000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Conclusion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02229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D7A7E-A21A-49B6-9376-883F3CA04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Data Science?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41902C-1045-4A61-8E6F-775A129462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Combination of Statistics and programming skills.</a:t>
            </a:r>
          </a:p>
          <a:p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Process to get valuable insights from different types of structured and unstructured data.</a:t>
            </a:r>
          </a:p>
          <a:p>
            <a:r>
              <a:rPr lang="en-US" sz="2000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Used to make decisions and predictions.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76655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D7A7E-A21A-49B6-9376-883F3CA04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Data Science?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41902C-1045-4A61-8E6F-775A129462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More and more data everyday.</a:t>
            </a:r>
          </a:p>
          <a:p>
            <a:r>
              <a:rPr lang="en-US" sz="2000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Harder to process data and find accurate information with traditional methods.</a:t>
            </a:r>
          </a:p>
          <a:p>
            <a:r>
              <a:rPr lang="en-US" sz="2000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Allows Management to Make Better Decisions.</a:t>
            </a:r>
          </a:p>
          <a:p>
            <a:r>
              <a:rPr lang="en-US" sz="2000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Identify key opportunities.</a:t>
            </a:r>
          </a:p>
          <a:p>
            <a:r>
              <a:rPr lang="en-US" sz="2000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Build innovative methods.</a:t>
            </a:r>
          </a:p>
          <a:p>
            <a:endParaRPr lang="en-US" sz="20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0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0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0438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D7A7E-A21A-49B6-9376-883F3CA04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much Data is generated every day?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41902C-1045-4A61-8E6F-775A129462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000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In 2018, more than 2.5 quintillion bytes of data were created every day. </a:t>
            </a:r>
          </a:p>
          <a:p>
            <a:r>
              <a:rPr lang="en-US" sz="2000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As of July 2020, there were over 4.8 billion internet users in the world. </a:t>
            </a:r>
          </a:p>
          <a:p>
            <a:r>
              <a:rPr lang="en-US" sz="2000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Google handles a staggering 1.2 trillion searches every year.</a:t>
            </a:r>
          </a:p>
          <a:p>
            <a:r>
              <a:rPr lang="en-US" sz="2000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In 2019, 188 million emails were sent in the world every minute.</a:t>
            </a:r>
          </a:p>
          <a:p>
            <a:r>
              <a:rPr lang="en-US" sz="2000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By 2030, 90% of the population older than six will be online.</a:t>
            </a:r>
          </a:p>
          <a:p>
            <a:endParaRPr lang="en-US" sz="20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0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8886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D7A7E-A21A-49B6-9376-883F3CA04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Data Science?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41902C-1045-4A61-8E6F-775A129462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Extract, preprocess and Analyze large sets of data.</a:t>
            </a:r>
          </a:p>
          <a:p>
            <a:r>
              <a:rPr lang="en-US" sz="2000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Each company has their own needs of Data.</a:t>
            </a:r>
          </a:p>
          <a:p>
            <a:r>
              <a:rPr lang="en-US" sz="2000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Can predict issues and streamline processes.</a:t>
            </a:r>
          </a:p>
          <a:p>
            <a:r>
              <a:rPr lang="en-US" sz="2000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Analyze customer behavior and identify patterns.</a:t>
            </a:r>
          </a:p>
          <a:p>
            <a:r>
              <a:rPr lang="en-US" sz="2000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Discover and Refine target customers and audiences of a product.</a:t>
            </a:r>
          </a:p>
          <a:p>
            <a:endParaRPr lang="en-US" sz="20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2784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D7A7E-A21A-49B6-9376-883F3CA04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world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41902C-1045-4A61-8E6F-775A129462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000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Google </a:t>
            </a:r>
          </a:p>
          <a:p>
            <a:pPr lvl="1"/>
            <a:r>
              <a:rPr lang="en-US" sz="1800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maps predicts time, shortest route for a destination.</a:t>
            </a:r>
          </a:p>
          <a:p>
            <a:pPr lvl="1"/>
            <a:r>
              <a:rPr lang="en-US" sz="1800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Analyze vehicle traffic data and predict traffic patterns. </a:t>
            </a:r>
          </a:p>
          <a:p>
            <a:pPr lvl="1"/>
            <a:r>
              <a:rPr lang="en-US" sz="1800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Predicts best time to visit a place.</a:t>
            </a:r>
          </a:p>
          <a:p>
            <a:pPr lvl="1"/>
            <a:r>
              <a:rPr lang="en-US" sz="1800" dirty="0" err="1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Youtube</a:t>
            </a:r>
            <a:r>
              <a:rPr lang="en-US" sz="1800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 suggestions.</a:t>
            </a:r>
          </a:p>
          <a:p>
            <a:pPr lvl="1"/>
            <a:r>
              <a:rPr lang="en-US" sz="1800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Autofill searches.</a:t>
            </a:r>
          </a:p>
        </p:txBody>
      </p:sp>
    </p:spTree>
    <p:extLst>
      <p:ext uri="{BB962C8B-B14F-4D97-AF65-F5344CB8AC3E}">
        <p14:creationId xmlns:p14="http://schemas.microsoft.com/office/powerpoint/2010/main" val="11029705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D7A7E-A21A-49B6-9376-883F3CA04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world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41902C-1045-4A61-8E6F-775A129462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000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Fighting variety of diseases and illnesses</a:t>
            </a:r>
          </a:p>
          <a:p>
            <a:pPr lvl="1"/>
            <a:r>
              <a:rPr lang="en-US" sz="1800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Helped in eradicating Polio in Africa.</a:t>
            </a:r>
          </a:p>
          <a:p>
            <a:pPr lvl="1"/>
            <a:r>
              <a:rPr lang="en-US" sz="1800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Helped in predicting outbreak spreads of Covid-19.</a:t>
            </a:r>
          </a:p>
          <a:p>
            <a:pPr lvl="1"/>
            <a:r>
              <a:rPr lang="en-US" sz="1800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Helped in variety of Vaccine researches.</a:t>
            </a:r>
          </a:p>
        </p:txBody>
      </p:sp>
    </p:spTree>
    <p:extLst>
      <p:ext uri="{BB962C8B-B14F-4D97-AF65-F5344CB8AC3E}">
        <p14:creationId xmlns:p14="http://schemas.microsoft.com/office/powerpoint/2010/main" val="1330735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D7A7E-A21A-49B6-9376-883F3CA04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world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41902C-1045-4A61-8E6F-775A129462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000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Better weather predictions</a:t>
            </a:r>
          </a:p>
          <a:p>
            <a:pPr lvl="1"/>
            <a:r>
              <a:rPr lang="en-US" sz="1800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Identify extreme weather conditions before hand and alert people.</a:t>
            </a:r>
          </a:p>
          <a:p>
            <a:pPr lvl="1"/>
            <a:r>
              <a:rPr lang="en-US" sz="1800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Prediction of natural disasters such as floods and cyclones.</a:t>
            </a:r>
          </a:p>
          <a:p>
            <a:pPr lvl="1"/>
            <a:r>
              <a:rPr lang="en-US" sz="1800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Helps governments to act swiftly and reduce damage and causalities.</a:t>
            </a:r>
          </a:p>
        </p:txBody>
      </p:sp>
    </p:spTree>
    <p:extLst>
      <p:ext uri="{BB962C8B-B14F-4D97-AF65-F5344CB8AC3E}">
        <p14:creationId xmlns:p14="http://schemas.microsoft.com/office/powerpoint/2010/main" val="1639774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Arial Nova">
      <a:majorFont>
        <a:latin typeface="Arial Nova Light"/>
        <a:ea typeface=""/>
        <a:cs typeface=""/>
      </a:majorFont>
      <a:minorFont>
        <a:latin typeface="Arial Nova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7E70FC5-1855-47AB-8CE1-CB3C873A898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0CB38EC-895A-4F8F-8F75-E263501ABB5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560E646-30AD-4BA0-97EA-A7A07DF5499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{E4D4B805-CD62-46E2-AF78-DD4E1C56DF65}tf11665031_win32</Template>
  <TotalTime>115</TotalTime>
  <Words>394</Words>
  <Application>Microsoft Office PowerPoint</Application>
  <PresentationFormat>Widescreen</PresentationFormat>
  <Paragraphs>70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 Nova</vt:lpstr>
      <vt:lpstr>Arial Nova Light</vt:lpstr>
      <vt:lpstr>Calibri</vt:lpstr>
      <vt:lpstr>Wingdings 2</vt:lpstr>
      <vt:lpstr>SlateVTI</vt:lpstr>
      <vt:lpstr>Introduction to Data Science</vt:lpstr>
      <vt:lpstr>Summary</vt:lpstr>
      <vt:lpstr>What is Data Science?</vt:lpstr>
      <vt:lpstr>Why Data Science?</vt:lpstr>
      <vt:lpstr>How much Data is generated every day?</vt:lpstr>
      <vt:lpstr>How Data Science?</vt:lpstr>
      <vt:lpstr>Real world examples</vt:lpstr>
      <vt:lpstr>Real world examples</vt:lpstr>
      <vt:lpstr>Real world examples</vt:lpstr>
      <vt:lpstr>Real world examples</vt:lpstr>
      <vt:lpstr>Conclusion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Data Science</dc:title>
  <dc:creator>Kiran Chowdary Komati</dc:creator>
  <cp:lastModifiedBy>Kiran Chowdary Komati</cp:lastModifiedBy>
  <cp:revision>20</cp:revision>
  <dcterms:created xsi:type="dcterms:W3CDTF">2020-12-07T00:40:44Z</dcterms:created>
  <dcterms:modified xsi:type="dcterms:W3CDTF">2020-12-07T02:36:41Z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