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389" r:id="rId6"/>
    <p:sldId id="384" r:id="rId7"/>
    <p:sldId id="317" r:id="rId8"/>
    <p:sldId id="277" r:id="rId9"/>
    <p:sldId id="392" r:id="rId10"/>
    <p:sldId id="268" r:id="rId11"/>
    <p:sldId id="272" r:id="rId12"/>
    <p:sldId id="270" r:id="rId13"/>
    <p:sldId id="281" r:id="rId14"/>
    <p:sldId id="3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9" autoAdjust="0"/>
    <p:restoredTop sz="75943" autoAdjust="0"/>
  </p:normalViewPr>
  <p:slideViewPr>
    <p:cSldViewPr snapToGrid="0">
      <p:cViewPr>
        <p:scale>
          <a:sx n="60" d="100"/>
          <a:sy n="60" d="100"/>
        </p:scale>
        <p:origin x="1098" y="4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11/5/2022</a:t>
            </a:fld>
            <a:endParaRPr lang="en-US"/>
          </a:p>
        </p:txBody>
      </p:sp>
      <p:sp>
        <p:nvSpPr>
          <p:cNvPr id="4" name="Footer Placeholder 3">
            <a:extLst>
              <a:ext uri="{FF2B5EF4-FFF2-40B4-BE49-F238E27FC236}">
                <a16:creationId xmlns:a16="http://schemas.microsoft.com/office/drawing/2014/main" xmlns=""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Ý tưởng về dịch máy sau đó đã xuất hiện vào thế kỷ 17. Năm 1629, René Descartes đề xuất một ngôn ngữ phổ quát, với những ý tưởng tương đương ở các thứ tiếng khác nhau có chung một ký hiệu.</a:t>
            </a:r>
            <a:endParaRPr lang="en-US" dirty="0" smtClean="0"/>
          </a:p>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5</a:t>
            </a:fld>
            <a:endParaRPr lang="en-US"/>
          </a:p>
        </p:txBody>
      </p:sp>
    </p:spTree>
    <p:extLst>
      <p:ext uri="{BB962C8B-B14F-4D97-AF65-F5344CB8AC3E}">
        <p14:creationId xmlns:p14="http://schemas.microsoft.com/office/powerpoint/2010/main" val="2776251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02720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có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trò</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tụng</a:t>
            </a:r>
            <a:r>
              <a:rPr lang="en-US" sz="1200" kern="1200" dirty="0" smtClean="0">
                <a:solidFill>
                  <a:schemeClr val="tx1"/>
                </a:solidFill>
                <a:effectLst/>
                <a:latin typeface="+mn-lt"/>
                <a:ea typeface="+mn-ea"/>
                <a:cs typeface="+mn-cs"/>
              </a:rPr>
              <a:t> có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con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có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có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gắn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thẻ</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sang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Thiếu</a:t>
            </a:r>
            <a:r>
              <a:rPr lang="en-US" baseline="0" dirty="0" smtClean="0"/>
              <a:t> </a:t>
            </a:r>
            <a:r>
              <a:rPr lang="en-US" baseline="0" dirty="0" err="1" smtClean="0"/>
              <a:t>ngữ</a:t>
            </a:r>
            <a:r>
              <a:rPr lang="en-US" baseline="0" dirty="0" smtClean="0"/>
              <a:t> </a:t>
            </a:r>
            <a:r>
              <a:rPr lang="en-US" baseline="0" dirty="0" err="1" smtClean="0"/>
              <a:t>cảnh</a:t>
            </a:r>
            <a:r>
              <a:rPr lang="en-US" baseline="0" dirty="0" smtClean="0"/>
              <a:t> </a:t>
            </a:r>
            <a:r>
              <a:rPr lang="en-US" baseline="0" dirty="0" err="1" smtClean="0"/>
              <a:t>để</a:t>
            </a:r>
            <a:r>
              <a:rPr lang="en-US" baseline="0" dirty="0" smtClean="0"/>
              <a:t> </a:t>
            </a:r>
            <a:r>
              <a:rPr lang="en-US" baseline="0" dirty="0" err="1" smtClean="0"/>
              <a:t>dịch</a:t>
            </a:r>
            <a:endParaRPr lang="en-US" baseline="0" dirty="0" smtClean="0"/>
          </a:p>
          <a:p>
            <a:r>
              <a:rPr lang="en-US" dirty="0" err="1" smtClean="0"/>
              <a:t>Khó</a:t>
            </a:r>
            <a:r>
              <a:rPr lang="en-US" baseline="0" dirty="0" smtClean="0"/>
              <a:t> </a:t>
            </a:r>
            <a:r>
              <a:rPr lang="en-US" baseline="0" dirty="0" err="1" smtClean="0"/>
              <a:t>để</a:t>
            </a:r>
            <a:r>
              <a:rPr lang="en-US" baseline="0" dirty="0" smtClean="0"/>
              <a:t> </a:t>
            </a:r>
            <a:r>
              <a:rPr lang="en-US" baseline="0" dirty="0" err="1" smtClean="0"/>
              <a:t>dịch</a:t>
            </a:r>
            <a:r>
              <a:rPr lang="en-US" baseline="0" dirty="0" smtClean="0"/>
              <a:t> </a:t>
            </a:r>
            <a:r>
              <a:rPr lang="en-US" baseline="0" dirty="0" err="1" smtClean="0"/>
              <a:t>các</a:t>
            </a:r>
            <a:r>
              <a:rPr lang="en-US" baseline="0" dirty="0" smtClean="0"/>
              <a:t> </a:t>
            </a:r>
            <a:r>
              <a:rPr lang="en-US" baseline="0" dirty="0" err="1" smtClean="0"/>
              <a:t>từ</a:t>
            </a:r>
            <a:r>
              <a:rPr lang="en-US" baseline="0" dirty="0" smtClean="0"/>
              <a:t> long </a:t>
            </a:r>
            <a:r>
              <a:rPr lang="en-US" baseline="0" dirty="0" err="1" smtClean="0"/>
              <a:t>và</a:t>
            </a:r>
            <a:r>
              <a:rPr lang="en-US" baseline="0" dirty="0" smtClean="0"/>
              <a:t> </a:t>
            </a:r>
            <a:r>
              <a:rPr lang="en-US" baseline="0" dirty="0" err="1" smtClean="0"/>
              <a:t>sắc</a:t>
            </a:r>
            <a:r>
              <a:rPr lang="en-US" baseline="0" dirty="0" smtClean="0"/>
              <a:t> </a:t>
            </a:r>
            <a:r>
              <a:rPr lang="en-US" baseline="0" dirty="0" err="1" smtClean="0"/>
              <a:t>thái</a:t>
            </a:r>
            <a:r>
              <a:rPr lang="en-US" baseline="0" dirty="0" smtClean="0"/>
              <a:t> </a:t>
            </a:r>
            <a:r>
              <a:rPr lang="en-US" baseline="0" dirty="0" err="1" smtClean="0"/>
              <a:t>của</a:t>
            </a:r>
            <a:r>
              <a:rPr lang="en-US" baseline="0" dirty="0" smtClean="0"/>
              <a:t> </a:t>
            </a:r>
            <a:r>
              <a:rPr lang="en-US" baseline="0" dirty="0" err="1" smtClean="0"/>
              <a:t>từ</a:t>
            </a:r>
            <a:endParaRPr lang="en-US" baseline="0" dirty="0" smtClean="0"/>
          </a:p>
          <a:p>
            <a:r>
              <a:rPr lang="en-US" dirty="0" err="1" smtClean="0"/>
              <a:t>Khó</a:t>
            </a:r>
            <a:r>
              <a:rPr lang="en-US" baseline="0" dirty="0" smtClean="0"/>
              <a:t> </a:t>
            </a:r>
            <a:r>
              <a:rPr lang="en-US" baseline="0" dirty="0" err="1" smtClean="0"/>
              <a:t>dịch</a:t>
            </a:r>
            <a:r>
              <a:rPr lang="en-US" baseline="0" dirty="0" smtClean="0"/>
              <a:t> </a:t>
            </a:r>
            <a:r>
              <a:rPr lang="en-US" baseline="0" dirty="0" err="1" smtClean="0"/>
              <a:t>các</a:t>
            </a:r>
            <a:r>
              <a:rPr lang="en-US" baseline="0" dirty="0" smtClean="0"/>
              <a:t> </a:t>
            </a:r>
            <a:r>
              <a:rPr lang="en-US" baseline="0" dirty="0" err="1" smtClean="0"/>
              <a:t>từ</a:t>
            </a:r>
            <a:r>
              <a:rPr lang="en-US" baseline="0" dirty="0" smtClean="0"/>
              <a:t> </a:t>
            </a:r>
            <a:r>
              <a:rPr lang="en-US" baseline="0" dirty="0" err="1" smtClean="0"/>
              <a:t>chuyên</a:t>
            </a:r>
            <a:r>
              <a:rPr lang="en-US" baseline="0" dirty="0" smtClean="0"/>
              <a:t> </a:t>
            </a:r>
            <a:r>
              <a:rPr lang="en-US" baseline="0" dirty="0" err="1" smtClean="0"/>
              <a:t>ngành</a:t>
            </a:r>
            <a:endParaRPr lang="en-US" baseline="0" dirty="0" smtClean="0"/>
          </a:p>
          <a:p>
            <a:r>
              <a:rPr lang="en-US" dirty="0" smtClean="0"/>
              <a:t>Có</a:t>
            </a:r>
            <a:r>
              <a:rPr lang="en-US" baseline="0" dirty="0" smtClean="0"/>
              <a:t> </a:t>
            </a:r>
            <a:r>
              <a:rPr lang="en-US" baseline="0" dirty="0" err="1" smtClean="0"/>
              <a:t>nhiều</a:t>
            </a:r>
            <a:r>
              <a:rPr lang="en-US" baseline="0" dirty="0" smtClean="0"/>
              <a:t> </a:t>
            </a:r>
            <a:r>
              <a:rPr lang="en-US" baseline="0" dirty="0" err="1" smtClean="0"/>
              <a:t>lỗi</a:t>
            </a:r>
            <a:r>
              <a:rPr lang="en-US" baseline="0" dirty="0" smtClean="0"/>
              <a:t> </a:t>
            </a:r>
            <a:r>
              <a:rPr lang="en-US" baseline="0" dirty="0" err="1" smtClean="0"/>
              <a:t>khó</a:t>
            </a:r>
            <a:r>
              <a:rPr lang="en-US" baseline="0" dirty="0" smtClean="0"/>
              <a:t> </a:t>
            </a:r>
            <a:r>
              <a:rPr lang="en-US" baseline="0" dirty="0" err="1" smtClean="0"/>
              <a:t>dự</a:t>
            </a:r>
            <a:r>
              <a:rPr lang="en-US" baseline="0" dirty="0" smtClean="0"/>
              <a:t> </a:t>
            </a:r>
            <a:r>
              <a:rPr lang="en-US" baseline="0" dirty="0" err="1" smtClean="0"/>
              <a:t>đoán</a:t>
            </a:r>
            <a:r>
              <a:rPr lang="en-US" baseline="0" dirty="0" smtClean="0"/>
              <a:t> </a:t>
            </a:r>
            <a:r>
              <a:rPr lang="en-US" baseline="0" dirty="0" err="1" smtClean="0"/>
              <a:t>và</a:t>
            </a:r>
            <a:r>
              <a:rPr lang="en-US" baseline="0" dirty="0" smtClean="0"/>
              <a:t> </a:t>
            </a:r>
            <a:r>
              <a:rPr lang="en-US" baseline="0" dirty="0" err="1" smtClean="0"/>
              <a:t>hiệu</a:t>
            </a:r>
            <a:r>
              <a:rPr lang="en-US" baseline="0" dirty="0" smtClean="0"/>
              <a:t> </a:t>
            </a:r>
            <a:r>
              <a:rPr lang="en-US" baseline="0" dirty="0" err="1" smtClean="0"/>
              <a:t>chỉnh</a:t>
            </a:r>
            <a:r>
              <a:rPr lang="en-US" baseline="0" dirty="0" smtClean="0"/>
              <a:t> </a:t>
            </a:r>
            <a:r>
              <a:rPr lang="en-US" baseline="0" dirty="0" err="1" smtClean="0"/>
              <a:t>cho</a:t>
            </a:r>
            <a:r>
              <a:rPr lang="en-US" baseline="0" dirty="0" smtClean="0"/>
              <a:t> </a:t>
            </a:r>
            <a:r>
              <a:rPr lang="en-US" baseline="0" dirty="0" err="1" smtClean="0"/>
              <a:t>chính</a:t>
            </a:r>
            <a:r>
              <a:rPr lang="en-US" baseline="0" dirty="0" smtClean="0"/>
              <a:t> </a:t>
            </a:r>
            <a:r>
              <a:rPr lang="en-US" baseline="0" dirty="0" err="1" smtClean="0"/>
              <a:t>xác</a:t>
            </a:r>
            <a:endParaRPr lang="en-US" baseline="0" dirty="0" smtClean="0"/>
          </a:p>
          <a:p>
            <a:r>
              <a:rPr lang="en-US" dirty="0" err="1" smtClean="0"/>
              <a:t>Các</a:t>
            </a:r>
            <a:r>
              <a:rPr lang="en-US" baseline="0" dirty="0" smtClean="0"/>
              <a:t> </a:t>
            </a:r>
            <a:r>
              <a:rPr lang="en-US" baseline="0" dirty="0" err="1" smtClean="0"/>
              <a:t>nội</a:t>
            </a:r>
            <a:r>
              <a:rPr lang="en-US" baseline="0" dirty="0" smtClean="0"/>
              <a:t> dung </a:t>
            </a:r>
            <a:r>
              <a:rPr lang="en-US" baseline="0" dirty="0" err="1" smtClean="0"/>
              <a:t>sai</a:t>
            </a:r>
            <a:r>
              <a:rPr lang="en-US" baseline="0" dirty="0" smtClean="0"/>
              <a:t> </a:t>
            </a:r>
            <a:r>
              <a:rPr lang="en-US" baseline="0" dirty="0" err="1" smtClean="0"/>
              <a:t>khi</a:t>
            </a:r>
            <a:r>
              <a:rPr lang="en-US" baseline="0" dirty="0" smtClean="0"/>
              <a:t> </a:t>
            </a:r>
            <a:r>
              <a:rPr lang="en-US" baseline="0" dirty="0" err="1" smtClean="0"/>
              <a:t>dịch</a:t>
            </a:r>
            <a:r>
              <a:rPr lang="en-US" baseline="0" dirty="0" smtClean="0"/>
              <a:t> có </a:t>
            </a:r>
            <a:r>
              <a:rPr lang="en-US" baseline="0" dirty="0" err="1" smtClean="0"/>
              <a:t>thể</a:t>
            </a:r>
            <a:r>
              <a:rPr lang="en-US" baseline="0" dirty="0" smtClean="0"/>
              <a:t> </a:t>
            </a:r>
            <a:r>
              <a:rPr lang="en-US" baseline="0" dirty="0" err="1" smtClean="0"/>
              <a:t>lộn</a:t>
            </a:r>
            <a:r>
              <a:rPr lang="en-US" baseline="0" dirty="0" smtClean="0"/>
              <a:t> </a:t>
            </a:r>
            <a:r>
              <a:rPr lang="en-US" baseline="0" dirty="0" err="1" smtClean="0"/>
              <a:t>xộn</a:t>
            </a:r>
            <a:r>
              <a:rPr lang="en-US" baseline="0" dirty="0" smtClean="0"/>
              <a:t> </a:t>
            </a:r>
            <a:r>
              <a:rPr lang="en-US" baseline="0" dirty="0" err="1" smtClean="0"/>
              <a:t>và</a:t>
            </a:r>
            <a:r>
              <a:rPr lang="en-US" baseline="0" dirty="0" smtClean="0"/>
              <a:t> không </a:t>
            </a:r>
            <a:r>
              <a:rPr lang="en-US" baseline="0" dirty="0" err="1" smtClean="0"/>
              <a:t>đc</a:t>
            </a:r>
            <a:r>
              <a:rPr lang="en-US" baseline="0" dirty="0" smtClean="0"/>
              <a:t> </a:t>
            </a:r>
            <a:r>
              <a:rPr lang="en-US" baseline="0" dirty="0" err="1" smtClean="0"/>
              <a:t>mạch</a:t>
            </a:r>
            <a:r>
              <a:rPr lang="en-US" baseline="0" dirty="0" smtClean="0"/>
              <a:t> </a:t>
            </a:r>
            <a:r>
              <a:rPr lang="en-US" baseline="0" dirty="0" err="1" smtClean="0"/>
              <a:t>lạc</a:t>
            </a:r>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Rule-based machine translation : </a:t>
            </a:r>
            <a:r>
              <a:rPr lang="vi-VN" b="0" dirty="0" smtClean="0"/>
              <a:t>Hình thức sớm nhất của MT, MT dựa trên quy tắc, có một số nhược điểm nghiêm trọng bao gồm yêu cầu con người chỉnh sửa hậu kỳ rất nhiều, yêu cầu thêm ngôn ngữ theo cách thủ công và chất lượng nói chung thấp. Nó có một số cách sử dụng trong những tình huống rất cơ bản khi cần phải hiểu nhanh về nghĩa.</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Statistical machine translation (</a:t>
            </a:r>
            <a:r>
              <a:rPr lang="en-US" b="1" dirty="0" err="1" smtClean="0"/>
              <a:t>SMT</a:t>
            </a:r>
            <a:r>
              <a:rPr lang="en-US" b="1" dirty="0" smtClean="0"/>
              <a:t>) :</a:t>
            </a:r>
            <a:r>
              <a:rPr lang="en-US" b="1" baseline="0" dirty="0" smtClean="0"/>
              <a:t> </a:t>
            </a:r>
            <a:r>
              <a:rPr lang="vi-VN" b="0" dirty="0" smtClean="0"/>
              <a:t>xây dựng một mô hình thống kê về mối quan hệ giữa các từ, cụm từ và câu trong một văn bản. Nó áp dụng mô hình cho ngôn ngữ thứ hai để chuyển đổi các yếu tố đó sang ngôn ngữ mới. Qua đó, nó cải thiện trên MT dựa trên quy tắc nhưng có chung nhiều vấn đề.</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Neural machine translation (</a:t>
            </a:r>
            <a:r>
              <a:rPr lang="en-US" b="1" dirty="0" err="1" smtClean="0"/>
              <a:t>NMT</a:t>
            </a:r>
            <a:r>
              <a:rPr lang="en-US" b="1" dirty="0" smtClean="0"/>
              <a:t>)</a:t>
            </a:r>
            <a:r>
              <a:rPr lang="en-US" b="1" baseline="0" dirty="0" smtClean="0"/>
              <a:t> : </a:t>
            </a:r>
            <a:r>
              <a:rPr lang="vi-VN" b="0" dirty="0" smtClean="0"/>
              <a:t>mô hình MT thần kinh sử dụng trí thông minh nhân tạo để học ngôn ngữ và không ngừng nâng cao kiến thức đó, giống như mạng thần kinh trong não người. Nó chính xác hơn, dễ dàng hơn để thêm ngôn ngữ và nhanh hơn nhiều sau khi được đào tạo. Neural MT đang nhanh chóng trở thành tiêu chuẩn trong phát triển động cơ MT.</a:t>
            </a:r>
            <a:endParaRPr lang="en-US" b="0" dirty="0" smtClean="0"/>
          </a:p>
          <a:p>
            <a:endParaRPr lang="en-US" b="0"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Dịch</a:t>
            </a:r>
            <a:r>
              <a:rPr lang="en-US" baseline="0" dirty="0" smtClean="0"/>
              <a:t> </a:t>
            </a:r>
            <a:r>
              <a:rPr lang="en-US" baseline="0" dirty="0" err="1" smtClean="0"/>
              <a:t>máy</a:t>
            </a:r>
            <a:r>
              <a:rPr lang="en-US" baseline="0" dirty="0" smtClean="0"/>
              <a:t> </a:t>
            </a:r>
            <a:r>
              <a:rPr lang="en-US" baseline="0" dirty="0" err="1" smtClean="0"/>
              <a:t>dùng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trung</a:t>
            </a:r>
            <a:r>
              <a:rPr lang="en-US" baseline="0" dirty="0" smtClean="0"/>
              <a:t> </a:t>
            </a:r>
            <a:r>
              <a:rPr lang="en-US" baseline="0" dirty="0" err="1" smtClean="0"/>
              <a:t>gian</a:t>
            </a:r>
            <a:r>
              <a:rPr lang="en-US" baseline="0" dirty="0" smtClean="0"/>
              <a:t> (interlingua): </a:t>
            </a:r>
            <a:r>
              <a:rPr lang="en-US" baseline="0" dirty="0" err="1" smtClean="0"/>
              <a:t>từ</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nguồn</a:t>
            </a:r>
            <a:r>
              <a:rPr lang="en-US" baseline="0" dirty="0" smtClean="0"/>
              <a:t> -&gt; </a:t>
            </a:r>
            <a:r>
              <a:rPr lang="en-US" baseline="0" dirty="0" err="1" smtClean="0"/>
              <a:t>phân</a:t>
            </a:r>
            <a:r>
              <a:rPr lang="en-US" baseline="0" dirty="0" smtClean="0"/>
              <a:t> </a:t>
            </a:r>
            <a:r>
              <a:rPr lang="en-US" baseline="0" dirty="0" err="1" smtClean="0"/>
              <a:t>tích</a:t>
            </a:r>
            <a:r>
              <a:rPr lang="en-US" baseline="0" dirty="0" smtClean="0"/>
              <a:t> -&gt; </a:t>
            </a:r>
            <a:r>
              <a:rPr lang="en-US" baseline="0" dirty="0" err="1" smtClean="0"/>
              <a:t>dùng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trung</a:t>
            </a:r>
            <a:r>
              <a:rPr lang="en-US" baseline="0" dirty="0" smtClean="0"/>
              <a:t> </a:t>
            </a:r>
            <a:r>
              <a:rPr lang="en-US" baseline="0" dirty="0" err="1" smtClean="0"/>
              <a:t>gian</a:t>
            </a:r>
            <a:r>
              <a:rPr lang="en-US" baseline="0" dirty="0" smtClean="0"/>
              <a:t> -&gt; </a:t>
            </a:r>
            <a:r>
              <a:rPr lang="en-US" baseline="0" dirty="0" err="1" smtClean="0"/>
              <a:t>sinh</a:t>
            </a:r>
            <a:r>
              <a:rPr lang="en-US" baseline="0" dirty="0" smtClean="0"/>
              <a:t> -&gt;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đích</a:t>
            </a:r>
            <a:endParaRPr lang="en-US" baseline="0" dirty="0" smtClean="0"/>
          </a:p>
          <a:p>
            <a:r>
              <a:rPr lang="en-US" dirty="0" err="1" smtClean="0"/>
              <a:t>Dịch</a:t>
            </a:r>
            <a:r>
              <a:rPr lang="en-US" baseline="0" dirty="0" smtClean="0"/>
              <a:t> </a:t>
            </a:r>
            <a:r>
              <a:rPr lang="en-US" baseline="0" dirty="0" err="1" smtClean="0"/>
              <a:t>máy</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(transfer): ): </a:t>
            </a:r>
            <a:r>
              <a:rPr lang="en-US" baseline="0" dirty="0" err="1" smtClean="0"/>
              <a:t>từ</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nguồn</a:t>
            </a:r>
            <a:r>
              <a:rPr lang="en-US" baseline="0" dirty="0" smtClean="0"/>
              <a:t> -&gt; </a:t>
            </a:r>
            <a:r>
              <a:rPr lang="en-US" baseline="0" dirty="0" err="1" smtClean="0"/>
              <a:t>chuyển</a:t>
            </a:r>
            <a:r>
              <a:rPr lang="en-US" baseline="0" dirty="0" smtClean="0"/>
              <a:t> </a:t>
            </a:r>
            <a:r>
              <a:rPr lang="en-US" baseline="0" dirty="0" err="1" smtClean="0"/>
              <a:t>đổi</a:t>
            </a:r>
            <a:r>
              <a:rPr lang="en-US" baseline="0" dirty="0" smtClean="0"/>
              <a:t> -&gt;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đích</a:t>
            </a:r>
            <a:endParaRPr lang="en-US" baseline="0" dirty="0" smtClean="0"/>
          </a:p>
          <a:p>
            <a:r>
              <a:rPr lang="en-US" baseline="0" dirty="0" err="1" smtClean="0"/>
              <a:t>Dịch</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nguồn</a:t>
            </a:r>
            <a:r>
              <a:rPr lang="en-US" baseline="0" dirty="0" smtClean="0"/>
              <a:t> -&gt;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-&gt;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đích</a:t>
            </a:r>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10</a:t>
            </a:fld>
            <a:endParaRPr lang="en-US"/>
          </a:p>
        </p:txBody>
      </p:sp>
    </p:spTree>
    <p:extLst>
      <p:ext uri="{BB962C8B-B14F-4D97-AF65-F5344CB8AC3E}">
        <p14:creationId xmlns:p14="http://schemas.microsoft.com/office/powerpoint/2010/main" val="2982993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xmlns=""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xmlns="" id="{938AD48E-7D67-4BE9-97B6-DB64DE5253B9}"/>
              </a:ext>
              <a:ext uri="{C183D7F6-B498-43B3-948B-1728B52AA6E4}">
                <adec:decorative xmlns:adec="http://schemas.microsoft.com/office/drawing/2017/decorative" xmlns=""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xmlns="" id="{EB6FF8E2-165B-49EB-8120-14190F9491BC}"/>
              </a:ext>
              <a:ext uri="{C183D7F6-B498-43B3-948B-1728B52AA6E4}">
                <adec:decorative xmlns:adec="http://schemas.microsoft.com/office/drawing/2017/decorative" xmlns=""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xmlns=""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xmlns=""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xmlns=""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xmlns=""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xmlns=""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xmlns=""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xmlns=""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xmlns=""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xmlns=""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xmlns=""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xmlns=""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xmlns=""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xmlns="" id="{446AF837-10C6-44A5-B8D6-960A57487B43}"/>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xmlns=""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xmlns=""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xmlns=""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xmlns=""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xmlns="" id="{92FF63B4-C261-4597-9EE0-811D250B9D21}"/>
              </a:ext>
              <a:ext uri="{C183D7F6-B498-43B3-948B-1728B52AA6E4}">
                <adec:decorative xmlns:adec="http://schemas.microsoft.com/office/drawing/2017/decorative" xmlns=""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xmlns="" id="{F92CF088-7F97-4A11-8A81-0EF641F6986F}"/>
              </a:ext>
              <a:ext uri="{C183D7F6-B498-43B3-948B-1728B52AA6E4}">
                <adec:decorative xmlns:adec="http://schemas.microsoft.com/office/drawing/2017/decorative" xmlns=""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xmlns=""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xmlns=""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xmlns=""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xmlns=""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xmlns=""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xmlns="" id="{80517979-166D-4AAA-ABBC-0C3E5C2ECF37}"/>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xmlns="" id="{B17C5C60-EC4D-410B-9997-0B73289605FD}"/>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xmlns=""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xmlns=""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xmlns=""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xmlns="" id="{80A2FA6F-99B7-4984-A80C-570644889F02}"/>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xmlns=""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xmlns=""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38C6F9E-A74F-4F54-9409-B6B93DF8CE78}"/>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xmlns="" id="{6F0F71C5-78A4-4793-9BD4-3DF0EE3E3EB7}"/>
              </a:ext>
              <a:ext uri="{C183D7F6-B498-43B3-948B-1728B52AA6E4}">
                <adec:decorative xmlns:adec="http://schemas.microsoft.com/office/drawing/2017/decorative" xmlns=""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xmlns=""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xmlns="" id="{E6093F87-C1F6-4FAB-B891-6F7D7FC20751}"/>
              </a:ext>
              <a:ext uri="{C183D7F6-B498-43B3-948B-1728B52AA6E4}">
                <adec:decorative xmlns:adec="http://schemas.microsoft.com/office/drawing/2017/decorative" xmlns=""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xmlns=""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xmlns=""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xmlns=""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xmlns=""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xmlns=""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xmlns=""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xmlns=""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xmlns=""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xmlns=""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xmlns=""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xmlns=""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xmlns=""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xmlns=""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xmlns=""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xmlns=""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xmlns=""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latin typeface="Times New Roman" panose="02020603050405020304" pitchFamily="18" charset="0"/>
                <a:cs typeface="Times New Roman" panose="02020603050405020304" pitchFamily="18" charset="0"/>
              </a:rPr>
              <a:t>Learn about machine translation</a:t>
            </a:r>
          </a:p>
        </p:txBody>
      </p:sp>
      <p:pic>
        <p:nvPicPr>
          <p:cNvPr id="14" name="Picture Placeholder 13" descr="Data Points Digital background">
            <a:extLst>
              <a:ext uri="{FF2B5EF4-FFF2-40B4-BE49-F238E27FC236}">
                <a16:creationId xmlns:a16="http://schemas.microsoft.com/office/drawing/2014/main" xmlns=""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xmlns="" id="{D9A11267-FC52-4990-8D98-010AFABA5544}"/>
              </a:ext>
            </a:extLst>
          </p:cNvPr>
          <p:cNvSpPr>
            <a:spLocks noGrp="1"/>
          </p:cNvSpPr>
          <p:nvPr>
            <p:ph type="body" sz="quarter" idx="14"/>
          </p:nvPr>
        </p:nvSpPr>
        <p:spPr>
          <a:xfrm>
            <a:off x="7999413" y="3568700"/>
            <a:ext cx="3565524" cy="1731963"/>
          </a:xfrm>
        </p:spPr>
        <p:txBody>
          <a:bodyPr>
            <a:normAutofit/>
          </a:bodyPr>
          <a:lstStyle/>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Pham Tien </a:t>
            </a:r>
            <a:r>
              <a:rPr lang="en-US" dirty="0" err="1">
                <a:latin typeface="Times New Roman" panose="02020603050405020304" pitchFamily="18" charset="0"/>
                <a:cs typeface="Times New Roman" panose="02020603050405020304" pitchFamily="18" charset="0"/>
              </a:rPr>
              <a:t>Dat</a:t>
            </a:r>
            <a:r>
              <a:rPr lang="en-US" dirty="0">
                <a:latin typeface="Times New Roman" panose="02020603050405020304" pitchFamily="18" charset="0"/>
                <a:cs typeface="Times New Roman" panose="02020603050405020304" pitchFamily="18" charset="0"/>
              </a:rPr>
              <a:t> – 517H0042</a:t>
            </a:r>
          </a:p>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Nguyen Hoang Khai – 517H0058</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7788B34-4190-4916-9048-47720EA5ABF1}"/>
              </a:ext>
            </a:extLst>
          </p:cNvPr>
          <p:cNvSpPr>
            <a:spLocks noGrp="1"/>
          </p:cNvSpPr>
          <p:nvPr>
            <p:ph type="title"/>
          </p:nvPr>
        </p:nvSpPr>
        <p:spPr>
          <a:xfrm>
            <a:off x="1914256" y="118259"/>
            <a:ext cx="7324337" cy="666000"/>
          </a:xfrm>
        </p:spPr>
        <p:txBody>
          <a:bodyPr/>
          <a:lstStyle/>
          <a:p>
            <a:r>
              <a:rPr lang="en-US" dirty="0" smtClean="0"/>
              <a:t>How to MT work?</a:t>
            </a:r>
            <a:endParaRPr lang="en-US" dirty="0"/>
          </a:p>
        </p:txBody>
      </p:sp>
      <p:sp>
        <p:nvSpPr>
          <p:cNvPr id="16" name="Slide Number Placeholder 15">
            <a:extLst>
              <a:ext uri="{FF2B5EF4-FFF2-40B4-BE49-F238E27FC236}">
                <a16:creationId xmlns:a16="http://schemas.microsoft.com/office/drawing/2014/main" xmlns=""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2050" name="Picture 2" descr="https://upload.wikimedia.org/wikipedia/commons/thumb/f/f4/Direct_translation_and_transfer_translation_pyramid.svg/300px-Direct_translation_and_transfer_translation_pyrami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917" y="784259"/>
            <a:ext cx="6637283" cy="4831212"/>
          </a:xfrm>
          <a:prstGeom prst="rect">
            <a:avLst/>
          </a:prstGeom>
          <a:solidFill>
            <a:schemeClr val="tx1"/>
          </a:solidFill>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4147291" y="5788644"/>
            <a:ext cx="3846507" cy="492827"/>
          </a:xfrm>
        </p:spPr>
        <p:txBody>
          <a:bodyPr/>
          <a:lstStyle/>
          <a:p>
            <a:pPr marL="0" indent="0" fontAlgn="base">
              <a:buNone/>
            </a:pPr>
            <a:r>
              <a:rPr lang="en-US" sz="2800" dirty="0"/>
              <a:t>Bernard </a:t>
            </a:r>
            <a:r>
              <a:rPr lang="en-US" sz="2800" dirty="0" err="1" smtClean="0"/>
              <a:t>Vauquois</a:t>
            </a:r>
            <a:r>
              <a:rPr lang="en-US" sz="2800" dirty="0" smtClean="0"/>
              <a:t>’ Tower</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547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xmlns=""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xmlns=""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xmlns=""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xmlns=""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xmlns=""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xmlns="" id="{D3B60D6F-4D0F-4D33-B2A7-159C8583FF00}"/>
              </a:ext>
            </a:extLst>
          </p:cNvPr>
          <p:cNvSpPr>
            <a:spLocks noGrp="1"/>
          </p:cNvSpPr>
          <p:nvPr>
            <p:ph idx="1"/>
          </p:nvPr>
        </p:nvSpPr>
        <p:spPr>
          <a:xfrm>
            <a:off x="550863" y="2677306"/>
            <a:ext cx="3565525" cy="3415519"/>
          </a:xfrm>
        </p:spPr>
        <p:txBody>
          <a:bodyPr/>
          <a:lstStyle/>
          <a:p>
            <a:pPr>
              <a:lnSpc>
                <a:spcPct val="150000"/>
              </a:lnSpc>
            </a:pPr>
            <a:r>
              <a:rPr lang="en-US" dirty="0">
                <a:latin typeface="Times New Roman" panose="02020603050405020304" pitchFamily="18" charset="0"/>
                <a:cs typeface="Times New Roman" panose="02020603050405020304" pitchFamily="18" charset="0"/>
              </a:rPr>
              <a:t>Introduction</a:t>
            </a:r>
          </a:p>
          <a:p>
            <a:pPr>
              <a:lnSpc>
                <a:spcPct val="150000"/>
              </a:lnSpc>
            </a:pPr>
            <a:r>
              <a:rPr lang="en-US" dirty="0">
                <a:latin typeface="Times New Roman" panose="02020603050405020304" pitchFamily="18" charset="0"/>
                <a:cs typeface="Times New Roman" panose="02020603050405020304" pitchFamily="18" charset="0"/>
              </a:rPr>
              <a:t>History of Machine Translation</a:t>
            </a:r>
          </a:p>
          <a:p>
            <a:pPr>
              <a:lnSpc>
                <a:spcPct val="150000"/>
              </a:lnSpc>
            </a:pPr>
            <a:r>
              <a:rPr lang="en-US" dirty="0">
                <a:latin typeface="Times New Roman" panose="02020603050405020304" pitchFamily="18" charset="0"/>
                <a:cs typeface="Times New Roman" panose="02020603050405020304" pitchFamily="18" charset="0"/>
              </a:rPr>
              <a:t>Topic three</a:t>
            </a:r>
          </a:p>
          <a:p>
            <a:pPr>
              <a:lnSpc>
                <a:spcPct val="150000"/>
              </a:lnSpc>
            </a:pPr>
            <a:r>
              <a:rPr lang="en-US" dirty="0">
                <a:latin typeface="Times New Roman" panose="02020603050405020304" pitchFamily="18" charset="0"/>
                <a:cs typeface="Times New Roman" panose="02020603050405020304" pitchFamily="18" charset="0"/>
              </a:rPr>
              <a:t>Topic four</a:t>
            </a:r>
          </a:p>
          <a:p>
            <a:pPr>
              <a:lnSpc>
                <a:spcPct val="150000"/>
              </a:lnSpc>
            </a:pPr>
            <a:r>
              <a:rPr lang="en-US" dirty="0">
                <a:latin typeface="Times New Roman" panose="02020603050405020304" pitchFamily="18" charset="0"/>
                <a:cs typeface="Times New Roman" panose="02020603050405020304" pitchFamily="18" charset="0"/>
              </a:rPr>
              <a:t>Topic five</a:t>
            </a:r>
          </a:p>
        </p:txBody>
      </p:sp>
      <p:pic>
        <p:nvPicPr>
          <p:cNvPr id="8" name="Picture Placeholder 7" descr="Digital Data">
            <a:extLst>
              <a:ext uri="{FF2B5EF4-FFF2-40B4-BE49-F238E27FC236}">
                <a16:creationId xmlns:a16="http://schemas.microsoft.com/office/drawing/2014/main" xmlns=""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xmlns=""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xmlns=""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xmlns=""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23418ADF-358F-4647-A511-FCFFEDA83429}"/>
              </a:ext>
            </a:extLst>
          </p:cNvPr>
          <p:cNvSpPr>
            <a:spLocks noGrp="1"/>
          </p:cNvSpPr>
          <p:nvPr>
            <p:ph type="title"/>
          </p:nvPr>
        </p:nvSpPr>
        <p:spPr>
          <a:xfrm>
            <a:off x="550863" y="4507200"/>
            <a:ext cx="4500562" cy="1562959"/>
          </a:xfrm>
        </p:spPr>
        <p:txBody>
          <a:bodyPr/>
          <a:lstStyle/>
          <a:p>
            <a:r>
              <a:rPr lang="en-US" dirty="0">
                <a:latin typeface="Times New Roman" panose="02020603050405020304" pitchFamily="18" charset="0"/>
                <a:cs typeface="Times New Roman" panose="02020603050405020304" pitchFamily="18" charset="0"/>
              </a:rPr>
              <a:t>Introduction</a:t>
            </a:r>
          </a:p>
        </p:txBody>
      </p:sp>
      <p:pic>
        <p:nvPicPr>
          <p:cNvPr id="18" name="Picture Placeholder 17" descr="A group of people sitting at a table">
            <a:extLst>
              <a:ext uri="{FF2B5EF4-FFF2-40B4-BE49-F238E27FC236}">
                <a16:creationId xmlns:a16="http://schemas.microsoft.com/office/drawing/2014/main" xmlns=""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xmlns=""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xmlns=""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xmlns=""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xmlns="" id="{E5127060-CDBF-435F-9009-A5451CCE305D}"/>
              </a:ext>
            </a:extLst>
          </p:cNvPr>
          <p:cNvSpPr>
            <a:spLocks noGrp="1"/>
          </p:cNvSpPr>
          <p:nvPr>
            <p:ph sz="quarter" idx="15"/>
          </p:nvPr>
        </p:nvSpPr>
        <p:spPr>
          <a:xfrm>
            <a:off x="5051424" y="4108537"/>
            <a:ext cx="6914603" cy="1963651"/>
          </a:xfrm>
          <a:noFill/>
        </p:spPr>
        <p:txBody>
          <a:bodyPr>
            <a:noAutofit/>
          </a:bodyPr>
          <a:lstStyle/>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Machine translation (MT) is a part of natural language processing. It is the process of using artificial intelligence to automatically translate text from one language to another without human involvement.</a:t>
            </a:r>
          </a:p>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It is a combination of langue, translation and computer science.</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4088" y="1145604"/>
            <a:ext cx="7778945" cy="3081435"/>
          </a:xfrm>
        </p:spPr>
        <p:txBody>
          <a:bodyPr vert="horz" wrap="square" lIns="0" tIns="0" rIns="0" bIns="0" rtlCol="0" anchor="b" anchorCtr="0">
            <a:normAutofit/>
          </a:bodyPr>
          <a:lstStyle/>
          <a:p>
            <a:pPr>
              <a:lnSpc>
                <a:spcPct val="100000"/>
              </a:lnSpc>
            </a:pPr>
            <a:r>
              <a:rPr lang="en-US" sz="6400" kern="1200" dirty="0">
                <a:solidFill>
                  <a:schemeClr val="tx1"/>
                </a:solidFill>
                <a:latin typeface="Times New Roman" panose="02020603050405020304" pitchFamily="18" charset="0"/>
                <a:cs typeface="Times New Roman" panose="02020603050405020304" pitchFamily="18" charset="0"/>
              </a:rPr>
              <a:t>History of Machine Translation</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435068" y="881327"/>
            <a:ext cx="7098615" cy="695225"/>
          </a:xfrm>
        </p:spPr>
        <p:txBody>
          <a:bodyPr/>
          <a:lstStyle/>
          <a:p>
            <a:r>
              <a:rPr lang="en-US" sz="3600" dirty="0"/>
              <a:t>History of Machine Translation</a:t>
            </a:r>
            <a:endParaRPr lang="en-US" sz="3600"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 name="Content Placeholder 1"/>
          <p:cNvSpPr>
            <a:spLocks noGrp="1"/>
          </p:cNvSpPr>
          <p:nvPr>
            <p:ph idx="1"/>
          </p:nvPr>
        </p:nvSpPr>
        <p:spPr>
          <a:xfrm>
            <a:off x="435068" y="1576552"/>
            <a:ext cx="6738242" cy="4808482"/>
          </a:xfrm>
        </p:spPr>
        <p:txBody>
          <a:bodyPr/>
          <a:lstStyle/>
          <a:p>
            <a:r>
              <a:rPr lang="en-US" sz="1800" dirty="0" smtClean="0">
                <a:latin typeface="Times New Roman" panose="02020603050405020304" pitchFamily="18" charset="0"/>
                <a:cs typeface="Times New Roman" panose="02020603050405020304" pitchFamily="18" charset="0"/>
              </a:rPr>
              <a:t>In 17th </a:t>
            </a:r>
            <a:r>
              <a:rPr lang="en-US" sz="1800" dirty="0" smtClean="0">
                <a:latin typeface="Times New Roman" panose="02020603050405020304" pitchFamily="18" charset="0"/>
                <a:cs typeface="Times New Roman" panose="02020603050405020304" pitchFamily="18" charset="0"/>
              </a:rPr>
              <a:t>century</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Leibniz </a:t>
            </a:r>
            <a:r>
              <a:rPr lang="en-US" sz="1800" dirty="0">
                <a:latin typeface="Times New Roman" panose="02020603050405020304" pitchFamily="18" charset="0"/>
                <a:cs typeface="Times New Roman" panose="02020603050405020304" pitchFamily="18" charset="0"/>
              </a:rPr>
              <a:t>and Descartes proposed a universal </a:t>
            </a:r>
            <a:r>
              <a:rPr lang="en-US" sz="1800" dirty="0" smtClean="0">
                <a:latin typeface="Times New Roman" panose="02020603050405020304" pitchFamily="18" charset="0"/>
                <a:cs typeface="Times New Roman" panose="02020603050405020304" pitchFamily="18" charset="0"/>
              </a:rPr>
              <a:t>language.</a:t>
            </a: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idea of using digital computers for translation of natural languages was proposed as early as 1946 by </a:t>
            </a:r>
            <a:r>
              <a:rPr lang="en-US" sz="1800" dirty="0" smtClean="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D. Booth and Warren </a:t>
            </a:r>
            <a:r>
              <a:rPr lang="en-US" sz="1800" dirty="0" smtClean="0">
                <a:latin typeface="Times New Roman" panose="02020603050405020304" pitchFamily="18" charset="0"/>
                <a:cs typeface="Times New Roman" panose="02020603050405020304" pitchFamily="18" charset="0"/>
              </a:rPr>
              <a:t>Weaver</a:t>
            </a:r>
          </a:p>
          <a:p>
            <a:r>
              <a:rPr lang="en-US" sz="1800" dirty="0">
                <a:latin typeface="Times New Roman" panose="02020603050405020304" pitchFamily="18" charset="0"/>
                <a:cs typeface="Times New Roman" panose="02020603050405020304" pitchFamily="18" charset="0"/>
              </a:rPr>
              <a:t>In 1954, Professor Michael </a:t>
            </a:r>
            <a:r>
              <a:rPr lang="en-US" sz="1800" dirty="0" err="1" smtClean="0">
                <a:latin typeface="Times New Roman" panose="02020603050405020304" pitchFamily="18" charset="0"/>
                <a:cs typeface="Times New Roman" panose="02020603050405020304" pitchFamily="18" charset="0"/>
              </a:rPr>
              <a:t>Zarechnak</a:t>
            </a:r>
            <a:r>
              <a:rPr lang="en-US" sz="1800" dirty="0" smtClean="0">
                <a:latin typeface="Times New Roman" panose="02020603050405020304" pitchFamily="18" charset="0"/>
                <a:cs typeface="Times New Roman" panose="02020603050405020304" pitchFamily="18" charset="0"/>
              </a:rPr>
              <a:t> of </a:t>
            </a:r>
            <a:r>
              <a:rPr lang="en-US" sz="1800" dirty="0" smtClean="0">
                <a:latin typeface="Times New Roman" panose="02020603050405020304" pitchFamily="18" charset="0"/>
                <a:cs typeface="Times New Roman" panose="02020603050405020304" pitchFamily="18" charset="0"/>
              </a:rPr>
              <a:t>IBM </a:t>
            </a:r>
            <a:r>
              <a:rPr lang="en-US" sz="1800" dirty="0">
                <a:latin typeface="Times New Roman" panose="02020603050405020304" pitchFamily="18" charset="0"/>
                <a:cs typeface="Times New Roman" panose="02020603050405020304" pitchFamily="18" charset="0"/>
              </a:rPr>
              <a:t>demonstrated at </a:t>
            </a:r>
            <a:r>
              <a:rPr lang="en-US" sz="1800" dirty="0" smtClean="0">
                <a:latin typeface="Times New Roman" panose="02020603050405020304" pitchFamily="18" charset="0"/>
                <a:cs typeface="Times New Roman" panose="02020603050405020304" pitchFamily="18" charset="0"/>
              </a:rPr>
              <a:t>his </a:t>
            </a:r>
            <a:r>
              <a:rPr lang="en-US" sz="1800" dirty="0">
                <a:latin typeface="Times New Roman" panose="02020603050405020304" pitchFamily="18" charset="0"/>
                <a:cs typeface="Times New Roman" panose="02020603050405020304" pitchFamily="18" charset="0"/>
              </a:rPr>
              <a:t>New York office a machine that could translate Russian sentences into English</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In </a:t>
            </a:r>
            <a:r>
              <a:rPr lang="en-US" sz="1800" dirty="0" err="1">
                <a:latin typeface="Times New Roman" panose="02020603050405020304" pitchFamily="18" charset="0"/>
                <a:cs typeface="Times New Roman" panose="02020603050405020304" pitchFamily="18" charset="0"/>
              </a:rPr>
              <a:t>1970s</a:t>
            </a:r>
            <a:r>
              <a:rPr lang="en-US" sz="1800" dirty="0">
                <a:latin typeface="Times New Roman" panose="02020603050405020304" pitchFamily="18" charset="0"/>
                <a:cs typeface="Times New Roman" panose="02020603050405020304" pitchFamily="18" charset="0"/>
              </a:rPr>
              <a:t>, Canada had developed the </a:t>
            </a:r>
            <a:r>
              <a:rPr lang="en-US" sz="1800" dirty="0" err="1">
                <a:latin typeface="Times New Roman" panose="02020603050405020304" pitchFamily="18" charset="0"/>
                <a:cs typeface="Times New Roman" panose="02020603050405020304" pitchFamily="18" charset="0"/>
              </a:rPr>
              <a:t>METEO</a:t>
            </a:r>
            <a:r>
              <a:rPr lang="en-US" sz="1800" dirty="0">
                <a:latin typeface="Times New Roman" panose="02020603050405020304" pitchFamily="18" charset="0"/>
                <a:cs typeface="Times New Roman" panose="02020603050405020304" pitchFamily="18" charset="0"/>
              </a:rPr>
              <a:t> System for translating weather reports from English to French</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Most recently, </a:t>
            </a:r>
            <a:r>
              <a:rPr lang="en-US" sz="1800" dirty="0" smtClean="0">
                <a:latin typeface="Times New Roman" panose="02020603050405020304" pitchFamily="18" charset="0"/>
                <a:cs typeface="Times New Roman" panose="02020603050405020304" pitchFamily="18" charset="0"/>
              </a:rPr>
              <a:t>various company (such as Google</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Facebook) uses neural </a:t>
            </a:r>
            <a:r>
              <a:rPr lang="en-US" sz="1800" dirty="0">
                <a:latin typeface="Times New Roman" panose="02020603050405020304" pitchFamily="18" charset="0"/>
                <a:cs typeface="Times New Roman" panose="02020603050405020304" pitchFamily="18" charset="0"/>
              </a:rPr>
              <a:t>networks and deep learning for perfecting machine translation.</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1026" name="Picture 2" descr="Gottfried Wilhelm von Leibni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3523" y="881328"/>
            <a:ext cx="2095500" cy="26487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ans Hals - Portret van René Descart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8863" y="881327"/>
            <a:ext cx="2095500" cy="26487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drew Booth 200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3523" y="3698132"/>
            <a:ext cx="2095500" cy="28674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arren Wea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5976" y="3698130"/>
            <a:ext cx="1998500" cy="15905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440504" y="1537729"/>
            <a:ext cx="11557055" cy="2873876"/>
          </a:xfrm>
        </p:spPr>
        <p:txBody>
          <a:bodyPr vert="horz" wrap="square" lIns="0" tIns="0" rIns="0" bIns="0" rtlCol="0" anchor="b" anchorCtr="0">
            <a:normAutofit/>
          </a:bodyPr>
          <a:lstStyle/>
          <a:p>
            <a:pPr algn="ctr">
              <a:lnSpc>
                <a:spcPct val="100000"/>
              </a:lnSpc>
            </a:pPr>
            <a:r>
              <a:rPr lang="en-US" dirty="0">
                <a:latin typeface="Times New Roman" panose="02020603050405020304" pitchFamily="18" charset="0"/>
                <a:cs typeface="Times New Roman" panose="02020603050405020304" pitchFamily="18" charset="0"/>
              </a:rPr>
              <a:t>Advantages and disadvantages of Machine Translation</a:t>
            </a:r>
            <a:endParaRPr lang="en-US" sz="6400" kern="1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97141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ED2A30C0-1BC4-4764-9C0F-5D811CAB8312}"/>
              </a:ext>
            </a:extLst>
          </p:cNvPr>
          <p:cNvSpPr>
            <a:spLocks noGrp="1"/>
          </p:cNvSpPr>
          <p:nvPr>
            <p:ph type="ctrTitle"/>
          </p:nvPr>
        </p:nvSpPr>
        <p:spPr>
          <a:xfrm>
            <a:off x="709727" y="911247"/>
            <a:ext cx="8281987" cy="1019153"/>
          </a:xfrm>
        </p:spPr>
        <p:txBody>
          <a:bodyPr/>
          <a:lstStyle/>
          <a:p>
            <a:r>
              <a:rPr lang="en-US" dirty="0"/>
              <a:t>Advantages</a:t>
            </a:r>
          </a:p>
        </p:txBody>
      </p:sp>
      <p:sp>
        <p:nvSpPr>
          <p:cNvPr id="9" name="Slide Number Placeholder 8">
            <a:extLst>
              <a:ext uri="{FF2B5EF4-FFF2-40B4-BE49-F238E27FC236}">
                <a16:creationId xmlns:a16="http://schemas.microsoft.com/office/drawing/2014/main" xmlns=""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1" name="Rectangle 20"/>
          <p:cNvSpPr/>
          <p:nvPr/>
        </p:nvSpPr>
        <p:spPr>
          <a:xfrm>
            <a:off x="701040" y="1930400"/>
            <a:ext cx="11054080" cy="3859518"/>
          </a:xfrm>
          <a:prstGeom prst="rect">
            <a:avLst/>
          </a:prstGeom>
        </p:spPr>
        <p:txBody>
          <a:bodyPr wrap="square">
            <a:spAutoFit/>
          </a:bodyPr>
          <a:lstStyle/>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W</a:t>
            </a:r>
            <a:r>
              <a:rPr lang="en-US" sz="2800" dirty="0" smtClean="0">
                <a:solidFill>
                  <a:schemeClr val="tx1">
                    <a:alpha val="60000"/>
                  </a:schemeClr>
                </a:solidFill>
                <a:latin typeface="Times New Roman" panose="02020603050405020304" pitchFamily="18" charset="0"/>
                <a:cs typeface="Times New Roman" panose="02020603050405020304" pitchFamily="18" charset="0"/>
              </a:rPr>
              <a:t>orks </a:t>
            </a:r>
            <a:r>
              <a:rPr lang="en-US" sz="2800" dirty="0">
                <a:solidFill>
                  <a:schemeClr val="tx1">
                    <a:alpha val="60000"/>
                  </a:schemeClr>
                </a:solidFill>
                <a:latin typeface="Times New Roman" panose="02020603050405020304" pitchFamily="18" charset="0"/>
                <a:cs typeface="Times New Roman" panose="02020603050405020304" pitchFamily="18" charset="0"/>
              </a:rPr>
              <a:t>very </a:t>
            </a:r>
            <a:r>
              <a:rPr lang="en-US" sz="2800" dirty="0" smtClean="0">
                <a:solidFill>
                  <a:schemeClr val="tx1">
                    <a:alpha val="60000"/>
                  </a:schemeClr>
                </a:solidFill>
                <a:latin typeface="Times New Roman" panose="02020603050405020304" pitchFamily="18" charset="0"/>
                <a:cs typeface="Times New Roman" panose="02020603050405020304" pitchFamily="18" charset="0"/>
              </a:rPr>
              <a:t>fast</a:t>
            </a:r>
          </a:p>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T</a:t>
            </a:r>
            <a:r>
              <a:rPr lang="en-US" sz="2800" dirty="0" smtClean="0">
                <a:solidFill>
                  <a:schemeClr val="tx1">
                    <a:alpha val="60000"/>
                  </a:schemeClr>
                </a:solidFill>
                <a:latin typeface="Times New Roman" panose="02020603050405020304" pitchFamily="18" charset="0"/>
                <a:cs typeface="Times New Roman" panose="02020603050405020304" pitchFamily="18" charset="0"/>
              </a:rPr>
              <a:t>ranslating </a:t>
            </a:r>
            <a:r>
              <a:rPr lang="en-US" sz="2800" dirty="0">
                <a:solidFill>
                  <a:schemeClr val="tx1">
                    <a:alpha val="60000"/>
                  </a:schemeClr>
                </a:solidFill>
                <a:latin typeface="Times New Roman" panose="02020603050405020304" pitchFamily="18" charset="0"/>
                <a:cs typeface="Times New Roman" panose="02020603050405020304" pitchFamily="18" charset="0"/>
              </a:rPr>
              <a:t>millions of words almost </a:t>
            </a:r>
            <a:r>
              <a:rPr lang="en-US" sz="2800" dirty="0" smtClean="0">
                <a:solidFill>
                  <a:schemeClr val="tx1">
                    <a:alpha val="60000"/>
                  </a:schemeClr>
                </a:solidFill>
                <a:latin typeface="Times New Roman" panose="02020603050405020304" pitchFamily="18" charset="0"/>
                <a:cs typeface="Times New Roman" panose="02020603050405020304" pitchFamily="18" charset="0"/>
              </a:rPr>
              <a:t>instantaneously.</a:t>
            </a:r>
          </a:p>
          <a:p>
            <a:pPr marL="228600" marR="0" indent="-228600">
              <a:lnSpc>
                <a:spcPct val="110000"/>
              </a:lnSpc>
              <a:spcBef>
                <a:spcPts val="1000"/>
              </a:spcBef>
              <a:spcAft>
                <a:spcPts val="800"/>
              </a:spcAft>
              <a:buFont typeface="Arial" panose="020B0604020202020204" pitchFamily="34" charset="0"/>
              <a:buChar char="•"/>
            </a:pPr>
            <a:r>
              <a:rPr lang="en-US" sz="2800" dirty="0" smtClean="0">
                <a:solidFill>
                  <a:schemeClr val="tx1">
                    <a:alpha val="60000"/>
                  </a:schemeClr>
                </a:solidFill>
                <a:latin typeface="Times New Roman" panose="02020603050405020304" pitchFamily="18" charset="0"/>
                <a:cs typeface="Times New Roman" panose="02020603050405020304" pitchFamily="18" charset="0"/>
              </a:rPr>
              <a:t>It </a:t>
            </a:r>
            <a:r>
              <a:rPr lang="en-US" sz="2800" dirty="0">
                <a:solidFill>
                  <a:schemeClr val="tx1">
                    <a:alpha val="60000"/>
                  </a:schemeClr>
                </a:solidFill>
                <a:latin typeface="Times New Roman" panose="02020603050405020304" pitchFamily="18" charset="0"/>
                <a:cs typeface="Times New Roman" panose="02020603050405020304" pitchFamily="18" charset="0"/>
              </a:rPr>
              <a:t>can translate large amounts of data, such as real-time chat or large-scale legal cases.</a:t>
            </a:r>
          </a:p>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B</a:t>
            </a:r>
            <a:r>
              <a:rPr lang="en-US" sz="2800" dirty="0" smtClean="0">
                <a:solidFill>
                  <a:schemeClr val="tx1">
                    <a:alpha val="60000"/>
                  </a:schemeClr>
                </a:solidFill>
                <a:latin typeface="Times New Roman" panose="02020603050405020304" pitchFamily="18" charset="0"/>
                <a:cs typeface="Times New Roman" panose="02020603050405020304" pitchFamily="18" charset="0"/>
              </a:rPr>
              <a:t>asic but </a:t>
            </a:r>
            <a:r>
              <a:rPr lang="en-US" sz="2800" dirty="0">
                <a:solidFill>
                  <a:schemeClr val="tx1">
                    <a:alpha val="60000"/>
                  </a:schemeClr>
                </a:solidFill>
                <a:latin typeface="Times New Roman" panose="02020603050405020304" pitchFamily="18" charset="0"/>
                <a:cs typeface="Times New Roman" panose="02020603050405020304" pitchFamily="18" charset="0"/>
              </a:rPr>
              <a:t>valuable </a:t>
            </a:r>
            <a:r>
              <a:rPr lang="en-US" sz="2800" dirty="0" smtClean="0">
                <a:solidFill>
                  <a:schemeClr val="tx1">
                    <a:alpha val="60000"/>
                  </a:schemeClr>
                </a:solidFill>
                <a:latin typeface="Times New Roman" panose="02020603050405020304" pitchFamily="18" charset="0"/>
                <a:cs typeface="Times New Roman" panose="02020603050405020304" pitchFamily="18" charset="0"/>
              </a:rPr>
              <a:t>translations</a:t>
            </a:r>
          </a:p>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R</a:t>
            </a:r>
            <a:r>
              <a:rPr lang="en-US" sz="2800" dirty="0" smtClean="0">
                <a:solidFill>
                  <a:schemeClr val="tx1">
                    <a:alpha val="60000"/>
                  </a:schemeClr>
                </a:solidFill>
                <a:latin typeface="Times New Roman" panose="02020603050405020304" pitchFamily="18" charset="0"/>
                <a:cs typeface="Times New Roman" panose="02020603050405020304" pitchFamily="18" charset="0"/>
              </a:rPr>
              <a:t>educing </a:t>
            </a:r>
            <a:r>
              <a:rPr lang="en-US" sz="2800" dirty="0">
                <a:solidFill>
                  <a:schemeClr val="tx1">
                    <a:alpha val="60000"/>
                  </a:schemeClr>
                </a:solidFill>
                <a:latin typeface="Times New Roman" panose="02020603050405020304" pitchFamily="18" charset="0"/>
                <a:cs typeface="Times New Roman" panose="02020603050405020304" pitchFamily="18" charset="0"/>
              </a:rPr>
              <a:t>both the cost and time of delivery. </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97987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AD72D26-24EF-4CBD-9431-A558CB7CA906}"/>
              </a:ext>
            </a:extLst>
          </p:cNvPr>
          <p:cNvSpPr>
            <a:spLocks noGrp="1"/>
          </p:cNvSpPr>
          <p:nvPr>
            <p:ph type="title"/>
          </p:nvPr>
        </p:nvSpPr>
        <p:spPr>
          <a:xfrm>
            <a:off x="550863" y="1032811"/>
            <a:ext cx="11091600" cy="953644"/>
          </a:xfrm>
        </p:spPr>
        <p:txBody>
          <a:bodyPr/>
          <a:lstStyle/>
          <a:p>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5" name="Content Placeholder 4"/>
          <p:cNvSpPr>
            <a:spLocks noGrp="1"/>
          </p:cNvSpPr>
          <p:nvPr>
            <p:ph idx="1"/>
          </p:nvPr>
        </p:nvSpPr>
        <p:spPr>
          <a:xfrm>
            <a:off x="550863" y="1907627"/>
            <a:ext cx="11090274" cy="3979625"/>
          </a:xfrm>
        </p:spPr>
        <p:txBody>
          <a:bodyPr/>
          <a:lstStyle/>
          <a:p>
            <a:r>
              <a:rPr lang="en-US" sz="2800" dirty="0" smtClean="0">
                <a:latin typeface="Times New Roman" panose="02020603050405020304" pitchFamily="18" charset="0"/>
                <a:cs typeface="Times New Roman" panose="02020603050405020304" pitchFamily="18" charset="0"/>
              </a:rPr>
              <a:t>MT can’t </a:t>
            </a:r>
            <a:r>
              <a:rPr lang="en-US" sz="2800" dirty="0">
                <a:latin typeface="Times New Roman" panose="02020603050405020304" pitchFamily="18" charset="0"/>
                <a:cs typeface="Times New Roman" panose="02020603050405020304" pitchFamily="18" charset="0"/>
              </a:rPr>
              <a:t>account for certain phrases because of lack of context</a:t>
            </a:r>
          </a:p>
          <a:p>
            <a:r>
              <a:rPr lang="en-US" sz="2800" dirty="0">
                <a:latin typeface="Times New Roman" panose="02020603050405020304" pitchFamily="18" charset="0"/>
                <a:cs typeface="Times New Roman" panose="02020603050405020304" pitchFamily="18" charset="0"/>
              </a:rPr>
              <a:t>It’s difficult for machine translation to accurately translate nuances and slang</a:t>
            </a:r>
          </a:p>
          <a:p>
            <a:r>
              <a:rPr lang="en-US" sz="2800" dirty="0">
                <a:latin typeface="Times New Roman" panose="02020603050405020304" pitchFamily="18" charset="0"/>
                <a:cs typeface="Times New Roman" panose="02020603050405020304" pitchFamily="18" charset="0"/>
              </a:rPr>
              <a:t>Complicated or industry specific terms (i.e. medical terminology) may not be easily translated</a:t>
            </a:r>
          </a:p>
          <a:p>
            <a:r>
              <a:rPr lang="en-US" sz="2800" dirty="0">
                <a:latin typeface="Times New Roman" panose="02020603050405020304" pitchFamily="18" charset="0"/>
                <a:cs typeface="Times New Roman" panose="02020603050405020304" pitchFamily="18" charset="0"/>
              </a:rPr>
              <a:t>Specific errors are hard to predict and difficult to correct</a:t>
            </a:r>
          </a:p>
          <a:p>
            <a:r>
              <a:rPr lang="en-US" sz="2800" dirty="0">
                <a:latin typeface="Times New Roman" panose="02020603050405020304" pitchFamily="18" charset="0"/>
                <a:cs typeface="Times New Roman" panose="02020603050405020304" pitchFamily="18" charset="0"/>
              </a:rPr>
              <a:t>Content in the target language can feel choppy or pieced together</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62463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1013633" y="1073908"/>
            <a:ext cx="9867728" cy="1332000"/>
          </a:xfrm>
        </p:spPr>
        <p:txBody>
          <a:bodyPr>
            <a:normAutofit/>
          </a:bodyPr>
          <a:lstStyle/>
          <a:p>
            <a:r>
              <a:rPr lang="en-US" dirty="0" smtClean="0"/>
              <a:t>Types </a:t>
            </a:r>
            <a:r>
              <a:rPr lang="en-US" dirty="0"/>
              <a:t>of machine </a:t>
            </a:r>
            <a:r>
              <a:rPr lang="en-US" dirty="0" smtClean="0"/>
              <a:t>translation</a:t>
            </a:r>
            <a:endParaRPr lang="en-US"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709727" y="2618164"/>
            <a:ext cx="8288337" cy="3515555"/>
          </a:xfrm>
        </p:spPr>
        <p:txBody>
          <a:bodyPr/>
          <a:lstStyle/>
          <a:p>
            <a:pPr fontAlgn="base"/>
            <a:r>
              <a:rPr lang="en-US" sz="2800" b="1" dirty="0">
                <a:latin typeface="Times New Roman" panose="02020603050405020304" pitchFamily="18" charset="0"/>
                <a:cs typeface="Times New Roman" panose="02020603050405020304" pitchFamily="18" charset="0"/>
              </a:rPr>
              <a:t>Rule-based machine translation (</a:t>
            </a:r>
            <a:r>
              <a:rPr lang="en-US" sz="2800" b="1" dirty="0" err="1">
                <a:latin typeface="Times New Roman" panose="02020603050405020304" pitchFamily="18" charset="0"/>
                <a:cs typeface="Times New Roman" panose="02020603050405020304" pitchFamily="18" charset="0"/>
              </a:rPr>
              <a:t>RBMT</a:t>
            </a:r>
            <a:r>
              <a:rPr lang="en-US" sz="2800" b="1" dirty="0">
                <a:latin typeface="Times New Roman" panose="02020603050405020304" pitchFamily="18" charset="0"/>
                <a:cs typeface="Times New Roman" panose="02020603050405020304" pitchFamily="18" charset="0"/>
              </a:rPr>
              <a:t>)</a:t>
            </a:r>
          </a:p>
          <a:p>
            <a:pPr fontAlgn="base"/>
            <a:r>
              <a:rPr lang="en-US" sz="2800" b="1" dirty="0">
                <a:latin typeface="Times New Roman" panose="02020603050405020304" pitchFamily="18" charset="0"/>
                <a:cs typeface="Times New Roman" panose="02020603050405020304" pitchFamily="18" charset="0"/>
              </a:rPr>
              <a:t>Statistical machine translation (</a:t>
            </a:r>
            <a:r>
              <a:rPr lang="en-US" sz="2800" b="1" dirty="0" err="1">
                <a:latin typeface="Times New Roman" panose="02020603050405020304" pitchFamily="18" charset="0"/>
                <a:cs typeface="Times New Roman" panose="02020603050405020304" pitchFamily="18" charset="0"/>
              </a:rPr>
              <a:t>SMT</a:t>
            </a:r>
            <a:r>
              <a:rPr lang="en-US" sz="2800" b="1" dirty="0">
                <a:latin typeface="Times New Roman" panose="02020603050405020304" pitchFamily="18" charset="0"/>
                <a:cs typeface="Times New Roman" panose="02020603050405020304" pitchFamily="18" charset="0"/>
              </a:rPr>
              <a:t>)</a:t>
            </a:r>
          </a:p>
          <a:p>
            <a:pPr fontAlgn="base"/>
            <a:r>
              <a:rPr lang="en-US" sz="2800" b="1" dirty="0">
                <a:latin typeface="Times New Roman" panose="02020603050405020304" pitchFamily="18" charset="0"/>
                <a:cs typeface="Times New Roman" panose="02020603050405020304" pitchFamily="18" charset="0"/>
              </a:rPr>
              <a:t>Neural machine translation (</a:t>
            </a:r>
            <a:r>
              <a:rPr lang="en-US" sz="2800" b="1" dirty="0" err="1">
                <a:latin typeface="Times New Roman" panose="02020603050405020304" pitchFamily="18" charset="0"/>
                <a:cs typeface="Times New Roman" panose="02020603050405020304" pitchFamily="18" charset="0"/>
              </a:rPr>
              <a:t>NMT</a:t>
            </a:r>
            <a:r>
              <a:rPr lang="en-US" sz="2800" b="1"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xmlns=""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89134558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{B2EE3DF1-5A6D-44C4-8E19-4BE5AE5A8974}tf33713516_win32</Template>
  <TotalTime>651</TotalTime>
  <Words>912</Words>
  <Application>Microsoft Office PowerPoint</Application>
  <PresentationFormat>Widescreen</PresentationFormat>
  <Paragraphs>77</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Walbaum Display</vt:lpstr>
      <vt:lpstr>Arial</vt:lpstr>
      <vt:lpstr>Calibri</vt:lpstr>
      <vt:lpstr>Gill Sans MT</vt:lpstr>
      <vt:lpstr>Times New Roman</vt:lpstr>
      <vt:lpstr>3DFloatVTI</vt:lpstr>
      <vt:lpstr>Learn about machine translation</vt:lpstr>
      <vt:lpstr>Agenda</vt:lpstr>
      <vt:lpstr>Introduction</vt:lpstr>
      <vt:lpstr>History of Machine Translation</vt:lpstr>
      <vt:lpstr>History of Machine Translation</vt:lpstr>
      <vt:lpstr>Advantages and disadvantages of Machine Translation</vt:lpstr>
      <vt:lpstr>Advantages</vt:lpstr>
      <vt:lpstr>Disadvantages</vt:lpstr>
      <vt:lpstr>Types of machine translation</vt:lpstr>
      <vt:lpstr>How to MT work?</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about machine translation</dc:title>
  <dc:creator>Nguyen Hoang Khai</dc:creator>
  <cp:lastModifiedBy>Microsoft account</cp:lastModifiedBy>
  <cp:revision>15</cp:revision>
  <dcterms:created xsi:type="dcterms:W3CDTF">2022-11-02T13:20:23Z</dcterms:created>
  <dcterms:modified xsi:type="dcterms:W3CDTF">2022-11-05T03:39:14Z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