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6"/>
  </p:notesMasterIdLst>
  <p:handoutMasterIdLst>
    <p:handoutMasterId r:id="rId37"/>
  </p:handoutMasterIdLst>
  <p:sldIdLst>
    <p:sldId id="257" r:id="rId5"/>
    <p:sldId id="389" r:id="rId6"/>
    <p:sldId id="384" r:id="rId7"/>
    <p:sldId id="317" r:id="rId8"/>
    <p:sldId id="277" r:id="rId9"/>
    <p:sldId id="392" r:id="rId10"/>
    <p:sldId id="268" r:id="rId11"/>
    <p:sldId id="272" r:id="rId12"/>
    <p:sldId id="281" r:id="rId13"/>
    <p:sldId id="270" r:id="rId14"/>
    <p:sldId id="394" r:id="rId15"/>
    <p:sldId id="395" r:id="rId16"/>
    <p:sldId id="397" r:id="rId17"/>
    <p:sldId id="391" r:id="rId18"/>
    <p:sldId id="398" r:id="rId19"/>
    <p:sldId id="399" r:id="rId20"/>
    <p:sldId id="400" r:id="rId21"/>
    <p:sldId id="415"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78276" autoAdjust="0"/>
  </p:normalViewPr>
  <p:slideViewPr>
    <p:cSldViewPr snapToGrid="0">
      <p:cViewPr varScale="1">
        <p:scale>
          <a:sx n="58" d="100"/>
          <a:sy n="58" d="100"/>
        </p:scale>
        <p:origin x="1374"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401224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21833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426577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2634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16</a:t>
            </a:fld>
            <a:endParaRPr lang="en-US"/>
          </a:p>
        </p:txBody>
      </p:sp>
    </p:spTree>
    <p:extLst>
      <p:ext uri="{BB962C8B-B14F-4D97-AF65-F5344CB8AC3E}">
        <p14:creationId xmlns:p14="http://schemas.microsoft.com/office/powerpoint/2010/main" val="342157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Recurrent: </a:t>
            </a:r>
            <a:r>
              <a:rPr lang="en-US" dirty="0" err="1"/>
              <a:t>hồi</a:t>
            </a:r>
            <a:r>
              <a:rPr lang="en-US" dirty="0"/>
              <a:t> </a:t>
            </a:r>
            <a:r>
              <a:rPr lang="en-US" dirty="0" err="1"/>
              <a:t>quy</a:t>
            </a:r>
            <a:r>
              <a:rPr lang="en-US" dirty="0"/>
              <a:t>, </a:t>
            </a:r>
            <a:r>
              <a:rPr lang="en-US" dirty="0" err="1"/>
              <a:t>lặp</a:t>
            </a:r>
            <a:r>
              <a:rPr lang="en-US" dirty="0"/>
              <a:t> </a:t>
            </a:r>
            <a:r>
              <a:rPr lang="en-US" dirty="0" err="1"/>
              <a:t>lại</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17</a:t>
            </a:fld>
            <a:endParaRPr lang="en-US"/>
          </a:p>
        </p:txBody>
      </p:sp>
    </p:spTree>
    <p:extLst>
      <p:ext uri="{BB962C8B-B14F-4D97-AF65-F5344CB8AC3E}">
        <p14:creationId xmlns:p14="http://schemas.microsoft.com/office/powerpoint/2010/main" val="412282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751108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19</a:t>
            </a:fld>
            <a:endParaRPr lang="en-US"/>
          </a:p>
        </p:txBody>
      </p:sp>
    </p:spTree>
    <p:extLst>
      <p:ext uri="{BB962C8B-B14F-4D97-AF65-F5344CB8AC3E}">
        <p14:creationId xmlns:p14="http://schemas.microsoft.com/office/powerpoint/2010/main" val="869150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20</a:t>
            </a:fld>
            <a:endParaRPr lang="en-US"/>
          </a:p>
        </p:txBody>
      </p:sp>
    </p:spTree>
    <p:extLst>
      <p:ext uri="{BB962C8B-B14F-4D97-AF65-F5344CB8AC3E}">
        <p14:creationId xmlns:p14="http://schemas.microsoft.com/office/powerpoint/2010/main" val="375331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21</a:t>
            </a:fld>
            <a:endParaRPr lang="en-US"/>
          </a:p>
        </p:txBody>
      </p:sp>
    </p:spTree>
    <p:extLst>
      <p:ext uri="{BB962C8B-B14F-4D97-AF65-F5344CB8AC3E}">
        <p14:creationId xmlns:p14="http://schemas.microsoft.com/office/powerpoint/2010/main" val="128395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22</a:t>
            </a:fld>
            <a:endParaRPr lang="en-US"/>
          </a:p>
        </p:txBody>
      </p:sp>
    </p:spTree>
    <p:extLst>
      <p:ext uri="{BB962C8B-B14F-4D97-AF65-F5344CB8AC3E}">
        <p14:creationId xmlns:p14="http://schemas.microsoft.com/office/powerpoint/2010/main" val="81908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23</a:t>
            </a:fld>
            <a:endParaRPr lang="en-US"/>
          </a:p>
        </p:txBody>
      </p:sp>
    </p:spTree>
    <p:extLst>
      <p:ext uri="{BB962C8B-B14F-4D97-AF65-F5344CB8AC3E}">
        <p14:creationId xmlns:p14="http://schemas.microsoft.com/office/powerpoint/2010/main" val="106321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ma </a:t>
            </a:r>
            <a:r>
              <a:rPr lang="en-US" dirty="0" err="1"/>
              <a:t>trận</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giống</a:t>
            </a:r>
            <a:r>
              <a:rPr lang="en-US" dirty="0"/>
              <a:t> </a:t>
            </a:r>
            <a:r>
              <a:rPr lang="en-US" dirty="0" err="1"/>
              <a:t>nhau</a:t>
            </a:r>
            <a:r>
              <a:rPr lang="en-US" dirty="0"/>
              <a:t> ( </a:t>
            </a:r>
            <a:r>
              <a:rPr lang="en-US" dirty="0" err="1"/>
              <a:t>được</a:t>
            </a:r>
            <a:r>
              <a:rPr lang="en-US" dirty="0"/>
              <a:t> </a:t>
            </a:r>
            <a:r>
              <a:rPr lang="en-US" dirty="0" err="1"/>
              <a:t>điều</a:t>
            </a:r>
            <a:r>
              <a:rPr lang="en-US" dirty="0"/>
              <a:t> </a:t>
            </a:r>
            <a:r>
              <a:rPr lang="en-US" dirty="0" err="1"/>
              <a:t>chỉnh</a:t>
            </a:r>
            <a:r>
              <a:rPr lang="en-US" dirty="0"/>
              <a:t> </a:t>
            </a:r>
            <a:r>
              <a:rPr lang="en-US" dirty="0" err="1"/>
              <a:t>trong</a:t>
            </a:r>
            <a:r>
              <a:rPr lang="en-US" dirty="0"/>
              <a:t> </a:t>
            </a:r>
            <a:r>
              <a:rPr lang="en-US" dirty="0" err="1"/>
              <a:t>quá</a:t>
            </a:r>
            <a:r>
              <a:rPr lang="en-US" dirty="0"/>
              <a:t> </a:t>
            </a:r>
            <a:r>
              <a:rPr lang="en-US" dirty="0" err="1"/>
              <a:t>trinh</a:t>
            </a:r>
            <a:r>
              <a:rPr lang="en-US" dirty="0"/>
              <a:t> training)</a:t>
            </a:r>
          </a:p>
        </p:txBody>
      </p:sp>
      <p:sp>
        <p:nvSpPr>
          <p:cNvPr id="4" name="Slide Number Placeholder 3"/>
          <p:cNvSpPr>
            <a:spLocks noGrp="1"/>
          </p:cNvSpPr>
          <p:nvPr>
            <p:ph type="sldNum" sz="quarter" idx="10"/>
          </p:nvPr>
        </p:nvSpPr>
        <p:spPr/>
        <p:txBody>
          <a:bodyPr/>
          <a:lstStyle/>
          <a:p>
            <a:fld id="{E7CCE34D-CFF1-4FFE-815B-D050E7ED2DFD}" type="slidenum">
              <a:rPr lang="en-US" smtClean="0"/>
              <a:t>24</a:t>
            </a:fld>
            <a:endParaRPr lang="en-US"/>
          </a:p>
        </p:txBody>
      </p:sp>
    </p:spTree>
    <p:extLst>
      <p:ext uri="{BB962C8B-B14F-4D97-AF65-F5344CB8AC3E}">
        <p14:creationId xmlns:p14="http://schemas.microsoft.com/office/powerpoint/2010/main" val="82471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25</a:t>
            </a:fld>
            <a:endParaRPr lang="en-US"/>
          </a:p>
        </p:txBody>
      </p:sp>
    </p:spTree>
    <p:extLst>
      <p:ext uri="{BB962C8B-B14F-4D97-AF65-F5344CB8AC3E}">
        <p14:creationId xmlns:p14="http://schemas.microsoft.com/office/powerpoint/2010/main" val="91654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26</a:t>
            </a:fld>
            <a:endParaRPr lang="en-US"/>
          </a:p>
        </p:txBody>
      </p:sp>
    </p:spTree>
    <p:extLst>
      <p:ext uri="{BB962C8B-B14F-4D97-AF65-F5344CB8AC3E}">
        <p14:creationId xmlns:p14="http://schemas.microsoft.com/office/powerpoint/2010/main" val="1101733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27</a:t>
            </a:fld>
            <a:endParaRPr lang="en-US"/>
          </a:p>
        </p:txBody>
      </p:sp>
    </p:spTree>
    <p:extLst>
      <p:ext uri="{BB962C8B-B14F-4D97-AF65-F5344CB8AC3E}">
        <p14:creationId xmlns:p14="http://schemas.microsoft.com/office/powerpoint/2010/main" val="2923013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28</a:t>
            </a:fld>
            <a:endParaRPr lang="en-US"/>
          </a:p>
        </p:txBody>
      </p:sp>
    </p:spTree>
    <p:extLst>
      <p:ext uri="{BB962C8B-B14F-4D97-AF65-F5344CB8AC3E}">
        <p14:creationId xmlns:p14="http://schemas.microsoft.com/office/powerpoint/2010/main" val="3393735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29</a:t>
            </a:fld>
            <a:endParaRPr lang="en-US"/>
          </a:p>
        </p:txBody>
      </p:sp>
    </p:spTree>
    <p:extLst>
      <p:ext uri="{BB962C8B-B14F-4D97-AF65-F5344CB8AC3E}">
        <p14:creationId xmlns:p14="http://schemas.microsoft.com/office/powerpoint/2010/main" val="34532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30</a:t>
            </a:fld>
            <a:endParaRPr lang="en-US"/>
          </a:p>
        </p:txBody>
      </p:sp>
    </p:spTree>
    <p:extLst>
      <p:ext uri="{BB962C8B-B14F-4D97-AF65-F5344CB8AC3E}">
        <p14:creationId xmlns:p14="http://schemas.microsoft.com/office/powerpoint/2010/main" val="1033540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31</a:t>
            </a:fld>
            <a:endParaRPr lang="en-US"/>
          </a:p>
        </p:txBody>
      </p:sp>
    </p:spTree>
    <p:extLst>
      <p:ext uri="{BB962C8B-B14F-4D97-AF65-F5344CB8AC3E}">
        <p14:creationId xmlns:p14="http://schemas.microsoft.com/office/powerpoint/2010/main" val="3551139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tưởng về dịch máy sau đó đã xuất hiện vào thế kỷ 17. Năm 1629, René Descartes đề xuất một ngôn ngữ phổ quát, với những ý tưởng tương đương ở các thứ tiếng khác nhau có chung một ký hiệu.</a:t>
            </a:r>
            <a:endParaRPr lang="en-US" dirty="0"/>
          </a:p>
          <a:p>
            <a:r>
              <a:rPr lang="en-US" dirty="0" err="1"/>
              <a:t>Năm</a:t>
            </a:r>
            <a:r>
              <a:rPr lang="en-US" baseline="0" dirty="0"/>
              <a:t> 1946, </a:t>
            </a:r>
            <a:r>
              <a:rPr lang="en-US" sz="1200" dirty="0">
                <a:latin typeface="Times New Roman" panose="02020603050405020304" pitchFamily="18" charset="0"/>
                <a:cs typeface="Times New Roman" panose="02020603050405020304" pitchFamily="18" charset="0"/>
              </a:rPr>
              <a:t>A. D. Booth and Warren Weaver </a:t>
            </a:r>
            <a:r>
              <a:rPr lang="en-US" sz="1200" dirty="0" err="1">
                <a:latin typeface="Times New Roman" panose="02020603050405020304" pitchFamily="18" charset="0"/>
                <a:cs typeface="Times New Roman" panose="02020603050405020304" pitchFamily="18" charset="0"/>
              </a:rPr>
              <a:t>đề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xuất</a:t>
            </a:r>
            <a:r>
              <a:rPr lang="en-US" sz="1200" baseline="0" dirty="0">
                <a:latin typeface="Times New Roman" panose="02020603050405020304" pitchFamily="18" charset="0"/>
                <a:cs typeface="Times New Roman" panose="02020603050405020304" pitchFamily="18" charset="0"/>
              </a:rPr>
              <a:t> ý </a:t>
            </a:r>
            <a:r>
              <a:rPr lang="en-US" sz="1200" baseline="0" dirty="0" err="1">
                <a:latin typeface="Times New Roman" panose="02020603050405020304" pitchFamily="18" charset="0"/>
                <a:cs typeface="Times New Roman" panose="02020603050405020304" pitchFamily="18" charset="0"/>
              </a:rPr>
              <a:t>tưởng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dụng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máy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tính</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để</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dịch</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ngôn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ngữ</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tự</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nhiên</a:t>
            </a:r>
            <a:endParaRPr lang="en-US" sz="1200" baseline="0" dirty="0">
              <a:latin typeface="Times New Roman" panose="02020603050405020304" pitchFamily="18" charset="0"/>
              <a:cs typeface="Times New Roman" panose="02020603050405020304" pitchFamily="18" charset="0"/>
            </a:endParaRPr>
          </a:p>
          <a:p>
            <a:r>
              <a:rPr lang="en-US" dirty="0" err="1"/>
              <a:t>Một</a:t>
            </a:r>
            <a:r>
              <a:rPr lang="en-US" dirty="0"/>
              <a:t> </a:t>
            </a:r>
            <a:r>
              <a:rPr lang="en-US" dirty="0" err="1"/>
              <a:t>trong</a:t>
            </a:r>
            <a:r>
              <a:rPr lang="en-US" dirty="0"/>
              <a:t> </a:t>
            </a:r>
            <a:r>
              <a:rPr lang="en-US" dirty="0" err="1"/>
              <a:t>những</a:t>
            </a:r>
            <a:r>
              <a:rPr lang="en-US" dirty="0"/>
              <a:t> </a:t>
            </a:r>
            <a:r>
              <a:rPr lang="en-US" dirty="0" err="1"/>
              <a:t>thành</a:t>
            </a:r>
            <a:r>
              <a:rPr lang="en-US" dirty="0"/>
              <a:t> </a:t>
            </a:r>
            <a:r>
              <a:rPr lang="en-US" dirty="0" err="1"/>
              <a:t>công</a:t>
            </a:r>
            <a:r>
              <a:rPr lang="en-US" dirty="0"/>
              <a:t> </a:t>
            </a:r>
            <a:r>
              <a:rPr lang="en-US" dirty="0" err="1"/>
              <a:t>về</a:t>
            </a:r>
            <a:r>
              <a:rPr lang="en-US" dirty="0"/>
              <a:t> </a:t>
            </a:r>
            <a:r>
              <a:rPr lang="en-US" dirty="0" err="1"/>
              <a:t>dịch</a:t>
            </a:r>
            <a:r>
              <a:rPr lang="en-US" dirty="0"/>
              <a:t> </a:t>
            </a:r>
            <a:r>
              <a:rPr lang="en-US" dirty="0" err="1"/>
              <a:t>máy</a:t>
            </a:r>
            <a:r>
              <a:rPr lang="en-US" dirty="0"/>
              <a:t> </a:t>
            </a:r>
            <a:r>
              <a:rPr lang="en-US" dirty="0" err="1"/>
              <a:t>sớm</a:t>
            </a:r>
            <a:r>
              <a:rPr lang="en-US" dirty="0"/>
              <a:t> </a:t>
            </a:r>
            <a:r>
              <a:rPr lang="en-US" dirty="0" err="1"/>
              <a:t>nhất</a:t>
            </a:r>
            <a:r>
              <a:rPr lang="en-US" dirty="0"/>
              <a:t> </a:t>
            </a:r>
            <a:r>
              <a:rPr lang="en-US" dirty="0" err="1"/>
              <a:t>là</a:t>
            </a:r>
            <a:r>
              <a:rPr lang="en-US" dirty="0"/>
              <a:t> </a:t>
            </a:r>
            <a:r>
              <a:rPr lang="en-US" dirty="0" err="1"/>
              <a:t>thử</a:t>
            </a:r>
            <a:r>
              <a:rPr lang="en-US" dirty="0"/>
              <a:t> </a:t>
            </a:r>
            <a:r>
              <a:rPr lang="en-US" dirty="0" err="1"/>
              <a:t>nghiệm</a:t>
            </a:r>
            <a:r>
              <a:rPr lang="en-US" dirty="0"/>
              <a:t> </a:t>
            </a:r>
            <a:r>
              <a:rPr lang="en-US" dirty="0" err="1"/>
              <a:t>của</a:t>
            </a:r>
            <a:r>
              <a:rPr lang="en-US" dirty="0"/>
              <a:t> Georgetown-IBM. </a:t>
            </a:r>
            <a:r>
              <a:rPr lang="en-US" dirty="0" err="1"/>
              <a:t>Năm</a:t>
            </a:r>
            <a:r>
              <a:rPr lang="en-US" dirty="0"/>
              <a:t> 1954, IBM </a:t>
            </a:r>
            <a:r>
              <a:rPr lang="en-US" dirty="0" err="1"/>
              <a:t>đã</a:t>
            </a:r>
            <a:r>
              <a:rPr lang="en-US" dirty="0"/>
              <a:t> </a:t>
            </a:r>
            <a:r>
              <a:rPr lang="en-US" dirty="0" err="1"/>
              <a:t>trình</a:t>
            </a:r>
            <a:r>
              <a:rPr lang="en-US" dirty="0"/>
              <a:t> </a:t>
            </a:r>
            <a:r>
              <a:rPr lang="en-US" dirty="0" err="1"/>
              <a:t>diễn</a:t>
            </a:r>
            <a:r>
              <a:rPr lang="en-US" dirty="0"/>
              <a:t> </a:t>
            </a:r>
            <a:r>
              <a:rPr lang="en-US" dirty="0" err="1"/>
              <a:t>tại</a:t>
            </a:r>
            <a:r>
              <a:rPr lang="en-US" dirty="0"/>
              <a:t> </a:t>
            </a:r>
            <a:r>
              <a:rPr lang="en-US" dirty="0" err="1"/>
              <a:t>văn</a:t>
            </a:r>
            <a:r>
              <a:rPr lang="en-US" dirty="0"/>
              <a:t> </a:t>
            </a:r>
            <a:r>
              <a:rPr lang="en-US" dirty="0" err="1"/>
              <a:t>phòng</a:t>
            </a:r>
            <a:r>
              <a:rPr lang="en-US" dirty="0"/>
              <a:t> New York </a:t>
            </a:r>
            <a:r>
              <a:rPr lang="en-US" dirty="0" err="1"/>
              <a:t>của</a:t>
            </a:r>
            <a:r>
              <a:rPr lang="en-US" dirty="0"/>
              <a:t> </a:t>
            </a:r>
            <a:r>
              <a:rPr lang="en-US" dirty="0" err="1"/>
              <a:t>mình</a:t>
            </a:r>
            <a:r>
              <a:rPr lang="en-US" dirty="0"/>
              <a:t> </a:t>
            </a:r>
            <a:r>
              <a:rPr lang="en-US" dirty="0" err="1"/>
              <a:t>một</a:t>
            </a:r>
            <a:r>
              <a:rPr lang="en-US" dirty="0"/>
              <a:t> </a:t>
            </a:r>
            <a:r>
              <a:rPr lang="en-US" dirty="0" err="1"/>
              <a:t>chiếc</a:t>
            </a:r>
            <a:r>
              <a:rPr lang="en-US" dirty="0"/>
              <a:t> </a:t>
            </a:r>
            <a:r>
              <a:rPr lang="en-US" dirty="0" err="1"/>
              <a:t>máy</a:t>
            </a:r>
            <a:r>
              <a:rPr lang="en-US" dirty="0"/>
              <a:t> có </a:t>
            </a:r>
            <a:r>
              <a:rPr lang="en-US" dirty="0" err="1"/>
              <a:t>thể</a:t>
            </a:r>
            <a:r>
              <a:rPr lang="en-US" dirty="0"/>
              <a:t> </a:t>
            </a:r>
            <a:r>
              <a:rPr lang="en-US" dirty="0" err="1"/>
              <a:t>dịch</a:t>
            </a:r>
            <a:r>
              <a:rPr lang="en-US" dirty="0"/>
              <a:t> </a:t>
            </a:r>
            <a:r>
              <a:rPr lang="en-US" dirty="0" err="1"/>
              <a:t>các</a:t>
            </a:r>
            <a:r>
              <a:rPr lang="en-US" dirty="0"/>
              <a:t> </a:t>
            </a:r>
            <a:r>
              <a:rPr lang="en-US" dirty="0" err="1"/>
              <a:t>câu</a:t>
            </a:r>
            <a:r>
              <a:rPr lang="en-US" dirty="0"/>
              <a:t> </a:t>
            </a:r>
            <a:r>
              <a:rPr lang="en-US" dirty="0" err="1"/>
              <a:t>tiếng</a:t>
            </a:r>
            <a:r>
              <a:rPr lang="en-US" dirty="0"/>
              <a:t> </a:t>
            </a:r>
            <a:r>
              <a:rPr lang="en-US" dirty="0" err="1"/>
              <a:t>Nga</a:t>
            </a:r>
            <a:r>
              <a:rPr lang="en-US" dirty="0"/>
              <a:t> sang </a:t>
            </a:r>
            <a:r>
              <a:rPr lang="en-US" dirty="0" err="1"/>
              <a:t>tiếng</a:t>
            </a:r>
            <a:r>
              <a:rPr lang="en-US" dirty="0"/>
              <a:t> </a:t>
            </a:r>
            <a:r>
              <a:rPr lang="en-US" dirty="0" err="1"/>
              <a:t>Anh</a:t>
            </a:r>
            <a:r>
              <a:rPr lang="en-US" dirty="0"/>
              <a:t>. </a:t>
            </a:r>
            <a:r>
              <a:rPr lang="en-US" dirty="0" err="1"/>
              <a:t>Mặc</a:t>
            </a:r>
            <a:r>
              <a:rPr lang="en-US" dirty="0"/>
              <a:t> </a:t>
            </a:r>
            <a:r>
              <a:rPr lang="en-US" dirty="0" err="1"/>
              <a:t>dù</a:t>
            </a:r>
            <a:r>
              <a:rPr lang="en-US" dirty="0"/>
              <a:t> </a:t>
            </a:r>
            <a:r>
              <a:rPr lang="en-US" dirty="0" err="1"/>
              <a:t>máy</a:t>
            </a:r>
            <a:r>
              <a:rPr lang="en-US" dirty="0"/>
              <a:t> chỉ có </a:t>
            </a:r>
            <a:r>
              <a:rPr lang="en-US" dirty="0" err="1"/>
              <a:t>thể</a:t>
            </a:r>
            <a:r>
              <a:rPr lang="en-US" dirty="0"/>
              <a:t> </a:t>
            </a:r>
            <a:r>
              <a:rPr lang="en-US" dirty="0" err="1"/>
              <a:t>dịch</a:t>
            </a:r>
            <a:r>
              <a:rPr lang="en-US" dirty="0"/>
              <a:t> 250 </a:t>
            </a:r>
            <a:r>
              <a:rPr lang="en-US" dirty="0" err="1"/>
              <a:t>từ</a:t>
            </a:r>
            <a:r>
              <a:rPr lang="en-US" dirty="0"/>
              <a:t> (</a:t>
            </a:r>
            <a:r>
              <a:rPr lang="en-US" dirty="0" err="1"/>
              <a:t>thành</a:t>
            </a:r>
            <a:r>
              <a:rPr lang="en-US" dirty="0"/>
              <a:t> 49 </a:t>
            </a:r>
            <a:r>
              <a:rPr lang="en-US" dirty="0" err="1"/>
              <a:t>câu</a:t>
            </a:r>
            <a:r>
              <a:rPr lang="en-US" dirty="0"/>
              <a:t>).</a:t>
            </a:r>
          </a:p>
          <a:p>
            <a:r>
              <a:rPr lang="vi-VN" dirty="0"/>
              <a:t>Năm 1970, Canada đã phát triển Hệ thống METEO để dịch các báo cáo thời tiết từ tiếng Anh sang tiếng Pháp.</a:t>
            </a:r>
            <a:r>
              <a:rPr lang="en-US"/>
              <a:t> Đến 2001</a:t>
            </a:r>
            <a:endParaRPr lang="vi-VN" dirty="0"/>
          </a:p>
          <a:p>
            <a:r>
              <a:rPr lang="vi-VN" dirty="0"/>
              <a:t>Gần đây nhất, nhiều công ty khác nhau (chẳng hạn như Google, Facebook) sử dụng mạng thần kinh và học sâu để hoàn thiện bản dịch máy</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277625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272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lập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tức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chẳng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trò</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tụng</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Do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con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thiểu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cả</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phí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bạn</a:t>
            </a:r>
            <a:r>
              <a:rPr lang="en-US" sz="1200" kern="1200" dirty="0">
                <a:solidFill>
                  <a:schemeClr val="tx1"/>
                </a:solidFill>
                <a:effectLst/>
                <a:latin typeface="+mn-lt"/>
                <a:ea typeface="+mn-ea"/>
                <a:cs typeface="+mn-cs"/>
              </a:rPr>
              <a:t> có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máy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gắn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thẻ</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sắp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xếp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trước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dịch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nội</a:t>
            </a:r>
            <a:r>
              <a:rPr lang="en-US" sz="1200" kern="1200" dirty="0">
                <a:solidFill>
                  <a:schemeClr val="tx1"/>
                </a:solidFill>
                <a:effectLst/>
                <a:latin typeface="+mn-lt"/>
                <a:ea typeface="+mn-ea"/>
                <a:cs typeface="+mn-cs"/>
              </a:rPr>
              <a:t> dung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sang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Thiếu</a:t>
            </a:r>
            <a:r>
              <a:rPr lang="en-US" baseline="0" dirty="0"/>
              <a:t> </a:t>
            </a:r>
            <a:r>
              <a:rPr lang="en-US" baseline="0" dirty="0" err="1"/>
              <a:t>ngữ</a:t>
            </a:r>
            <a:r>
              <a:rPr lang="en-US" baseline="0" dirty="0"/>
              <a:t> </a:t>
            </a:r>
            <a:r>
              <a:rPr lang="en-US" baseline="0" dirty="0" err="1"/>
              <a:t>cảnh</a:t>
            </a:r>
            <a:r>
              <a:rPr lang="en-US" baseline="0" dirty="0"/>
              <a:t> </a:t>
            </a:r>
            <a:r>
              <a:rPr lang="en-US" baseline="0" dirty="0" err="1"/>
              <a:t>để</a:t>
            </a:r>
            <a:r>
              <a:rPr lang="en-US" baseline="0" dirty="0"/>
              <a:t> </a:t>
            </a:r>
            <a:r>
              <a:rPr lang="en-US" baseline="0" dirty="0" err="1"/>
              <a:t>dịch</a:t>
            </a:r>
            <a:endParaRPr lang="en-US" baseline="0" dirty="0"/>
          </a:p>
          <a:p>
            <a:r>
              <a:rPr lang="en-US" dirty="0" err="1"/>
              <a:t>Khó</a:t>
            </a:r>
            <a:r>
              <a:rPr lang="en-US" baseline="0" dirty="0"/>
              <a:t> </a:t>
            </a:r>
            <a:r>
              <a:rPr lang="en-US" baseline="0" dirty="0" err="1"/>
              <a:t>để</a:t>
            </a:r>
            <a:r>
              <a:rPr lang="en-US" baseline="0" dirty="0"/>
              <a:t> </a:t>
            </a:r>
            <a:r>
              <a:rPr lang="en-US" baseline="0" dirty="0" err="1"/>
              <a:t>dịch</a:t>
            </a:r>
            <a:r>
              <a:rPr lang="en-US" baseline="0" dirty="0"/>
              <a:t> </a:t>
            </a:r>
            <a:r>
              <a:rPr lang="en-US" baseline="0" dirty="0" err="1"/>
              <a:t>các</a:t>
            </a:r>
            <a:r>
              <a:rPr lang="en-US" baseline="0" dirty="0"/>
              <a:t> </a:t>
            </a:r>
            <a:r>
              <a:rPr lang="en-US" baseline="0" dirty="0" err="1"/>
              <a:t>từ</a:t>
            </a:r>
            <a:r>
              <a:rPr lang="en-US" baseline="0" dirty="0"/>
              <a:t> long </a:t>
            </a:r>
            <a:r>
              <a:rPr lang="en-US" baseline="0" dirty="0" err="1"/>
              <a:t>và</a:t>
            </a:r>
            <a:r>
              <a:rPr lang="en-US" baseline="0" dirty="0"/>
              <a:t> </a:t>
            </a:r>
            <a:r>
              <a:rPr lang="en-US" baseline="0" dirty="0" err="1"/>
              <a:t>sắc</a:t>
            </a:r>
            <a:r>
              <a:rPr lang="en-US" baseline="0" dirty="0"/>
              <a:t> </a:t>
            </a:r>
            <a:r>
              <a:rPr lang="en-US" baseline="0" dirty="0" err="1"/>
              <a:t>thái</a:t>
            </a:r>
            <a:r>
              <a:rPr lang="en-US" baseline="0" dirty="0"/>
              <a:t> </a:t>
            </a:r>
            <a:r>
              <a:rPr lang="en-US" baseline="0" dirty="0" err="1"/>
              <a:t>của</a:t>
            </a:r>
            <a:r>
              <a:rPr lang="en-US" baseline="0" dirty="0"/>
              <a:t> </a:t>
            </a:r>
            <a:r>
              <a:rPr lang="en-US" baseline="0" dirty="0" err="1"/>
              <a:t>từ</a:t>
            </a:r>
            <a:endParaRPr lang="en-US" baseline="0" dirty="0"/>
          </a:p>
          <a:p>
            <a:r>
              <a:rPr lang="en-US" dirty="0" err="1"/>
              <a:t>Khó</a:t>
            </a:r>
            <a:r>
              <a:rPr lang="en-US" baseline="0" dirty="0"/>
              <a:t> </a:t>
            </a:r>
            <a:r>
              <a:rPr lang="en-US" baseline="0" dirty="0" err="1"/>
              <a:t>dịch</a:t>
            </a:r>
            <a:r>
              <a:rPr lang="en-US" baseline="0" dirty="0"/>
              <a:t> </a:t>
            </a:r>
            <a:r>
              <a:rPr lang="en-US" baseline="0" dirty="0" err="1"/>
              <a:t>các</a:t>
            </a:r>
            <a:r>
              <a:rPr lang="en-US" baseline="0" dirty="0"/>
              <a:t> </a:t>
            </a:r>
            <a:r>
              <a:rPr lang="en-US" baseline="0" dirty="0" err="1"/>
              <a:t>từ</a:t>
            </a:r>
            <a:r>
              <a:rPr lang="en-US" baseline="0" dirty="0"/>
              <a:t> </a:t>
            </a:r>
            <a:r>
              <a:rPr lang="en-US" baseline="0" dirty="0" err="1"/>
              <a:t>chuyên</a:t>
            </a:r>
            <a:r>
              <a:rPr lang="en-US" baseline="0" dirty="0"/>
              <a:t> </a:t>
            </a:r>
            <a:r>
              <a:rPr lang="en-US" baseline="0" dirty="0" err="1"/>
              <a:t>ngành</a:t>
            </a:r>
            <a:endParaRPr lang="en-US" baseline="0" dirty="0"/>
          </a:p>
          <a:p>
            <a:r>
              <a:rPr lang="en-US" dirty="0"/>
              <a:t>Có</a:t>
            </a:r>
            <a:r>
              <a:rPr lang="en-US" baseline="0" dirty="0"/>
              <a:t> </a:t>
            </a:r>
            <a:r>
              <a:rPr lang="en-US" baseline="0" dirty="0" err="1"/>
              <a:t>nhiều</a:t>
            </a:r>
            <a:r>
              <a:rPr lang="en-US" baseline="0" dirty="0"/>
              <a:t> </a:t>
            </a:r>
            <a:r>
              <a:rPr lang="en-US" baseline="0" dirty="0" err="1"/>
              <a:t>lỗi</a:t>
            </a:r>
            <a:r>
              <a:rPr lang="en-US" baseline="0" dirty="0"/>
              <a:t> </a:t>
            </a:r>
            <a:r>
              <a:rPr lang="en-US" baseline="0" dirty="0" err="1"/>
              <a:t>khó</a:t>
            </a:r>
            <a:r>
              <a:rPr lang="en-US" baseline="0" dirty="0"/>
              <a:t> </a:t>
            </a:r>
            <a:r>
              <a:rPr lang="en-US" baseline="0" dirty="0" err="1"/>
              <a:t>dự</a:t>
            </a:r>
            <a:r>
              <a:rPr lang="en-US" baseline="0" dirty="0"/>
              <a:t> </a:t>
            </a:r>
            <a:r>
              <a:rPr lang="en-US" baseline="0" dirty="0" err="1"/>
              <a:t>đoán</a:t>
            </a:r>
            <a:r>
              <a:rPr lang="en-US" baseline="0" dirty="0"/>
              <a:t> </a:t>
            </a:r>
            <a:r>
              <a:rPr lang="en-US" baseline="0" dirty="0" err="1"/>
              <a:t>và</a:t>
            </a:r>
            <a:r>
              <a:rPr lang="en-US" baseline="0" dirty="0"/>
              <a:t> </a:t>
            </a:r>
            <a:r>
              <a:rPr lang="en-US" baseline="0" dirty="0" err="1"/>
              <a:t>hiệu</a:t>
            </a:r>
            <a:r>
              <a:rPr lang="en-US" baseline="0" dirty="0"/>
              <a:t> </a:t>
            </a:r>
            <a:r>
              <a:rPr lang="en-US" baseline="0" dirty="0" err="1"/>
              <a:t>chỉnh</a:t>
            </a:r>
            <a:r>
              <a:rPr lang="en-US" baseline="0" dirty="0"/>
              <a:t> </a:t>
            </a:r>
            <a:r>
              <a:rPr lang="en-US" baseline="0" dirty="0" err="1"/>
              <a:t>cho</a:t>
            </a:r>
            <a:r>
              <a:rPr lang="en-US" baseline="0" dirty="0"/>
              <a:t> </a:t>
            </a:r>
            <a:r>
              <a:rPr lang="en-US" baseline="0" dirty="0" err="1"/>
              <a:t>chính</a:t>
            </a:r>
            <a:r>
              <a:rPr lang="en-US" baseline="0" dirty="0"/>
              <a:t> </a:t>
            </a:r>
            <a:r>
              <a:rPr lang="en-US" baseline="0" dirty="0" err="1"/>
              <a:t>xác</a:t>
            </a:r>
            <a:endParaRPr lang="en-US" baseline="0" dirty="0"/>
          </a:p>
          <a:p>
            <a:r>
              <a:rPr lang="en-US" dirty="0" err="1"/>
              <a:t>Các</a:t>
            </a:r>
            <a:r>
              <a:rPr lang="en-US" baseline="0" dirty="0"/>
              <a:t> </a:t>
            </a:r>
            <a:r>
              <a:rPr lang="en-US" baseline="0" dirty="0" err="1"/>
              <a:t>nội</a:t>
            </a:r>
            <a:r>
              <a:rPr lang="en-US" baseline="0" dirty="0"/>
              <a:t> dung </a:t>
            </a:r>
            <a:r>
              <a:rPr lang="en-US" baseline="0" dirty="0" err="1"/>
              <a:t>sai</a:t>
            </a:r>
            <a:r>
              <a:rPr lang="en-US" baseline="0" dirty="0"/>
              <a:t> </a:t>
            </a:r>
            <a:r>
              <a:rPr lang="en-US" baseline="0" dirty="0" err="1"/>
              <a:t>khi</a:t>
            </a:r>
            <a:r>
              <a:rPr lang="en-US" baseline="0" dirty="0"/>
              <a:t> </a:t>
            </a:r>
            <a:r>
              <a:rPr lang="en-US" baseline="0" dirty="0" err="1"/>
              <a:t>dịch</a:t>
            </a:r>
            <a:r>
              <a:rPr lang="en-US" baseline="0" dirty="0"/>
              <a:t> có </a:t>
            </a:r>
            <a:r>
              <a:rPr lang="en-US" baseline="0" dirty="0" err="1"/>
              <a:t>thể</a:t>
            </a:r>
            <a:r>
              <a:rPr lang="en-US" baseline="0" dirty="0"/>
              <a:t> </a:t>
            </a:r>
            <a:r>
              <a:rPr lang="en-US" baseline="0" dirty="0" err="1"/>
              <a:t>lộn</a:t>
            </a:r>
            <a:r>
              <a:rPr lang="en-US" baseline="0" dirty="0"/>
              <a:t> </a:t>
            </a:r>
            <a:r>
              <a:rPr lang="en-US" baseline="0" dirty="0" err="1"/>
              <a:t>xộn</a:t>
            </a:r>
            <a:r>
              <a:rPr lang="en-US" baseline="0" dirty="0"/>
              <a:t> </a:t>
            </a:r>
            <a:r>
              <a:rPr lang="en-US" baseline="0" dirty="0" err="1"/>
              <a:t>và</a:t>
            </a:r>
            <a:r>
              <a:rPr lang="en-US" baseline="0" dirty="0"/>
              <a:t> không </a:t>
            </a:r>
            <a:r>
              <a:rPr lang="en-US" baseline="0" dirty="0" err="1"/>
              <a:t>đc</a:t>
            </a:r>
            <a:r>
              <a:rPr lang="en-US" baseline="0" dirty="0"/>
              <a:t> </a:t>
            </a:r>
            <a:r>
              <a:rPr lang="en-US" baseline="0" dirty="0" err="1"/>
              <a:t>mạch</a:t>
            </a:r>
            <a:r>
              <a:rPr lang="en-US" baseline="0" dirty="0"/>
              <a:t> </a:t>
            </a:r>
            <a:r>
              <a:rPr lang="en-US" baseline="0" dirty="0" err="1"/>
              <a:t>lạc</a:t>
            </a:r>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Dịch</a:t>
            </a:r>
            <a:r>
              <a:rPr lang="en-US" baseline="0" dirty="0"/>
              <a:t> </a:t>
            </a:r>
            <a:r>
              <a:rPr lang="en-US" baseline="0" dirty="0" err="1"/>
              <a:t>máy</a:t>
            </a:r>
            <a:r>
              <a:rPr lang="en-US" baseline="0" dirty="0"/>
              <a:t> </a:t>
            </a:r>
            <a:r>
              <a:rPr lang="en-US" baseline="0" dirty="0" err="1"/>
              <a:t>dùng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trung</a:t>
            </a:r>
            <a:r>
              <a:rPr lang="en-US" baseline="0" dirty="0"/>
              <a:t> </a:t>
            </a:r>
            <a:r>
              <a:rPr lang="en-US" baseline="0" dirty="0" err="1"/>
              <a:t>gian</a:t>
            </a:r>
            <a:r>
              <a:rPr lang="en-US" baseline="0" dirty="0"/>
              <a:t> (interlingua): </a:t>
            </a:r>
            <a:r>
              <a:rPr lang="en-US" baseline="0" dirty="0" err="1"/>
              <a:t>từ</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phân</a:t>
            </a:r>
            <a:r>
              <a:rPr lang="en-US" baseline="0" dirty="0"/>
              <a:t> </a:t>
            </a:r>
            <a:r>
              <a:rPr lang="en-US" baseline="0" dirty="0" err="1"/>
              <a:t>tích</a:t>
            </a:r>
            <a:r>
              <a:rPr lang="en-US" baseline="0" dirty="0"/>
              <a:t> -&gt; </a:t>
            </a:r>
            <a:r>
              <a:rPr lang="en-US" baseline="0" dirty="0" err="1"/>
              <a:t>dùng</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trung</a:t>
            </a:r>
            <a:r>
              <a:rPr lang="en-US" baseline="0" dirty="0"/>
              <a:t> </a:t>
            </a:r>
            <a:r>
              <a:rPr lang="en-US" baseline="0" dirty="0" err="1"/>
              <a:t>gian</a:t>
            </a:r>
            <a:r>
              <a:rPr lang="en-US" baseline="0" dirty="0"/>
              <a:t> -&gt; </a:t>
            </a:r>
            <a:r>
              <a:rPr lang="en-US" baseline="0" dirty="0" err="1"/>
              <a:t>sinh</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baseline="0" dirty="0"/>
          </a:p>
          <a:p>
            <a:r>
              <a:rPr lang="en-US" dirty="0" err="1"/>
              <a:t>Dịch</a:t>
            </a:r>
            <a:r>
              <a:rPr lang="en-US" baseline="0" dirty="0"/>
              <a:t> </a:t>
            </a:r>
            <a:r>
              <a:rPr lang="en-US" baseline="0" dirty="0" err="1"/>
              <a:t>máy</a:t>
            </a:r>
            <a:r>
              <a:rPr lang="en-US" baseline="0" dirty="0"/>
              <a:t> </a:t>
            </a:r>
            <a:r>
              <a:rPr lang="en-US" baseline="0" dirty="0" err="1"/>
              <a:t>chuyển</a:t>
            </a:r>
            <a:r>
              <a:rPr lang="en-US" baseline="0" dirty="0"/>
              <a:t> </a:t>
            </a:r>
            <a:r>
              <a:rPr lang="en-US" baseline="0" dirty="0" err="1"/>
              <a:t>đổi</a:t>
            </a:r>
            <a:r>
              <a:rPr lang="en-US" baseline="0" dirty="0"/>
              <a:t> (transfer): ): </a:t>
            </a:r>
            <a:r>
              <a:rPr lang="en-US" baseline="0" dirty="0" err="1"/>
              <a:t>từ</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chuyển</a:t>
            </a:r>
            <a:r>
              <a:rPr lang="en-US" baseline="0" dirty="0"/>
              <a:t> </a:t>
            </a:r>
            <a:r>
              <a:rPr lang="en-US" baseline="0" dirty="0" err="1"/>
              <a:t>đổi</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baseline="0" dirty="0"/>
          </a:p>
          <a:p>
            <a:r>
              <a:rPr lang="en-US" baseline="0" dirty="0" err="1"/>
              <a:t>Dịch</a:t>
            </a:r>
            <a:r>
              <a:rPr lang="en-US" baseline="0" dirty="0"/>
              <a:t> </a:t>
            </a:r>
            <a:r>
              <a:rPr lang="en-US" baseline="0" dirty="0" err="1"/>
              <a:t>trực</a:t>
            </a:r>
            <a:r>
              <a:rPr lang="en-US" baseline="0" dirty="0"/>
              <a:t> </a:t>
            </a:r>
            <a:r>
              <a:rPr lang="en-US" baseline="0" dirty="0" err="1"/>
              <a:t>tiếp</a:t>
            </a:r>
            <a:r>
              <a:rPr lang="en-US" baseline="0" dirty="0"/>
              <a:t>: </a:t>
            </a:r>
            <a:r>
              <a:rPr lang="en-US" baseline="0" dirty="0" err="1"/>
              <a:t>ngôn</a:t>
            </a:r>
            <a:r>
              <a:rPr lang="en-US" baseline="0" dirty="0"/>
              <a:t> </a:t>
            </a:r>
            <a:r>
              <a:rPr lang="en-US" baseline="0" dirty="0" err="1"/>
              <a:t>ngữ</a:t>
            </a:r>
            <a:r>
              <a:rPr lang="en-US" baseline="0" dirty="0"/>
              <a:t> </a:t>
            </a:r>
            <a:r>
              <a:rPr lang="en-US" baseline="0" dirty="0" err="1"/>
              <a:t>nguồn</a:t>
            </a:r>
            <a:r>
              <a:rPr lang="en-US" baseline="0" dirty="0"/>
              <a:t> -&gt; </a:t>
            </a:r>
            <a:r>
              <a:rPr lang="en-US" baseline="0" dirty="0" err="1"/>
              <a:t>chuyển</a:t>
            </a:r>
            <a:r>
              <a:rPr lang="en-US" baseline="0" dirty="0"/>
              <a:t> </a:t>
            </a:r>
            <a:r>
              <a:rPr lang="en-US" baseline="0" dirty="0" err="1"/>
              <a:t>đổi</a:t>
            </a:r>
            <a:r>
              <a:rPr lang="en-US" baseline="0" dirty="0"/>
              <a:t> </a:t>
            </a:r>
            <a:r>
              <a:rPr lang="en-US" baseline="0" dirty="0" err="1"/>
              <a:t>trực</a:t>
            </a:r>
            <a:r>
              <a:rPr lang="en-US" baseline="0" dirty="0"/>
              <a:t> </a:t>
            </a:r>
            <a:r>
              <a:rPr lang="en-US" baseline="0" dirty="0" err="1"/>
              <a:t>tiếp</a:t>
            </a:r>
            <a:r>
              <a:rPr lang="en-US" baseline="0" dirty="0"/>
              <a:t> -&gt; </a:t>
            </a:r>
            <a:r>
              <a:rPr lang="en-US" baseline="0" dirty="0" err="1"/>
              <a:t>ngôn</a:t>
            </a:r>
            <a:r>
              <a:rPr lang="en-US" baseline="0" dirty="0"/>
              <a:t> </a:t>
            </a:r>
            <a:r>
              <a:rPr lang="en-US" baseline="0" dirty="0" err="1"/>
              <a:t>ngữ</a:t>
            </a:r>
            <a:r>
              <a:rPr lang="en-US" baseline="0" dirty="0"/>
              <a:t> </a:t>
            </a:r>
            <a:r>
              <a:rPr lang="en-US" baseline="0" dirty="0" err="1"/>
              <a:t>đích</a:t>
            </a:r>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298299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Rule-based machine translation : </a:t>
            </a:r>
            <a:r>
              <a:rPr lang="vi-VN" b="0" dirty="0"/>
              <a:t>Hình thức sớm nhất của MT, MT dựa trên quy tắc, có một số nhược điểm nghiêm trọng bao gồm yêu cầu con người chỉnh sửa hậu kỳ rất nhiều, yêu cầu thêm ngôn ngữ theo cách thủ công và chất lượng nói chung thấp. Nó có một số cách sử dụng trong những tình huống rất cơ bản khi cần phải hiểu nhanh về nghĩa.</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Statistical machine translation (</a:t>
            </a:r>
            <a:r>
              <a:rPr lang="en-US" b="1" dirty="0" err="1"/>
              <a:t>SMT</a:t>
            </a:r>
            <a:r>
              <a:rPr lang="en-US" b="1" dirty="0"/>
              <a:t>) :</a:t>
            </a:r>
            <a:r>
              <a:rPr lang="en-US" b="1" baseline="0" dirty="0"/>
              <a:t> </a:t>
            </a:r>
            <a:r>
              <a:rPr lang="vi-VN" b="0" dirty="0"/>
              <a:t>xây dựng một mô hình thống kê về mối quan hệ giữa các từ, cụm từ và câu trong một văn bản. Nó áp dụng mô hình cho ngôn ngữ thứ hai để chuyển đổi các yếu tố đó sang ngôn ngữ mới. Qua đó, nó cải thiện trên MT dựa trên quy tắc nhưng có chung nhiều vấn đề.</a:t>
            </a:r>
            <a:endParaRPr lang="en-US" b="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Neural machine translation (</a:t>
            </a:r>
            <a:r>
              <a:rPr lang="en-US" b="1" dirty="0" err="1"/>
              <a:t>NMT</a:t>
            </a:r>
            <a:r>
              <a:rPr lang="en-US" b="1" dirty="0"/>
              <a:t>)</a:t>
            </a:r>
            <a:r>
              <a:rPr lang="en-US" b="1" baseline="0" dirty="0"/>
              <a:t> : </a:t>
            </a:r>
            <a:r>
              <a:rPr lang="vi-VN" b="0" dirty="0"/>
              <a:t>mô hình MT thần kinh sử dụng trí thông minh nhân tạo để học ngôn ngữ và không ngừng nâng cao kiến thức đó, giống như mạng thần kinh trong não người. Nó chính xác hơn, dễ dàng hơn để thêm ngôn ngữ và nhanh hơn nhiều sau khi được đào tạo. Neural MT đang nhanh chóng trở thành tiêu chuẩn trong phát triển động cơ MT.</a:t>
            </a:r>
            <a:endParaRPr lang="en-US" b="0" dirty="0"/>
          </a:p>
          <a:p>
            <a:endParaRPr lang="en-US" b="0"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26.webp"/><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latin typeface="Times New Roman" panose="02020603050405020304" pitchFamily="18" charset="0"/>
                <a:cs typeface="Times New Roman" panose="02020603050405020304" pitchFamily="18" charset="0"/>
              </a:rPr>
              <a:t>Learn about machine translation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Pham Tien </a:t>
            </a:r>
            <a:r>
              <a:rPr lang="en-US"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 517H0042</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Nguyen Hoang Khai – 517H0058</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1013633" y="1073908"/>
            <a:ext cx="9867728" cy="1332000"/>
          </a:xfrm>
        </p:spPr>
        <p:txBody>
          <a:bodyPr>
            <a:normAutofit/>
          </a:bodyPr>
          <a:lstStyle/>
          <a:p>
            <a:r>
              <a:rPr lang="en-US" dirty="0"/>
              <a:t>Types of machine translation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709727" y="2618164"/>
            <a:ext cx="8288337" cy="3515555"/>
          </a:xfrm>
        </p:spPr>
        <p:txBody>
          <a:bodyPr/>
          <a:lstStyle/>
          <a:p>
            <a:pPr fontAlgn="base"/>
            <a:r>
              <a:rPr lang="en-US" sz="2800" b="1" dirty="0">
                <a:latin typeface="Times New Roman" panose="02020603050405020304" pitchFamily="18" charset="0"/>
                <a:cs typeface="Times New Roman" panose="02020603050405020304" pitchFamily="18" charset="0"/>
              </a:rPr>
              <a:t>Rule-based machine translation (</a:t>
            </a:r>
            <a:r>
              <a:rPr lang="en-US" sz="2800" b="1" dirty="0" err="1">
                <a:latin typeface="Times New Roman" panose="02020603050405020304" pitchFamily="18" charset="0"/>
                <a:cs typeface="Times New Roman" panose="02020603050405020304" pitchFamily="18" charset="0"/>
              </a:rPr>
              <a:t>RBMT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Statistical machine translation (</a:t>
            </a:r>
            <a:r>
              <a:rPr lang="en-US" sz="2800" b="1" dirty="0" err="1">
                <a:latin typeface="Times New Roman" panose="02020603050405020304" pitchFamily="18" charset="0"/>
                <a:cs typeface="Times New Roman" panose="02020603050405020304" pitchFamily="18" charset="0"/>
              </a:rPr>
              <a:t>SMT</a:t>
            </a:r>
            <a:r>
              <a:rPr lang="en-US" sz="2800" b="1" dirty="0">
                <a:latin typeface="Times New Roman" panose="02020603050405020304" pitchFamily="18" charset="0"/>
                <a:cs typeface="Times New Roman" panose="02020603050405020304" pitchFamily="18" charset="0"/>
              </a:rPr>
              <a:t>)</a:t>
            </a:r>
          </a:p>
          <a:p>
            <a:pPr fontAlgn="base"/>
            <a:r>
              <a:rPr lang="en-US" sz="2800" b="1" dirty="0">
                <a:latin typeface="Times New Roman" panose="02020603050405020304" pitchFamily="18" charset="0"/>
                <a:cs typeface="Times New Roman" panose="02020603050405020304" pitchFamily="18" charset="0"/>
              </a:rPr>
              <a:t>Neural machine translation (</a:t>
            </a:r>
            <a:r>
              <a:rPr lang="en-US" sz="2800" b="1" dirty="0" err="1">
                <a:latin typeface="Times New Roman" panose="02020603050405020304" pitchFamily="18" charset="0"/>
                <a:cs typeface="Times New Roman" panose="02020603050405020304" pitchFamily="18" charset="0"/>
              </a:rPr>
              <a:t>NMT</a:t>
            </a:r>
            <a:r>
              <a:rPr lang="en-US" sz="2800" b="1"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2422282"/>
            <a:ext cx="11557055" cy="1396962"/>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Preprocessing data</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60345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57245" y="1908125"/>
            <a:ext cx="4191000" cy="4752975"/>
          </a:xfrm>
          <a:prstGeom prst="rect">
            <a:avLst/>
          </a:prstGeom>
          <a:ln>
            <a:solidFill>
              <a:schemeClr val="bg1"/>
            </a:solidFill>
          </a:ln>
        </p:spPr>
      </p:pic>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Text normalization &amp; Split word</a:t>
            </a:r>
          </a:p>
        </p:txBody>
      </p:sp>
      <p:sp>
        <p:nvSpPr>
          <p:cNvPr id="4" name="Content Placeholder 3"/>
          <p:cNvSpPr>
            <a:spLocks noGrp="1"/>
          </p:cNvSpPr>
          <p:nvPr>
            <p:ph sz="half" idx="2"/>
          </p:nvPr>
        </p:nvSpPr>
        <p:spPr>
          <a:xfrm>
            <a:off x="953613" y="2041750"/>
            <a:ext cx="10302966" cy="3515555"/>
          </a:xfrm>
        </p:spPr>
        <p:txBody>
          <a:bodyPr/>
          <a:lstStyle/>
          <a:p>
            <a:r>
              <a:rPr lang="en-US" sz="2800" dirty="0" err="1">
                <a:latin typeface="Times New Roman" panose="02020603050405020304" pitchFamily="18" charset="0"/>
                <a:cs typeface="Times New Roman" panose="02020603050405020304" pitchFamily="18" charset="0"/>
              </a:rPr>
              <a:t>SpiCy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Pivy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Tokenizer</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11" name="Slide Number Placeholder 10"/>
          <p:cNvSpPr>
            <a:spLocks noGrp="1"/>
          </p:cNvSpPr>
          <p:nvPr>
            <p:ph type="sldNum" sz="quarter" idx="12"/>
          </p:nvPr>
        </p:nvSpPr>
        <p:spPr/>
        <p:txBody>
          <a:bodyPr/>
          <a:lstStyle/>
          <a:p>
            <a:fld id="{DBA1B0FB-D917-4C8C-928F-313BD683BF39}" type="slidenum">
              <a:rPr lang="en-US" smtClean="0"/>
              <a:t>12</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9" name="Picture 8"/>
          <p:cNvPicPr>
            <a:picLocks noChangeAspect="1"/>
          </p:cNvPicPr>
          <p:nvPr/>
        </p:nvPicPr>
        <p:blipFill>
          <a:blip r:embed="rId5"/>
          <a:stretch>
            <a:fillRect/>
          </a:stretch>
        </p:blipFill>
        <p:spPr>
          <a:xfrm>
            <a:off x="4757245" y="1784300"/>
            <a:ext cx="4733925" cy="4876800"/>
          </a:xfrm>
          <a:prstGeom prst="rect">
            <a:avLst/>
          </a:prstGeom>
        </p:spPr>
      </p:pic>
    </p:spTree>
    <p:extLst>
      <p:ext uri="{BB962C8B-B14F-4D97-AF65-F5344CB8AC3E}">
        <p14:creationId xmlns:p14="http://schemas.microsoft.com/office/powerpoint/2010/main" val="371325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Generate vector</a:t>
            </a:r>
          </a:p>
        </p:txBody>
      </p:sp>
      <p:pic>
        <p:nvPicPr>
          <p:cNvPr id="3" name="Content Placeholder 2"/>
          <p:cNvPicPr>
            <a:picLocks noGrp="1" noChangeAspect="1"/>
          </p:cNvPicPr>
          <p:nvPr>
            <p:ph sz="half" idx="2"/>
          </p:nvPr>
        </p:nvPicPr>
        <p:blipFill>
          <a:blip r:embed="rId3"/>
          <a:stretch>
            <a:fillRect/>
          </a:stretch>
        </p:blipFill>
        <p:spPr>
          <a:xfrm>
            <a:off x="377441" y="2041750"/>
            <a:ext cx="4956172" cy="4465462"/>
          </a:xfrm>
          <a:prstGeom prst="rect">
            <a:avLst/>
          </a:prstGeom>
        </p:spPr>
      </p:pic>
      <p:sp>
        <p:nvSpPr>
          <p:cNvPr id="11" name="Slide Number Placeholder 10"/>
          <p:cNvSpPr>
            <a:spLocks noGrp="1"/>
          </p:cNvSpPr>
          <p:nvPr>
            <p:ph type="sldNum" sz="quarter" idx="12"/>
          </p:nvPr>
        </p:nvSpPr>
        <p:spPr/>
        <p:txBody>
          <a:bodyPr/>
          <a:lstStyle/>
          <a:p>
            <a:fld id="{DBA1B0FB-D917-4C8C-928F-313BD683BF39}" type="slidenum">
              <a:rPr lang="en-US" smtClean="0"/>
              <a:t>13</a:t>
            </a:fld>
            <a:endParaRPr lang="en-US"/>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5" name="Picture 4"/>
          <p:cNvPicPr>
            <a:picLocks noChangeAspect="1"/>
          </p:cNvPicPr>
          <p:nvPr/>
        </p:nvPicPr>
        <p:blipFill>
          <a:blip r:embed="rId5"/>
          <a:stretch>
            <a:fillRect/>
          </a:stretch>
        </p:blipFill>
        <p:spPr>
          <a:xfrm>
            <a:off x="5709703" y="2941184"/>
            <a:ext cx="6130286" cy="1483859"/>
          </a:xfrm>
          <a:prstGeom prst="rect">
            <a:avLst/>
          </a:prstGeom>
        </p:spPr>
      </p:pic>
    </p:spTree>
    <p:extLst>
      <p:ext uri="{BB962C8B-B14F-4D97-AF65-F5344CB8AC3E}">
        <p14:creationId xmlns:p14="http://schemas.microsoft.com/office/powerpoint/2010/main" val="372046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07462" y="2836054"/>
            <a:ext cx="7778945" cy="98507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TRANSFORMERS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5154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History of The Transformer Model</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559476" y="2718668"/>
            <a:ext cx="10636348" cy="3236083"/>
          </a:xfrm>
        </p:spPr>
        <p:txBody>
          <a:bodyPr/>
          <a:lstStyle/>
          <a:p>
            <a:r>
              <a:rPr lang="en-US" sz="2400" b="1" dirty="0">
                <a:latin typeface="Times New Roman" panose="02020603050405020304" pitchFamily="18" charset="0"/>
                <a:cs typeface="Times New Roman" panose="02020603050405020304" pitchFamily="18" charset="0"/>
              </a:rPr>
              <a:t>First proposed by Vaswani and team in the 2017 paper </a:t>
            </a:r>
            <a:r>
              <a:rPr lang="en-US" sz="2400" b="1" dirty="0" err="1">
                <a:latin typeface="Times New Roman" panose="02020603050405020304" pitchFamily="18" charset="0"/>
                <a:cs typeface="Times New Roman" panose="02020603050405020304" pitchFamily="18" charset="0"/>
              </a:rPr>
              <a:t>titlel</a:t>
            </a:r>
            <a:r>
              <a:rPr lang="en-US" sz="2400" b="1" dirty="0">
                <a:latin typeface="Times New Roman" panose="02020603050405020304" pitchFamily="18" charset="0"/>
                <a:cs typeface="Times New Roman" panose="02020603050405020304" pitchFamily="18" charset="0"/>
              </a:rPr>
              <a:t> “Attention is all you need.</a:t>
            </a:r>
          </a:p>
          <a:p>
            <a:r>
              <a:rPr lang="en-US" sz="2400" b="1" dirty="0">
                <a:latin typeface="Times New Roman" panose="02020603050405020304" pitchFamily="18" charset="0"/>
                <a:cs typeface="Times New Roman" panose="02020603050405020304" pitchFamily="18" charset="0"/>
              </a:rPr>
              <a:t>The newest and one of the most powerful </a:t>
            </a:r>
            <a:r>
              <a:rPr lang="en-US" sz="2400" b="1" dirty="0">
                <a:effectLst/>
                <a:latin typeface="Times New Roman" panose="02020603050405020304" pitchFamily="18" charset="0"/>
                <a:ea typeface="Yu Mincho" panose="02020400000000000000" pitchFamily="18" charset="-128"/>
                <a:cs typeface="Times New Roman" panose="02020603050405020304" pitchFamily="18" charset="0"/>
              </a:rPr>
              <a:t>classed of models invented to date.</a:t>
            </a:r>
          </a:p>
          <a:p>
            <a:r>
              <a:rPr lang="en-US" sz="2400" b="1" dirty="0">
                <a:latin typeface="Times New Roman" panose="02020603050405020304" pitchFamily="18" charset="0"/>
                <a:cs typeface="Times New Roman" panose="02020603050405020304" pitchFamily="18" charset="0"/>
              </a:rPr>
              <a:t>Transformers are deep neural networks the replace CNNs (Convolutional Neural Network) especially RNNs (Recurrent Neural Networks) in Machine translation by using self-attention.</a:t>
            </a:r>
          </a:p>
        </p:txBody>
      </p:sp>
    </p:spTree>
    <p:extLst>
      <p:ext uri="{BB962C8B-B14F-4D97-AF65-F5344CB8AC3E}">
        <p14:creationId xmlns:p14="http://schemas.microsoft.com/office/powerpoint/2010/main" val="632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709727" y="2698594"/>
            <a:ext cx="6599607" cy="3182357"/>
          </a:xfrm>
        </p:spPr>
        <p:txBody>
          <a:bodyPr/>
          <a:lstStyle/>
          <a:p>
            <a:r>
              <a:rPr lang="en-US" sz="2400" b="1" dirty="0">
                <a:latin typeface="Times New Roman" panose="02020603050405020304" pitchFamily="18" charset="0"/>
                <a:cs typeface="Times New Roman" panose="02020603050405020304" pitchFamily="18" charset="0"/>
              </a:rPr>
              <a:t>Transformer using 2 part same as RNNs: Encoder and Decoder. The different is that input is pushed in at the same time.</a:t>
            </a:r>
          </a:p>
          <a:p>
            <a:r>
              <a:rPr lang="en-US" sz="2400" b="1" dirty="0">
                <a:latin typeface="Times New Roman" panose="02020603050405020304" pitchFamily="18" charset="0"/>
                <a:cs typeface="Times New Roman" panose="02020603050405020304" pitchFamily="18" charset="0"/>
              </a:rPr>
              <a:t>Replace recurrent in RNNs with Self-Attention</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41E6F6-BF67-84F8-DE0C-0101BA602DDD}"/>
              </a:ext>
            </a:extLst>
          </p:cNvPr>
          <p:cNvPicPr>
            <a:picLocks noChangeAspect="1"/>
          </p:cNvPicPr>
          <p:nvPr/>
        </p:nvPicPr>
        <p:blipFill>
          <a:blip r:embed="rId4"/>
          <a:stretch>
            <a:fillRect/>
          </a:stretch>
        </p:blipFill>
        <p:spPr>
          <a:xfrm>
            <a:off x="7517047" y="353498"/>
            <a:ext cx="4297512" cy="6165167"/>
          </a:xfrm>
          <a:prstGeom prst="rect">
            <a:avLst/>
          </a:prstGeom>
        </p:spPr>
      </p:pic>
      <p:sp>
        <p:nvSpPr>
          <p:cNvPr id="6" name="Title 5">
            <a:extLst>
              <a:ext uri="{FF2B5EF4-FFF2-40B4-BE49-F238E27FC236}">
                <a16:creationId xmlns:a16="http://schemas.microsoft.com/office/drawing/2014/main" id="{060B7F34-F835-BCA3-56CE-37DF3BD12B51}"/>
              </a:ext>
            </a:extLst>
          </p:cNvPr>
          <p:cNvSpPr>
            <a:spLocks noGrp="1"/>
          </p:cNvSpPr>
          <p:nvPr>
            <p:ph type="title"/>
          </p:nvPr>
        </p:nvSpPr>
        <p:spPr>
          <a:xfrm>
            <a:off x="2312755" y="8456"/>
            <a:ext cx="11097551" cy="1332000"/>
          </a:xfrm>
        </p:spPr>
        <p:txBody>
          <a:bodyPr/>
          <a:lstStyle/>
          <a:p>
            <a:endParaRPr lang="en-US" dirty="0"/>
          </a:p>
        </p:txBody>
      </p:sp>
    </p:spTree>
    <p:extLst>
      <p:ext uri="{BB962C8B-B14F-4D97-AF65-F5344CB8AC3E}">
        <p14:creationId xmlns:p14="http://schemas.microsoft.com/office/powerpoint/2010/main" val="192637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565178"/>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Encoder in Transformers</a:t>
            </a:r>
            <a:endParaRPr lang="en-US" sz="6400" kern="12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100978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6DE8D6-7AFE-996B-20A5-DAE6F51883B6}"/>
              </a:ext>
            </a:extLst>
          </p:cNvPr>
          <p:cNvSpPr>
            <a:spLocks noGrp="1"/>
          </p:cNvSpPr>
          <p:nvPr>
            <p:ph type="ctrTitle"/>
          </p:nvPr>
        </p:nvSpPr>
        <p:spPr>
          <a:xfrm>
            <a:off x="1666876" y="784259"/>
            <a:ext cx="8281987" cy="1037515"/>
          </a:xfrm>
        </p:spPr>
        <p:txBody>
          <a:bodyPr/>
          <a:lstStyle/>
          <a:p>
            <a:r>
              <a:rPr lang="en-US" sz="4800" b="1" dirty="0">
                <a:latin typeface="Times New Roman" panose="02020603050405020304" pitchFamily="18" charset="0"/>
                <a:cs typeface="Times New Roman" panose="02020603050405020304" pitchFamily="18" charset="0"/>
              </a:rPr>
              <a:t>1/ Input Embedding</a:t>
            </a:r>
          </a:p>
        </p:txBody>
      </p:sp>
      <p:sp>
        <p:nvSpPr>
          <p:cNvPr id="9" name="Subtitle 8">
            <a:extLst>
              <a:ext uri="{FF2B5EF4-FFF2-40B4-BE49-F238E27FC236}">
                <a16:creationId xmlns:a16="http://schemas.microsoft.com/office/drawing/2014/main" id="{87DB1DB0-23F0-1AD4-364D-F341008DEA02}"/>
              </a:ext>
            </a:extLst>
          </p:cNvPr>
          <p:cNvSpPr>
            <a:spLocks noGrp="1"/>
          </p:cNvSpPr>
          <p:nvPr>
            <p:ph type="subTitle" idx="1"/>
          </p:nvPr>
        </p:nvSpPr>
        <p:spPr>
          <a:xfrm>
            <a:off x="1666874" y="2920503"/>
            <a:ext cx="9350531" cy="2699712"/>
          </a:xfrm>
        </p:spPr>
        <p:txBody>
          <a:bodyPr/>
          <a:lstStyle/>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 let computer understand words or sentences input, </a:t>
            </a:r>
            <a:r>
              <a:rPr lang="en-US" b="1" dirty="0">
                <a:effectLst/>
                <a:latin typeface="Times New Roman" panose="02020603050405020304" pitchFamily="18" charset="0"/>
                <a:ea typeface="Yu Mincho" panose="02020400000000000000" pitchFamily="18" charset="-128"/>
                <a:cs typeface="Times New Roman" panose="02020603050405020304" pitchFamily="18" charset="0"/>
              </a:rPr>
              <a:t>we must convert it to number as vector and we call it input embedding.</a:t>
            </a:r>
          </a:p>
          <a:p>
            <a:pPr marL="342900" indent="-342900">
              <a:buFont typeface="Arial" panose="020B0604020202020204" pitchFamily="34" charset="0"/>
              <a:buChar char="•"/>
            </a:pPr>
            <a:r>
              <a:rPr lang="en-US" b="1" dirty="0">
                <a:effectLst/>
                <a:latin typeface="Times New Roman" panose="02020603050405020304" pitchFamily="18" charset="0"/>
                <a:ea typeface="Yu Mincho" panose="02020400000000000000" pitchFamily="18" charset="-128"/>
                <a:cs typeface="Times New Roman" panose="02020603050405020304" pitchFamily="18" charset="0"/>
              </a:rPr>
              <a:t>With this step, all words with similar meanings will have vector close to each other</a:t>
            </a:r>
            <a:endParaRPr lang="en-US"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04015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525634" cy="3415519"/>
          </a:xfrm>
        </p:spPr>
        <p:txBody>
          <a:bodyPr/>
          <a:lstStyle/>
          <a:p>
            <a:pPr>
              <a:lnSpc>
                <a:spcPct val="150000"/>
              </a:lnSpc>
            </a:pPr>
            <a:r>
              <a:rPr lang="en-US" dirty="0">
                <a:latin typeface="Times New Roman" panose="02020603050405020304" pitchFamily="18" charset="0"/>
                <a:cs typeface="Times New Roman" panose="02020603050405020304" pitchFamily="18" charset="0"/>
              </a:rPr>
              <a:t>Introduction</a:t>
            </a:r>
          </a:p>
          <a:p>
            <a:pPr>
              <a:lnSpc>
                <a:spcPct val="150000"/>
              </a:lnSpc>
            </a:pPr>
            <a:r>
              <a:rPr lang="en-US" dirty="0">
                <a:latin typeface="Times New Roman" panose="02020603050405020304" pitchFamily="18" charset="0"/>
                <a:cs typeface="Times New Roman" panose="02020603050405020304" pitchFamily="18" charset="0"/>
              </a:rPr>
              <a:t>History of Machine Translation</a:t>
            </a:r>
          </a:p>
          <a:p>
            <a:pPr>
              <a:lnSpc>
                <a:spcPct val="150000"/>
              </a:lnSpc>
            </a:pPr>
            <a:r>
              <a:rPr lang="en-US" dirty="0">
                <a:latin typeface="Times New Roman" panose="02020603050405020304" pitchFamily="18" charset="0"/>
                <a:cs typeface="Times New Roman" panose="02020603050405020304" pitchFamily="18" charset="0"/>
              </a:rPr>
              <a:t>Advantages and disadvantages </a:t>
            </a:r>
          </a:p>
          <a:p>
            <a:pPr>
              <a:lnSpc>
                <a:spcPct val="150000"/>
              </a:lnSpc>
            </a:pPr>
            <a:r>
              <a:rPr lang="en-US" dirty="0">
                <a:latin typeface="Times New Roman" panose="02020603050405020304" pitchFamily="18" charset="0"/>
                <a:cs typeface="Times New Roman" panose="02020603050405020304" pitchFamily="18" charset="0"/>
              </a:rPr>
              <a:t>How to MT work?</a:t>
            </a:r>
          </a:p>
          <a:p>
            <a:pPr>
              <a:lnSpc>
                <a:spcPct val="150000"/>
              </a:lnSpc>
            </a:pPr>
            <a:r>
              <a:rPr lang="en-US" dirty="0">
                <a:latin typeface="Times New Roman" panose="02020603050405020304" pitchFamily="18" charset="0"/>
                <a:cs typeface="Times New Roman" panose="02020603050405020304" pitchFamily="18" charset="0"/>
              </a:rPr>
              <a:t>Processing Data</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2/ Positional encoding</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810107"/>
            <a:ext cx="9526431" cy="2324439"/>
          </a:xfrm>
        </p:spPr>
        <p:txBody>
          <a:bodyPr/>
          <a:lstStyle/>
          <a:p>
            <a:r>
              <a:rPr lang="en-US" sz="2400" b="1" dirty="0">
                <a:latin typeface="Times New Roman" panose="02020603050405020304" pitchFamily="18" charset="0"/>
                <a:cs typeface="Times New Roman" panose="02020603050405020304" pitchFamily="18" charset="0"/>
              </a:rPr>
              <a:t>Each word that place different in the sentence can have different meaning.</a:t>
            </a:r>
          </a:p>
          <a:p>
            <a:r>
              <a:rPr lang="en-US" sz="2400" b="1" dirty="0">
                <a:latin typeface="Times New Roman" panose="02020603050405020304" pitchFamily="18" charset="0"/>
                <a:cs typeface="Times New Roman" panose="02020603050405020304" pitchFamily="18" charset="0"/>
              </a:rPr>
              <a:t>This step help to inject information about where word in sentence.</a:t>
            </a:r>
          </a:p>
        </p:txBody>
      </p:sp>
    </p:spTree>
    <p:extLst>
      <p:ext uri="{BB962C8B-B14F-4D97-AF65-F5344CB8AC3E}">
        <p14:creationId xmlns:p14="http://schemas.microsoft.com/office/powerpoint/2010/main" val="1539028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8" y="1105644"/>
            <a:ext cx="8968870" cy="791181"/>
          </a:xfrm>
        </p:spPr>
        <p:txBody>
          <a:bodyPr/>
          <a:lstStyle/>
          <a:p>
            <a:r>
              <a:rPr lang="en-US" dirty="0">
                <a:latin typeface="Times New Roman" panose="02020603050405020304" pitchFamily="18" charset="0"/>
                <a:cs typeface="Times New Roman" panose="02020603050405020304" pitchFamily="18" charset="0"/>
              </a:rPr>
              <a:t>Algorithm for positional encoding</a:t>
            </a:r>
          </a:p>
        </p:txBody>
      </p:sp>
      <p:sp>
        <p:nvSpPr>
          <p:cNvPr id="11" name="Slide Number Placeholder 10"/>
          <p:cNvSpPr>
            <a:spLocks noGrp="1"/>
          </p:cNvSpPr>
          <p:nvPr>
            <p:ph type="sldNum" sz="quarter" idx="12"/>
          </p:nvPr>
        </p:nvSpPr>
        <p:spPr/>
        <p:txBody>
          <a:bodyPr/>
          <a:lstStyle/>
          <a:p>
            <a:fld id="{DBA1B0FB-D917-4C8C-928F-313BD683BF39}" type="slidenum">
              <a:rPr lang="en-US" smtClean="0"/>
              <a:t>21</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7231064" y="2657197"/>
            <a:ext cx="3563936" cy="2530245"/>
          </a:xfrm>
        </p:spPr>
        <p:txBody>
          <a:bodyPr/>
          <a:lstStyle/>
          <a:p>
            <a:r>
              <a:rPr lang="en-US" sz="2400" i="1" dirty="0">
                <a:latin typeface="Times New Roman" panose="02020603050405020304" pitchFamily="18" charset="0"/>
                <a:cs typeface="Times New Roman" panose="02020603050405020304" pitchFamily="18" charset="0"/>
              </a:rPr>
              <a:t>pos</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is position of word in sentence</a:t>
            </a:r>
          </a:p>
          <a:p>
            <a:r>
              <a:rPr lang="en-US" sz="2400" i="1" dirty="0">
                <a:latin typeface="Times New Roman" panose="02020603050405020304" pitchFamily="18" charset="0"/>
                <a:cs typeface="Times New Roman" panose="02020603050405020304" pitchFamily="18" charset="0"/>
              </a:rPr>
              <a:t>PE </a:t>
            </a:r>
            <a:r>
              <a:rPr lang="en-US" sz="2400" b="1" dirty="0">
                <a:latin typeface="Times New Roman" panose="02020603050405020304" pitchFamily="18" charset="0"/>
                <a:cs typeface="Times New Roman" panose="02020603050405020304" pitchFamily="18" charset="0"/>
              </a:rPr>
              <a:t> is the value of the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element in embedding of length </a:t>
            </a:r>
            <a:r>
              <a:rPr lang="en-US" sz="2400" i="1" dirty="0" err="1">
                <a:latin typeface="Times New Roman" panose="02020603050405020304" pitchFamily="18" charset="0"/>
                <a:cs typeface="Times New Roman" panose="02020603050405020304" pitchFamily="18" charset="0"/>
              </a:rPr>
              <a:t>d</a:t>
            </a:r>
            <a:r>
              <a:rPr lang="en-US" sz="2000" i="1" dirty="0" err="1">
                <a:latin typeface="Times New Roman" panose="02020603050405020304" pitchFamily="18" charset="0"/>
                <a:cs typeface="Times New Roman" panose="02020603050405020304" pitchFamily="18" charset="0"/>
              </a:rPr>
              <a:t>model</a:t>
            </a:r>
            <a:r>
              <a:rPr lang="en-US" sz="2400" i="1" dirty="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B3E68F-5318-FE68-0C5A-6B9066AF39BB}"/>
              </a:ext>
            </a:extLst>
          </p:cNvPr>
          <p:cNvPicPr>
            <a:picLocks noChangeAspect="1"/>
          </p:cNvPicPr>
          <p:nvPr/>
        </p:nvPicPr>
        <p:blipFill>
          <a:blip r:embed="rId4"/>
          <a:stretch>
            <a:fillRect/>
          </a:stretch>
        </p:blipFill>
        <p:spPr>
          <a:xfrm>
            <a:off x="709727" y="2927372"/>
            <a:ext cx="6127124" cy="1989897"/>
          </a:xfrm>
          <a:prstGeom prst="rect">
            <a:avLst/>
          </a:prstGeom>
        </p:spPr>
      </p:pic>
    </p:spTree>
    <p:extLst>
      <p:ext uri="{BB962C8B-B14F-4D97-AF65-F5344CB8AC3E}">
        <p14:creationId xmlns:p14="http://schemas.microsoft.com/office/powerpoint/2010/main" val="410085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22</a:t>
            </a:fld>
            <a:endParaRPr lang="en-US"/>
          </a:p>
        </p:txBody>
      </p:sp>
      <p:sp>
        <p:nvSpPr>
          <p:cNvPr id="2" name="Title 1"/>
          <p:cNvSpPr>
            <a:spLocks noGrp="1"/>
          </p:cNvSpPr>
          <p:nvPr>
            <p:ph type="title" idx="4294967295"/>
          </p:nvPr>
        </p:nvSpPr>
        <p:spPr>
          <a:xfrm>
            <a:off x="1092820" y="1416760"/>
            <a:ext cx="10003805" cy="791181"/>
          </a:xfrm>
        </p:spPr>
        <p:txBody>
          <a:bodyPr/>
          <a:lstStyle/>
          <a:p>
            <a:r>
              <a:rPr lang="en-US" sz="2400" b="1" dirty="0">
                <a:latin typeface="Times New Roman" panose="02020603050405020304" pitchFamily="18" charset="0"/>
                <a:cs typeface="Times New Roman" panose="02020603050405020304" pitchFamily="18" charset="0"/>
              </a:rPr>
              <a:t>After counting PE vector, add this vector to Embedding</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3" name="Picture 2">
            <a:extLst>
              <a:ext uri="{FF2B5EF4-FFF2-40B4-BE49-F238E27FC236}">
                <a16:creationId xmlns:a16="http://schemas.microsoft.com/office/drawing/2014/main" id="{54242DF2-23B6-2D37-6788-1326C9188504}"/>
              </a:ext>
            </a:extLst>
          </p:cNvPr>
          <p:cNvPicPr>
            <a:picLocks noChangeAspect="1"/>
          </p:cNvPicPr>
          <p:nvPr/>
        </p:nvPicPr>
        <p:blipFill>
          <a:blip r:embed="rId4"/>
          <a:stretch>
            <a:fillRect/>
          </a:stretch>
        </p:blipFill>
        <p:spPr>
          <a:xfrm>
            <a:off x="2191950" y="2488173"/>
            <a:ext cx="7465006" cy="3620860"/>
          </a:xfrm>
          <a:prstGeom prst="rect">
            <a:avLst/>
          </a:prstGeom>
        </p:spPr>
      </p:pic>
    </p:spTree>
    <p:extLst>
      <p:ext uri="{BB962C8B-B14F-4D97-AF65-F5344CB8AC3E}">
        <p14:creationId xmlns:p14="http://schemas.microsoft.com/office/powerpoint/2010/main" val="1590137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3/ Self-Attention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23</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7" y="1889542"/>
            <a:ext cx="9749455" cy="923317"/>
          </a:xfrm>
        </p:spPr>
        <p:txBody>
          <a:bodyPr/>
          <a:lstStyle/>
          <a:p>
            <a:r>
              <a:rPr lang="en-US" sz="2400" b="1" dirty="0">
                <a:latin typeface="Times New Roman" panose="02020603050405020304" pitchFamily="18" charset="0"/>
                <a:cs typeface="Times New Roman" panose="02020603050405020304" pitchFamily="18" charset="0"/>
              </a:rPr>
              <a:t>Self-Attention help Transformer understand the connection between each words in sentence</a:t>
            </a:r>
          </a:p>
        </p:txBody>
      </p:sp>
      <p:pic>
        <p:nvPicPr>
          <p:cNvPr id="3" name="Picture 2">
            <a:extLst>
              <a:ext uri="{FF2B5EF4-FFF2-40B4-BE49-F238E27FC236}">
                <a16:creationId xmlns:a16="http://schemas.microsoft.com/office/drawing/2014/main" id="{522D0CE7-3E1C-4D42-B162-E37BB15B66A3}"/>
              </a:ext>
            </a:extLst>
          </p:cNvPr>
          <p:cNvPicPr>
            <a:picLocks noChangeAspect="1"/>
          </p:cNvPicPr>
          <p:nvPr/>
        </p:nvPicPr>
        <p:blipFill>
          <a:blip r:embed="rId4"/>
          <a:stretch>
            <a:fillRect/>
          </a:stretch>
        </p:blipFill>
        <p:spPr>
          <a:xfrm>
            <a:off x="5566005" y="2613220"/>
            <a:ext cx="4916141" cy="3438187"/>
          </a:xfrm>
          <a:prstGeom prst="rect">
            <a:avLst/>
          </a:prstGeom>
        </p:spPr>
      </p:pic>
      <p:pic>
        <p:nvPicPr>
          <p:cNvPr id="4" name="Picture 3">
            <a:extLst>
              <a:ext uri="{FF2B5EF4-FFF2-40B4-BE49-F238E27FC236}">
                <a16:creationId xmlns:a16="http://schemas.microsoft.com/office/drawing/2014/main" id="{9A7EF644-2676-CB5F-4038-707687F6D919}"/>
              </a:ext>
            </a:extLst>
          </p:cNvPr>
          <p:cNvPicPr>
            <a:picLocks noChangeAspect="1"/>
          </p:cNvPicPr>
          <p:nvPr/>
        </p:nvPicPr>
        <p:blipFill>
          <a:blip r:embed="rId5"/>
          <a:stretch>
            <a:fillRect/>
          </a:stretch>
        </p:blipFill>
        <p:spPr>
          <a:xfrm>
            <a:off x="2068242" y="2812859"/>
            <a:ext cx="2548364" cy="3093052"/>
          </a:xfrm>
          <a:prstGeom prst="rect">
            <a:avLst/>
          </a:prstGeom>
        </p:spPr>
      </p:pic>
    </p:spTree>
    <p:extLst>
      <p:ext uri="{BB962C8B-B14F-4D97-AF65-F5344CB8AC3E}">
        <p14:creationId xmlns:p14="http://schemas.microsoft.com/office/powerpoint/2010/main" val="228299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559A26-63C3-0592-3FA3-CE8EB833C508}"/>
              </a:ext>
            </a:extLst>
          </p:cNvPr>
          <p:cNvSpPr>
            <a:spLocks noGrp="1"/>
          </p:cNvSpPr>
          <p:nvPr>
            <p:ph type="ctrTitle"/>
          </p:nvPr>
        </p:nvSpPr>
        <p:spPr>
          <a:xfrm>
            <a:off x="1666876" y="765175"/>
            <a:ext cx="8281987" cy="948306"/>
          </a:xfrm>
        </p:spPr>
        <p:txBody>
          <a:bodyPr/>
          <a:lstStyle/>
          <a:p>
            <a:r>
              <a:rPr lang="en-US" sz="4800" b="1" dirty="0">
                <a:latin typeface="Times New Roman" panose="02020603050405020304" pitchFamily="18" charset="0"/>
                <a:cs typeface="Times New Roman" panose="02020603050405020304" pitchFamily="18" charset="0"/>
              </a:rPr>
              <a:t>Count vector attention</a:t>
            </a:r>
          </a:p>
        </p:txBody>
      </p:sp>
      <p:sp>
        <p:nvSpPr>
          <p:cNvPr id="13" name="Subtitle 12">
            <a:extLst>
              <a:ext uri="{FF2B5EF4-FFF2-40B4-BE49-F238E27FC236}">
                <a16:creationId xmlns:a16="http://schemas.microsoft.com/office/drawing/2014/main" id="{B33A7059-A185-FA47-3E5F-3E1BBABA7B9E}"/>
              </a:ext>
            </a:extLst>
          </p:cNvPr>
          <p:cNvSpPr>
            <a:spLocks noGrp="1"/>
          </p:cNvSpPr>
          <p:nvPr>
            <p:ph type="subTitle" idx="1"/>
          </p:nvPr>
        </p:nvSpPr>
        <p:spPr>
          <a:xfrm>
            <a:off x="1424067" y="3100038"/>
            <a:ext cx="8281989" cy="2630261"/>
          </a:xfrm>
        </p:spPr>
        <p:txBody>
          <a:bodyPr/>
          <a:lstStyle/>
          <a:p>
            <a:pPr marL="342900" indent="-342900">
              <a:buFont typeface="Arial" panose="020B0604020202020204" pitchFamily="34" charset="0"/>
              <a:buChar char="•"/>
            </a:pPr>
            <a:r>
              <a:rPr lang="en-US" b="1" dirty="0"/>
              <a:t>Z is vector attention we want to get</a:t>
            </a:r>
          </a:p>
          <a:p>
            <a:pPr marL="342900" indent="-342900">
              <a:buFont typeface="Arial" panose="020B0604020202020204" pitchFamily="34" charset="0"/>
              <a:buChar char="•"/>
            </a:pPr>
            <a:r>
              <a:rPr lang="en-US" b="1" dirty="0"/>
              <a:t>Q (</a:t>
            </a:r>
            <a:r>
              <a:rPr lang="en-US" b="1" dirty="0" err="1"/>
              <a:t>Querys</a:t>
            </a:r>
            <a:r>
              <a:rPr lang="en-US" b="1" dirty="0"/>
              <a:t>) – K (Keys) – V (Values)</a:t>
            </a:r>
          </a:p>
          <a:p>
            <a:pPr marL="342900" indent="-342900">
              <a:buFont typeface="Arial" panose="020B0604020202020204" pitchFamily="34" charset="0"/>
              <a:buChar char="•"/>
            </a:pPr>
            <a:r>
              <a:rPr lang="en-US" b="1" dirty="0"/>
              <a:t>To get 3 vector Q, K, V: the input embedding multiplied by 3 matrix with corresponding weights (tune during training) and we can get WQ,  WK, WV.</a:t>
            </a:r>
          </a:p>
        </p:txBody>
      </p:sp>
      <p:sp>
        <p:nvSpPr>
          <p:cNvPr id="11" name="Slide Number Placeholder 10"/>
          <p:cNvSpPr>
            <a:spLocks noGrp="1"/>
          </p:cNvSpPr>
          <p:nvPr>
            <p:ph type="sldNum" sz="quarter" idx="12"/>
          </p:nvPr>
        </p:nvSpPr>
        <p:spPr/>
        <p:txBody>
          <a:bodyPr/>
          <a:lstStyle/>
          <a:p>
            <a:fld id="{DBA1B0FB-D917-4C8C-928F-313BD683BF39}" type="slidenum">
              <a:rPr lang="en-US" smtClean="0"/>
              <a:t>24</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15" name="Picture 14">
            <a:extLst>
              <a:ext uri="{FF2B5EF4-FFF2-40B4-BE49-F238E27FC236}">
                <a16:creationId xmlns:a16="http://schemas.microsoft.com/office/drawing/2014/main" id="{4AAEA20F-6C22-A850-9D45-997638BB73BE}"/>
              </a:ext>
            </a:extLst>
          </p:cNvPr>
          <p:cNvPicPr>
            <a:picLocks noChangeAspect="1"/>
          </p:cNvPicPr>
          <p:nvPr/>
        </p:nvPicPr>
        <p:blipFill>
          <a:blip r:embed="rId4"/>
          <a:stretch>
            <a:fillRect/>
          </a:stretch>
        </p:blipFill>
        <p:spPr>
          <a:xfrm>
            <a:off x="1424067" y="1740308"/>
            <a:ext cx="5353797" cy="1009791"/>
          </a:xfrm>
          <a:prstGeom prst="rect">
            <a:avLst/>
          </a:prstGeom>
        </p:spPr>
      </p:pic>
    </p:spTree>
    <p:extLst>
      <p:ext uri="{BB962C8B-B14F-4D97-AF65-F5344CB8AC3E}">
        <p14:creationId xmlns:p14="http://schemas.microsoft.com/office/powerpoint/2010/main" val="285692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25</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7898780" y="1475581"/>
            <a:ext cx="3563938" cy="3906838"/>
          </a:xfrm>
        </p:spPr>
        <p:txBody>
          <a:bodyPr/>
          <a:lstStyle/>
          <a:p>
            <a:r>
              <a:rPr lang="en-US" sz="2400" b="1" dirty="0">
                <a:latin typeface="Times New Roman" panose="02020603050405020304" pitchFamily="18" charset="0"/>
                <a:cs typeface="Times New Roman" panose="02020603050405020304" pitchFamily="18" charset="0"/>
              </a:rPr>
              <a:t>At this time, vector K be seen as key for word. Q will find all K in sentence and “Score” the connection between each word in sentence with the first K. “Score” high mean it related to each other.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7DBAAA6B-9684-1C52-BFAA-8D7EE71CA7F7}"/>
              </a:ext>
            </a:extLst>
          </p:cNvPr>
          <p:cNvPicPr>
            <a:picLocks noChangeAspect="1"/>
          </p:cNvPicPr>
          <p:nvPr/>
        </p:nvPicPr>
        <p:blipFill>
          <a:blip r:embed="rId4"/>
          <a:stretch>
            <a:fillRect/>
          </a:stretch>
        </p:blipFill>
        <p:spPr>
          <a:xfrm>
            <a:off x="838164" y="1475581"/>
            <a:ext cx="6910114" cy="4359295"/>
          </a:xfrm>
          <a:prstGeom prst="rect">
            <a:avLst/>
          </a:prstGeom>
        </p:spPr>
      </p:pic>
    </p:spTree>
    <p:extLst>
      <p:ext uri="{BB962C8B-B14F-4D97-AF65-F5344CB8AC3E}">
        <p14:creationId xmlns:p14="http://schemas.microsoft.com/office/powerpoint/2010/main" val="2319807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26</a:t>
            </a:fld>
            <a:endParaRPr lang="en-US"/>
          </a:p>
        </p:txBody>
      </p:sp>
      <p:sp>
        <p:nvSpPr>
          <p:cNvPr id="8" name="Content Placeholder 7">
            <a:extLst>
              <a:ext uri="{FF2B5EF4-FFF2-40B4-BE49-F238E27FC236}">
                <a16:creationId xmlns:a16="http://schemas.microsoft.com/office/drawing/2014/main" id="{A27F6175-C901-DD27-A3B6-06D12A0227FB}"/>
              </a:ext>
            </a:extLst>
          </p:cNvPr>
          <p:cNvSpPr>
            <a:spLocks noGrp="1"/>
          </p:cNvSpPr>
          <p:nvPr>
            <p:ph sz="half" idx="4294967295"/>
          </p:nvPr>
        </p:nvSpPr>
        <p:spPr>
          <a:xfrm>
            <a:off x="1137424" y="784260"/>
            <a:ext cx="9857677" cy="5722952"/>
          </a:xfrm>
        </p:spPr>
        <p:txBody>
          <a:bodyPr/>
          <a:lstStyle/>
          <a:p>
            <a:r>
              <a:rPr lang="en-US" sz="2400" b="1" dirty="0">
                <a:latin typeface="Times New Roman" panose="02020603050405020304" pitchFamily="18" charset="0"/>
                <a:cs typeface="Times New Roman" panose="02020603050405020304" pitchFamily="18" charset="0"/>
              </a:rPr>
              <a:t>Step 2: “Scale” is simply divide “Score” by the square of the dimension of Q. K, V. At this example Embedding is 4 so =&gt; 4x4x4 = 64-D =&gt; square 64 and we get 8. Use “Score” divide by 8.</a:t>
            </a:r>
          </a:p>
          <a:p>
            <a:r>
              <a:rPr lang="en-US" sz="2400" b="1" dirty="0">
                <a:latin typeface="Times New Roman" panose="02020603050405020304" pitchFamily="18" charset="0"/>
                <a:cs typeface="Times New Roman" panose="02020603050405020304" pitchFamily="18" charset="0"/>
              </a:rPr>
              <a:t>Step 3: find SoftMax by finding Probability (the percent between 0-1)</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 4: We multiplied SoftMax with vector V to remove unnecessary words (small probability) and keep important words (large probability)</a:t>
            </a:r>
          </a:p>
          <a:p>
            <a:r>
              <a:rPr lang="en-US" sz="2400" b="1" dirty="0">
                <a:latin typeface="Times New Roman" panose="02020603050405020304" pitchFamily="18" charset="0"/>
                <a:cs typeface="Times New Roman" panose="02020603050405020304" pitchFamily="18" charset="0"/>
              </a:rPr>
              <a:t>Last step: all vector that multiplied with SoftMax are added together to create attention (Z) for one word. Repeat all step for all word and we get matrix attention for sentence.</a:t>
            </a:r>
          </a:p>
          <a:p>
            <a:endParaRPr lang="en-US" sz="24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303BEE93-A480-6130-A6D6-84D5A5CEB2BD}"/>
              </a:ext>
            </a:extLst>
          </p:cNvPr>
          <p:cNvPicPr>
            <a:picLocks noChangeAspect="1"/>
          </p:cNvPicPr>
          <p:nvPr/>
        </p:nvPicPr>
        <p:blipFill>
          <a:blip r:embed="rId4"/>
          <a:stretch>
            <a:fillRect/>
          </a:stretch>
        </p:blipFill>
        <p:spPr>
          <a:xfrm>
            <a:off x="3993930" y="2879077"/>
            <a:ext cx="2919826" cy="1099845"/>
          </a:xfrm>
          <a:prstGeom prst="rect">
            <a:avLst/>
          </a:prstGeom>
        </p:spPr>
      </p:pic>
    </p:spTree>
    <p:extLst>
      <p:ext uri="{BB962C8B-B14F-4D97-AF65-F5344CB8AC3E}">
        <p14:creationId xmlns:p14="http://schemas.microsoft.com/office/powerpoint/2010/main" val="394168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DBA1B0FB-D917-4C8C-928F-313BD683BF39}" type="slidenum">
              <a:rPr lang="en-US" smtClean="0"/>
              <a:t>27</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pic>
        <p:nvPicPr>
          <p:cNvPr id="4" name="Picture 3">
            <a:extLst>
              <a:ext uri="{FF2B5EF4-FFF2-40B4-BE49-F238E27FC236}">
                <a16:creationId xmlns:a16="http://schemas.microsoft.com/office/drawing/2014/main" id="{06B2839F-B8C3-6B7C-4CB6-6BC35B13FB0F}"/>
              </a:ext>
            </a:extLst>
          </p:cNvPr>
          <p:cNvPicPr>
            <a:picLocks noChangeAspect="1"/>
          </p:cNvPicPr>
          <p:nvPr/>
        </p:nvPicPr>
        <p:blipFill>
          <a:blip r:embed="rId4"/>
          <a:stretch>
            <a:fillRect/>
          </a:stretch>
        </p:blipFill>
        <p:spPr>
          <a:xfrm>
            <a:off x="2911722" y="797312"/>
            <a:ext cx="5538171" cy="5263376"/>
          </a:xfrm>
          <a:prstGeom prst="rect">
            <a:avLst/>
          </a:prstGeom>
        </p:spPr>
      </p:pic>
    </p:spTree>
    <p:extLst>
      <p:ext uri="{BB962C8B-B14F-4D97-AF65-F5344CB8AC3E}">
        <p14:creationId xmlns:p14="http://schemas.microsoft.com/office/powerpoint/2010/main" val="2061333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067" y="1102554"/>
            <a:ext cx="10050925" cy="620901"/>
          </a:xfrm>
        </p:spPr>
        <p:txBody>
          <a:bodyPr/>
          <a:lstStyle/>
          <a:p>
            <a:r>
              <a:rPr lang="en-US" b="1" dirty="0">
                <a:latin typeface="Times New Roman" panose="02020603050405020304" pitchFamily="18" charset="0"/>
                <a:cs typeface="Times New Roman" panose="02020603050405020304" pitchFamily="18" charset="0"/>
              </a:rPr>
              <a:t>4/ Multi-head Attention</a:t>
            </a:r>
          </a:p>
        </p:txBody>
      </p:sp>
      <p:sp>
        <p:nvSpPr>
          <p:cNvPr id="11" name="Slide Number Placeholder 10"/>
          <p:cNvSpPr>
            <a:spLocks noGrp="1"/>
          </p:cNvSpPr>
          <p:nvPr>
            <p:ph type="sldNum" sz="quarter" idx="12"/>
          </p:nvPr>
        </p:nvSpPr>
        <p:spPr/>
        <p:txBody>
          <a:bodyPr/>
          <a:lstStyle/>
          <a:p>
            <a:fld id="{DBA1B0FB-D917-4C8C-928F-313BD683BF39}" type="slidenum">
              <a:rPr lang="en-US" smtClean="0"/>
              <a:t>28</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1424066" y="2041750"/>
            <a:ext cx="10050925" cy="3906109"/>
          </a:xfrm>
        </p:spPr>
        <p:txBody>
          <a:bodyPr/>
          <a:lstStyle/>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647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History of The Transformer Model</a:t>
            </a:r>
          </a:p>
        </p:txBody>
      </p:sp>
      <p:sp>
        <p:nvSpPr>
          <p:cNvPr id="11" name="Slide Number Placeholder 10"/>
          <p:cNvSpPr>
            <a:spLocks noGrp="1"/>
          </p:cNvSpPr>
          <p:nvPr>
            <p:ph type="sldNum" sz="quarter" idx="12"/>
          </p:nvPr>
        </p:nvSpPr>
        <p:spPr/>
        <p:txBody>
          <a:bodyPr/>
          <a:lstStyle/>
          <a:p>
            <a:fld id="{DBA1B0FB-D917-4C8C-928F-313BD683BF39}" type="slidenum">
              <a:rPr lang="en-US" smtClean="0"/>
              <a:t>29</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559476" y="2041750"/>
            <a:ext cx="3563936" cy="3906109"/>
          </a:xfrm>
        </p:spPr>
        <p:txBody>
          <a:bodyPr/>
          <a:lstStyle/>
          <a:p>
            <a:r>
              <a:rPr lang="en-US" sz="2000" b="1" dirty="0">
                <a:latin typeface="Times New Roman" panose="02020603050405020304" pitchFamily="18" charset="0"/>
                <a:cs typeface="Times New Roman" panose="02020603050405020304" pitchFamily="18" charset="0"/>
              </a:rPr>
              <a:t>First p</a:t>
            </a:r>
          </a:p>
        </p:txBody>
      </p:sp>
    </p:spTree>
    <p:extLst>
      <p:ext uri="{BB962C8B-B14F-4D97-AF65-F5344CB8AC3E}">
        <p14:creationId xmlns:p14="http://schemas.microsoft.com/office/powerpoint/2010/main" val="159864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latin typeface="Times New Roman" panose="02020603050405020304" pitchFamily="18" charset="0"/>
                <a:cs typeface="Times New Roman" panose="02020603050405020304" pitchFamily="18" charset="0"/>
              </a:rPr>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051424" y="4108537"/>
            <a:ext cx="6914603" cy="1963651"/>
          </a:xfrm>
          <a:noFill/>
        </p:spPr>
        <p:txBody>
          <a:bodyPr>
            <a:noAutofit/>
          </a:bodyPr>
          <a:lstStyle/>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Machine translation (MT) is a part of natural language processing. It is the process of using artificial intelligence to automatically translate text from one language to another without human involvement.</a:t>
            </a:r>
          </a:p>
          <a:p>
            <a:pPr>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It is a combination of langue, translation and computer science.</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History of The Transformer Model</a:t>
            </a:r>
          </a:p>
        </p:txBody>
      </p:sp>
      <p:sp>
        <p:nvSpPr>
          <p:cNvPr id="11" name="Slide Number Placeholder 10"/>
          <p:cNvSpPr>
            <a:spLocks noGrp="1"/>
          </p:cNvSpPr>
          <p:nvPr>
            <p:ph type="sldNum" sz="quarter" idx="12"/>
          </p:nvPr>
        </p:nvSpPr>
        <p:spPr/>
        <p:txBody>
          <a:bodyPr/>
          <a:lstStyle/>
          <a:p>
            <a:fld id="{DBA1B0FB-D917-4C8C-928F-313BD683BF39}" type="slidenum">
              <a:rPr lang="en-US" smtClean="0"/>
              <a:t>30</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559476" y="2041750"/>
            <a:ext cx="3563936" cy="3906109"/>
          </a:xfrm>
        </p:spPr>
        <p:txBody>
          <a:bodyPr/>
          <a:lstStyle/>
          <a:p>
            <a:r>
              <a:rPr lang="en-US" sz="2000" b="1" dirty="0">
                <a:latin typeface="Times New Roman" panose="02020603050405020304" pitchFamily="18" charset="0"/>
                <a:cs typeface="Times New Roman" panose="02020603050405020304" pitchFamily="18" charset="0"/>
              </a:rPr>
              <a:t>First p</a:t>
            </a:r>
          </a:p>
        </p:txBody>
      </p:sp>
    </p:spTree>
    <p:extLst>
      <p:ext uri="{BB962C8B-B14F-4D97-AF65-F5344CB8AC3E}">
        <p14:creationId xmlns:p14="http://schemas.microsoft.com/office/powerpoint/2010/main" val="404021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441" y="1102554"/>
            <a:ext cx="11097551" cy="620901"/>
          </a:xfrm>
        </p:spPr>
        <p:txBody>
          <a:bodyPr/>
          <a:lstStyle/>
          <a:p>
            <a:r>
              <a:rPr lang="en-US" dirty="0">
                <a:latin typeface="Times New Roman" panose="02020603050405020304" pitchFamily="18" charset="0"/>
                <a:cs typeface="Times New Roman" panose="02020603050405020304" pitchFamily="18" charset="0"/>
              </a:rPr>
              <a:t>History of The Transformer Model</a:t>
            </a:r>
          </a:p>
        </p:txBody>
      </p:sp>
      <p:sp>
        <p:nvSpPr>
          <p:cNvPr id="11" name="Slide Number Placeholder 10"/>
          <p:cNvSpPr>
            <a:spLocks noGrp="1"/>
          </p:cNvSpPr>
          <p:nvPr>
            <p:ph type="sldNum" sz="quarter" idx="12"/>
          </p:nvPr>
        </p:nvSpPr>
        <p:spPr/>
        <p:txBody>
          <a:bodyPr/>
          <a:lstStyle/>
          <a:p>
            <a:fld id="{DBA1B0FB-D917-4C8C-928F-313BD683BF39}" type="slidenum">
              <a:rPr lang="en-US" smtClean="0"/>
              <a:t>31</a:t>
            </a:fld>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8" name="Content Placeholder 7">
            <a:extLst>
              <a:ext uri="{FF2B5EF4-FFF2-40B4-BE49-F238E27FC236}">
                <a16:creationId xmlns:a16="http://schemas.microsoft.com/office/drawing/2014/main" id="{A27F6175-C901-DD27-A3B6-06D12A0227FB}"/>
              </a:ext>
            </a:extLst>
          </p:cNvPr>
          <p:cNvSpPr>
            <a:spLocks noGrp="1"/>
          </p:cNvSpPr>
          <p:nvPr>
            <p:ph sz="half" idx="2"/>
          </p:nvPr>
        </p:nvSpPr>
        <p:spPr>
          <a:xfrm>
            <a:off x="559476" y="2041750"/>
            <a:ext cx="3563936" cy="3906109"/>
          </a:xfrm>
        </p:spPr>
        <p:txBody>
          <a:bodyPr/>
          <a:lstStyle/>
          <a:p>
            <a:r>
              <a:rPr lang="en-US" sz="2000" b="1" dirty="0">
                <a:latin typeface="Times New Roman" panose="02020603050405020304" pitchFamily="18" charset="0"/>
                <a:cs typeface="Times New Roman" panose="02020603050405020304" pitchFamily="18" charset="0"/>
              </a:rPr>
              <a:t>First p</a:t>
            </a:r>
          </a:p>
        </p:txBody>
      </p:sp>
    </p:spTree>
    <p:extLst>
      <p:ext uri="{BB962C8B-B14F-4D97-AF65-F5344CB8AC3E}">
        <p14:creationId xmlns:p14="http://schemas.microsoft.com/office/powerpoint/2010/main" val="19535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24088" y="1145604"/>
            <a:ext cx="7778945" cy="3081435"/>
          </a:xfrm>
        </p:spPr>
        <p:txBody>
          <a:bodyPr vert="horz" wrap="square" lIns="0" tIns="0" rIns="0" bIns="0" rtlCol="0" anchor="b" anchorCtr="0">
            <a:normAutofit/>
          </a:bodyPr>
          <a:lstStyle/>
          <a:p>
            <a:pPr>
              <a:lnSpc>
                <a:spcPct val="100000"/>
              </a:lnSpc>
            </a:pPr>
            <a:r>
              <a:rPr lang="en-US" sz="6400" kern="1200" dirty="0">
                <a:solidFill>
                  <a:schemeClr val="tx1"/>
                </a:solidFill>
                <a:latin typeface="Times New Roman" panose="02020603050405020304" pitchFamily="18" charset="0"/>
                <a:cs typeface="Times New Roman" panose="02020603050405020304" pitchFamily="18" charset="0"/>
              </a:rPr>
              <a:t>History of Machine Translation</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435068" y="881327"/>
            <a:ext cx="7098615" cy="695225"/>
          </a:xfrm>
        </p:spPr>
        <p:txBody>
          <a:bodyPr/>
          <a:lstStyle/>
          <a:p>
            <a:r>
              <a:rPr lang="en-US" sz="3600" dirty="0"/>
              <a:t>History of Machine Translation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Content Placeholder 1"/>
          <p:cNvSpPr>
            <a:spLocks noGrp="1"/>
          </p:cNvSpPr>
          <p:nvPr>
            <p:ph idx="1"/>
          </p:nvPr>
        </p:nvSpPr>
        <p:spPr>
          <a:xfrm>
            <a:off x="435068" y="1576552"/>
            <a:ext cx="6738242" cy="4808482"/>
          </a:xfrm>
        </p:spPr>
        <p:txBody>
          <a:bodyPr/>
          <a:lstStyle/>
          <a:p>
            <a:r>
              <a:rPr lang="en-US" sz="1800" dirty="0">
                <a:latin typeface="Times New Roman" panose="02020603050405020304" pitchFamily="18" charset="0"/>
                <a:cs typeface="Times New Roman" panose="02020603050405020304" pitchFamily="18" charset="0"/>
              </a:rPr>
              <a:t>In 17th century, Leibniz and Descartes proposed a universal language.</a:t>
            </a:r>
          </a:p>
          <a:p>
            <a:r>
              <a:rPr lang="en-US" sz="1800" dirty="0">
                <a:latin typeface="Times New Roman" panose="02020603050405020304" pitchFamily="18" charset="0"/>
                <a:cs typeface="Times New Roman" panose="02020603050405020304" pitchFamily="18" charset="0"/>
              </a:rPr>
              <a:t>The idea of using digital computers for translation of natural languages was proposed as early as 1946 by A. D. Booth and Warren Weaver</a:t>
            </a:r>
          </a:p>
          <a:p>
            <a:r>
              <a:rPr lang="en-US" sz="1800" dirty="0">
                <a:latin typeface="Times New Roman" panose="02020603050405020304" pitchFamily="18" charset="0"/>
                <a:cs typeface="Times New Roman" panose="02020603050405020304" pitchFamily="18" charset="0"/>
              </a:rPr>
              <a:t>In 1954, Professor Michael </a:t>
            </a:r>
            <a:r>
              <a:rPr lang="en-US" sz="1800" dirty="0" err="1">
                <a:latin typeface="Times New Roman" panose="02020603050405020304" pitchFamily="18" charset="0"/>
                <a:cs typeface="Times New Roman" panose="02020603050405020304" pitchFamily="18" charset="0"/>
              </a:rPr>
              <a:t>Zarechnak</a:t>
            </a:r>
            <a:r>
              <a:rPr lang="en-US" sz="1800" dirty="0">
                <a:latin typeface="Times New Roman" panose="02020603050405020304" pitchFamily="18" charset="0"/>
                <a:cs typeface="Times New Roman" panose="02020603050405020304" pitchFamily="18" charset="0"/>
              </a:rPr>
              <a:t> of IBM demonstrated at his New York office a machine that could translate Russian sentences into English.</a:t>
            </a:r>
          </a:p>
          <a:p>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1970s</a:t>
            </a:r>
            <a:r>
              <a:rPr lang="en-US" sz="1800" dirty="0">
                <a:latin typeface="Times New Roman" panose="02020603050405020304" pitchFamily="18" charset="0"/>
                <a:cs typeface="Times New Roman" panose="02020603050405020304" pitchFamily="18" charset="0"/>
              </a:rPr>
              <a:t>, Canada had developed the </a:t>
            </a:r>
            <a:r>
              <a:rPr lang="en-US" sz="1800" dirty="0" err="1">
                <a:latin typeface="Times New Roman" panose="02020603050405020304" pitchFamily="18" charset="0"/>
                <a:cs typeface="Times New Roman" panose="02020603050405020304" pitchFamily="18" charset="0"/>
              </a:rPr>
              <a:t>METEO</a:t>
            </a:r>
            <a:r>
              <a:rPr lang="en-US" sz="1800" dirty="0">
                <a:latin typeface="Times New Roman" panose="02020603050405020304" pitchFamily="18" charset="0"/>
                <a:cs typeface="Times New Roman" panose="02020603050405020304" pitchFamily="18" charset="0"/>
              </a:rPr>
              <a:t> System for translating weather reports from English to French.</a:t>
            </a:r>
          </a:p>
          <a:p>
            <a:r>
              <a:rPr lang="en-US" sz="1800" dirty="0">
                <a:latin typeface="Times New Roman" panose="02020603050405020304" pitchFamily="18" charset="0"/>
                <a:cs typeface="Times New Roman" panose="02020603050405020304" pitchFamily="18" charset="0"/>
              </a:rPr>
              <a:t>Most recently, various company (such as Google, Facebook) uses neural networks and deep learning for perfecting machine translation.</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Gottfried Wilhelm von Leibni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523" y="881328"/>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ns Hals - Portret van René Descart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8863" y="881327"/>
            <a:ext cx="2095500" cy="26487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ew Booth 20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523" y="3698132"/>
            <a:ext cx="2095500" cy="2867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arren Wea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5976" y="3698130"/>
            <a:ext cx="1998500" cy="15905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40504" y="1537729"/>
            <a:ext cx="11557055" cy="2873876"/>
          </a:xfrm>
        </p:spPr>
        <p:txBody>
          <a:bodyPr vert="horz" wrap="square" lIns="0" tIns="0" rIns="0" bIns="0" rtlCol="0" anchor="b" anchorCtr="0">
            <a:normAutofit/>
          </a:bodyPr>
          <a:lstStyle/>
          <a:p>
            <a:pPr algn="ctr">
              <a:lnSpc>
                <a:spcPct val="100000"/>
              </a:lnSpc>
            </a:pPr>
            <a:r>
              <a:rPr lang="en-US" dirty="0">
                <a:latin typeface="Times New Roman" panose="02020603050405020304" pitchFamily="18" charset="0"/>
                <a:cs typeface="Times New Roman" panose="02020603050405020304" pitchFamily="18" charset="0"/>
              </a:rPr>
              <a:t>Advantages and disadvantages of Machine Translation</a:t>
            </a:r>
            <a:endParaRPr lang="en-US" sz="6400" kern="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397141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709727" y="911247"/>
            <a:ext cx="8281987" cy="1019153"/>
          </a:xfrm>
        </p:spPr>
        <p:txBody>
          <a:bodyPr/>
          <a:lstStyle/>
          <a:p>
            <a:r>
              <a:rPr lang="en-US" dirty="0"/>
              <a:t>Advantages</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1" name="Rectangle 20"/>
          <p:cNvSpPr/>
          <p:nvPr/>
        </p:nvSpPr>
        <p:spPr>
          <a:xfrm>
            <a:off x="701040" y="1930400"/>
            <a:ext cx="11054080" cy="3859518"/>
          </a:xfrm>
          <a:prstGeom prst="rect">
            <a:avLst/>
          </a:prstGeom>
        </p:spPr>
        <p:txBody>
          <a:bodyPr wrap="square">
            <a:spAutoFit/>
          </a:bodyPr>
          <a:lstStyle/>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Works very fast</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Translating millions of words almost instantaneously.</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It can translate large amounts of data, such as real-time chat or large-scale legal cases.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Basic but valuable translations</a:t>
            </a:r>
          </a:p>
          <a:p>
            <a:pPr marL="228600" marR="0" indent="-228600">
              <a:lnSpc>
                <a:spcPct val="110000"/>
              </a:lnSpc>
              <a:spcBef>
                <a:spcPts val="1000"/>
              </a:spcBef>
              <a:spcAft>
                <a:spcPts val="800"/>
              </a:spcAft>
              <a:buFont typeface="Arial" panose="020B0604020202020204" pitchFamily="34" charset="0"/>
              <a:buChar char="•"/>
            </a:pPr>
            <a:r>
              <a:rPr lang="en-US" sz="2800" dirty="0">
                <a:solidFill>
                  <a:schemeClr val="tx1">
                    <a:alpha val="60000"/>
                  </a:schemeClr>
                </a:solidFill>
                <a:latin typeface="Times New Roman" panose="02020603050405020304" pitchFamily="18" charset="0"/>
                <a:cs typeface="Times New Roman" panose="02020603050405020304" pitchFamily="18" charset="0"/>
              </a:rPr>
              <a:t>Reducing both the cost and time of delivery.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032811"/>
            <a:ext cx="11091600" cy="953644"/>
          </a:xfrm>
        </p:spPr>
        <p:txBody>
          <a:bodyPr/>
          <a:lstStyle/>
          <a:p>
            <a:r>
              <a:rPr lang="en-US" dirty="0">
                <a:latin typeface="Times New Roman" panose="02020603050405020304" pitchFamily="18" charset="0"/>
                <a:cs typeface="Times New Roman" panose="02020603050405020304" pitchFamily="18" charset="0"/>
              </a:rPr>
              <a:t>Disadvantages</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5" name="Content Placeholder 4"/>
          <p:cNvSpPr>
            <a:spLocks noGrp="1"/>
          </p:cNvSpPr>
          <p:nvPr>
            <p:ph idx="1"/>
          </p:nvPr>
        </p:nvSpPr>
        <p:spPr>
          <a:xfrm>
            <a:off x="550863" y="1907627"/>
            <a:ext cx="11090274" cy="3979625"/>
          </a:xfrm>
        </p:spPr>
        <p:txBody>
          <a:bodyPr/>
          <a:lstStyle/>
          <a:p>
            <a:r>
              <a:rPr lang="en-US" sz="2800" dirty="0">
                <a:latin typeface="Times New Roman" panose="02020603050405020304" pitchFamily="18" charset="0"/>
                <a:cs typeface="Times New Roman" panose="02020603050405020304" pitchFamily="18" charset="0"/>
              </a:rPr>
              <a:t>MT can’t account for certain phrases because of lack of context</a:t>
            </a:r>
          </a:p>
          <a:p>
            <a:r>
              <a:rPr lang="en-US" sz="2800" dirty="0">
                <a:latin typeface="Times New Roman" panose="02020603050405020304" pitchFamily="18" charset="0"/>
                <a:cs typeface="Times New Roman" panose="02020603050405020304" pitchFamily="18" charset="0"/>
              </a:rPr>
              <a:t>It’s difficult for machine translation to accurately translate nuances and slang</a:t>
            </a:r>
          </a:p>
          <a:p>
            <a:r>
              <a:rPr lang="en-US" sz="2800" dirty="0">
                <a:latin typeface="Times New Roman" panose="02020603050405020304" pitchFamily="18" charset="0"/>
                <a:cs typeface="Times New Roman" panose="02020603050405020304" pitchFamily="18" charset="0"/>
              </a:rPr>
              <a:t>Complicated or industry specific terms (i.e. medical terminology) may not be easily translated</a:t>
            </a:r>
          </a:p>
          <a:p>
            <a:r>
              <a:rPr lang="en-US" sz="2800" dirty="0">
                <a:latin typeface="Times New Roman" panose="02020603050405020304" pitchFamily="18" charset="0"/>
                <a:cs typeface="Times New Roman" panose="02020603050405020304" pitchFamily="18" charset="0"/>
              </a:rPr>
              <a:t>Specific errors are hard to predict and difficult to correct</a:t>
            </a:r>
          </a:p>
          <a:p>
            <a:r>
              <a:rPr lang="en-US" sz="2800" dirty="0">
                <a:latin typeface="Times New Roman" panose="02020603050405020304" pitchFamily="18" charset="0"/>
                <a:cs typeface="Times New Roman" panose="02020603050405020304" pitchFamily="18" charset="0"/>
              </a:rPr>
              <a:t>Content in the target language can feel choppy or pieced together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1914256" y="118259"/>
            <a:ext cx="7324337" cy="666000"/>
          </a:xfrm>
        </p:spPr>
        <p:txBody>
          <a:bodyPr/>
          <a:lstStyle/>
          <a:p>
            <a:r>
              <a:rPr lang="en-US" dirty="0">
                <a:latin typeface="Times New Roman" panose="02020603050405020304" pitchFamily="18" charset="0"/>
                <a:cs typeface="Times New Roman" panose="02020603050405020304" pitchFamily="18" charset="0"/>
              </a:rPr>
              <a:t>How to MT work?</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2050" name="Picture 2" descr="https://upload.wikimedia.org/wikipedia/commons/thumb/f/f4/Direct_translation_and_transfer_translation_pyramid.svg/300px-Direct_translation_and_transfer_translation_pyrami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917" y="784259"/>
            <a:ext cx="6637283" cy="4831212"/>
          </a:xfrm>
          <a:prstGeom prst="rect">
            <a:avLst/>
          </a:prstGeom>
          <a:solidFill>
            <a:schemeClr val="tx1"/>
          </a:solidFill>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 y="-6922"/>
            <a:ext cx="1428679" cy="791181"/>
          </a:xfrm>
          <a:prstGeom prst="rect">
            <a:avLst/>
          </a:prstGeom>
        </p:spPr>
      </p:pic>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4147291" y="5788644"/>
            <a:ext cx="3846507" cy="492827"/>
          </a:xfrm>
        </p:spPr>
        <p:txBody>
          <a:bodyPr/>
          <a:lstStyle/>
          <a:p>
            <a:pPr marL="0" indent="0" fontAlgn="base">
              <a:buNone/>
            </a:pPr>
            <a:r>
              <a:rPr lang="en-US" sz="2800" dirty="0"/>
              <a:t>Bernard </a:t>
            </a:r>
            <a:r>
              <a:rPr lang="en-US" sz="2800" dirty="0" err="1"/>
              <a:t>Vauquois</a:t>
            </a:r>
            <a:r>
              <a:rPr lang="en-US" sz="2800" dirty="0"/>
              <a:t>’ Tower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{B2EE3DF1-5A6D-44C4-8E19-4BE5AE5A8974}tf33713516_win32</Template>
  <TotalTime>1005</TotalTime>
  <Words>1602</Words>
  <Application>Microsoft Office PowerPoint</Application>
  <PresentationFormat>Widescreen</PresentationFormat>
  <Paragraphs>158</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Gill Sans MT</vt:lpstr>
      <vt:lpstr>Times New Roman</vt:lpstr>
      <vt:lpstr>Walbaum Display</vt:lpstr>
      <vt:lpstr>3DFloatVTI</vt:lpstr>
      <vt:lpstr>Learn about machine translation</vt:lpstr>
      <vt:lpstr>Agenda</vt:lpstr>
      <vt:lpstr>Introduction</vt:lpstr>
      <vt:lpstr>History of Machine Translation</vt:lpstr>
      <vt:lpstr>History of Machine Translation</vt:lpstr>
      <vt:lpstr>Advantages and disadvantages of Machine Translation</vt:lpstr>
      <vt:lpstr>Advantages</vt:lpstr>
      <vt:lpstr>Disadvantages</vt:lpstr>
      <vt:lpstr>How to MT work?</vt:lpstr>
      <vt:lpstr>Types of machine translation</vt:lpstr>
      <vt:lpstr>Preprocessing data</vt:lpstr>
      <vt:lpstr>Text normalization &amp; Split word</vt:lpstr>
      <vt:lpstr>Generate vector</vt:lpstr>
      <vt:lpstr>Thank You</vt:lpstr>
      <vt:lpstr>TRANSFORMERS</vt:lpstr>
      <vt:lpstr>History of The Transformer Model</vt:lpstr>
      <vt:lpstr>PowerPoint Presentation</vt:lpstr>
      <vt:lpstr>Encoder in Transformers</vt:lpstr>
      <vt:lpstr>1/ Input Embedding</vt:lpstr>
      <vt:lpstr>2/ Positional encoding</vt:lpstr>
      <vt:lpstr>Algorithm for positional encoding</vt:lpstr>
      <vt:lpstr>After counting PE vector, add this vector to Embedding</vt:lpstr>
      <vt:lpstr>3/ Self-Attention</vt:lpstr>
      <vt:lpstr>Count vector attention</vt:lpstr>
      <vt:lpstr>PowerPoint Presentation</vt:lpstr>
      <vt:lpstr>PowerPoint Presentation</vt:lpstr>
      <vt:lpstr>PowerPoint Presentation</vt:lpstr>
      <vt:lpstr>4/ Multi-head Attention</vt:lpstr>
      <vt:lpstr>History of The Transformer Model</vt:lpstr>
      <vt:lpstr>History of The Transformer Model</vt:lpstr>
      <vt:lpstr>History of The Transformer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about machine translation</dc:title>
  <dc:creator>Nguyen Hoang Khai</dc:creator>
  <cp:lastModifiedBy>Tiến Đạt Phạm</cp:lastModifiedBy>
  <cp:revision>27</cp:revision>
  <dcterms:created xsi:type="dcterms:W3CDTF">2022-11-02T13:20:23Z</dcterms:created>
  <dcterms:modified xsi:type="dcterms:W3CDTF">2022-11-09T14:49:36Z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