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70" r:id="rId6"/>
    <p:sldId id="272" r:id="rId7"/>
    <p:sldId id="273" r:id="rId8"/>
    <p:sldId id="260" r:id="rId9"/>
    <p:sldId id="261" r:id="rId10"/>
    <p:sldId id="262" r:id="rId11"/>
    <p:sldId id="263" r:id="rId12"/>
    <p:sldId id="264" r:id="rId13"/>
    <p:sldId id="276" r:id="rId14"/>
    <p:sldId id="266" r:id="rId15"/>
    <p:sldId id="277" r:id="rId16"/>
    <p:sldId id="271" r:id="rId17"/>
    <p:sldId id="265" r:id="rId18"/>
    <p:sldId id="267" r:id="rId19"/>
    <p:sldId id="268" r:id="rId20"/>
    <p:sldId id="274" r:id="rId21"/>
    <p:sldId id="275"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FRANKLIN" initials="RF" lastIdx="1" clrIdx="0">
    <p:extLst>
      <p:ext uri="{19B8F6BF-5375-455C-9EA6-DF929625EA0E}">
        <p15:presenceInfo xmlns:p15="http://schemas.microsoft.com/office/powerpoint/2012/main" userId="e0da87f980394f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7" autoAdjust="0"/>
    <p:restoredTop sz="94660"/>
  </p:normalViewPr>
  <p:slideViewPr>
    <p:cSldViewPr snapToGrid="0">
      <p:cViewPr varScale="1">
        <p:scale>
          <a:sx n="68" d="100"/>
          <a:sy n="68" d="100"/>
        </p:scale>
        <p:origin x="6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BCC69-9593-4044-A78E-4437ADA30992}"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B7BF3-DB31-4F3C-A763-E3A72D3ECE5E}" type="slidenum">
              <a:rPr lang="en-US" smtClean="0"/>
              <a:t>‹#›</a:t>
            </a:fld>
            <a:endParaRPr lang="en-US"/>
          </a:p>
        </p:txBody>
      </p:sp>
    </p:spTree>
    <p:extLst>
      <p:ext uri="{BB962C8B-B14F-4D97-AF65-F5344CB8AC3E}">
        <p14:creationId xmlns:p14="http://schemas.microsoft.com/office/powerpoint/2010/main" val="113517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cbi.nlm.nih.gov/pubmed/10735275" TargetMode="External"/><Relationship Id="rId7" Type="http://schemas.openxmlformats.org/officeDocument/2006/relationships/image" Target="../media/image1.png"/><Relationship Id="rId2" Type="http://schemas.openxmlformats.org/officeDocument/2006/relationships/hyperlink" Target="http://www.nlm.nih.gov/medlineplus/ency/article/000711.htm.%20Accessed%2012/17/2015" TargetMode="External"/><Relationship Id="rId1" Type="http://schemas.openxmlformats.org/officeDocument/2006/relationships/slideLayout" Target="../slideLayouts/slideLayout2.xml"/><Relationship Id="rId6" Type="http://schemas.openxmlformats.org/officeDocument/2006/relationships/hyperlink" Target="https://zhanglab.ccmb.med.umich.edu/papers/2010_3.pdf" TargetMode="External"/><Relationship Id="rId5" Type="http://schemas.openxmlformats.org/officeDocument/2006/relationships/hyperlink" Target="http://dx.doi.org/doi:10.1016/j.jmb.2015.09.014" TargetMode="External"/><Relationship Id="rId4" Type="http://schemas.openxmlformats.org/officeDocument/2006/relationships/hyperlink" Target="https://www.ncbi.nlm.nih.gov/pubmed?cmd=link&amp;linkname=pubmed_pubmed&amp;uid=10735275"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nnp.bmj.com/content/89/5/506" TargetMode="External"/><Relationship Id="rId4" Type="http://schemas.openxmlformats.org/officeDocument/2006/relationships/hyperlink" Target="http://debuglies.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tring-db.org/network/9606.ENSP00000338343"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022" y="2142308"/>
            <a:ext cx="9104811" cy="2404916"/>
          </a:xfrm>
        </p:spPr>
        <p:txBody>
          <a:bodyPr/>
          <a:lstStyle/>
          <a:p>
            <a:r>
              <a:rPr lang="en-US" sz="3200" b="1" i="1" dirty="0" smtClean="0">
                <a:solidFill>
                  <a:srgbClr val="FF0000"/>
                </a:solidFill>
              </a:rPr>
              <a:t>INSILICO</a:t>
            </a:r>
            <a:r>
              <a:rPr lang="en-US" sz="3200" b="1" dirty="0" smtClean="0">
                <a:solidFill>
                  <a:srgbClr val="FF0000"/>
                </a:solidFill>
              </a:rPr>
              <a:t> STUDY ON HUMAN DELTA SARCOGLYCAN PROTEIN INVOLVED IN </a:t>
            </a:r>
            <a:r>
              <a:rPr lang="en-US" sz="3200" dirty="0" smtClean="0">
                <a:solidFill>
                  <a:srgbClr val="FF0000"/>
                </a:solidFill>
              </a:rPr>
              <a:t/>
            </a:r>
            <a:br>
              <a:rPr lang="en-US" sz="3200" dirty="0" smtClean="0">
                <a:solidFill>
                  <a:srgbClr val="FF0000"/>
                </a:solidFill>
              </a:rPr>
            </a:br>
            <a:r>
              <a:rPr lang="en-US" sz="3200" b="1" dirty="0" smtClean="0">
                <a:solidFill>
                  <a:srgbClr val="FF0000"/>
                </a:solidFill>
              </a:rPr>
              <a:t>LIMB-GIRDLE MUSCULAR DYSTROPHY</a:t>
            </a:r>
            <a:r>
              <a:rPr lang="en-US" dirty="0"/>
              <a:t/>
            </a:r>
            <a:br>
              <a:rPr lang="en-US" dirty="0"/>
            </a:br>
            <a:endParaRPr lang="en-US" dirty="0"/>
          </a:p>
        </p:txBody>
      </p:sp>
      <p:sp>
        <p:nvSpPr>
          <p:cNvPr id="3" name="Subtitle 2"/>
          <p:cNvSpPr>
            <a:spLocks noGrp="1"/>
          </p:cNvSpPr>
          <p:nvPr>
            <p:ph type="subTitle" idx="1"/>
          </p:nvPr>
        </p:nvSpPr>
        <p:spPr>
          <a:xfrm>
            <a:off x="2565158" y="4963885"/>
            <a:ext cx="7766936" cy="1111309"/>
          </a:xfrm>
        </p:spPr>
        <p:txBody>
          <a:bodyPr>
            <a:normAutofit fontScale="25000" lnSpcReduction="20000"/>
          </a:bodyPr>
          <a:lstStyle/>
          <a:p>
            <a:r>
              <a:rPr lang="en-US" sz="6400" b="1" dirty="0">
                <a:solidFill>
                  <a:srgbClr val="002060"/>
                </a:solidFill>
              </a:rPr>
              <a:t>Kiran Franklin G, C.S. </a:t>
            </a:r>
            <a:r>
              <a:rPr lang="en-US" sz="6400" b="1" dirty="0" smtClean="0">
                <a:solidFill>
                  <a:srgbClr val="002060"/>
                </a:solidFill>
              </a:rPr>
              <a:t>Lalith, </a:t>
            </a:r>
            <a:r>
              <a:rPr lang="en-US" sz="6400" b="1" dirty="0" err="1" smtClean="0">
                <a:solidFill>
                  <a:srgbClr val="002060"/>
                </a:solidFill>
              </a:rPr>
              <a:t>Charitha.B.S</a:t>
            </a:r>
            <a:r>
              <a:rPr lang="en-US" sz="6400" b="1" dirty="0" smtClean="0">
                <a:solidFill>
                  <a:srgbClr val="002060"/>
                </a:solidFill>
              </a:rPr>
              <a:t>, K.M</a:t>
            </a:r>
            <a:r>
              <a:rPr lang="en-US" sz="6400" b="1" dirty="0">
                <a:solidFill>
                  <a:srgbClr val="002060"/>
                </a:solidFill>
              </a:rPr>
              <a:t>. Kumar*</a:t>
            </a:r>
            <a:endParaRPr lang="en-US" sz="6400" dirty="0">
              <a:solidFill>
                <a:srgbClr val="002060"/>
              </a:solidFill>
            </a:endParaRPr>
          </a:p>
          <a:p>
            <a:r>
              <a:rPr lang="en-US" sz="6400" dirty="0">
                <a:solidFill>
                  <a:srgbClr val="002060"/>
                </a:solidFill>
              </a:rPr>
              <a:t>Department Of Biotechnology</a:t>
            </a:r>
          </a:p>
          <a:p>
            <a:r>
              <a:rPr lang="en-US" sz="6400" dirty="0">
                <a:solidFill>
                  <a:srgbClr val="002060"/>
                </a:solidFill>
              </a:rPr>
              <a:t>Dayanada Sagar College of Engineering, Bangalore-560078</a:t>
            </a:r>
          </a:p>
          <a:p>
            <a:r>
              <a:rPr lang="en-US" sz="6400" b="1" dirty="0">
                <a:solidFill>
                  <a:srgbClr val="002060"/>
                </a:solidFill>
              </a:rPr>
              <a:t>*Corresponding author: kumar-bt@dayanandasagar.edu</a:t>
            </a:r>
            <a:endParaRPr lang="en-US" sz="6400" dirty="0">
              <a:solidFill>
                <a:srgbClr val="002060"/>
              </a:solidFill>
            </a:endParaRPr>
          </a:p>
          <a:p>
            <a:r>
              <a:rPr lang="en-US" sz="6400" b="1" u="sng" cap="small" dirty="0" smtClean="0">
                <a:solidFill>
                  <a:srgbClr val="002060"/>
                </a:solidFill>
              </a:rPr>
              <a:t> </a:t>
            </a:r>
            <a:endParaRPr lang="en-US" sz="6400" dirty="0">
              <a:solidFill>
                <a:srgbClr val="002060"/>
              </a:solidFill>
            </a:endParaRPr>
          </a:p>
          <a:p>
            <a:endParaRPr lang="en-US" dirty="0"/>
          </a:p>
        </p:txBody>
      </p:sp>
      <p:sp>
        <p:nvSpPr>
          <p:cNvPr id="4" name="AutoShape 2" descr="Image result for dsce logo"/>
          <p:cNvSpPr>
            <a:spLocks noChangeAspect="1" noChangeArrowheads="1"/>
          </p:cNvSpPr>
          <p:nvPr/>
        </p:nvSpPr>
        <p:spPr bwMode="auto">
          <a:xfrm>
            <a:off x="0" y="838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2047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rathyusha engineering college tiruvallu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689" y="-33338"/>
            <a:ext cx="2522311"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760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60509"/>
            <a:ext cx="8596668" cy="5182380"/>
          </a:xfrm>
        </p:spPr>
        <p:txBody>
          <a:bodyPr/>
          <a:lstStyle/>
          <a:p>
            <a:r>
              <a:rPr lang="en-IN" sz="3200" dirty="0" smtClean="0">
                <a:solidFill>
                  <a:schemeClr val="accent1">
                    <a:lumMod val="75000"/>
                  </a:schemeClr>
                </a:solidFill>
              </a:rPr>
              <a:t>Model building:</a:t>
            </a:r>
          </a:p>
          <a:p>
            <a:pPr marL="0" indent="0">
              <a:buNone/>
            </a:pPr>
            <a:endParaRPr lang="en-IN" dirty="0" smtClean="0">
              <a:solidFill>
                <a:schemeClr val="accent1">
                  <a:lumMod val="75000"/>
                </a:schemeClr>
              </a:solidFill>
            </a:endParaRPr>
          </a:p>
          <a:p>
            <a:pPr marL="0" indent="0">
              <a:buNone/>
            </a:pPr>
            <a:r>
              <a:rPr lang="en-IN" dirty="0" smtClean="0">
                <a:solidFill>
                  <a:schemeClr val="accent1">
                    <a:lumMod val="75000"/>
                  </a:schemeClr>
                </a:solidFill>
              </a:rPr>
              <a:t>TOOL </a:t>
            </a:r>
            <a:r>
              <a:rPr lang="en-IN" dirty="0" smtClean="0">
                <a:solidFill>
                  <a:schemeClr val="accent1">
                    <a:lumMod val="75000"/>
                  </a:schemeClr>
                </a:solidFill>
              </a:rPr>
              <a:t>USED </a:t>
            </a:r>
            <a:r>
              <a:rPr lang="en-IN" dirty="0" smtClean="0">
                <a:solidFill>
                  <a:schemeClr val="accent1">
                    <a:lumMod val="75000"/>
                  </a:schemeClr>
                </a:solidFill>
              </a:rPr>
              <a:t>: </a:t>
            </a:r>
            <a:r>
              <a:rPr lang="en-IN" dirty="0" smtClean="0">
                <a:solidFill>
                  <a:schemeClr val="tx1"/>
                </a:solidFill>
              </a:rPr>
              <a:t>I-TASSER</a:t>
            </a:r>
            <a:endParaRPr lang="en-IN" dirty="0">
              <a:solidFill>
                <a:schemeClr val="tx1"/>
              </a:solidFill>
            </a:endParaRPr>
          </a:p>
          <a:p>
            <a:pPr marL="0" indent="0">
              <a:buNone/>
            </a:pPr>
            <a:r>
              <a:rPr lang="en-IN" b="1" u="sng" dirty="0" smtClean="0">
                <a:solidFill>
                  <a:schemeClr val="accent1"/>
                </a:solidFill>
              </a:rPr>
              <a:t>Result:</a:t>
            </a:r>
          </a:p>
          <a:p>
            <a:pPr marL="0" indent="0">
              <a:buNone/>
            </a:pPr>
            <a:endParaRPr lang="en-IN" dirty="0" smtClean="0">
              <a:solidFill>
                <a:schemeClr val="accent1">
                  <a:lumMod val="75000"/>
                </a:schemeClr>
              </a:solidFill>
            </a:endParaRPr>
          </a:p>
          <a:p>
            <a:pPr marL="0" indent="0">
              <a:buNone/>
            </a:pPr>
            <a:r>
              <a:rPr lang="en-US" sz="2000" u="sng" dirty="0" smtClean="0"/>
              <a:t>C SCORE</a:t>
            </a:r>
            <a:r>
              <a:rPr lang="en-US" sz="2000" dirty="0" smtClean="0"/>
              <a:t>: </a:t>
            </a:r>
            <a:r>
              <a:rPr lang="en-US" sz="2000" dirty="0"/>
              <a:t>-3.96</a:t>
            </a:r>
            <a:endParaRPr lang="en-US" sz="2000" dirty="0" smtClean="0"/>
          </a:p>
          <a:p>
            <a:pPr marL="0" indent="0">
              <a:buNone/>
            </a:pPr>
            <a:r>
              <a:rPr lang="en-US" sz="2000" u="sng" dirty="0"/>
              <a:t>ESTIMATED </a:t>
            </a:r>
            <a:r>
              <a:rPr lang="en-US" sz="2000" u="sng" dirty="0" smtClean="0"/>
              <a:t>TM-SCORE</a:t>
            </a:r>
            <a:r>
              <a:rPr lang="en-US" sz="2000" u="sng" dirty="0">
                <a:solidFill>
                  <a:schemeClr val="accent1">
                    <a:lumMod val="75000"/>
                  </a:schemeClr>
                </a:solidFill>
              </a:rPr>
              <a:t> </a:t>
            </a:r>
            <a:r>
              <a:rPr lang="en-US" sz="2000" dirty="0" smtClean="0">
                <a:solidFill>
                  <a:schemeClr val="tx1"/>
                </a:solidFill>
              </a:rPr>
              <a:t>: </a:t>
            </a:r>
            <a:r>
              <a:rPr lang="en-US" sz="2000" dirty="0"/>
              <a:t>0.29+/-0.09</a:t>
            </a:r>
            <a:endParaRPr lang="en-US" sz="2000" dirty="0" smtClean="0">
              <a:solidFill>
                <a:schemeClr val="accent1">
                  <a:lumMod val="75000"/>
                </a:schemeClr>
              </a:solidFill>
            </a:endParaRPr>
          </a:p>
          <a:p>
            <a:pPr marL="0" indent="0">
              <a:buNone/>
            </a:pPr>
            <a:r>
              <a:rPr lang="en-US" sz="2000" u="sng" dirty="0"/>
              <a:t>ESTIMATED </a:t>
            </a:r>
            <a:r>
              <a:rPr lang="en-US" sz="2000" u="sng" dirty="0" smtClean="0"/>
              <a:t>RMSD</a:t>
            </a:r>
            <a:r>
              <a:rPr lang="en-US" sz="2000" dirty="0" smtClean="0"/>
              <a:t>: </a:t>
            </a:r>
            <a:r>
              <a:rPr lang="en-US" sz="2000" dirty="0"/>
              <a:t>15.9+/-3.2A</a:t>
            </a:r>
            <a:endParaRPr lang="en-US" sz="2000" dirty="0" smtClean="0">
              <a:solidFill>
                <a:schemeClr val="accent1">
                  <a:lumMod val="75000"/>
                </a:schemeClr>
              </a:solidFill>
            </a:endParaRPr>
          </a:p>
          <a:p>
            <a:pPr marL="0" indent="0">
              <a:buNone/>
            </a:pPr>
            <a:endParaRPr lang="en-US" dirty="0" smtClean="0"/>
          </a:p>
        </p:txBody>
      </p:sp>
      <p:pic>
        <p:nvPicPr>
          <p:cNvPr id="4" name="Picture 3"/>
          <p:cNvPicPr>
            <a:picLocks noChangeAspect="1"/>
          </p:cNvPicPr>
          <p:nvPr/>
        </p:nvPicPr>
        <p:blipFill>
          <a:blip r:embed="rId2"/>
          <a:stretch>
            <a:fillRect/>
          </a:stretch>
        </p:blipFill>
        <p:spPr>
          <a:xfrm>
            <a:off x="5544098" y="2061644"/>
            <a:ext cx="4772025" cy="3314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Image result for ds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15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Protein- protein interaction of wild type DAG1 with </a:t>
            </a:r>
            <a:r>
              <a:rPr lang="en-IN" dirty="0" smtClean="0"/>
              <a:t>SCGD:</a:t>
            </a:r>
            <a:r>
              <a:rPr lang="en-IN" dirty="0" smtClean="0"/>
              <a:t/>
            </a:r>
            <a:br>
              <a:rPr lang="en-IN" dirty="0" smtClean="0"/>
            </a:br>
            <a:r>
              <a:rPr lang="en-IN" dirty="0"/>
              <a:t/>
            </a:r>
            <a:br>
              <a:rPr lang="en-IN" dirty="0"/>
            </a:br>
            <a:endParaRPr lang="en-US" dirty="0"/>
          </a:p>
        </p:txBody>
      </p:sp>
      <p:sp>
        <p:nvSpPr>
          <p:cNvPr id="3" name="Content Placeholder 2"/>
          <p:cNvSpPr>
            <a:spLocks noGrp="1"/>
          </p:cNvSpPr>
          <p:nvPr>
            <p:ph idx="1"/>
          </p:nvPr>
        </p:nvSpPr>
        <p:spPr/>
        <p:txBody>
          <a:bodyPr/>
          <a:lstStyle/>
          <a:p>
            <a:r>
              <a:rPr lang="en-IN" b="1" u="sng" dirty="0" smtClean="0"/>
              <a:t>DAG 1 </a:t>
            </a:r>
            <a:r>
              <a:rPr lang="en-IN" dirty="0" smtClean="0"/>
              <a:t>: </a:t>
            </a:r>
            <a:r>
              <a:rPr lang="en-US" dirty="0"/>
              <a:t>The </a:t>
            </a:r>
            <a:r>
              <a:rPr lang="en-US" dirty="0" err="1"/>
              <a:t>dystroglycan</a:t>
            </a:r>
            <a:r>
              <a:rPr lang="en-US" dirty="0"/>
              <a:t> complex is involved in a number of processes including </a:t>
            </a:r>
            <a:r>
              <a:rPr lang="en-US" dirty="0" err="1"/>
              <a:t>laminin</a:t>
            </a:r>
            <a:r>
              <a:rPr lang="en-US" dirty="0"/>
              <a:t> and basement membrane assembly, </a:t>
            </a:r>
            <a:r>
              <a:rPr lang="en-US" dirty="0" err="1"/>
              <a:t>sarcolemmal</a:t>
            </a:r>
            <a:r>
              <a:rPr lang="en-US" dirty="0"/>
              <a:t> stability, cell survival, peripheral nerve myelination, nodal structure, cell migration, and epithelial polarization</a:t>
            </a:r>
            <a:r>
              <a:rPr lang="en-US" dirty="0" smtClean="0"/>
              <a:t>.</a:t>
            </a:r>
          </a:p>
          <a:p>
            <a:r>
              <a:rPr lang="en-IN" b="1" dirty="0" smtClean="0"/>
              <a:t>Protein interaction</a:t>
            </a:r>
            <a:r>
              <a:rPr lang="en-IN" dirty="0" smtClean="0"/>
              <a:t>:</a:t>
            </a:r>
          </a:p>
          <a:p>
            <a:r>
              <a:rPr lang="en-IN" b="1" dirty="0" smtClean="0"/>
              <a:t>Tool used </a:t>
            </a:r>
            <a:r>
              <a:rPr lang="en-IN" dirty="0" smtClean="0"/>
              <a:t>– HADDOCK </a:t>
            </a:r>
          </a:p>
          <a:p>
            <a:pPr marL="0" indent="0">
              <a:buNone/>
            </a:pPr>
            <a:r>
              <a:rPr lang="en-IN" dirty="0"/>
              <a:t> </a:t>
            </a:r>
            <a:r>
              <a:rPr lang="en-IN" dirty="0" smtClean="0"/>
              <a:t>    SCGD with DAG1[PBD ID : 5LLK]</a:t>
            </a:r>
          </a:p>
          <a:p>
            <a:pPr marL="0" indent="0">
              <a:buNone/>
            </a:pPr>
            <a:r>
              <a:rPr lang="en-IN" b="1" dirty="0" smtClean="0"/>
              <a:t>      5LLK </a:t>
            </a:r>
            <a:r>
              <a:rPr lang="en-IN" dirty="0" smtClean="0"/>
              <a:t>:</a:t>
            </a:r>
          </a:p>
          <a:p>
            <a:pPr marL="0" indent="0">
              <a:buNone/>
            </a:pPr>
            <a:r>
              <a:rPr lang="en-IN" dirty="0"/>
              <a:t> </a:t>
            </a:r>
            <a:r>
              <a:rPr lang="en-IN" dirty="0" smtClean="0"/>
              <a:t>      position -52-315</a:t>
            </a:r>
          </a:p>
          <a:p>
            <a:pPr marL="0" indent="0">
              <a:buNone/>
            </a:pPr>
            <a:r>
              <a:rPr lang="en-IN" dirty="0" smtClean="0"/>
              <a:t>       chain- A</a:t>
            </a:r>
            <a:endParaRPr lang="en-US" dirty="0"/>
          </a:p>
        </p:txBody>
      </p:sp>
      <p:pic>
        <p:nvPicPr>
          <p:cNvPr id="4" name="Picture 3"/>
          <p:cNvPicPr>
            <a:picLocks noChangeAspect="1"/>
          </p:cNvPicPr>
          <p:nvPr/>
        </p:nvPicPr>
        <p:blipFill>
          <a:blip r:embed="rId2"/>
          <a:stretch>
            <a:fillRect/>
          </a:stretch>
        </p:blipFill>
        <p:spPr>
          <a:xfrm>
            <a:off x="5831891" y="3147351"/>
            <a:ext cx="4352925" cy="3124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Image result for ds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840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Haddock result:</a:t>
            </a:r>
            <a:br>
              <a:rPr lang="en-IN" dirty="0" smtClean="0"/>
            </a:br>
            <a:endParaRPr lang="en-US" dirty="0"/>
          </a:p>
        </p:txBody>
      </p:sp>
      <p:pic>
        <p:nvPicPr>
          <p:cNvPr id="5" name="Content Placeholder 4"/>
          <p:cNvPicPr>
            <a:picLocks noGrp="1" noChangeAspect="1"/>
          </p:cNvPicPr>
          <p:nvPr>
            <p:ph idx="1"/>
          </p:nvPr>
        </p:nvPicPr>
        <p:blipFill>
          <a:blip r:embed="rId2"/>
          <a:stretch>
            <a:fillRect/>
          </a:stretch>
        </p:blipFill>
        <p:spPr>
          <a:xfrm>
            <a:off x="-1" y="1270000"/>
            <a:ext cx="6733309" cy="5680364"/>
          </a:xfrm>
          <a:prstGeom prst="rect">
            <a:avLst/>
          </a:prstGeom>
        </p:spPr>
      </p:pic>
      <p:pic>
        <p:nvPicPr>
          <p:cNvPr id="6" name="Picture 5"/>
          <p:cNvPicPr>
            <a:picLocks noChangeAspect="1"/>
          </p:cNvPicPr>
          <p:nvPr/>
        </p:nvPicPr>
        <p:blipFill>
          <a:blip r:embed="rId3"/>
          <a:stretch>
            <a:fillRect/>
          </a:stretch>
        </p:blipFill>
        <p:spPr>
          <a:xfrm>
            <a:off x="7086165" y="69448"/>
            <a:ext cx="3872779" cy="3732326"/>
          </a:xfrm>
          <a:prstGeom prst="rect">
            <a:avLst/>
          </a:prstGeom>
        </p:spPr>
      </p:pic>
      <p:pic>
        <p:nvPicPr>
          <p:cNvPr id="7" name="Picture 6"/>
          <p:cNvPicPr>
            <a:picLocks noChangeAspect="1"/>
          </p:cNvPicPr>
          <p:nvPr/>
        </p:nvPicPr>
        <p:blipFill>
          <a:blip r:embed="rId4"/>
          <a:stretch>
            <a:fillRect/>
          </a:stretch>
        </p:blipFill>
        <p:spPr>
          <a:xfrm>
            <a:off x="9673069" y="2892136"/>
            <a:ext cx="1285875" cy="685800"/>
          </a:xfrm>
          <a:prstGeom prst="rect">
            <a:avLst/>
          </a:prstGeom>
        </p:spPr>
      </p:pic>
      <p:pic>
        <p:nvPicPr>
          <p:cNvPr id="8" name="Picture 4" descr="Image result for dsc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2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Haddock result:</a:t>
            </a:r>
            <a:br>
              <a:rPr lang="en-IN" dirty="0" smtClean="0"/>
            </a:br>
            <a:endParaRPr lang="en-US" dirty="0"/>
          </a:p>
        </p:txBody>
      </p:sp>
      <p:pic>
        <p:nvPicPr>
          <p:cNvPr id="5" name="Content Placeholder 4"/>
          <p:cNvPicPr>
            <a:picLocks noGrp="1" noChangeAspect="1"/>
          </p:cNvPicPr>
          <p:nvPr>
            <p:ph idx="1"/>
          </p:nvPr>
        </p:nvPicPr>
        <p:blipFill>
          <a:blip r:embed="rId2"/>
          <a:stretch>
            <a:fillRect/>
          </a:stretch>
        </p:blipFill>
        <p:spPr>
          <a:xfrm>
            <a:off x="-1" y="1270000"/>
            <a:ext cx="6733309" cy="5680364"/>
          </a:xfrm>
          <a:prstGeom prst="rect">
            <a:avLst/>
          </a:prstGeom>
        </p:spPr>
      </p:pic>
      <p:pic>
        <p:nvPicPr>
          <p:cNvPr id="6" name="Picture 5"/>
          <p:cNvPicPr>
            <a:picLocks noChangeAspect="1"/>
          </p:cNvPicPr>
          <p:nvPr/>
        </p:nvPicPr>
        <p:blipFill>
          <a:blip r:embed="rId3"/>
          <a:stretch>
            <a:fillRect/>
          </a:stretch>
        </p:blipFill>
        <p:spPr>
          <a:xfrm>
            <a:off x="7086165" y="69448"/>
            <a:ext cx="3872779" cy="3732326"/>
          </a:xfrm>
          <a:prstGeom prst="rect">
            <a:avLst/>
          </a:prstGeom>
        </p:spPr>
      </p:pic>
      <p:pic>
        <p:nvPicPr>
          <p:cNvPr id="7" name="Picture 6"/>
          <p:cNvPicPr>
            <a:picLocks noChangeAspect="1"/>
          </p:cNvPicPr>
          <p:nvPr/>
        </p:nvPicPr>
        <p:blipFill>
          <a:blip r:embed="rId4"/>
          <a:stretch>
            <a:fillRect/>
          </a:stretch>
        </p:blipFill>
        <p:spPr>
          <a:xfrm>
            <a:off x="9673069" y="2892136"/>
            <a:ext cx="1285875" cy="685800"/>
          </a:xfrm>
          <a:prstGeom prst="rect">
            <a:avLst/>
          </a:prstGeom>
        </p:spPr>
      </p:pic>
      <p:pic>
        <p:nvPicPr>
          <p:cNvPr id="8" name="Picture 4" descr="Image result for dsc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0" y="4009292"/>
            <a:ext cx="6865034" cy="1055077"/>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696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Protein- protein interaction of mutant type DAG1 with scgd.</a:t>
            </a:r>
            <a:br>
              <a:rPr lang="en-IN" dirty="0"/>
            </a:br>
            <a:endParaRPr lang="en-US" dirty="0"/>
          </a:p>
        </p:txBody>
      </p:sp>
      <p:sp>
        <p:nvSpPr>
          <p:cNvPr id="3" name="Content Placeholder 2"/>
          <p:cNvSpPr>
            <a:spLocks noGrp="1"/>
          </p:cNvSpPr>
          <p:nvPr>
            <p:ph idx="1"/>
          </p:nvPr>
        </p:nvSpPr>
        <p:spPr>
          <a:xfrm>
            <a:off x="552643" y="1606408"/>
            <a:ext cx="8596668" cy="3880773"/>
          </a:xfrm>
        </p:spPr>
        <p:txBody>
          <a:bodyPr/>
          <a:lstStyle/>
          <a:p>
            <a:r>
              <a:rPr lang="en-IN" u="sng" dirty="0" smtClean="0"/>
              <a:t>DAG1</a:t>
            </a:r>
            <a:r>
              <a:rPr lang="en-IN" dirty="0" smtClean="0"/>
              <a:t> : natural variant – </a:t>
            </a:r>
            <a:r>
              <a:rPr lang="en-IN" b="1" dirty="0" smtClean="0">
                <a:solidFill>
                  <a:srgbClr val="FF0000"/>
                </a:solidFill>
              </a:rPr>
              <a:t>D111N</a:t>
            </a:r>
          </a:p>
          <a:p>
            <a:r>
              <a:rPr lang="en-US" dirty="0"/>
              <a:t>I</a:t>
            </a:r>
            <a:r>
              <a:rPr lang="en-US" dirty="0" smtClean="0"/>
              <a:t>mpairs </a:t>
            </a:r>
            <a:r>
              <a:rPr lang="en-US" dirty="0"/>
              <a:t>alpha-</a:t>
            </a:r>
            <a:r>
              <a:rPr lang="en-US" dirty="0" err="1"/>
              <a:t>dystroglycan</a:t>
            </a:r>
            <a:r>
              <a:rPr lang="en-US" dirty="0"/>
              <a:t> glycosylation.</a:t>
            </a:r>
          </a:p>
        </p:txBody>
      </p:sp>
      <p:pic>
        <p:nvPicPr>
          <p:cNvPr id="4" name="Picture 3"/>
          <p:cNvPicPr>
            <a:picLocks noChangeAspect="1"/>
          </p:cNvPicPr>
          <p:nvPr/>
        </p:nvPicPr>
        <p:blipFill>
          <a:blip r:embed="rId2"/>
          <a:stretch>
            <a:fillRect/>
          </a:stretch>
        </p:blipFill>
        <p:spPr>
          <a:xfrm>
            <a:off x="677334" y="2673936"/>
            <a:ext cx="3895725" cy="3124200"/>
          </a:xfrm>
          <a:prstGeom prst="rect">
            <a:avLst/>
          </a:prstGeom>
        </p:spPr>
      </p:pic>
      <p:pic>
        <p:nvPicPr>
          <p:cNvPr id="5" name="Picture 4"/>
          <p:cNvPicPr>
            <a:picLocks noChangeAspect="1"/>
          </p:cNvPicPr>
          <p:nvPr/>
        </p:nvPicPr>
        <p:blipFill>
          <a:blip r:embed="rId3"/>
          <a:stretch>
            <a:fillRect/>
          </a:stretch>
        </p:blipFill>
        <p:spPr>
          <a:xfrm>
            <a:off x="5375565" y="1308490"/>
            <a:ext cx="6816436" cy="5549509"/>
          </a:xfrm>
          <a:prstGeom prst="rect">
            <a:avLst/>
          </a:prstGeom>
        </p:spPr>
      </p:pic>
      <p:pic>
        <p:nvPicPr>
          <p:cNvPr id="6" name="Picture 4" descr="Image result for dsc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1841" y="0"/>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438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Protein- protein interaction of mutant type DAG1 with scgd.</a:t>
            </a:r>
            <a:br>
              <a:rPr lang="en-IN" dirty="0"/>
            </a:br>
            <a:endParaRPr lang="en-US" dirty="0"/>
          </a:p>
        </p:txBody>
      </p:sp>
      <p:sp>
        <p:nvSpPr>
          <p:cNvPr id="3" name="Content Placeholder 2"/>
          <p:cNvSpPr>
            <a:spLocks noGrp="1"/>
          </p:cNvSpPr>
          <p:nvPr>
            <p:ph idx="1"/>
          </p:nvPr>
        </p:nvSpPr>
        <p:spPr>
          <a:xfrm>
            <a:off x="552643" y="1606408"/>
            <a:ext cx="8596668" cy="3880773"/>
          </a:xfrm>
        </p:spPr>
        <p:txBody>
          <a:bodyPr/>
          <a:lstStyle/>
          <a:p>
            <a:r>
              <a:rPr lang="en-IN" u="sng" dirty="0" smtClean="0"/>
              <a:t>DAG1</a:t>
            </a:r>
            <a:r>
              <a:rPr lang="en-IN" dirty="0" smtClean="0"/>
              <a:t> : natural variant – </a:t>
            </a:r>
            <a:r>
              <a:rPr lang="en-IN" b="1" dirty="0" smtClean="0">
                <a:solidFill>
                  <a:srgbClr val="FF0000"/>
                </a:solidFill>
              </a:rPr>
              <a:t>D111N</a:t>
            </a:r>
          </a:p>
          <a:p>
            <a:r>
              <a:rPr lang="en-US" dirty="0"/>
              <a:t>I</a:t>
            </a:r>
            <a:r>
              <a:rPr lang="en-US" dirty="0" smtClean="0"/>
              <a:t>mpairs </a:t>
            </a:r>
            <a:r>
              <a:rPr lang="en-US" dirty="0"/>
              <a:t>alpha-</a:t>
            </a:r>
            <a:r>
              <a:rPr lang="en-US" dirty="0" err="1"/>
              <a:t>dystroglycan</a:t>
            </a:r>
            <a:r>
              <a:rPr lang="en-US" dirty="0"/>
              <a:t> glycosylation.</a:t>
            </a:r>
          </a:p>
        </p:txBody>
      </p:sp>
      <p:pic>
        <p:nvPicPr>
          <p:cNvPr id="4" name="Picture 3"/>
          <p:cNvPicPr>
            <a:picLocks noChangeAspect="1"/>
          </p:cNvPicPr>
          <p:nvPr/>
        </p:nvPicPr>
        <p:blipFill>
          <a:blip r:embed="rId2"/>
          <a:stretch>
            <a:fillRect/>
          </a:stretch>
        </p:blipFill>
        <p:spPr>
          <a:xfrm>
            <a:off x="677334" y="2673936"/>
            <a:ext cx="3895725" cy="3124200"/>
          </a:xfrm>
          <a:prstGeom prst="rect">
            <a:avLst/>
          </a:prstGeom>
        </p:spPr>
      </p:pic>
      <p:pic>
        <p:nvPicPr>
          <p:cNvPr id="5" name="Picture 4"/>
          <p:cNvPicPr>
            <a:picLocks noChangeAspect="1"/>
          </p:cNvPicPr>
          <p:nvPr/>
        </p:nvPicPr>
        <p:blipFill>
          <a:blip r:embed="rId3"/>
          <a:stretch>
            <a:fillRect/>
          </a:stretch>
        </p:blipFill>
        <p:spPr>
          <a:xfrm>
            <a:off x="5375565" y="1308490"/>
            <a:ext cx="6816436" cy="5549509"/>
          </a:xfrm>
          <a:prstGeom prst="rect">
            <a:avLst/>
          </a:prstGeom>
        </p:spPr>
      </p:pic>
      <p:pic>
        <p:nvPicPr>
          <p:cNvPr id="6" name="Picture 4" descr="Image result for dsc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1841" y="0"/>
            <a:ext cx="1280160" cy="1111348"/>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5326966" y="6186072"/>
            <a:ext cx="6865034" cy="671928"/>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826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77334" y="1358537"/>
            <a:ext cx="4405744" cy="3657600"/>
          </a:xfrm>
          <a:prstGeom prst="rect">
            <a:avLst/>
          </a:prstGeom>
        </p:spPr>
      </p:pic>
      <p:pic>
        <p:nvPicPr>
          <p:cNvPr id="6" name="Picture 5"/>
          <p:cNvPicPr>
            <a:picLocks noChangeAspect="1"/>
          </p:cNvPicPr>
          <p:nvPr/>
        </p:nvPicPr>
        <p:blipFill>
          <a:blip r:embed="rId3"/>
          <a:stretch>
            <a:fillRect/>
          </a:stretch>
        </p:blipFill>
        <p:spPr>
          <a:xfrm>
            <a:off x="5311679" y="3161211"/>
            <a:ext cx="1272001" cy="927463"/>
          </a:xfrm>
          <a:prstGeom prst="rect">
            <a:avLst/>
          </a:prstGeom>
        </p:spPr>
      </p:pic>
      <p:pic>
        <p:nvPicPr>
          <p:cNvPr id="7" name="Picture 4" descr="Image result for dsc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47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88" y="-104607"/>
            <a:ext cx="8596668" cy="1320800"/>
          </a:xfrm>
        </p:spPr>
        <p:txBody>
          <a:bodyPr>
            <a:normAutofit fontScale="90000"/>
          </a:bodyPr>
          <a:lstStyle/>
          <a:p>
            <a:r>
              <a:rPr lang="en-IN" sz="3200" dirty="0" smtClean="0"/>
              <a:t>Protein-protein interaction:</a:t>
            </a:r>
            <a:br>
              <a:rPr lang="en-IN" sz="3200" dirty="0" smtClean="0"/>
            </a:br>
            <a:r>
              <a:rPr lang="en-IN" sz="3200" dirty="0" smtClean="0"/>
              <a:t/>
            </a:r>
            <a:br>
              <a:rPr lang="en-IN" sz="3200" dirty="0" smtClean="0"/>
            </a:br>
            <a:r>
              <a:rPr lang="en-IN" sz="2400" u="sng" dirty="0" smtClean="0"/>
              <a:t>Tool used</a:t>
            </a:r>
            <a:r>
              <a:rPr lang="en-IN" sz="2400" dirty="0" smtClean="0">
                <a:solidFill>
                  <a:schemeClr val="tx1"/>
                </a:solidFill>
              </a:rPr>
              <a:t>: </a:t>
            </a:r>
            <a:r>
              <a:rPr lang="en-IN" sz="2400" dirty="0" err="1" smtClean="0">
                <a:solidFill>
                  <a:schemeClr val="tx1"/>
                </a:solidFill>
              </a:rPr>
              <a:t>PDBSum</a:t>
            </a: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273267" y="1607127"/>
            <a:ext cx="4057650" cy="2466975"/>
          </a:xfrm>
          <a:prstGeom prst="rect">
            <a:avLst/>
          </a:prstGeom>
        </p:spPr>
      </p:pic>
      <p:pic>
        <p:nvPicPr>
          <p:cNvPr id="5" name="Picture 4"/>
          <p:cNvPicPr>
            <a:picLocks noChangeAspect="1"/>
          </p:cNvPicPr>
          <p:nvPr/>
        </p:nvPicPr>
        <p:blipFill>
          <a:blip r:embed="rId3"/>
          <a:stretch>
            <a:fillRect/>
          </a:stretch>
        </p:blipFill>
        <p:spPr>
          <a:xfrm>
            <a:off x="6553040" y="1598034"/>
            <a:ext cx="1533525" cy="4705350"/>
          </a:xfrm>
          <a:prstGeom prst="rect">
            <a:avLst/>
          </a:prstGeom>
        </p:spPr>
      </p:pic>
      <p:pic>
        <p:nvPicPr>
          <p:cNvPr id="6" name="Picture 5"/>
          <p:cNvPicPr>
            <a:picLocks noChangeAspect="1"/>
          </p:cNvPicPr>
          <p:nvPr/>
        </p:nvPicPr>
        <p:blipFill>
          <a:blip r:embed="rId4"/>
          <a:stretch>
            <a:fillRect/>
          </a:stretch>
        </p:blipFill>
        <p:spPr>
          <a:xfrm>
            <a:off x="5790973" y="6324600"/>
            <a:ext cx="5124450" cy="533400"/>
          </a:xfrm>
          <a:prstGeom prst="rect">
            <a:avLst/>
          </a:prstGeom>
        </p:spPr>
      </p:pic>
      <p:pic>
        <p:nvPicPr>
          <p:cNvPr id="9" name="Picture 8"/>
          <p:cNvPicPr>
            <a:picLocks noChangeAspect="1"/>
          </p:cNvPicPr>
          <p:nvPr/>
        </p:nvPicPr>
        <p:blipFill>
          <a:blip r:embed="rId5"/>
          <a:stretch>
            <a:fillRect/>
          </a:stretch>
        </p:blipFill>
        <p:spPr>
          <a:xfrm>
            <a:off x="9521554" y="1598034"/>
            <a:ext cx="1371600" cy="4714875"/>
          </a:xfrm>
          <a:prstGeom prst="rect">
            <a:avLst/>
          </a:prstGeom>
        </p:spPr>
      </p:pic>
      <p:pic>
        <p:nvPicPr>
          <p:cNvPr id="10" name="Content Placeholder 5"/>
          <p:cNvPicPr>
            <a:picLocks noChangeAspect="1"/>
          </p:cNvPicPr>
          <p:nvPr/>
        </p:nvPicPr>
        <p:blipFill>
          <a:blip r:embed="rId6"/>
          <a:stretch>
            <a:fillRect/>
          </a:stretch>
        </p:blipFill>
        <p:spPr>
          <a:xfrm>
            <a:off x="357797" y="4065009"/>
            <a:ext cx="3905250" cy="2514600"/>
          </a:xfrm>
          <a:prstGeom prst="rect">
            <a:avLst/>
          </a:prstGeom>
        </p:spPr>
      </p:pic>
      <p:sp>
        <p:nvSpPr>
          <p:cNvPr id="3" name="TextBox 2"/>
          <p:cNvSpPr txBox="1"/>
          <p:nvPr/>
        </p:nvSpPr>
        <p:spPr>
          <a:xfrm>
            <a:off x="4065152" y="3012248"/>
            <a:ext cx="1800071" cy="523220"/>
          </a:xfrm>
          <a:prstGeom prst="rect">
            <a:avLst/>
          </a:prstGeom>
          <a:noFill/>
        </p:spPr>
        <p:txBody>
          <a:bodyPr wrap="square" rtlCol="0">
            <a:spAutoFit/>
          </a:bodyPr>
          <a:lstStyle/>
          <a:p>
            <a:r>
              <a:rPr lang="en-IN" sz="1400" dirty="0" smtClean="0">
                <a:solidFill>
                  <a:srgbClr val="FF0000"/>
                </a:solidFill>
              </a:rPr>
              <a:t>SCGD &amp; Wild type DAG1 </a:t>
            </a:r>
            <a:endParaRPr lang="en-US" sz="1400" dirty="0">
              <a:solidFill>
                <a:srgbClr val="FF0000"/>
              </a:solidFill>
            </a:endParaRPr>
          </a:p>
        </p:txBody>
      </p:sp>
      <p:sp>
        <p:nvSpPr>
          <p:cNvPr id="11" name="Rectangle 10"/>
          <p:cNvSpPr/>
          <p:nvPr/>
        </p:nvSpPr>
        <p:spPr>
          <a:xfrm>
            <a:off x="4105994" y="5362300"/>
            <a:ext cx="1432657" cy="523220"/>
          </a:xfrm>
          <a:prstGeom prst="rect">
            <a:avLst/>
          </a:prstGeom>
        </p:spPr>
        <p:txBody>
          <a:bodyPr wrap="square">
            <a:spAutoFit/>
          </a:bodyPr>
          <a:lstStyle/>
          <a:p>
            <a:r>
              <a:rPr lang="en-IN" sz="1400" dirty="0">
                <a:solidFill>
                  <a:srgbClr val="FF0000"/>
                </a:solidFill>
              </a:rPr>
              <a:t>SCGD </a:t>
            </a:r>
            <a:r>
              <a:rPr lang="en-IN" sz="1400" dirty="0" smtClean="0">
                <a:solidFill>
                  <a:srgbClr val="FF0000"/>
                </a:solidFill>
              </a:rPr>
              <a:t>&amp;</a:t>
            </a:r>
            <a:r>
              <a:rPr lang="en-IN" sz="1400" dirty="0">
                <a:solidFill>
                  <a:srgbClr val="FF0000"/>
                </a:solidFill>
              </a:rPr>
              <a:t> </a:t>
            </a:r>
            <a:r>
              <a:rPr lang="en-IN" sz="1400" dirty="0" smtClean="0">
                <a:solidFill>
                  <a:srgbClr val="FF0000"/>
                </a:solidFill>
              </a:rPr>
              <a:t>mutant type </a:t>
            </a:r>
            <a:r>
              <a:rPr lang="en-IN" sz="1400" dirty="0">
                <a:solidFill>
                  <a:srgbClr val="FF0000"/>
                </a:solidFill>
              </a:rPr>
              <a:t>DAG1 </a:t>
            </a:r>
            <a:endParaRPr lang="en-US" sz="1400" dirty="0">
              <a:solidFill>
                <a:srgbClr val="FF0000"/>
              </a:solidFill>
            </a:endParaRPr>
          </a:p>
        </p:txBody>
      </p:sp>
      <p:sp>
        <p:nvSpPr>
          <p:cNvPr id="12" name="Rectangle 11"/>
          <p:cNvSpPr/>
          <p:nvPr/>
        </p:nvSpPr>
        <p:spPr>
          <a:xfrm>
            <a:off x="6000338" y="1085334"/>
            <a:ext cx="2638928" cy="369332"/>
          </a:xfrm>
          <a:prstGeom prst="rect">
            <a:avLst/>
          </a:prstGeom>
        </p:spPr>
        <p:txBody>
          <a:bodyPr wrap="none">
            <a:spAutoFit/>
          </a:bodyPr>
          <a:lstStyle/>
          <a:p>
            <a:r>
              <a:rPr lang="en-IN" dirty="0">
                <a:solidFill>
                  <a:srgbClr val="FF0000"/>
                </a:solidFill>
              </a:rPr>
              <a:t>SCGD &amp;Wild type DAG1 </a:t>
            </a:r>
            <a:endParaRPr lang="en-US" dirty="0">
              <a:solidFill>
                <a:srgbClr val="FF0000"/>
              </a:solidFill>
            </a:endParaRPr>
          </a:p>
        </p:txBody>
      </p:sp>
      <p:sp>
        <p:nvSpPr>
          <p:cNvPr id="13" name="Rectangle 12"/>
          <p:cNvSpPr/>
          <p:nvPr/>
        </p:nvSpPr>
        <p:spPr>
          <a:xfrm>
            <a:off x="8879244" y="1085334"/>
            <a:ext cx="3002745" cy="369332"/>
          </a:xfrm>
          <a:prstGeom prst="rect">
            <a:avLst/>
          </a:prstGeom>
        </p:spPr>
        <p:txBody>
          <a:bodyPr wrap="none">
            <a:spAutoFit/>
          </a:bodyPr>
          <a:lstStyle/>
          <a:p>
            <a:r>
              <a:rPr lang="en-IN" dirty="0">
                <a:solidFill>
                  <a:srgbClr val="FF0000"/>
                </a:solidFill>
              </a:rPr>
              <a:t>SCGD &amp; mutant type DAG1 </a:t>
            </a:r>
            <a:endParaRPr lang="en-US" dirty="0">
              <a:solidFill>
                <a:srgbClr val="FF0000"/>
              </a:solidFill>
            </a:endParaRPr>
          </a:p>
        </p:txBody>
      </p:sp>
      <p:pic>
        <p:nvPicPr>
          <p:cNvPr id="14" name="Picture 4" descr="Image result for dsce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6316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24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2" name="Picture 4" descr="http://www.ebi.ac.uk/thornton-srv/databases/cgi-bin/pdbsum/getimg.pl?source=pdbsum&amp;pdb_type=UPLOAD&amp;pdb_code=d277&amp;code=132148&amp;file=d277_clefts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102" y="1159702"/>
            <a:ext cx="4471844" cy="37314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2050869" y="4664971"/>
            <a:ext cx="6675120" cy="147457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3" y="1159702"/>
            <a:ext cx="4573935" cy="3343329"/>
          </a:xfrm>
          <a:prstGeom prst="rect">
            <a:avLst/>
          </a:prstGeom>
        </p:spPr>
      </p:pic>
      <p:sp>
        <p:nvSpPr>
          <p:cNvPr id="8" name="Rectangle 7"/>
          <p:cNvSpPr/>
          <p:nvPr/>
        </p:nvSpPr>
        <p:spPr>
          <a:xfrm>
            <a:off x="7011255" y="900668"/>
            <a:ext cx="3002745" cy="369332"/>
          </a:xfrm>
          <a:prstGeom prst="rect">
            <a:avLst/>
          </a:prstGeom>
        </p:spPr>
        <p:txBody>
          <a:bodyPr wrap="none">
            <a:spAutoFit/>
          </a:bodyPr>
          <a:lstStyle/>
          <a:p>
            <a:r>
              <a:rPr lang="en-IN" dirty="0">
                <a:solidFill>
                  <a:srgbClr val="FF0000"/>
                </a:solidFill>
              </a:rPr>
              <a:t>SCGD &amp; mutant type DAG1 </a:t>
            </a:r>
            <a:endParaRPr lang="en-US" dirty="0">
              <a:solidFill>
                <a:srgbClr val="FF0000"/>
              </a:solidFill>
            </a:endParaRPr>
          </a:p>
        </p:txBody>
      </p:sp>
      <p:sp>
        <p:nvSpPr>
          <p:cNvPr id="10" name="Rectangle 9"/>
          <p:cNvSpPr/>
          <p:nvPr/>
        </p:nvSpPr>
        <p:spPr>
          <a:xfrm>
            <a:off x="1644837" y="900668"/>
            <a:ext cx="2638928" cy="369332"/>
          </a:xfrm>
          <a:prstGeom prst="rect">
            <a:avLst/>
          </a:prstGeom>
        </p:spPr>
        <p:txBody>
          <a:bodyPr wrap="none">
            <a:spAutoFit/>
          </a:bodyPr>
          <a:lstStyle/>
          <a:p>
            <a:r>
              <a:rPr lang="en-IN" dirty="0">
                <a:solidFill>
                  <a:srgbClr val="FF0000"/>
                </a:solidFill>
              </a:rPr>
              <a:t>SCGD &amp;Wild type DAG1 </a:t>
            </a:r>
            <a:endParaRPr lang="en-US" dirty="0">
              <a:solidFill>
                <a:srgbClr val="FF0000"/>
              </a:solidFill>
            </a:endParaRPr>
          </a:p>
        </p:txBody>
      </p:sp>
      <p:pic>
        <p:nvPicPr>
          <p:cNvPr id="9" name="Picture 4" descr="Image result for dsc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914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br>
              <a:rPr lang="en-IN"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err="1"/>
              <a:t>silico</a:t>
            </a:r>
            <a:r>
              <a:rPr lang="en-US" dirty="0"/>
              <a:t> modeling is often envisioned to play a role in providing details about protein structure in absence of crystal </a:t>
            </a:r>
            <a:r>
              <a:rPr lang="en-US" dirty="0" smtClean="0"/>
              <a:t>structures.</a:t>
            </a:r>
          </a:p>
          <a:p>
            <a:r>
              <a:rPr lang="en-US" dirty="0"/>
              <a:t>P</a:t>
            </a:r>
            <a:r>
              <a:rPr lang="en-US" dirty="0" smtClean="0"/>
              <a:t>rotein-protein </a:t>
            </a:r>
            <a:r>
              <a:rPr lang="en-US" dirty="0"/>
              <a:t>interaction withnDAG1 protein both wild type and mutant type</a:t>
            </a:r>
            <a:r>
              <a:rPr lang="en-US" dirty="0" smtClean="0"/>
              <a:t>.</a:t>
            </a:r>
          </a:p>
          <a:p>
            <a:r>
              <a:rPr lang="en-US" dirty="0"/>
              <a:t>T</a:t>
            </a:r>
            <a:r>
              <a:rPr lang="en-US" dirty="0" smtClean="0"/>
              <a:t>he </a:t>
            </a:r>
            <a:r>
              <a:rPr lang="en-US" dirty="0"/>
              <a:t>SNP will completely change the interaction between the proteins will change and shows the involvement the </a:t>
            </a:r>
            <a:r>
              <a:rPr lang="en-US" dirty="0" smtClean="0"/>
              <a:t>disease</a:t>
            </a:r>
          </a:p>
          <a:p>
            <a:r>
              <a:rPr lang="en-US" dirty="0"/>
              <a:t>The model so obtained can be used as a potential target and results of this study can be exploited for the development of effective treatment plans for combating this dreaded disease.</a:t>
            </a:r>
          </a:p>
          <a:p>
            <a:endParaRPr lang="en-US" dirty="0"/>
          </a:p>
        </p:txBody>
      </p:sp>
      <p:pic>
        <p:nvPicPr>
          <p:cNvPr id="4"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83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a:t>
            </a:r>
            <a:endParaRPr lang="en-US" b="1" dirty="0"/>
          </a:p>
        </p:txBody>
      </p:sp>
      <p:sp>
        <p:nvSpPr>
          <p:cNvPr id="3" name="Content Placeholder 2"/>
          <p:cNvSpPr>
            <a:spLocks noGrp="1"/>
          </p:cNvSpPr>
          <p:nvPr>
            <p:ph idx="1"/>
          </p:nvPr>
        </p:nvSpPr>
        <p:spPr/>
        <p:txBody>
          <a:bodyPr/>
          <a:lstStyle/>
          <a:p>
            <a:r>
              <a:rPr lang="en-IN" dirty="0" smtClean="0"/>
              <a:t>Introduction.</a:t>
            </a:r>
          </a:p>
          <a:p>
            <a:r>
              <a:rPr lang="en-IN" dirty="0" smtClean="0"/>
              <a:t>SCGD gene </a:t>
            </a:r>
            <a:r>
              <a:rPr lang="en-IN" dirty="0" smtClean="0"/>
              <a:t>,interactions and involvement in disease</a:t>
            </a:r>
            <a:r>
              <a:rPr lang="en-IN" dirty="0" smtClean="0"/>
              <a:t>.</a:t>
            </a:r>
          </a:p>
          <a:p>
            <a:r>
              <a:rPr lang="en-IN" dirty="0"/>
              <a:t>Objective</a:t>
            </a:r>
            <a:r>
              <a:rPr lang="en-IN" dirty="0" smtClean="0"/>
              <a:t>.</a:t>
            </a:r>
            <a:endParaRPr lang="en-IN" dirty="0" smtClean="0"/>
          </a:p>
          <a:p>
            <a:r>
              <a:rPr lang="en-IN" dirty="0" smtClean="0"/>
              <a:t>System and methods. </a:t>
            </a:r>
          </a:p>
          <a:p>
            <a:r>
              <a:rPr lang="en-IN" dirty="0" smtClean="0"/>
              <a:t>In silico studies on scgd and model building.</a:t>
            </a:r>
          </a:p>
          <a:p>
            <a:r>
              <a:rPr lang="en-IN" dirty="0" smtClean="0"/>
              <a:t>Protein- protein interaction of wild type DAG1 with scgd.</a:t>
            </a:r>
          </a:p>
          <a:p>
            <a:r>
              <a:rPr lang="en-IN" dirty="0"/>
              <a:t>Protein- protein interaction of </a:t>
            </a:r>
            <a:r>
              <a:rPr lang="en-IN" dirty="0" smtClean="0"/>
              <a:t>mutant </a:t>
            </a:r>
            <a:r>
              <a:rPr lang="en-IN" dirty="0"/>
              <a:t>type DAG1 with </a:t>
            </a:r>
            <a:r>
              <a:rPr lang="en-IN" dirty="0" smtClean="0"/>
              <a:t>scgd.</a:t>
            </a:r>
          </a:p>
          <a:p>
            <a:r>
              <a:rPr lang="en-IN" dirty="0" smtClean="0"/>
              <a:t>Conclusion. </a:t>
            </a:r>
          </a:p>
          <a:p>
            <a:pPr marL="0" indent="0">
              <a:buNone/>
            </a:pPr>
            <a:endParaRPr lang="en-IN" dirty="0"/>
          </a:p>
          <a:p>
            <a:endParaRPr lang="en-IN" dirty="0" smtClean="0"/>
          </a:p>
          <a:p>
            <a:endParaRPr lang="en-IN" dirty="0" smtClean="0"/>
          </a:p>
          <a:p>
            <a:endParaRPr lang="en-US" dirty="0"/>
          </a:p>
        </p:txBody>
      </p:sp>
      <p:pic>
        <p:nvPicPr>
          <p:cNvPr id="4"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831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US" dirty="0"/>
          </a:p>
        </p:txBody>
      </p:sp>
      <p:sp>
        <p:nvSpPr>
          <p:cNvPr id="3" name="Content Placeholder 2"/>
          <p:cNvSpPr>
            <a:spLocks noGrp="1"/>
          </p:cNvSpPr>
          <p:nvPr>
            <p:ph idx="1"/>
          </p:nvPr>
        </p:nvSpPr>
        <p:spPr>
          <a:xfrm>
            <a:off x="677334" y="1702191"/>
            <a:ext cx="10393940" cy="4339171"/>
          </a:xfrm>
        </p:spPr>
        <p:txBody>
          <a:bodyPr>
            <a:normAutofit/>
          </a:bodyPr>
          <a:lstStyle/>
          <a:p>
            <a:pPr lvl="0"/>
            <a:r>
              <a:rPr lang="en-IN" sz="1400" dirty="0" smtClean="0"/>
              <a:t>1.</a:t>
            </a:r>
            <a:r>
              <a:rPr lang="en-US" sz="1400" dirty="0"/>
              <a:t> Haldeman-</a:t>
            </a:r>
            <a:r>
              <a:rPr lang="en-US" sz="1400" dirty="0" err="1"/>
              <a:t>Enlert</a:t>
            </a:r>
            <a:r>
              <a:rPr lang="en-US" sz="1400" dirty="0"/>
              <a:t> C. Limb-girdle muscular dystrophies. </a:t>
            </a:r>
            <a:r>
              <a:rPr lang="en-US" sz="1400" i="1" dirty="0"/>
              <a:t>MedlinePlus</a:t>
            </a:r>
            <a:r>
              <a:rPr lang="en-US" sz="1400" dirty="0"/>
              <a:t>. February 2014; </a:t>
            </a:r>
            <a:r>
              <a:rPr lang="en-US" sz="1400" u="sng" dirty="0">
                <a:hlinkClick r:id="rId2"/>
              </a:rPr>
              <a:t>http://www.nlm.nih.gov/medlineplus/ency/article/000711.htm. Accessed 12/17/2015</a:t>
            </a:r>
            <a:r>
              <a:rPr lang="en-US" sz="1400" dirty="0"/>
              <a:t>.</a:t>
            </a:r>
          </a:p>
          <a:p>
            <a:pPr lvl="0"/>
            <a:r>
              <a:rPr lang="en-IN" sz="1400" dirty="0" smtClean="0"/>
              <a:t>2.</a:t>
            </a:r>
            <a:r>
              <a:rPr lang="en-US" sz="1400" dirty="0"/>
              <a:t> Duggan, D. J., Manchester, D., </a:t>
            </a:r>
            <a:r>
              <a:rPr lang="en-US" sz="1400" dirty="0" err="1"/>
              <a:t>Stears</a:t>
            </a:r>
            <a:r>
              <a:rPr lang="en-US" sz="1400" dirty="0"/>
              <a:t>, K. P., Mathews, D. J., Hart, C., Hoffman, E. P. </a:t>
            </a:r>
            <a:r>
              <a:rPr lang="en-US" sz="1400" b="1" dirty="0"/>
              <a:t>Mutations in the delta-</a:t>
            </a:r>
            <a:r>
              <a:rPr lang="en-US" sz="1400" b="1" dirty="0" err="1"/>
              <a:t>sarcoglycan</a:t>
            </a:r>
            <a:r>
              <a:rPr lang="en-US" sz="1400" b="1" dirty="0"/>
              <a:t> gene are a rare cause of autosomal recessive limb-girdle muscular dystrophy (LGMD2).</a:t>
            </a:r>
            <a:r>
              <a:rPr lang="en-US" sz="1400" dirty="0"/>
              <a:t> </a:t>
            </a:r>
            <a:r>
              <a:rPr lang="en-US" sz="1400" dirty="0" err="1"/>
              <a:t>Neurogenetics</a:t>
            </a:r>
            <a:r>
              <a:rPr lang="en-US" sz="1400" dirty="0"/>
              <a:t> 1: 49-58, 1997. [PubMed: </a:t>
            </a:r>
            <a:r>
              <a:rPr lang="en-US" sz="1400" dirty="0">
                <a:hlinkClick r:id="rId3"/>
              </a:rPr>
              <a:t>10735275</a:t>
            </a:r>
            <a:r>
              <a:rPr lang="en-US" sz="1400" dirty="0"/>
              <a:t>, </a:t>
            </a:r>
            <a:r>
              <a:rPr lang="en-US" sz="1400" dirty="0">
                <a:hlinkClick r:id="rId4"/>
              </a:rPr>
              <a:t>related citations</a:t>
            </a:r>
            <a:r>
              <a:rPr lang="en-US" sz="1400" dirty="0"/>
              <a:t>]</a:t>
            </a:r>
          </a:p>
          <a:p>
            <a:pPr lvl="0"/>
            <a:r>
              <a:rPr lang="en-IN" sz="1400" dirty="0" smtClean="0"/>
              <a:t>3.</a:t>
            </a:r>
            <a:r>
              <a:rPr lang="en-US" sz="1400" dirty="0"/>
              <a:t> </a:t>
            </a:r>
            <a:r>
              <a:rPr lang="en-US" sz="1400" dirty="0" err="1"/>
              <a:t>Narayanaswami</a:t>
            </a:r>
            <a:r>
              <a:rPr lang="en-US" sz="1400" dirty="0"/>
              <a:t>, P. </a:t>
            </a:r>
            <a:r>
              <a:rPr lang="en-US" sz="1400" i="1" dirty="0"/>
              <a:t>et al.</a:t>
            </a:r>
            <a:r>
              <a:rPr lang="en-US" sz="1400" dirty="0"/>
              <a:t> Evidence-based guideline summary?: Diagnosis and treatment of limb-girdle and distal dystrophies. </a:t>
            </a:r>
            <a:r>
              <a:rPr lang="en-US" sz="1400" i="1" dirty="0"/>
              <a:t>Neurology</a:t>
            </a:r>
            <a:r>
              <a:rPr lang="en-US" sz="1400" dirty="0"/>
              <a:t> (2014</a:t>
            </a:r>
            <a:r>
              <a:rPr lang="en-US" sz="1400" dirty="0" smtClean="0"/>
              <a:t>).</a:t>
            </a:r>
          </a:p>
          <a:p>
            <a:pPr lvl="0"/>
            <a:r>
              <a:rPr lang="en-IN" sz="1400" dirty="0" smtClean="0"/>
              <a:t>4.</a:t>
            </a:r>
            <a:r>
              <a:rPr lang="en-US" dirty="0"/>
              <a:t> </a:t>
            </a:r>
            <a:r>
              <a:rPr lang="en-US" sz="1400" dirty="0"/>
              <a:t>G.C.P van Zundert, J.P.G.L.M. Rodrigues, M. </a:t>
            </a:r>
            <a:r>
              <a:rPr lang="en-US" sz="1400" dirty="0" err="1"/>
              <a:t>Trellet</a:t>
            </a:r>
            <a:r>
              <a:rPr lang="en-US" sz="1400" dirty="0"/>
              <a:t>, C. Schmitz, P.L. </a:t>
            </a:r>
            <a:r>
              <a:rPr lang="en-US" sz="1400" dirty="0" err="1"/>
              <a:t>Kastritis</a:t>
            </a:r>
            <a:r>
              <a:rPr lang="en-US" sz="1400" dirty="0"/>
              <a:t>, E. </a:t>
            </a:r>
            <a:r>
              <a:rPr lang="en-US" sz="1400" dirty="0" err="1"/>
              <a:t>Karaca</a:t>
            </a:r>
            <a:r>
              <a:rPr lang="en-US" sz="1400" dirty="0"/>
              <a:t>, A.S.J. </a:t>
            </a:r>
            <a:r>
              <a:rPr lang="en-US" sz="1400" dirty="0" err="1"/>
              <a:t>Melquiond</a:t>
            </a:r>
            <a:r>
              <a:rPr lang="en-US" sz="1400" dirty="0"/>
              <a:t>, M. van </a:t>
            </a:r>
            <a:r>
              <a:rPr lang="en-US" sz="1400" dirty="0" err="1"/>
              <a:t>Dijk</a:t>
            </a:r>
            <a:r>
              <a:rPr lang="en-US" sz="1400" dirty="0"/>
              <a:t>, S.J. de </a:t>
            </a:r>
            <a:r>
              <a:rPr lang="en-US" sz="1400" dirty="0" err="1"/>
              <a:t>Vries</a:t>
            </a:r>
            <a:r>
              <a:rPr lang="en-US" sz="1400" dirty="0"/>
              <a:t> and A.M.J.J. </a:t>
            </a:r>
            <a:r>
              <a:rPr lang="en-US" sz="1400" dirty="0" err="1"/>
              <a:t>Bonvin</a:t>
            </a:r>
            <a:r>
              <a:rPr lang="en-US" sz="1400" dirty="0"/>
              <a:t> (2016). "</a:t>
            </a:r>
            <a:r>
              <a:rPr lang="en-US" sz="1400" u="sng" dirty="0">
                <a:hlinkClick r:id="rId5"/>
              </a:rPr>
              <a:t>The HADDOCK2.2 webserver: User-friendly integrative modeling of </a:t>
            </a:r>
            <a:r>
              <a:rPr lang="en-US" sz="1400" u="sng" dirty="0" err="1">
                <a:hlinkClick r:id="rId5"/>
              </a:rPr>
              <a:t>biomolecular</a:t>
            </a:r>
            <a:r>
              <a:rPr lang="en-US" sz="1400" u="sng" dirty="0">
                <a:hlinkClick r:id="rId5"/>
              </a:rPr>
              <a:t> complexes</a:t>
            </a:r>
            <a:r>
              <a:rPr lang="en-US" sz="1400" dirty="0" smtClean="0"/>
              <a:t>.“</a:t>
            </a:r>
          </a:p>
          <a:p>
            <a:r>
              <a:rPr lang="en-IN" sz="1400" dirty="0" smtClean="0"/>
              <a:t>5</a:t>
            </a:r>
            <a:r>
              <a:rPr lang="en-IN" sz="1600" dirty="0" smtClean="0"/>
              <a:t>.</a:t>
            </a:r>
            <a:r>
              <a:rPr lang="en-US" sz="2000" dirty="0"/>
              <a:t> </a:t>
            </a:r>
            <a:r>
              <a:rPr lang="en-US" sz="1600" dirty="0"/>
              <a:t>A Roy, A </a:t>
            </a:r>
            <a:r>
              <a:rPr lang="en-US" sz="1600" dirty="0" err="1"/>
              <a:t>Kucukural</a:t>
            </a:r>
            <a:r>
              <a:rPr lang="en-US" sz="1600" dirty="0"/>
              <a:t>, Y Zhang. I-TASSER: a unified platform for automated protein structure and function prediction. Nature Protocols, 5: 725-738 (2010). (</a:t>
            </a:r>
            <a:r>
              <a:rPr lang="en-US" sz="1600" u="sng" dirty="0">
                <a:hlinkClick r:id="rId6"/>
              </a:rPr>
              <a:t>PDF</a:t>
            </a:r>
            <a:r>
              <a:rPr lang="en-US" sz="1600" dirty="0"/>
              <a:t>).</a:t>
            </a:r>
          </a:p>
          <a:p>
            <a:r>
              <a:rPr lang="en-IN" sz="1400" dirty="0" smtClean="0"/>
              <a:t>6.</a:t>
            </a:r>
            <a:r>
              <a:rPr lang="en-US" dirty="0"/>
              <a:t> </a:t>
            </a:r>
            <a:r>
              <a:rPr lang="en-US" sz="1400" dirty="0" err="1"/>
              <a:t>Laskowski</a:t>
            </a:r>
            <a:r>
              <a:rPr lang="en-US" sz="1400" dirty="0"/>
              <a:t>, Roman. (2001). </a:t>
            </a:r>
            <a:r>
              <a:rPr lang="en-US" sz="1400" dirty="0" err="1"/>
              <a:t>PDBsum</a:t>
            </a:r>
            <a:r>
              <a:rPr lang="en-US" sz="1400" dirty="0"/>
              <a:t>: Summaries and analyses of PDB structures. Nucleic acids research. 29. 221-2. 10.1093/</a:t>
            </a:r>
            <a:r>
              <a:rPr lang="en-US" sz="1400" dirty="0" err="1"/>
              <a:t>nar</a:t>
            </a:r>
            <a:r>
              <a:rPr lang="en-US" sz="1400" dirty="0"/>
              <a:t>/29.1.221.</a:t>
            </a:r>
          </a:p>
          <a:p>
            <a:pPr lvl="0"/>
            <a:endParaRPr lang="en-US" sz="1400" dirty="0"/>
          </a:p>
          <a:p>
            <a:endParaRPr lang="en-US" dirty="0"/>
          </a:p>
        </p:txBody>
      </p:sp>
      <p:pic>
        <p:nvPicPr>
          <p:cNvPr id="4" name="Picture 4" descr="Image result for dsce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98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Acknowledgement:</a:t>
            </a:r>
            <a:endParaRPr lang="en-US" dirty="0"/>
          </a:p>
        </p:txBody>
      </p:sp>
      <p:sp>
        <p:nvSpPr>
          <p:cNvPr id="3" name="Content Placeholder 2"/>
          <p:cNvSpPr>
            <a:spLocks noGrp="1"/>
          </p:cNvSpPr>
          <p:nvPr>
            <p:ph idx="1"/>
          </p:nvPr>
        </p:nvSpPr>
        <p:spPr/>
        <p:txBody>
          <a:bodyPr/>
          <a:lstStyle/>
          <a:p>
            <a:r>
              <a:rPr lang="en-IN" dirty="0" smtClean="0"/>
              <a:t>We would like to thank management of Dayananada Sagar </a:t>
            </a:r>
            <a:r>
              <a:rPr lang="en-IN" dirty="0"/>
              <a:t>C</a:t>
            </a:r>
            <a:r>
              <a:rPr lang="en-IN" dirty="0" smtClean="0"/>
              <a:t>ollege of engineering and Department of Biotechnology for providing the specialty and resources to carryout this research.</a:t>
            </a:r>
          </a:p>
          <a:p>
            <a:r>
              <a:rPr lang="en-IN" dirty="0" smtClean="0"/>
              <a:t>We would like to </a:t>
            </a:r>
            <a:r>
              <a:rPr lang="en-IN" dirty="0"/>
              <a:t>thank </a:t>
            </a:r>
            <a:r>
              <a:rPr lang="en-IN" dirty="0" err="1" smtClean="0"/>
              <a:t>Prathyusha</a:t>
            </a:r>
            <a:r>
              <a:rPr lang="en-IN" dirty="0" smtClean="0"/>
              <a:t> Engineering College for providing an extensive platform to present our research work.</a:t>
            </a:r>
          </a:p>
          <a:p>
            <a:endParaRPr lang="en-US" dirty="0"/>
          </a:p>
        </p:txBody>
      </p:sp>
      <p:pic>
        <p:nvPicPr>
          <p:cNvPr id="4"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067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7782" y="2521527"/>
            <a:ext cx="5489003" cy="1323439"/>
          </a:xfrm>
          <a:prstGeom prst="rect">
            <a:avLst/>
          </a:prstGeom>
          <a:noFill/>
        </p:spPr>
        <p:txBody>
          <a:bodyPr wrap="none" rtlCol="0">
            <a:spAutoFit/>
          </a:bodyPr>
          <a:lstStyle/>
          <a:p>
            <a:r>
              <a:rPr lang="en-IN" sz="8000" b="1" dirty="0" smtClean="0">
                <a:solidFill>
                  <a:schemeClr val="accent1"/>
                </a:solidFill>
              </a:rPr>
              <a:t>Thank you </a:t>
            </a:r>
            <a:endParaRPr lang="en-US" sz="8000" b="1" dirty="0">
              <a:solidFill>
                <a:schemeClr val="accent1"/>
              </a:solidFill>
            </a:endParaRPr>
          </a:p>
        </p:txBody>
      </p:sp>
    </p:spTree>
    <p:extLst>
      <p:ext uri="{BB962C8B-B14F-4D97-AF65-F5344CB8AC3E}">
        <p14:creationId xmlns:p14="http://schemas.microsoft.com/office/powerpoint/2010/main" val="3395262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754" y="3265714"/>
            <a:ext cx="3901440" cy="3200400"/>
          </a:xfrm>
          <a:prstGeom prst="rect">
            <a:avLst/>
          </a:prstGeom>
        </p:spPr>
      </p:pic>
      <p:sp>
        <p:nvSpPr>
          <p:cNvPr id="2" name="Title 1"/>
          <p:cNvSpPr>
            <a:spLocks noGrp="1"/>
          </p:cNvSpPr>
          <p:nvPr>
            <p:ph type="title"/>
          </p:nvPr>
        </p:nvSpPr>
        <p:spPr>
          <a:xfrm>
            <a:off x="677334" y="609600"/>
            <a:ext cx="8257660" cy="6248400"/>
          </a:xfrm>
        </p:spPr>
        <p:txBody>
          <a:bodyPr>
            <a:normAutofit fontScale="90000"/>
          </a:bodyPr>
          <a:lstStyle/>
          <a:p>
            <a:r>
              <a:rPr lang="en-IN" dirty="0" smtClean="0"/>
              <a:t>Introduction:</a:t>
            </a:r>
            <a:br>
              <a:rPr lang="en-IN" dirty="0" smtClean="0"/>
            </a:br>
            <a:r>
              <a:rPr lang="en-IN" sz="3200" dirty="0" smtClean="0"/>
              <a:t/>
            </a:r>
            <a:br>
              <a:rPr lang="en-IN" sz="3200" dirty="0" smtClean="0"/>
            </a:br>
            <a:r>
              <a:rPr lang="en-US" sz="2000" b="1" dirty="0" smtClean="0">
                <a:solidFill>
                  <a:schemeClr val="tx1"/>
                </a:solidFill>
              </a:rPr>
              <a:t>Limb-girdle</a:t>
            </a:r>
            <a:r>
              <a:rPr lang="en-US" sz="2000" b="1" dirty="0">
                <a:solidFill>
                  <a:schemeClr val="tx1"/>
                </a:solidFill>
              </a:rPr>
              <a:t> muscular dystrophy </a:t>
            </a:r>
            <a:r>
              <a:rPr lang="en-US" sz="2000" dirty="0">
                <a:solidFill>
                  <a:schemeClr val="tx1"/>
                </a:solidFill>
              </a:rPr>
              <a:t>is a gathering of clutters which influence the intentional muscles around the hips and shoulders. </a:t>
            </a:r>
            <a:r>
              <a:rPr lang="en-US" sz="2000" dirty="0" smtClean="0">
                <a:solidFill>
                  <a:schemeClr val="tx1"/>
                </a:solidFill>
              </a:rPr>
              <a:t/>
            </a:r>
            <a:br>
              <a:rPr lang="en-US" sz="2000" dirty="0" smtClean="0">
                <a:solidFill>
                  <a:schemeClr val="tx1"/>
                </a:solidFill>
              </a:rPr>
            </a:br>
            <a:r>
              <a:rPr lang="en-US" sz="2000" dirty="0">
                <a:solidFill>
                  <a:schemeClr val="tx1"/>
                </a:solidFill>
              </a:rPr>
              <a:t>Beginning may happen in </a:t>
            </a:r>
            <a:r>
              <a:rPr lang="en-US" sz="2000" b="1" dirty="0">
                <a:solidFill>
                  <a:schemeClr val="tx1"/>
                </a:solidFill>
              </a:rPr>
              <a:t>youth, immaturity, youthful adulthood, or considerably later</a:t>
            </a:r>
            <a:r>
              <a:rPr lang="en-US" sz="2000" b="1" dirty="0" smtClean="0">
                <a:solidFill>
                  <a:schemeClr val="tx1"/>
                </a:solidFill>
              </a:rPr>
              <a:t>.</a:t>
            </a:r>
            <a:r>
              <a:rPr lang="en-US" sz="2000" dirty="0" smtClean="0">
                <a:solidFill>
                  <a:schemeClr val="tx1"/>
                </a:solidFill>
              </a:rPr>
              <a:t/>
            </a:r>
            <a:br>
              <a:rPr lang="en-US" sz="2000" dirty="0" smtClean="0">
                <a:solidFill>
                  <a:schemeClr val="tx1"/>
                </a:solidFill>
              </a:rPr>
            </a:br>
            <a:r>
              <a:rPr lang="en-US" sz="2200" dirty="0" smtClean="0">
                <a:solidFill>
                  <a:schemeClr val="tx1"/>
                </a:solidFill>
              </a:rPr>
              <a:t>Males </a:t>
            </a:r>
            <a:r>
              <a:rPr lang="en-US" sz="2200" dirty="0">
                <a:solidFill>
                  <a:schemeClr val="tx1"/>
                </a:solidFill>
              </a:rPr>
              <a:t>and females </a:t>
            </a:r>
            <a:r>
              <a:rPr lang="en-US" sz="2000" dirty="0">
                <a:solidFill>
                  <a:schemeClr val="tx1"/>
                </a:solidFill>
              </a:rPr>
              <a:t>are influenced </a:t>
            </a:r>
            <a:r>
              <a:rPr lang="en-US" sz="2200" dirty="0">
                <a:solidFill>
                  <a:schemeClr val="tx1"/>
                </a:solidFill>
              </a:rPr>
              <a:t>in equivalent </a:t>
            </a:r>
            <a:r>
              <a:rPr lang="en-US" sz="2200" dirty="0" smtClean="0">
                <a:solidFill>
                  <a:schemeClr val="tx1"/>
                </a:solidFill>
              </a:rPr>
              <a:t>numbers.</a:t>
            </a:r>
            <a:br>
              <a:rPr lang="en-US" sz="2200" dirty="0" smtClean="0">
                <a:solidFill>
                  <a:schemeClr val="tx1"/>
                </a:solidFill>
              </a:rPr>
            </a:br>
            <a:r>
              <a:rPr lang="en-US" sz="2000" dirty="0">
                <a:solidFill>
                  <a:schemeClr val="tx1"/>
                </a:solidFill>
              </a:rPr>
              <a:t>A</a:t>
            </a:r>
            <a:r>
              <a:rPr lang="en-US" sz="2000" dirty="0" smtClean="0">
                <a:solidFill>
                  <a:schemeClr val="tx1"/>
                </a:solidFill>
              </a:rPr>
              <a:t>cquired </a:t>
            </a:r>
            <a:r>
              <a:rPr lang="en-US" sz="2000" dirty="0">
                <a:solidFill>
                  <a:schemeClr val="tx1"/>
                </a:solidFill>
              </a:rPr>
              <a:t>in </a:t>
            </a:r>
            <a:r>
              <a:rPr lang="en-US" sz="2200" dirty="0">
                <a:solidFill>
                  <a:schemeClr val="tx1"/>
                </a:solidFill>
              </a:rPr>
              <a:t>an autosomal passive </a:t>
            </a:r>
            <a:r>
              <a:rPr lang="en-US" sz="2200" dirty="0" smtClean="0">
                <a:solidFill>
                  <a:schemeClr val="tx1"/>
                </a:solidFill>
              </a:rPr>
              <a:t>way.</a:t>
            </a: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endParaRPr lang="en-US" sz="700" dirty="0">
              <a:solidFill>
                <a:schemeClr val="tx1"/>
              </a:solidFill>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401" t="-714" r="401" b="33928"/>
          <a:stretch/>
        </p:blipFill>
        <p:spPr>
          <a:xfrm>
            <a:off x="1227908" y="3918857"/>
            <a:ext cx="3257006" cy="2442754"/>
          </a:xfrm>
        </p:spPr>
      </p:pic>
      <p:sp>
        <p:nvSpPr>
          <p:cNvPr id="7" name="Notched Right Arrow 6"/>
          <p:cNvSpPr/>
          <p:nvPr/>
        </p:nvSpPr>
        <p:spPr>
          <a:xfrm>
            <a:off x="246260" y="1763485"/>
            <a:ext cx="431074" cy="1306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otched Right Arrow 7"/>
          <p:cNvSpPr/>
          <p:nvPr/>
        </p:nvSpPr>
        <p:spPr>
          <a:xfrm>
            <a:off x="246260" y="2196736"/>
            <a:ext cx="431074" cy="1306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otched Right Arrow 8"/>
          <p:cNvSpPr/>
          <p:nvPr/>
        </p:nvSpPr>
        <p:spPr>
          <a:xfrm>
            <a:off x="246260" y="2760617"/>
            <a:ext cx="431074" cy="1306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Notched Right Arrow 9"/>
          <p:cNvSpPr/>
          <p:nvPr/>
        </p:nvSpPr>
        <p:spPr>
          <a:xfrm>
            <a:off x="246260" y="3047999"/>
            <a:ext cx="431074" cy="1306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27908" y="6361611"/>
            <a:ext cx="3340979" cy="369332"/>
          </a:xfrm>
          <a:prstGeom prst="rect">
            <a:avLst/>
          </a:prstGeom>
          <a:noFill/>
        </p:spPr>
        <p:txBody>
          <a:bodyPr wrap="none" rtlCol="0">
            <a:spAutoFit/>
          </a:bodyPr>
          <a:lstStyle/>
          <a:p>
            <a:r>
              <a:rPr lang="en-IN" dirty="0" smtClean="0"/>
              <a:t>Source:</a:t>
            </a:r>
            <a:r>
              <a:rPr lang="en-US" dirty="0">
                <a:solidFill>
                  <a:schemeClr val="tx1">
                    <a:lumMod val="95000"/>
                    <a:lumOff val="5000"/>
                  </a:schemeClr>
                </a:solidFill>
                <a:hlinkClick r:id="rId4"/>
              </a:rPr>
              <a:t>http://debuglies.com/</a:t>
            </a:r>
            <a:endParaRPr lang="en-US" dirty="0">
              <a:solidFill>
                <a:schemeClr val="tx1">
                  <a:lumMod val="95000"/>
                  <a:lumOff val="5000"/>
                </a:schemeClr>
              </a:solidFill>
            </a:endParaRPr>
          </a:p>
        </p:txBody>
      </p:sp>
      <p:sp>
        <p:nvSpPr>
          <p:cNvPr id="11" name="TextBox 10"/>
          <p:cNvSpPr txBox="1"/>
          <p:nvPr/>
        </p:nvSpPr>
        <p:spPr>
          <a:xfrm>
            <a:off x="4977076" y="6423852"/>
            <a:ext cx="5309467" cy="369332"/>
          </a:xfrm>
          <a:prstGeom prst="rect">
            <a:avLst/>
          </a:prstGeom>
          <a:noFill/>
        </p:spPr>
        <p:txBody>
          <a:bodyPr wrap="none" rtlCol="0">
            <a:spAutoFit/>
          </a:bodyPr>
          <a:lstStyle/>
          <a:p>
            <a:r>
              <a:rPr lang="en-IN" dirty="0" smtClean="0"/>
              <a:t>Source:</a:t>
            </a:r>
            <a:r>
              <a:rPr lang="en-US" dirty="0">
                <a:hlinkClick r:id="rId5"/>
              </a:rPr>
              <a:t>https://jnnp.bmj.com/content/89/5/506</a:t>
            </a:r>
            <a:endParaRPr lang="en-US" dirty="0"/>
          </a:p>
        </p:txBody>
      </p:sp>
      <p:pic>
        <p:nvPicPr>
          <p:cNvPr id="12" name="Picture 4" descr="Image result for dsce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4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79245" y="3308168"/>
            <a:ext cx="3838575" cy="3314700"/>
          </a:xfrm>
          <a:prstGeom prst="rect">
            <a:avLst/>
          </a:prstGeom>
        </p:spPr>
      </p:pic>
      <p:sp>
        <p:nvSpPr>
          <p:cNvPr id="2" name="Title 1"/>
          <p:cNvSpPr>
            <a:spLocks noGrp="1"/>
          </p:cNvSpPr>
          <p:nvPr>
            <p:ph type="title"/>
          </p:nvPr>
        </p:nvSpPr>
        <p:spPr>
          <a:xfrm>
            <a:off x="677334" y="609600"/>
            <a:ext cx="8596668" cy="6248400"/>
          </a:xfrm>
        </p:spPr>
        <p:txBody>
          <a:bodyPr>
            <a:normAutofit/>
          </a:bodyPr>
          <a:lstStyle/>
          <a:p>
            <a:r>
              <a:rPr lang="en-IN" sz="3100" dirty="0" smtClean="0"/>
              <a:t>SCGD gene </a:t>
            </a:r>
            <a:r>
              <a:rPr lang="en-IN" sz="3100" dirty="0"/>
              <a:t>,interactions and involvement in </a:t>
            </a:r>
            <a:r>
              <a:rPr lang="en-IN" sz="3100" dirty="0" smtClean="0"/>
              <a:t>disease:</a:t>
            </a:r>
            <a:r>
              <a:rPr lang="en-IN" dirty="0"/>
              <a:t/>
            </a:r>
            <a:br>
              <a:rPr lang="en-IN" dirty="0"/>
            </a:br>
            <a:r>
              <a:rPr lang="en-US" sz="1800" dirty="0">
                <a:solidFill>
                  <a:schemeClr val="tx1"/>
                </a:solidFill>
              </a:rPr>
              <a:t>Component of the sarcoglycan complex, a subcomplex of the </a:t>
            </a:r>
            <a:r>
              <a:rPr lang="en-US" sz="1800" b="1" dirty="0">
                <a:solidFill>
                  <a:schemeClr val="tx1"/>
                </a:solidFill>
              </a:rPr>
              <a:t>dystrophin-glycoprotein complex</a:t>
            </a:r>
            <a:r>
              <a:rPr lang="en-US" sz="1800" dirty="0">
                <a:solidFill>
                  <a:schemeClr val="tx1"/>
                </a:solidFill>
              </a:rPr>
              <a:t> which forms a link between the F-actin cytoskeleton and the extracellular matrix</a:t>
            </a:r>
            <a:r>
              <a:rPr lang="en-US" sz="1800" dirty="0" smtClean="0">
                <a:solidFill>
                  <a:schemeClr val="tx1"/>
                </a:solidFill>
              </a:rPr>
              <a:t>.</a:t>
            </a:r>
            <a:br>
              <a:rPr lang="en-US" sz="1800" dirty="0" smtClean="0">
                <a:solidFill>
                  <a:schemeClr val="tx1"/>
                </a:solidFill>
              </a:rPr>
            </a:br>
            <a:r>
              <a:rPr lang="en-US" sz="1800" dirty="0">
                <a:solidFill>
                  <a:schemeClr val="tx1"/>
                </a:solidFill>
              </a:rPr>
              <a:t>Interacts with FLNC and </a:t>
            </a:r>
            <a:r>
              <a:rPr lang="en-US" sz="1800" b="1" dirty="0">
                <a:solidFill>
                  <a:schemeClr val="tx1"/>
                </a:solidFill>
              </a:rPr>
              <a:t>DAG1</a:t>
            </a:r>
            <a:r>
              <a:rPr lang="en-US" sz="1800" dirty="0" smtClean="0">
                <a:solidFill>
                  <a:schemeClr val="tx1"/>
                </a:solidFill>
              </a:rPr>
              <a:t>.</a:t>
            </a:r>
            <a:br>
              <a:rPr lang="en-US" sz="1800" dirty="0" smtClean="0">
                <a:solidFill>
                  <a:schemeClr val="tx1"/>
                </a:solidFill>
              </a:rPr>
            </a:br>
            <a:r>
              <a:rPr lang="en-US" sz="1800" dirty="0">
                <a:solidFill>
                  <a:schemeClr val="tx1"/>
                </a:solidFill>
              </a:rPr>
              <a:t>Homozygous or compound heterozygous mutation in gene delta-sarcoglycan on </a:t>
            </a:r>
            <a:r>
              <a:rPr lang="en-US" sz="1800" b="1" dirty="0">
                <a:solidFill>
                  <a:schemeClr val="tx1"/>
                </a:solidFill>
              </a:rPr>
              <a:t>chromosomes 5q33 </a:t>
            </a:r>
            <a:r>
              <a:rPr lang="en-US" sz="1800" dirty="0">
                <a:solidFill>
                  <a:schemeClr val="tx1"/>
                </a:solidFill>
              </a:rPr>
              <a:t>causes autosomal recessive limb- girdle muscular dystrophy. </a:t>
            </a:r>
            <a:endParaRPr lang="en-US" sz="700" dirty="0">
              <a:solidFill>
                <a:schemeClr val="tx1"/>
              </a:solidFill>
            </a:endParaRPr>
          </a:p>
        </p:txBody>
      </p:sp>
      <p:sp>
        <p:nvSpPr>
          <p:cNvPr id="5" name="Notched Right Arrow 4"/>
          <p:cNvSpPr/>
          <p:nvPr/>
        </p:nvSpPr>
        <p:spPr>
          <a:xfrm>
            <a:off x="246260" y="1685107"/>
            <a:ext cx="431074" cy="1306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Notched Right Arrow 5"/>
          <p:cNvSpPr/>
          <p:nvPr/>
        </p:nvSpPr>
        <p:spPr>
          <a:xfrm>
            <a:off x="244325" y="2477587"/>
            <a:ext cx="431074" cy="1306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Notched Right Arrow 6"/>
          <p:cNvSpPr/>
          <p:nvPr/>
        </p:nvSpPr>
        <p:spPr>
          <a:xfrm>
            <a:off x="244325" y="2760614"/>
            <a:ext cx="431074" cy="13062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572" y="6363958"/>
            <a:ext cx="1680268" cy="369332"/>
          </a:xfrm>
          <a:prstGeom prst="rect">
            <a:avLst/>
          </a:prstGeom>
          <a:noFill/>
        </p:spPr>
        <p:txBody>
          <a:bodyPr wrap="none" rtlCol="0">
            <a:spAutoFit/>
          </a:bodyPr>
          <a:lstStyle/>
          <a:p>
            <a:r>
              <a:rPr lang="en-IN" dirty="0" smtClean="0"/>
              <a:t>Source: string </a:t>
            </a:r>
            <a:endParaRPr lang="en-US" dirty="0"/>
          </a:p>
        </p:txBody>
      </p:sp>
      <p:sp>
        <p:nvSpPr>
          <p:cNvPr id="8" name="Rectangle 7"/>
          <p:cNvSpPr/>
          <p:nvPr/>
        </p:nvSpPr>
        <p:spPr>
          <a:xfrm>
            <a:off x="1879949" y="6368756"/>
            <a:ext cx="3095719" cy="369332"/>
          </a:xfrm>
          <a:prstGeom prst="rect">
            <a:avLst/>
          </a:prstGeom>
        </p:spPr>
        <p:txBody>
          <a:bodyPr wrap="none">
            <a:spAutoFit/>
          </a:bodyPr>
          <a:lstStyle/>
          <a:p>
            <a:r>
              <a:rPr lang="en-US" dirty="0">
                <a:solidFill>
                  <a:srgbClr val="004965"/>
                </a:solidFill>
                <a:latin typeface="Verdana" panose="020B0604030504040204" pitchFamily="34" charset="0"/>
                <a:hlinkClick r:id="rId3"/>
              </a:rPr>
              <a:t>9606.ENSP00000338343</a:t>
            </a:r>
            <a:endParaRPr lang="en-US" dirty="0"/>
          </a:p>
        </p:txBody>
      </p:sp>
      <p:pic>
        <p:nvPicPr>
          <p:cNvPr id="9" name="Picture 4" descr="Image result for dsc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684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smtClean="0"/>
              <a:t>OBJECTIVE:</a:t>
            </a:r>
            <a:r>
              <a:rPr lang="en-IN" dirty="0" smtClean="0"/>
              <a:t/>
            </a:r>
            <a:br>
              <a:rPr lang="en-IN" dirty="0" smtClean="0"/>
            </a:br>
            <a:endParaRPr lang="en-US" dirty="0"/>
          </a:p>
        </p:txBody>
      </p:sp>
      <p:sp>
        <p:nvSpPr>
          <p:cNvPr id="3" name="Content Placeholder 2"/>
          <p:cNvSpPr>
            <a:spLocks noGrp="1"/>
          </p:cNvSpPr>
          <p:nvPr>
            <p:ph idx="1"/>
          </p:nvPr>
        </p:nvSpPr>
        <p:spPr/>
        <p:txBody>
          <a:bodyPr>
            <a:normAutofit/>
          </a:bodyPr>
          <a:lstStyle/>
          <a:p>
            <a:r>
              <a:rPr lang="en-IN" sz="2400" dirty="0" smtClean="0"/>
              <a:t>3-D model building of SCGD protein.</a:t>
            </a:r>
          </a:p>
          <a:p>
            <a:r>
              <a:rPr lang="en-IN" sz="2400" dirty="0" smtClean="0"/>
              <a:t>Prediction the structure of </a:t>
            </a:r>
            <a:r>
              <a:rPr lang="en-IN" sz="2400" dirty="0" smtClean="0"/>
              <a:t>wild &amp; mutant(D111N) type </a:t>
            </a:r>
            <a:r>
              <a:rPr lang="en-IN" sz="2400" dirty="0" smtClean="0"/>
              <a:t>DAG1with </a:t>
            </a:r>
            <a:r>
              <a:rPr lang="en-IN" sz="2400" dirty="0" smtClean="0"/>
              <a:t>SCGD protein</a:t>
            </a:r>
            <a:r>
              <a:rPr lang="en-IN" sz="2400" dirty="0" smtClean="0"/>
              <a:t>.</a:t>
            </a:r>
          </a:p>
          <a:p>
            <a:r>
              <a:rPr lang="en-IN" sz="2400" dirty="0"/>
              <a:t>B</a:t>
            </a:r>
            <a:r>
              <a:rPr lang="en-IN" sz="2400" dirty="0" smtClean="0"/>
              <a:t>ond interaction analysis using </a:t>
            </a:r>
            <a:r>
              <a:rPr lang="en-IN" sz="2400" dirty="0" err="1" smtClean="0"/>
              <a:t>PDBSum</a:t>
            </a:r>
            <a:r>
              <a:rPr lang="en-IN" sz="2400" dirty="0" smtClean="0"/>
              <a:t>.</a:t>
            </a:r>
            <a:endParaRPr lang="en-US" sz="2400" dirty="0"/>
          </a:p>
        </p:txBody>
      </p:sp>
      <p:pic>
        <p:nvPicPr>
          <p:cNvPr id="4"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34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74" y="0"/>
            <a:ext cx="4848255" cy="672012"/>
          </a:xfrm>
        </p:spPr>
        <p:txBody>
          <a:bodyPr/>
          <a:lstStyle/>
          <a:p>
            <a:r>
              <a:rPr lang="en-IN" dirty="0" smtClean="0"/>
              <a:t>Systems and methods:</a:t>
            </a:r>
            <a:endParaRPr lang="en-US" dirty="0"/>
          </a:p>
        </p:txBody>
      </p:sp>
      <p:sp>
        <p:nvSpPr>
          <p:cNvPr id="3" name="Content Placeholder 2"/>
          <p:cNvSpPr>
            <a:spLocks noGrp="1"/>
          </p:cNvSpPr>
          <p:nvPr>
            <p:ph idx="1"/>
          </p:nvPr>
        </p:nvSpPr>
        <p:spPr/>
        <p:txBody>
          <a:bodyPr/>
          <a:lstStyle/>
          <a:p>
            <a:endParaRPr lang="en-US" dirty="0"/>
          </a:p>
        </p:txBody>
      </p:sp>
      <p:sp>
        <p:nvSpPr>
          <p:cNvPr id="4" name="Snip and Round Single Corner Rectangle 3"/>
          <p:cNvSpPr/>
          <p:nvPr/>
        </p:nvSpPr>
        <p:spPr>
          <a:xfrm>
            <a:off x="4036423" y="677619"/>
            <a:ext cx="2246812" cy="584510"/>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U</a:t>
            </a:r>
            <a:r>
              <a:rPr lang="en-IN" dirty="0" err="1" smtClean="0"/>
              <a:t>niport</a:t>
            </a:r>
            <a:endParaRPr lang="en-US" dirty="0"/>
          </a:p>
        </p:txBody>
      </p:sp>
      <p:sp>
        <p:nvSpPr>
          <p:cNvPr id="5" name="Snip and Round Single Corner Rectangle 4"/>
          <p:cNvSpPr/>
          <p:nvPr/>
        </p:nvSpPr>
        <p:spPr>
          <a:xfrm>
            <a:off x="4036423" y="1453279"/>
            <a:ext cx="2246812" cy="596537"/>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Protpram</a:t>
            </a:r>
            <a:endParaRPr lang="en-US" dirty="0"/>
          </a:p>
        </p:txBody>
      </p:sp>
      <p:sp>
        <p:nvSpPr>
          <p:cNvPr id="6" name="Snip and Round Single Corner Rectangle 5"/>
          <p:cNvSpPr/>
          <p:nvPr/>
        </p:nvSpPr>
        <p:spPr>
          <a:xfrm>
            <a:off x="5469636" y="6056444"/>
            <a:ext cx="2246812" cy="593274"/>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nalysis</a:t>
            </a:r>
            <a:endParaRPr lang="en-US" dirty="0"/>
          </a:p>
        </p:txBody>
      </p:sp>
      <p:sp>
        <p:nvSpPr>
          <p:cNvPr id="7" name="Snip and Round Single Corner Rectangle 6"/>
          <p:cNvSpPr/>
          <p:nvPr/>
        </p:nvSpPr>
        <p:spPr>
          <a:xfrm>
            <a:off x="4036423" y="3214470"/>
            <a:ext cx="2246812" cy="655009"/>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r>
              <a:rPr lang="en-IN" dirty="0" smtClean="0"/>
              <a:t>-</a:t>
            </a:r>
            <a:r>
              <a:rPr lang="en-IN" dirty="0" err="1" smtClean="0"/>
              <a:t>Tasser</a:t>
            </a:r>
            <a:endParaRPr lang="en-US" dirty="0"/>
          </a:p>
        </p:txBody>
      </p:sp>
      <p:sp>
        <p:nvSpPr>
          <p:cNvPr id="8" name="Snip and Round Single Corner Rectangle 7"/>
          <p:cNvSpPr/>
          <p:nvPr/>
        </p:nvSpPr>
        <p:spPr>
          <a:xfrm>
            <a:off x="5368834" y="5106515"/>
            <a:ext cx="2246812" cy="611622"/>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PDBSum</a:t>
            </a:r>
            <a:endParaRPr lang="en-US" dirty="0"/>
          </a:p>
        </p:txBody>
      </p:sp>
      <p:sp>
        <p:nvSpPr>
          <p:cNvPr id="9" name="Snip and Round Single Corner Rectangle 8"/>
          <p:cNvSpPr/>
          <p:nvPr/>
        </p:nvSpPr>
        <p:spPr>
          <a:xfrm>
            <a:off x="3161211" y="2274023"/>
            <a:ext cx="3435532" cy="664322"/>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Sopma,Jpred</a:t>
            </a:r>
            <a:r>
              <a:rPr lang="en-IN" dirty="0"/>
              <a:t>,</a:t>
            </a:r>
            <a:r>
              <a:rPr lang="en-IN" dirty="0" smtClean="0"/>
              <a:t> </a:t>
            </a:r>
            <a:r>
              <a:rPr lang="en-IN" dirty="0" err="1" smtClean="0"/>
              <a:t>PredictProtein</a:t>
            </a:r>
            <a:r>
              <a:rPr lang="en-IN" dirty="0" smtClean="0"/>
              <a:t>, </a:t>
            </a:r>
            <a:r>
              <a:rPr lang="en-IN" dirty="0" err="1" smtClean="0"/>
              <a:t>MeMe</a:t>
            </a:r>
            <a:r>
              <a:rPr lang="en-IN" dirty="0" smtClean="0"/>
              <a:t> &amp; </a:t>
            </a:r>
            <a:r>
              <a:rPr lang="en-IN" dirty="0" err="1" smtClean="0"/>
              <a:t>ConSruf</a:t>
            </a:r>
            <a:endParaRPr lang="en-US" dirty="0"/>
          </a:p>
        </p:txBody>
      </p:sp>
      <p:sp>
        <p:nvSpPr>
          <p:cNvPr id="10" name="Snip and Round Single Corner Rectangle 9"/>
          <p:cNvSpPr/>
          <p:nvPr/>
        </p:nvSpPr>
        <p:spPr>
          <a:xfrm>
            <a:off x="5368834" y="4121935"/>
            <a:ext cx="2246812" cy="698726"/>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HADDOCK</a:t>
            </a:r>
            <a:endParaRPr lang="en-US" dirty="0"/>
          </a:p>
        </p:txBody>
      </p:sp>
      <p:sp>
        <p:nvSpPr>
          <p:cNvPr id="11" name="Snip and Round Single Corner Rectangle 10"/>
          <p:cNvSpPr/>
          <p:nvPr/>
        </p:nvSpPr>
        <p:spPr>
          <a:xfrm>
            <a:off x="7027190" y="2413045"/>
            <a:ext cx="2246812" cy="584510"/>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t>
            </a:r>
            <a:r>
              <a:rPr lang="en-IN" dirty="0" smtClean="0"/>
              <a:t>tring</a:t>
            </a:r>
            <a:endParaRPr lang="en-US" dirty="0"/>
          </a:p>
        </p:txBody>
      </p:sp>
      <p:sp>
        <p:nvSpPr>
          <p:cNvPr id="12" name="Snip and Round Single Corner Rectangle 11"/>
          <p:cNvSpPr/>
          <p:nvPr/>
        </p:nvSpPr>
        <p:spPr>
          <a:xfrm>
            <a:off x="7027190" y="3250011"/>
            <a:ext cx="2246812" cy="584510"/>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DAG1  wild type &amp; mutant</a:t>
            </a:r>
            <a:endParaRPr lang="en-US" dirty="0"/>
          </a:p>
        </p:txBody>
      </p:sp>
      <p:sp>
        <p:nvSpPr>
          <p:cNvPr id="14" name="Down Arrow 13"/>
          <p:cNvSpPr/>
          <p:nvPr/>
        </p:nvSpPr>
        <p:spPr>
          <a:xfrm>
            <a:off x="5067108" y="1270667"/>
            <a:ext cx="91440" cy="211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5067108" y="2099617"/>
            <a:ext cx="91440" cy="1797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5067108" y="2988584"/>
            <a:ext cx="91440" cy="217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5721532" y="3884561"/>
            <a:ext cx="91440" cy="217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7284720" y="3854547"/>
            <a:ext cx="91440" cy="217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8059156" y="3012637"/>
            <a:ext cx="91440" cy="217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400800" y="4854413"/>
            <a:ext cx="91440" cy="217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387736" y="5758851"/>
            <a:ext cx="104503" cy="245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534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a:t>
            </a:r>
            <a:r>
              <a:rPr lang="en-IN" dirty="0" err="1" smtClean="0"/>
              <a:t>retrival</a:t>
            </a:r>
            <a:r>
              <a:rPr lang="en-IN" dirty="0" smtClean="0"/>
              <a:t>:</a:t>
            </a:r>
            <a:br>
              <a:rPr lang="en-IN" dirty="0" smtClean="0"/>
            </a:br>
            <a:endParaRPr lang="en-US" dirty="0"/>
          </a:p>
        </p:txBody>
      </p:sp>
      <p:sp>
        <p:nvSpPr>
          <p:cNvPr id="3" name="Content Placeholder 2"/>
          <p:cNvSpPr>
            <a:spLocks noGrp="1"/>
          </p:cNvSpPr>
          <p:nvPr>
            <p:ph idx="1"/>
          </p:nvPr>
        </p:nvSpPr>
        <p:spPr>
          <a:xfrm>
            <a:off x="1099365" y="2447514"/>
            <a:ext cx="8944967" cy="3880773"/>
          </a:xfrm>
        </p:spPr>
        <p:txBody>
          <a:bodyPr>
            <a:normAutofit/>
          </a:bodyPr>
          <a:lstStyle/>
          <a:p>
            <a:r>
              <a:rPr lang="en-IN" sz="2000" b="1" u="sng" dirty="0" smtClean="0"/>
              <a:t>Database</a:t>
            </a:r>
            <a:r>
              <a:rPr lang="en-IN" sz="2000" u="sng" dirty="0" smtClean="0"/>
              <a:t>: </a:t>
            </a:r>
            <a:r>
              <a:rPr lang="en-IN" sz="2000" dirty="0" err="1" smtClean="0"/>
              <a:t>UniPort</a:t>
            </a:r>
            <a:endParaRPr lang="en-IN" sz="2000" dirty="0" smtClean="0"/>
          </a:p>
          <a:p>
            <a:r>
              <a:rPr lang="en-IN" sz="2000" u="sng" dirty="0" err="1" smtClean="0"/>
              <a:t>UniPort</a:t>
            </a:r>
            <a:r>
              <a:rPr lang="en-IN" sz="2000" u="sng" dirty="0" smtClean="0"/>
              <a:t> ID: </a:t>
            </a:r>
            <a:r>
              <a:rPr lang="en-US" sz="2000" dirty="0" smtClean="0">
                <a:solidFill>
                  <a:schemeClr val="accent1"/>
                </a:solidFill>
              </a:rPr>
              <a:t>Q92629</a:t>
            </a:r>
          </a:p>
          <a:p>
            <a:pPr lvl="0"/>
            <a:r>
              <a:rPr lang="en-IN" sz="2000" u="sng" dirty="0" smtClean="0">
                <a:solidFill>
                  <a:schemeClr val="tx1"/>
                </a:solidFill>
              </a:rPr>
              <a:t>Sequence:</a:t>
            </a:r>
            <a:r>
              <a:rPr lang="en-US" altLang="en-US" dirty="0">
                <a:solidFill>
                  <a:srgbClr val="FF0000"/>
                </a:solidFill>
                <a:latin typeface="Arial Unicode MS"/>
              </a:rPr>
              <a:t>sp|Q92629|SGCD_HUMAN Delta-</a:t>
            </a:r>
            <a:r>
              <a:rPr lang="en-US" altLang="en-US" dirty="0" err="1">
                <a:solidFill>
                  <a:srgbClr val="FF0000"/>
                </a:solidFill>
                <a:latin typeface="Arial Unicode MS"/>
              </a:rPr>
              <a:t>sarcoglycan</a:t>
            </a:r>
            <a:r>
              <a:rPr lang="en-US" altLang="en-US" dirty="0">
                <a:solidFill>
                  <a:srgbClr val="FF0000"/>
                </a:solidFill>
                <a:latin typeface="Arial Unicode MS"/>
              </a:rPr>
              <a:t> OS=Homo sapiens OX=9606 GN=SGCD PE=1 SV=2 </a:t>
            </a:r>
            <a:r>
              <a:rPr lang="en-US" altLang="en-US" dirty="0" smtClean="0">
                <a:solidFill>
                  <a:srgbClr val="FF0000"/>
                </a:solidFill>
                <a:latin typeface="Arial Unicode MS"/>
              </a:rPr>
              <a:t>MPQEQYTHHRSTMPGSVGPQVYKVGIYGWRKRCLYFFVLLLMILILVNLAMTIWILKVMNFTIDGMGNLRITEKGLKLEGDSEFLQPLYAKEIQSRPGNALYFKSARNVTVNILNDQTKVLTQLITGPKAVEAYGKKFEVKTVSGKLLFSADNNEVVVGAERLRVLGAEGTVFPKSIETPNVRADPFKELRLESPTRSLVMEAPKGVEINAEAGNMEATCRTELRLESKDGEIKLDAAKIRLPRLPHGSYTPTGTRQKVFEICVCANGRLFLSQAGAGSTCQINTSVCL</a:t>
            </a:r>
            <a:r>
              <a:rPr lang="en-US" altLang="en-US" sz="2400" dirty="0" smtClean="0">
                <a:solidFill>
                  <a:srgbClr val="FF0000"/>
                </a:solidFill>
              </a:rPr>
              <a:t> </a:t>
            </a:r>
            <a:endParaRPr lang="en-US" altLang="en-US" sz="4800" dirty="0">
              <a:solidFill>
                <a:srgbClr val="FF0000"/>
              </a:solidFill>
              <a:latin typeface="Arial" panose="020B0604020202020204" pitchFamily="34" charset="0"/>
            </a:endParaRPr>
          </a:p>
          <a:p>
            <a:endParaRPr lang="en-US" sz="2400" dirty="0">
              <a:solidFill>
                <a:schemeClr val="tx1"/>
              </a:solidFill>
            </a:endParaRPr>
          </a:p>
        </p:txBody>
      </p:sp>
      <p:pic>
        <p:nvPicPr>
          <p:cNvPr id="5"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62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 </a:t>
            </a:r>
            <a:r>
              <a:rPr lang="en-IN" dirty="0" err="1"/>
              <a:t>silico</a:t>
            </a:r>
            <a:r>
              <a:rPr lang="en-IN" dirty="0"/>
              <a:t> </a:t>
            </a:r>
            <a:r>
              <a:rPr lang="en-IN" dirty="0" smtClean="0"/>
              <a:t>primary studies </a:t>
            </a:r>
            <a:r>
              <a:rPr lang="en-IN" dirty="0"/>
              <a:t>on </a:t>
            </a:r>
            <a:r>
              <a:rPr lang="en-IN" dirty="0" smtClean="0"/>
              <a:t>SCGD and </a:t>
            </a:r>
            <a:r>
              <a:rPr lang="en-IN" dirty="0"/>
              <a:t>model </a:t>
            </a:r>
            <a:r>
              <a:rPr lang="en-IN" dirty="0" smtClean="0"/>
              <a:t>building:</a:t>
            </a:r>
            <a:r>
              <a:rPr lang="en-IN" dirty="0"/>
              <a:t/>
            </a:r>
            <a:br>
              <a:rPr lang="en-IN" dirty="0"/>
            </a:br>
            <a:endParaRPr lang="en-US" dirty="0"/>
          </a:p>
        </p:txBody>
      </p:sp>
      <p:sp>
        <p:nvSpPr>
          <p:cNvPr id="3" name="Content Placeholder 2"/>
          <p:cNvSpPr>
            <a:spLocks noGrp="1"/>
          </p:cNvSpPr>
          <p:nvPr>
            <p:ph idx="1"/>
          </p:nvPr>
        </p:nvSpPr>
        <p:spPr>
          <a:xfrm>
            <a:off x="677334" y="1930400"/>
            <a:ext cx="8596668" cy="4526071"/>
          </a:xfrm>
        </p:spPr>
        <p:txBody>
          <a:bodyPr>
            <a:normAutofit/>
          </a:bodyPr>
          <a:lstStyle/>
          <a:p>
            <a:r>
              <a:rPr lang="en-IN" sz="2000" b="1" dirty="0" smtClean="0">
                <a:solidFill>
                  <a:schemeClr val="accent1"/>
                </a:solidFill>
              </a:rPr>
              <a:t>Tools used</a:t>
            </a:r>
            <a:r>
              <a:rPr lang="en-IN" sz="2000" dirty="0" smtClean="0">
                <a:solidFill>
                  <a:schemeClr val="accent1"/>
                </a:solidFill>
              </a:rPr>
              <a:t>:</a:t>
            </a:r>
          </a:p>
          <a:p>
            <a:pPr marL="0" indent="0">
              <a:buNone/>
            </a:pPr>
            <a:r>
              <a:rPr lang="en-US" sz="2000" b="1" u="sng" dirty="0" smtClean="0"/>
              <a:t> </a:t>
            </a:r>
            <a:r>
              <a:rPr lang="en-US" sz="2000" b="1" u="sng" dirty="0" err="1" smtClean="0"/>
              <a:t>Protpram</a:t>
            </a:r>
            <a:r>
              <a:rPr lang="en-US" sz="2000" dirty="0" smtClean="0"/>
              <a:t>: allows </a:t>
            </a:r>
            <a:r>
              <a:rPr lang="en-US" sz="2000" dirty="0" smtClean="0"/>
              <a:t>the computation of various physical and chemical </a:t>
            </a:r>
            <a:r>
              <a:rPr lang="en-US" sz="2000" dirty="0" smtClean="0"/>
              <a:t>   parameters.</a:t>
            </a:r>
            <a:endParaRPr lang="en-US" sz="2000" dirty="0" smtClean="0"/>
          </a:p>
          <a:p>
            <a:pPr marL="0" indent="0">
              <a:buNone/>
            </a:pPr>
            <a:r>
              <a:rPr lang="en-US" sz="2000" dirty="0" smtClean="0"/>
              <a:t> </a:t>
            </a:r>
            <a:r>
              <a:rPr lang="en-US" sz="2000" b="1" u="sng" dirty="0" err="1" smtClean="0"/>
              <a:t>P</a:t>
            </a:r>
            <a:r>
              <a:rPr lang="en-US" sz="2000" b="1" u="sng" dirty="0" err="1" smtClean="0"/>
              <a:t>redictProtein</a:t>
            </a:r>
            <a:r>
              <a:rPr lang="en-US" sz="2000" dirty="0" smtClean="0"/>
              <a:t>: secondary </a:t>
            </a:r>
            <a:r>
              <a:rPr lang="en-US" sz="2000" dirty="0" smtClean="0"/>
              <a:t>structure prediction.</a:t>
            </a:r>
          </a:p>
          <a:p>
            <a:pPr marL="0" indent="0">
              <a:buNone/>
            </a:pPr>
            <a:r>
              <a:rPr lang="en-US" sz="2000" dirty="0" smtClean="0"/>
              <a:t> </a:t>
            </a:r>
            <a:r>
              <a:rPr lang="en-US" sz="2000" b="1" u="sng" dirty="0" err="1" smtClean="0"/>
              <a:t>MeMe</a:t>
            </a:r>
            <a:r>
              <a:rPr lang="en-US" sz="2000" dirty="0" smtClean="0"/>
              <a:t>: motif </a:t>
            </a:r>
            <a:r>
              <a:rPr lang="en-US" sz="2000" dirty="0" smtClean="0"/>
              <a:t>prediction.</a:t>
            </a:r>
          </a:p>
          <a:p>
            <a:pPr marL="0" indent="0">
              <a:buNone/>
            </a:pPr>
            <a:r>
              <a:rPr lang="en-US" sz="2000" dirty="0" smtClean="0"/>
              <a:t> </a:t>
            </a:r>
            <a:r>
              <a:rPr lang="en-US" sz="2000" b="1" u="sng" dirty="0" err="1" smtClean="0"/>
              <a:t>JP</a:t>
            </a:r>
            <a:r>
              <a:rPr lang="en-US" sz="2000" b="1" u="sng" dirty="0" err="1" smtClean="0"/>
              <a:t>red</a:t>
            </a:r>
            <a:r>
              <a:rPr lang="en-US" sz="2000" dirty="0" smtClean="0"/>
              <a:t>:</a:t>
            </a:r>
            <a:r>
              <a:rPr lang="en-US" sz="2000" u="sng" dirty="0"/>
              <a:t> </a:t>
            </a:r>
            <a:r>
              <a:rPr lang="en-US" sz="2000" dirty="0" smtClean="0"/>
              <a:t>protein </a:t>
            </a:r>
            <a:r>
              <a:rPr lang="en-US" sz="2000" dirty="0" smtClean="0"/>
              <a:t>secondary </a:t>
            </a:r>
            <a:r>
              <a:rPr lang="en-US" sz="2000" dirty="0"/>
              <a:t>structure </a:t>
            </a:r>
            <a:r>
              <a:rPr lang="en-US" sz="2000" dirty="0" smtClean="0"/>
              <a:t>prediction.</a:t>
            </a:r>
          </a:p>
          <a:p>
            <a:pPr marL="0" indent="0">
              <a:buNone/>
            </a:pPr>
            <a:r>
              <a:rPr lang="en-US" sz="2000" b="1" dirty="0" smtClean="0"/>
              <a:t> </a:t>
            </a:r>
            <a:r>
              <a:rPr lang="en-US" sz="2000" b="1" u="sng" dirty="0" smtClean="0"/>
              <a:t>SOPMA</a:t>
            </a:r>
            <a:r>
              <a:rPr lang="en-US" sz="2000" dirty="0" smtClean="0"/>
              <a:t>: protein </a:t>
            </a:r>
            <a:r>
              <a:rPr lang="en-US" sz="2000" dirty="0"/>
              <a:t>secondary structure </a:t>
            </a:r>
            <a:r>
              <a:rPr lang="en-US" sz="2000" dirty="0" smtClean="0"/>
              <a:t>prediction.</a:t>
            </a:r>
          </a:p>
          <a:p>
            <a:pPr marL="0" indent="0">
              <a:buNone/>
            </a:pPr>
            <a:r>
              <a:rPr lang="en-US" sz="2000" b="1" u="sng" dirty="0" err="1" smtClean="0"/>
              <a:t>ConSurf</a:t>
            </a:r>
            <a:r>
              <a:rPr lang="en-US" sz="2000" dirty="0" smtClean="0"/>
              <a:t>: conserved sequence </a:t>
            </a:r>
            <a:r>
              <a:rPr lang="en-US" sz="2000" dirty="0" smtClean="0"/>
              <a:t>prediction.</a:t>
            </a:r>
            <a:endParaRPr lang="en-US" sz="2000" dirty="0"/>
          </a:p>
        </p:txBody>
      </p:sp>
      <p:pic>
        <p:nvPicPr>
          <p:cNvPr id="4" name="Picture 4" descr="Image result for dsc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008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p:cNvPicPr>
            <a:picLocks noGrp="1" noChangeAspect="1"/>
          </p:cNvPicPr>
          <p:nvPr>
            <p:ph idx="1"/>
          </p:nvPr>
        </p:nvPicPr>
        <p:blipFill>
          <a:blip r:embed="rId2"/>
          <a:stretch>
            <a:fillRect/>
          </a:stretch>
        </p:blipFill>
        <p:spPr>
          <a:xfrm>
            <a:off x="314484" y="2976994"/>
            <a:ext cx="5848350" cy="2076450"/>
          </a:xfrm>
          <a:prstGeom prst="rect">
            <a:avLst/>
          </a:prstGeom>
        </p:spPr>
      </p:pic>
      <p:pic>
        <p:nvPicPr>
          <p:cNvPr id="4" name="Picture 3"/>
          <p:cNvPicPr>
            <a:picLocks noChangeAspect="1"/>
          </p:cNvPicPr>
          <p:nvPr/>
        </p:nvPicPr>
        <p:blipFill>
          <a:blip r:embed="rId3"/>
          <a:stretch>
            <a:fillRect/>
          </a:stretch>
        </p:blipFill>
        <p:spPr>
          <a:xfrm>
            <a:off x="314484" y="0"/>
            <a:ext cx="6552928" cy="3320279"/>
          </a:xfrm>
          <a:prstGeom prst="rect">
            <a:avLst/>
          </a:prstGeom>
        </p:spPr>
      </p:pic>
      <p:pic>
        <p:nvPicPr>
          <p:cNvPr id="9" name="Picture 8"/>
          <p:cNvPicPr>
            <a:picLocks noChangeAspect="1"/>
          </p:cNvPicPr>
          <p:nvPr/>
        </p:nvPicPr>
        <p:blipFill>
          <a:blip r:embed="rId4"/>
          <a:stretch>
            <a:fillRect/>
          </a:stretch>
        </p:blipFill>
        <p:spPr>
          <a:xfrm>
            <a:off x="314484" y="4972050"/>
            <a:ext cx="10277475" cy="1885950"/>
          </a:xfrm>
          <a:prstGeom prst="rect">
            <a:avLst/>
          </a:prstGeom>
        </p:spPr>
      </p:pic>
      <p:sp>
        <p:nvSpPr>
          <p:cNvPr id="10" name="TextBox 9"/>
          <p:cNvSpPr txBox="1"/>
          <p:nvPr/>
        </p:nvSpPr>
        <p:spPr>
          <a:xfrm>
            <a:off x="7712539" y="1085334"/>
            <a:ext cx="2402004" cy="369332"/>
          </a:xfrm>
          <a:prstGeom prst="rect">
            <a:avLst/>
          </a:prstGeom>
          <a:noFill/>
        </p:spPr>
        <p:txBody>
          <a:bodyPr wrap="none" rtlCol="0">
            <a:spAutoFit/>
          </a:bodyPr>
          <a:lstStyle/>
          <a:p>
            <a:r>
              <a:rPr lang="en-IN" dirty="0" smtClean="0">
                <a:solidFill>
                  <a:srgbClr val="FF0000"/>
                </a:solidFill>
              </a:rPr>
              <a:t>Predict protein result</a:t>
            </a:r>
            <a:endParaRPr lang="en-US" dirty="0">
              <a:solidFill>
                <a:srgbClr val="FF0000"/>
              </a:solidFill>
            </a:endParaRPr>
          </a:p>
        </p:txBody>
      </p:sp>
      <p:sp>
        <p:nvSpPr>
          <p:cNvPr id="11" name="Left Arrow 10"/>
          <p:cNvSpPr/>
          <p:nvPr/>
        </p:nvSpPr>
        <p:spPr>
          <a:xfrm>
            <a:off x="6327085" y="3891130"/>
            <a:ext cx="692727"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7019812" y="1179940"/>
            <a:ext cx="692727" cy="1846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19812" y="3798797"/>
            <a:ext cx="1428596" cy="369332"/>
          </a:xfrm>
          <a:prstGeom prst="rect">
            <a:avLst/>
          </a:prstGeom>
          <a:noFill/>
        </p:spPr>
        <p:txBody>
          <a:bodyPr wrap="none" rtlCol="0">
            <a:spAutoFit/>
          </a:bodyPr>
          <a:lstStyle/>
          <a:p>
            <a:r>
              <a:rPr lang="en-IN" dirty="0" err="1" smtClean="0">
                <a:solidFill>
                  <a:srgbClr val="FF0000"/>
                </a:solidFill>
              </a:rPr>
              <a:t>MeMe</a:t>
            </a:r>
            <a:r>
              <a:rPr lang="en-IN" dirty="0" smtClean="0">
                <a:solidFill>
                  <a:srgbClr val="FF0000"/>
                </a:solidFill>
              </a:rPr>
              <a:t> result</a:t>
            </a:r>
            <a:endParaRPr lang="en-US" dirty="0">
              <a:solidFill>
                <a:srgbClr val="FF0000"/>
              </a:solidFill>
            </a:endParaRPr>
          </a:p>
        </p:txBody>
      </p:sp>
      <p:sp>
        <p:nvSpPr>
          <p:cNvPr id="15" name="Bent Arrow 14"/>
          <p:cNvSpPr/>
          <p:nvPr/>
        </p:nvSpPr>
        <p:spPr>
          <a:xfrm>
            <a:off x="9141135" y="4496316"/>
            <a:ext cx="654029" cy="4757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9814900" y="4385424"/>
            <a:ext cx="1431802" cy="369332"/>
          </a:xfrm>
          <a:prstGeom prst="rect">
            <a:avLst/>
          </a:prstGeom>
          <a:noFill/>
        </p:spPr>
        <p:txBody>
          <a:bodyPr wrap="none" rtlCol="0">
            <a:spAutoFit/>
          </a:bodyPr>
          <a:lstStyle/>
          <a:p>
            <a:r>
              <a:rPr lang="en-IN" dirty="0" err="1" smtClean="0">
                <a:solidFill>
                  <a:srgbClr val="FF0000"/>
                </a:solidFill>
              </a:rPr>
              <a:t>Jpred</a:t>
            </a:r>
            <a:r>
              <a:rPr lang="en-IN" dirty="0" smtClean="0">
                <a:solidFill>
                  <a:srgbClr val="FF0000"/>
                </a:solidFill>
              </a:rPr>
              <a:t> result</a:t>
            </a:r>
            <a:endParaRPr lang="en-US" dirty="0">
              <a:solidFill>
                <a:srgbClr val="FF0000"/>
              </a:solidFill>
            </a:endParaRPr>
          </a:p>
        </p:txBody>
      </p:sp>
      <p:pic>
        <p:nvPicPr>
          <p:cNvPr id="13" name="Picture 4" descr="Image result for dsc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1840" y="5746652"/>
            <a:ext cx="1280160" cy="11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217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2603</TotalTime>
  <Words>578</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Unicode MS</vt:lpstr>
      <vt:lpstr>Calibri</vt:lpstr>
      <vt:lpstr>Trebuchet MS</vt:lpstr>
      <vt:lpstr>Verdana</vt:lpstr>
      <vt:lpstr>Wingdings 3</vt:lpstr>
      <vt:lpstr>Facet</vt:lpstr>
      <vt:lpstr>INSILICO STUDY ON HUMAN DELTA SARCOGLYCAN PROTEIN INVOLVED IN  LIMB-GIRDLE MUSCULAR DYSTROPHY </vt:lpstr>
      <vt:lpstr>CONTENT:</vt:lpstr>
      <vt:lpstr>Introduction:  Limb-girdle muscular dystrophy is a gathering of clutters which influence the intentional muscles around the hips and shoulders.  Beginning may happen in youth, immaturity, youthful adulthood, or considerably later. Males and females are influenced in equivalent numbers. Acquired in an autosomal passive way.            </vt:lpstr>
      <vt:lpstr>SCGD gene ,interactions and involvement in disease: Component of the sarcoglycan complex, a subcomplex of the dystrophin-glycoprotein complex which forms a link between the F-actin cytoskeleton and the extracellular matrix. Interacts with FLNC and DAG1. Homozygous or compound heterozygous mutation in gene delta-sarcoglycan on chromosomes 5q33 causes autosomal recessive limb- girdle muscular dystrophy. </vt:lpstr>
      <vt:lpstr>OBJECTIVE: </vt:lpstr>
      <vt:lpstr>Systems and methods:</vt:lpstr>
      <vt:lpstr>Sequence retrival: </vt:lpstr>
      <vt:lpstr>In silico primary studies on SCGD and model building: </vt:lpstr>
      <vt:lpstr>PowerPoint Presentation</vt:lpstr>
      <vt:lpstr>PowerPoint Presentation</vt:lpstr>
      <vt:lpstr>Protein- protein interaction of wild type DAG1 with SCGD:  </vt:lpstr>
      <vt:lpstr>Haddock result: </vt:lpstr>
      <vt:lpstr>Haddock result: </vt:lpstr>
      <vt:lpstr>Protein- protein interaction of mutant type DAG1 with scgd. </vt:lpstr>
      <vt:lpstr>Protein- protein interaction of mutant type DAG1 with scgd. </vt:lpstr>
      <vt:lpstr>PowerPoint Presentation</vt:lpstr>
      <vt:lpstr>Protein-protein interaction:  Tool used: PDBSum</vt:lpstr>
      <vt:lpstr>PowerPoint Presentation</vt:lpstr>
      <vt:lpstr>Conclusion: </vt:lpstr>
      <vt:lpstr>Reference:</vt:lpstr>
      <vt:lpstr>Acknowledgement: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INSILICO STUDY ON HUMAN DELTA SARCOGLYCAN PROTEIN INVOLVED IN  LIMB-GIRDLE MUSCULAR DYSTROPHY</dc:title>
  <dc:creator>RAJESH FRANKLIN</dc:creator>
  <cp:lastModifiedBy>RAJESH FRANKLIN</cp:lastModifiedBy>
  <cp:revision>49</cp:revision>
  <dcterms:created xsi:type="dcterms:W3CDTF">2020-02-29T04:37:19Z</dcterms:created>
  <dcterms:modified xsi:type="dcterms:W3CDTF">2020-03-05T21:15:51Z</dcterms:modified>
</cp:coreProperties>
</file>