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16" r:id="rId1"/>
    <p:sldMasterId id="2147483728" r:id="rId2"/>
  </p:sldMasterIdLst>
  <p:notesMasterIdLst>
    <p:notesMasterId r:id="rId19"/>
  </p:notesMasterIdLst>
  <p:handoutMasterIdLst>
    <p:handoutMasterId r:id="rId20"/>
  </p:handoutMasterIdLst>
  <p:sldIdLst>
    <p:sldId id="260" r:id="rId3"/>
    <p:sldId id="259" r:id="rId4"/>
    <p:sldId id="273" r:id="rId5"/>
    <p:sldId id="274" r:id="rId6"/>
    <p:sldId id="268" r:id="rId7"/>
    <p:sldId id="275" r:id="rId8"/>
    <p:sldId id="265" r:id="rId9"/>
    <p:sldId id="266" r:id="rId10"/>
    <p:sldId id="279" r:id="rId11"/>
    <p:sldId id="267" r:id="rId12"/>
    <p:sldId id="269" r:id="rId13"/>
    <p:sldId id="276" r:id="rId14"/>
    <p:sldId id="257" r:id="rId15"/>
    <p:sldId id="277" r:id="rId16"/>
    <p:sldId id="278" r:id="rId17"/>
    <p:sldId id="261" r:id="rId18"/>
  </p:sldIdLst>
  <p:sldSz cx="9144000" cy="6858000" type="screen4x3"/>
  <p:notesSz cx="6858000" cy="9144000"/>
  <p:defaultTextStyle>
    <a:defPPr>
      <a:defRPr lang="en-CA"/>
    </a:defPPr>
    <a:lvl1pPr algn="l" rtl="0" fontAlgn="base">
      <a:spcBef>
        <a:spcPct val="0"/>
      </a:spcBef>
      <a:spcAft>
        <a:spcPct val="0"/>
      </a:spcAft>
      <a:defRPr sz="2400" kern="1200">
        <a:solidFill>
          <a:schemeClr val="tx1"/>
        </a:solidFill>
        <a:latin typeface="Times"/>
        <a:ea typeface="MS PGothic" pitchFamily="34" charset="-128"/>
        <a:cs typeface="+mn-cs"/>
      </a:defRPr>
    </a:lvl1pPr>
    <a:lvl2pPr marL="457200" algn="l" rtl="0" fontAlgn="base">
      <a:spcBef>
        <a:spcPct val="0"/>
      </a:spcBef>
      <a:spcAft>
        <a:spcPct val="0"/>
      </a:spcAft>
      <a:defRPr sz="2400" kern="1200">
        <a:solidFill>
          <a:schemeClr val="tx1"/>
        </a:solidFill>
        <a:latin typeface="Times"/>
        <a:ea typeface="MS PGothic" pitchFamily="34" charset="-128"/>
        <a:cs typeface="+mn-cs"/>
      </a:defRPr>
    </a:lvl2pPr>
    <a:lvl3pPr marL="914400" algn="l" rtl="0" fontAlgn="base">
      <a:spcBef>
        <a:spcPct val="0"/>
      </a:spcBef>
      <a:spcAft>
        <a:spcPct val="0"/>
      </a:spcAft>
      <a:defRPr sz="2400" kern="1200">
        <a:solidFill>
          <a:schemeClr val="tx1"/>
        </a:solidFill>
        <a:latin typeface="Times"/>
        <a:ea typeface="MS PGothic" pitchFamily="34" charset="-128"/>
        <a:cs typeface="+mn-cs"/>
      </a:defRPr>
    </a:lvl3pPr>
    <a:lvl4pPr marL="1371600" algn="l" rtl="0" fontAlgn="base">
      <a:spcBef>
        <a:spcPct val="0"/>
      </a:spcBef>
      <a:spcAft>
        <a:spcPct val="0"/>
      </a:spcAft>
      <a:defRPr sz="2400" kern="1200">
        <a:solidFill>
          <a:schemeClr val="tx1"/>
        </a:solidFill>
        <a:latin typeface="Times"/>
        <a:ea typeface="MS PGothic" pitchFamily="34" charset="-128"/>
        <a:cs typeface="+mn-cs"/>
      </a:defRPr>
    </a:lvl4pPr>
    <a:lvl5pPr marL="1828800" algn="l" rtl="0" fontAlgn="base">
      <a:spcBef>
        <a:spcPct val="0"/>
      </a:spcBef>
      <a:spcAft>
        <a:spcPct val="0"/>
      </a:spcAft>
      <a:defRPr sz="2400" kern="1200">
        <a:solidFill>
          <a:schemeClr val="tx1"/>
        </a:solidFill>
        <a:latin typeface="Times"/>
        <a:ea typeface="MS PGothic" pitchFamily="34" charset="-128"/>
        <a:cs typeface="+mn-cs"/>
      </a:defRPr>
    </a:lvl5pPr>
    <a:lvl6pPr marL="2286000" algn="l" defTabSz="914400" rtl="0" eaLnBrk="1" latinLnBrk="0" hangingPunct="1">
      <a:defRPr sz="2400" kern="1200">
        <a:solidFill>
          <a:schemeClr val="tx1"/>
        </a:solidFill>
        <a:latin typeface="Times"/>
        <a:ea typeface="MS PGothic" pitchFamily="34" charset="-128"/>
        <a:cs typeface="+mn-cs"/>
      </a:defRPr>
    </a:lvl6pPr>
    <a:lvl7pPr marL="2743200" algn="l" defTabSz="914400" rtl="0" eaLnBrk="1" latinLnBrk="0" hangingPunct="1">
      <a:defRPr sz="2400" kern="1200">
        <a:solidFill>
          <a:schemeClr val="tx1"/>
        </a:solidFill>
        <a:latin typeface="Times"/>
        <a:ea typeface="MS PGothic" pitchFamily="34" charset="-128"/>
        <a:cs typeface="+mn-cs"/>
      </a:defRPr>
    </a:lvl7pPr>
    <a:lvl8pPr marL="3200400" algn="l" defTabSz="914400" rtl="0" eaLnBrk="1" latinLnBrk="0" hangingPunct="1">
      <a:defRPr sz="2400" kern="1200">
        <a:solidFill>
          <a:schemeClr val="tx1"/>
        </a:solidFill>
        <a:latin typeface="Times"/>
        <a:ea typeface="MS PGothic" pitchFamily="34" charset="-128"/>
        <a:cs typeface="+mn-cs"/>
      </a:defRPr>
    </a:lvl8pPr>
    <a:lvl9pPr marL="3657600" algn="l" defTabSz="914400" rtl="0" eaLnBrk="1" latinLnBrk="0" hangingPunct="1">
      <a:defRPr sz="2400" kern="1200">
        <a:solidFill>
          <a:schemeClr val="tx1"/>
        </a:solidFill>
        <a:latin typeface="Times"/>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hristopher Boddy" initials="CNB" lastIdx="19" clrIdx="0"/>
  <p:cmAuthor id="1" name="mcadieux" initials="m" lastIdx="2" clrIdx="1"/>
  <p:cmAuthor id="2" name="Erin Gomes-Reissmann" initials="EG" lastIdx="1" clrIdx="2">
    <p:extLst>
      <p:ext uri="{19B8F6BF-5375-455C-9EA6-DF929625EA0E}">
        <p15:presenceInfo xmlns:p15="http://schemas.microsoft.com/office/powerpoint/2012/main" userId="S-1-5-21-2813603915-1497959577-1015717311-5834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p:cViewPr varScale="1">
        <p:scale>
          <a:sx n="86" d="100"/>
          <a:sy n="86" d="100"/>
        </p:scale>
        <p:origin x="1382" y="5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76EDEA-6F19-D793-DB6C-764F89DFBC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118F287-8538-48FD-C34F-DFE84878DC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3D05D7-CE60-4A0D-BC9B-C66C4D871EC2}" type="datetime1">
              <a:rPr lang="en-US" smtClean="0"/>
              <a:t>9/18/2023</a:t>
            </a:fld>
            <a:endParaRPr lang="en-IN"/>
          </a:p>
        </p:txBody>
      </p:sp>
      <p:sp>
        <p:nvSpPr>
          <p:cNvPr id="4" name="Footer Placeholder 3">
            <a:extLst>
              <a:ext uri="{FF2B5EF4-FFF2-40B4-BE49-F238E27FC236}">
                <a16:creationId xmlns:a16="http://schemas.microsoft.com/office/drawing/2014/main" id="{68383CB1-E653-D8D9-FE19-5083DFF8F9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7633F34-0D07-FF5E-12B9-D1A33C3D3A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6FB4FB-A126-4FA7-B28E-B5A8AA0F173C}" type="slidenum">
              <a:rPr lang="en-IN" smtClean="0"/>
              <a:t>‹#›</a:t>
            </a:fld>
            <a:endParaRPr lang="en-IN"/>
          </a:p>
        </p:txBody>
      </p:sp>
    </p:spTree>
    <p:extLst>
      <p:ext uri="{BB962C8B-B14F-4D97-AF65-F5344CB8AC3E}">
        <p14:creationId xmlns:p14="http://schemas.microsoft.com/office/powerpoint/2010/main" val="32439208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pitchFamily="-110" charset="0"/>
                <a:ea typeface="+mn-ea"/>
              </a:defRPr>
            </a:lvl1pPr>
          </a:lstStyle>
          <a:p>
            <a:pPr>
              <a:defRPr/>
            </a:pPr>
            <a:endParaRPr 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110" charset="0"/>
                <a:ea typeface="+mn-ea"/>
              </a:defRPr>
            </a:lvl1pPr>
          </a:lstStyle>
          <a:p>
            <a:pPr>
              <a:defRPr/>
            </a:pPr>
            <a:fld id="{BC3B8848-F8B3-4C5F-B385-D1C0BCB18D73}" type="datetime1">
              <a:rPr lang="en-US" smtClean="0"/>
              <a:t>9/18/2023</a:t>
            </a:fld>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pitchFamily="-110" charset="0"/>
                <a:ea typeface="+mn-ea"/>
              </a:defRPr>
            </a:lvl1pPr>
          </a:lstStyle>
          <a:p>
            <a:pPr>
              <a:defRPr/>
            </a:pPr>
            <a:endParaRPr lang="en-US"/>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254B11E7-CB49-44C8-94A5-76EFFC5FB165}" type="slidenum">
              <a:rPr lang="en-CA"/>
              <a:pPr>
                <a:defRPr/>
              </a:pPr>
              <a:t>‹#›</a:t>
            </a:fld>
            <a:endParaRPr lang="en-CA"/>
          </a:p>
        </p:txBody>
      </p:sp>
    </p:spTree>
    <p:extLst>
      <p:ext uri="{BB962C8B-B14F-4D97-AF65-F5344CB8AC3E}">
        <p14:creationId xmlns:p14="http://schemas.microsoft.com/office/powerpoint/2010/main" val="70105575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pitchFamily="-110"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54B11E7-CB49-44C8-94A5-76EFFC5FB165}" type="slidenum">
              <a:rPr lang="en-CA" smtClean="0"/>
              <a:pPr>
                <a:defRPr/>
              </a:pPr>
              <a:t>1</a:t>
            </a:fld>
            <a:endParaRPr lang="en-CA"/>
          </a:p>
        </p:txBody>
      </p:sp>
      <p:sp>
        <p:nvSpPr>
          <p:cNvPr id="5" name="Date Placeholder 4">
            <a:extLst>
              <a:ext uri="{FF2B5EF4-FFF2-40B4-BE49-F238E27FC236}">
                <a16:creationId xmlns:a16="http://schemas.microsoft.com/office/drawing/2014/main" id="{3EE892D2-2F98-AF8D-47FB-EF8F4B765FAD}"/>
              </a:ext>
            </a:extLst>
          </p:cNvPr>
          <p:cNvSpPr>
            <a:spLocks noGrp="1"/>
          </p:cNvSpPr>
          <p:nvPr>
            <p:ph type="dt" idx="1"/>
          </p:nvPr>
        </p:nvSpPr>
        <p:spPr/>
        <p:txBody>
          <a:bodyPr/>
          <a:lstStyle/>
          <a:p>
            <a:pPr>
              <a:defRPr/>
            </a:pPr>
            <a:fld id="{BC98E67E-0025-4539-9A53-CB827FEF61D3}" type="datetime1">
              <a:rPr lang="en-US" smtClean="0"/>
              <a:t>9/18/2023</a:t>
            </a:fld>
            <a:endParaRPr lang="en-US"/>
          </a:p>
        </p:txBody>
      </p:sp>
    </p:spTree>
    <p:extLst>
      <p:ext uri="{BB962C8B-B14F-4D97-AF65-F5344CB8AC3E}">
        <p14:creationId xmlns:p14="http://schemas.microsoft.com/office/powerpoint/2010/main" val="411367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442C-D6E1-12B5-1EE9-319E787053C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A96241D-6B1E-D1DF-D76F-4F887F83132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6133A4-B21F-B437-95D6-7501C9C9B3CF}"/>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12048F72-CF21-C945-35D5-80D4B4390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4EB11-8477-0C50-4FDF-3E42A9BD6396}"/>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428076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FA9C-B6BE-7E09-38EA-1F16A1BFB1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A25BE-C041-8F8E-C2D5-650C212D9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38CCF-7BB9-D35B-A73B-CC0D42A8EA5A}"/>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45D92AC1-F82E-4ED3-6701-664E82C36CC1}"/>
              </a:ext>
            </a:extLst>
          </p:cNvPr>
          <p:cNvSpPr>
            <a:spLocks noGrp="1"/>
          </p:cNvSpPr>
          <p:nvPr>
            <p:ph type="ftr" sz="quarter" idx="11"/>
          </p:nvPr>
        </p:nvSpPr>
        <p:spPr/>
        <p:txBody>
          <a:bodyPr/>
          <a:lstStyle/>
          <a:p>
            <a:pPr>
              <a:defRPr/>
            </a:pPr>
            <a:r>
              <a:rPr lang="en-US"/>
              <a:t>PB/Solvent Still.pptx</a:t>
            </a:r>
          </a:p>
        </p:txBody>
      </p:sp>
      <p:sp>
        <p:nvSpPr>
          <p:cNvPr id="6" name="Slide Number Placeholder 5">
            <a:extLst>
              <a:ext uri="{FF2B5EF4-FFF2-40B4-BE49-F238E27FC236}">
                <a16:creationId xmlns:a16="http://schemas.microsoft.com/office/drawing/2014/main" id="{4DF68A1A-254F-83BB-A0A6-D2D701ACE92C}"/>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404169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008C0-F80A-EA9E-116D-F7E1B2DE440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18A90D-1871-EA6D-F3B2-7B3B65C788B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277C7-CC50-7A2C-517F-96365488D47F}"/>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713BF14A-99BE-6C6B-21BF-C48F862DC064}"/>
              </a:ext>
            </a:extLst>
          </p:cNvPr>
          <p:cNvSpPr>
            <a:spLocks noGrp="1"/>
          </p:cNvSpPr>
          <p:nvPr>
            <p:ph type="ftr" sz="quarter" idx="11"/>
          </p:nvPr>
        </p:nvSpPr>
        <p:spPr/>
        <p:txBody>
          <a:bodyPr/>
          <a:lstStyle/>
          <a:p>
            <a:pPr>
              <a:defRPr/>
            </a:pPr>
            <a:r>
              <a:rPr lang="en-US"/>
              <a:t>PB/Solvent Still.pptx</a:t>
            </a:r>
          </a:p>
        </p:txBody>
      </p:sp>
      <p:sp>
        <p:nvSpPr>
          <p:cNvPr id="6" name="Slide Number Placeholder 5">
            <a:extLst>
              <a:ext uri="{FF2B5EF4-FFF2-40B4-BE49-F238E27FC236}">
                <a16:creationId xmlns:a16="http://schemas.microsoft.com/office/drawing/2014/main" id="{CDFFD821-17B1-5F44-1B64-E3DD7C681A29}"/>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3321891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442C-D6E1-12B5-1EE9-319E787053C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A96241D-6B1E-D1DF-D76F-4F887F83132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6133A4-B21F-B437-95D6-7501C9C9B3CF}"/>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12048F72-CF21-C945-35D5-80D4B4390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C4EB11-8477-0C50-4FDF-3E42A9BD6396}"/>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3022892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AB73-288D-EAE6-9130-C3748B2934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FE9857-BDED-D40D-BD2C-80CEBB2B71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525A32-36E0-D39D-C3A2-F0499FC02A78}"/>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5C9B7A34-F616-05DB-CED7-D58EFBDC4DCE}"/>
              </a:ext>
            </a:extLst>
          </p:cNvPr>
          <p:cNvSpPr>
            <a:spLocks noGrp="1"/>
          </p:cNvSpPr>
          <p:nvPr>
            <p:ph type="ftr" sz="quarter" idx="11"/>
          </p:nvPr>
        </p:nvSpPr>
        <p:spPr/>
        <p:txBody>
          <a:bodyPr/>
          <a:lstStyle/>
          <a:p>
            <a:pPr>
              <a:defRPr/>
            </a:pPr>
            <a:r>
              <a:rPr lang="en-US"/>
              <a:t>PB/Solvent Still.pptx</a:t>
            </a:r>
          </a:p>
        </p:txBody>
      </p:sp>
      <p:sp>
        <p:nvSpPr>
          <p:cNvPr id="6" name="Slide Number Placeholder 5">
            <a:extLst>
              <a:ext uri="{FF2B5EF4-FFF2-40B4-BE49-F238E27FC236}">
                <a16:creationId xmlns:a16="http://schemas.microsoft.com/office/drawing/2014/main" id="{41D3BEAC-0810-1B85-123C-96584D73E72E}"/>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498233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BA8E-8483-C05B-DCB0-2B594DD97A6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2BEDDB-5B8B-0739-B5F0-B5153D4F5E7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13AB1-56DA-0677-9A60-864E48640264}"/>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0597162D-BD55-3257-23DE-FC3801BDA067}"/>
              </a:ext>
            </a:extLst>
          </p:cNvPr>
          <p:cNvSpPr>
            <a:spLocks noGrp="1"/>
          </p:cNvSpPr>
          <p:nvPr>
            <p:ph type="ftr" sz="quarter" idx="11"/>
          </p:nvPr>
        </p:nvSpPr>
        <p:spPr/>
        <p:txBody>
          <a:bodyPr/>
          <a:lstStyle/>
          <a:p>
            <a:pPr>
              <a:defRPr/>
            </a:pPr>
            <a:r>
              <a:rPr lang="en-US"/>
              <a:t>PB/Solvent Still.pptx</a:t>
            </a:r>
          </a:p>
        </p:txBody>
      </p:sp>
      <p:sp>
        <p:nvSpPr>
          <p:cNvPr id="6" name="Slide Number Placeholder 5">
            <a:extLst>
              <a:ext uri="{FF2B5EF4-FFF2-40B4-BE49-F238E27FC236}">
                <a16:creationId xmlns:a16="http://schemas.microsoft.com/office/drawing/2014/main" id="{E8649ECC-1E40-DC92-C908-0406F3D053D6}"/>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2108401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804B-6228-271E-721C-6BFFB71961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06DC7-6B10-626A-C077-4093A1BB5C4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CD2B23-334A-0267-1EDE-88C79DD7112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4D4E1A-6CDA-374C-BF55-B9CA2408674E}"/>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6" name="Footer Placeholder 5">
            <a:extLst>
              <a:ext uri="{FF2B5EF4-FFF2-40B4-BE49-F238E27FC236}">
                <a16:creationId xmlns:a16="http://schemas.microsoft.com/office/drawing/2014/main" id="{62E449BC-C4B9-9FB8-45D9-6EAE6892D6A7}"/>
              </a:ext>
            </a:extLst>
          </p:cNvPr>
          <p:cNvSpPr>
            <a:spLocks noGrp="1"/>
          </p:cNvSpPr>
          <p:nvPr>
            <p:ph type="ftr" sz="quarter" idx="11"/>
          </p:nvPr>
        </p:nvSpPr>
        <p:spPr/>
        <p:txBody>
          <a:bodyPr/>
          <a:lstStyle/>
          <a:p>
            <a:pPr>
              <a:defRPr/>
            </a:pPr>
            <a:r>
              <a:rPr lang="en-US"/>
              <a:t>PB/Solvent Still.pptx</a:t>
            </a:r>
          </a:p>
        </p:txBody>
      </p:sp>
      <p:sp>
        <p:nvSpPr>
          <p:cNvPr id="7" name="Slide Number Placeholder 6">
            <a:extLst>
              <a:ext uri="{FF2B5EF4-FFF2-40B4-BE49-F238E27FC236}">
                <a16:creationId xmlns:a16="http://schemas.microsoft.com/office/drawing/2014/main" id="{8106002C-F4E7-91BD-D226-0ACB1FA59106}"/>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2381021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52E5-CC0F-5226-2FA5-B983F930AEE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6F19C7-5737-C3F3-C7C3-31446796B96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1B4317E-F37D-169F-DED8-40305C46680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4A981B-313C-A15A-FBA5-7B74EA90FD1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F93A484-9D81-958F-7875-86B8D626270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59E5E1-0FA0-2A47-D7BB-10073131C95A}"/>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8" name="Footer Placeholder 7">
            <a:extLst>
              <a:ext uri="{FF2B5EF4-FFF2-40B4-BE49-F238E27FC236}">
                <a16:creationId xmlns:a16="http://schemas.microsoft.com/office/drawing/2014/main" id="{52A829D2-9027-6163-5386-72294EAC976A}"/>
              </a:ext>
            </a:extLst>
          </p:cNvPr>
          <p:cNvSpPr>
            <a:spLocks noGrp="1"/>
          </p:cNvSpPr>
          <p:nvPr>
            <p:ph type="ftr" sz="quarter" idx="11"/>
          </p:nvPr>
        </p:nvSpPr>
        <p:spPr/>
        <p:txBody>
          <a:bodyPr/>
          <a:lstStyle/>
          <a:p>
            <a:pPr>
              <a:defRPr/>
            </a:pPr>
            <a:r>
              <a:rPr lang="en-US"/>
              <a:t>PB/Solvent Still.pptx</a:t>
            </a:r>
          </a:p>
        </p:txBody>
      </p:sp>
      <p:sp>
        <p:nvSpPr>
          <p:cNvPr id="9" name="Slide Number Placeholder 8">
            <a:extLst>
              <a:ext uri="{FF2B5EF4-FFF2-40B4-BE49-F238E27FC236}">
                <a16:creationId xmlns:a16="http://schemas.microsoft.com/office/drawing/2014/main" id="{22D08854-393B-E30D-4B62-A7CA36AC5633}"/>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3058857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0100-AB01-0B38-333F-DA1ADC31C2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CD6CE5-37C1-5B20-927A-D71A470F1EEB}"/>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4" name="Footer Placeholder 3">
            <a:extLst>
              <a:ext uri="{FF2B5EF4-FFF2-40B4-BE49-F238E27FC236}">
                <a16:creationId xmlns:a16="http://schemas.microsoft.com/office/drawing/2014/main" id="{775B4D42-5A9F-0BCD-147F-2964ECF9C6B0}"/>
              </a:ext>
            </a:extLst>
          </p:cNvPr>
          <p:cNvSpPr>
            <a:spLocks noGrp="1"/>
          </p:cNvSpPr>
          <p:nvPr>
            <p:ph type="ftr" sz="quarter" idx="11"/>
          </p:nvPr>
        </p:nvSpPr>
        <p:spPr/>
        <p:txBody>
          <a:bodyPr/>
          <a:lstStyle/>
          <a:p>
            <a:pPr>
              <a:defRPr/>
            </a:pPr>
            <a:r>
              <a:rPr lang="en-US"/>
              <a:t>PB/Solvent Still.pptx</a:t>
            </a:r>
          </a:p>
        </p:txBody>
      </p:sp>
      <p:sp>
        <p:nvSpPr>
          <p:cNvPr id="5" name="Slide Number Placeholder 4">
            <a:extLst>
              <a:ext uri="{FF2B5EF4-FFF2-40B4-BE49-F238E27FC236}">
                <a16:creationId xmlns:a16="http://schemas.microsoft.com/office/drawing/2014/main" id="{D6F0FE95-B9A0-7F90-BFA6-B460D397AB76}"/>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1388497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9B1A7-9756-B5C2-6DD7-8E3EBA4E7414}"/>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3" name="Footer Placeholder 2">
            <a:extLst>
              <a:ext uri="{FF2B5EF4-FFF2-40B4-BE49-F238E27FC236}">
                <a16:creationId xmlns:a16="http://schemas.microsoft.com/office/drawing/2014/main" id="{E705DDFE-ACEF-3F0F-AF73-FF32B16EBE69}"/>
              </a:ext>
            </a:extLst>
          </p:cNvPr>
          <p:cNvSpPr>
            <a:spLocks noGrp="1"/>
          </p:cNvSpPr>
          <p:nvPr>
            <p:ph type="ftr" sz="quarter" idx="11"/>
          </p:nvPr>
        </p:nvSpPr>
        <p:spPr/>
        <p:txBody>
          <a:bodyPr/>
          <a:lstStyle/>
          <a:p>
            <a:pPr>
              <a:defRPr/>
            </a:pPr>
            <a:r>
              <a:rPr lang="en-US"/>
              <a:t>PB/Solvent Still.pptx</a:t>
            </a:r>
          </a:p>
        </p:txBody>
      </p:sp>
      <p:sp>
        <p:nvSpPr>
          <p:cNvPr id="4" name="Slide Number Placeholder 3">
            <a:extLst>
              <a:ext uri="{FF2B5EF4-FFF2-40B4-BE49-F238E27FC236}">
                <a16:creationId xmlns:a16="http://schemas.microsoft.com/office/drawing/2014/main" id="{0074B4C3-9ACC-15DC-AB49-8B8CC25C0B3C}"/>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86063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199F-7A6A-0591-3D93-3F64A1FF2F2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248E52-94ED-E7A9-047A-7F877FBB27B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3624E2-7553-7ACE-C26C-D06CF7B2C76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3901127-3D98-93C7-6CEA-CE94EEB8240E}"/>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6" name="Footer Placeholder 5">
            <a:extLst>
              <a:ext uri="{FF2B5EF4-FFF2-40B4-BE49-F238E27FC236}">
                <a16:creationId xmlns:a16="http://schemas.microsoft.com/office/drawing/2014/main" id="{D715C859-DBFC-2EEE-052B-6125131FA727}"/>
              </a:ext>
            </a:extLst>
          </p:cNvPr>
          <p:cNvSpPr>
            <a:spLocks noGrp="1"/>
          </p:cNvSpPr>
          <p:nvPr>
            <p:ph type="ftr" sz="quarter" idx="11"/>
          </p:nvPr>
        </p:nvSpPr>
        <p:spPr/>
        <p:txBody>
          <a:bodyPr/>
          <a:lstStyle/>
          <a:p>
            <a:pPr>
              <a:defRPr/>
            </a:pPr>
            <a:r>
              <a:rPr lang="en-US"/>
              <a:t>PB/Solvent Still.pptx</a:t>
            </a:r>
          </a:p>
        </p:txBody>
      </p:sp>
      <p:sp>
        <p:nvSpPr>
          <p:cNvPr id="7" name="Slide Number Placeholder 6">
            <a:extLst>
              <a:ext uri="{FF2B5EF4-FFF2-40B4-BE49-F238E27FC236}">
                <a16:creationId xmlns:a16="http://schemas.microsoft.com/office/drawing/2014/main" id="{FCEB4031-303D-675F-BCB6-F74DBBF5F359}"/>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133239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AB73-288D-EAE6-9130-C3748B2934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FE9857-BDED-D40D-BD2C-80CEBB2B71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525A32-36E0-D39D-C3A2-F0499FC02A78}"/>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5C9B7A34-F616-05DB-CED7-D58EFBDC4DCE}"/>
              </a:ext>
            </a:extLst>
          </p:cNvPr>
          <p:cNvSpPr>
            <a:spLocks noGrp="1"/>
          </p:cNvSpPr>
          <p:nvPr>
            <p:ph type="ftr" sz="quarter" idx="11"/>
          </p:nvPr>
        </p:nvSpPr>
        <p:spPr/>
        <p:txBody>
          <a:bodyPr/>
          <a:lstStyle/>
          <a:p>
            <a:pPr>
              <a:defRPr/>
            </a:pPr>
            <a:r>
              <a:rPr lang="en-US"/>
              <a:t>PB/Solvent Still.pptx</a:t>
            </a:r>
          </a:p>
        </p:txBody>
      </p:sp>
      <p:sp>
        <p:nvSpPr>
          <p:cNvPr id="6" name="Slide Number Placeholder 5">
            <a:extLst>
              <a:ext uri="{FF2B5EF4-FFF2-40B4-BE49-F238E27FC236}">
                <a16:creationId xmlns:a16="http://schemas.microsoft.com/office/drawing/2014/main" id="{41D3BEAC-0810-1B85-123C-96584D73E72E}"/>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19518486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A2CE-8323-2A8D-EFFF-24B832C0FE9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6B1F16-70B1-B12D-EC1D-B7E07A64DB4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8127F54-908C-F49D-768C-4D095698A2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395812-59AA-E1B9-3512-5E56F7E718A2}"/>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6" name="Footer Placeholder 5">
            <a:extLst>
              <a:ext uri="{FF2B5EF4-FFF2-40B4-BE49-F238E27FC236}">
                <a16:creationId xmlns:a16="http://schemas.microsoft.com/office/drawing/2014/main" id="{1E826740-7302-9015-B851-5F27A3A9B24D}"/>
              </a:ext>
            </a:extLst>
          </p:cNvPr>
          <p:cNvSpPr>
            <a:spLocks noGrp="1"/>
          </p:cNvSpPr>
          <p:nvPr>
            <p:ph type="ftr" sz="quarter" idx="11"/>
          </p:nvPr>
        </p:nvSpPr>
        <p:spPr/>
        <p:txBody>
          <a:bodyPr/>
          <a:lstStyle/>
          <a:p>
            <a:pPr>
              <a:defRPr/>
            </a:pPr>
            <a:r>
              <a:rPr lang="en-US"/>
              <a:t>PB/Solvent Still.pptx</a:t>
            </a:r>
          </a:p>
        </p:txBody>
      </p:sp>
      <p:sp>
        <p:nvSpPr>
          <p:cNvPr id="7" name="Slide Number Placeholder 6">
            <a:extLst>
              <a:ext uri="{FF2B5EF4-FFF2-40B4-BE49-F238E27FC236}">
                <a16:creationId xmlns:a16="http://schemas.microsoft.com/office/drawing/2014/main" id="{3761F129-4473-85A3-ADEB-F060220EC468}"/>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3174057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FA9C-B6BE-7E09-38EA-1F16A1BFB1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A25BE-C041-8F8E-C2D5-650C212D9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38CCF-7BB9-D35B-A73B-CC0D42A8EA5A}"/>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45D92AC1-F82E-4ED3-6701-664E82C36CC1}"/>
              </a:ext>
            </a:extLst>
          </p:cNvPr>
          <p:cNvSpPr>
            <a:spLocks noGrp="1"/>
          </p:cNvSpPr>
          <p:nvPr>
            <p:ph type="ftr" sz="quarter" idx="11"/>
          </p:nvPr>
        </p:nvSpPr>
        <p:spPr/>
        <p:txBody>
          <a:bodyPr/>
          <a:lstStyle/>
          <a:p>
            <a:pPr>
              <a:defRPr/>
            </a:pPr>
            <a:r>
              <a:rPr lang="en-US"/>
              <a:t>PB/Solvent Still.pptx</a:t>
            </a:r>
          </a:p>
        </p:txBody>
      </p:sp>
      <p:sp>
        <p:nvSpPr>
          <p:cNvPr id="6" name="Slide Number Placeholder 5">
            <a:extLst>
              <a:ext uri="{FF2B5EF4-FFF2-40B4-BE49-F238E27FC236}">
                <a16:creationId xmlns:a16="http://schemas.microsoft.com/office/drawing/2014/main" id="{4DF68A1A-254F-83BB-A0A6-D2D701ACE92C}"/>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4075520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1008C0-F80A-EA9E-116D-F7E1B2DE440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18A90D-1871-EA6D-F3B2-7B3B65C788B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277C7-CC50-7A2C-517F-96365488D47F}"/>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713BF14A-99BE-6C6B-21BF-C48F862DC064}"/>
              </a:ext>
            </a:extLst>
          </p:cNvPr>
          <p:cNvSpPr>
            <a:spLocks noGrp="1"/>
          </p:cNvSpPr>
          <p:nvPr>
            <p:ph type="ftr" sz="quarter" idx="11"/>
          </p:nvPr>
        </p:nvSpPr>
        <p:spPr/>
        <p:txBody>
          <a:bodyPr/>
          <a:lstStyle/>
          <a:p>
            <a:pPr>
              <a:defRPr/>
            </a:pPr>
            <a:r>
              <a:rPr lang="en-US"/>
              <a:t>PB/Solvent Still.pptx</a:t>
            </a:r>
          </a:p>
        </p:txBody>
      </p:sp>
      <p:sp>
        <p:nvSpPr>
          <p:cNvPr id="6" name="Slide Number Placeholder 5">
            <a:extLst>
              <a:ext uri="{FF2B5EF4-FFF2-40B4-BE49-F238E27FC236}">
                <a16:creationId xmlns:a16="http://schemas.microsoft.com/office/drawing/2014/main" id="{CDFFD821-17B1-5F44-1B64-E3DD7C681A29}"/>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356371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17" descr="image_Cover2_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558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3657600" y="2490791"/>
            <a:ext cx="4648200" cy="1362075"/>
          </a:xfrm>
        </p:spPr>
        <p:txBody>
          <a:bodyPr anchor="t"/>
          <a:lstStyle>
            <a:lvl1pPr algn="r">
              <a:defRPr sz="3200" b="0" cap="none"/>
            </a:lvl1pPr>
          </a:lstStyle>
          <a:p>
            <a:r>
              <a:rPr lang="en-US"/>
              <a:t>Click to edit Master title style</a:t>
            </a:r>
            <a:endParaRPr lang="en-US" dirty="0"/>
          </a:p>
        </p:txBody>
      </p:sp>
      <p:sp>
        <p:nvSpPr>
          <p:cNvPr id="5" name="Text Placeholder 2"/>
          <p:cNvSpPr>
            <a:spLocks noGrp="1"/>
          </p:cNvSpPr>
          <p:nvPr>
            <p:ph type="body" idx="1"/>
          </p:nvPr>
        </p:nvSpPr>
        <p:spPr>
          <a:xfrm>
            <a:off x="3657600" y="990601"/>
            <a:ext cx="4648200" cy="1500187"/>
          </a:xfrm>
        </p:spPr>
        <p:txBody>
          <a:bodyPr anchor="b"/>
          <a:lstStyle>
            <a:lvl1pPr marL="0" indent="0" algn="r">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en-US"/>
              <a:t>Click to edit Master text styles</a:t>
            </a:r>
          </a:p>
        </p:txBody>
      </p:sp>
    </p:spTree>
    <p:extLst>
      <p:ext uri="{BB962C8B-B14F-4D97-AF65-F5344CB8AC3E}">
        <p14:creationId xmlns:p14="http://schemas.microsoft.com/office/powerpoint/2010/main" val="268071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BA8E-8483-C05B-DCB0-2B594DD97A6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2BEDDB-5B8B-0739-B5F0-B5153D4F5E7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13AB1-56DA-0677-9A60-864E48640264}"/>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0597162D-BD55-3257-23DE-FC3801BDA067}"/>
              </a:ext>
            </a:extLst>
          </p:cNvPr>
          <p:cNvSpPr>
            <a:spLocks noGrp="1"/>
          </p:cNvSpPr>
          <p:nvPr>
            <p:ph type="ftr" sz="quarter" idx="11"/>
          </p:nvPr>
        </p:nvSpPr>
        <p:spPr/>
        <p:txBody>
          <a:bodyPr/>
          <a:lstStyle/>
          <a:p>
            <a:pPr>
              <a:defRPr/>
            </a:pPr>
            <a:r>
              <a:rPr lang="en-US"/>
              <a:t>PB/Solvent Still.pptx</a:t>
            </a:r>
          </a:p>
        </p:txBody>
      </p:sp>
      <p:sp>
        <p:nvSpPr>
          <p:cNvPr id="6" name="Slide Number Placeholder 5">
            <a:extLst>
              <a:ext uri="{FF2B5EF4-FFF2-40B4-BE49-F238E27FC236}">
                <a16:creationId xmlns:a16="http://schemas.microsoft.com/office/drawing/2014/main" id="{E8649ECC-1E40-DC92-C908-0406F3D053D6}"/>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926232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804B-6228-271E-721C-6BFFB71961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06DC7-6B10-626A-C077-4093A1BB5C42}"/>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CD2B23-334A-0267-1EDE-88C79DD71126}"/>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4D4E1A-6CDA-374C-BF55-B9CA2408674E}"/>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6" name="Footer Placeholder 5">
            <a:extLst>
              <a:ext uri="{FF2B5EF4-FFF2-40B4-BE49-F238E27FC236}">
                <a16:creationId xmlns:a16="http://schemas.microsoft.com/office/drawing/2014/main" id="{62E449BC-C4B9-9FB8-45D9-6EAE6892D6A7}"/>
              </a:ext>
            </a:extLst>
          </p:cNvPr>
          <p:cNvSpPr>
            <a:spLocks noGrp="1"/>
          </p:cNvSpPr>
          <p:nvPr>
            <p:ph type="ftr" sz="quarter" idx="11"/>
          </p:nvPr>
        </p:nvSpPr>
        <p:spPr/>
        <p:txBody>
          <a:bodyPr/>
          <a:lstStyle/>
          <a:p>
            <a:pPr>
              <a:defRPr/>
            </a:pPr>
            <a:r>
              <a:rPr lang="en-US"/>
              <a:t>PB/Solvent Still.pptx</a:t>
            </a:r>
          </a:p>
        </p:txBody>
      </p:sp>
      <p:sp>
        <p:nvSpPr>
          <p:cNvPr id="7" name="Slide Number Placeholder 6">
            <a:extLst>
              <a:ext uri="{FF2B5EF4-FFF2-40B4-BE49-F238E27FC236}">
                <a16:creationId xmlns:a16="http://schemas.microsoft.com/office/drawing/2014/main" id="{8106002C-F4E7-91BD-D226-0ACB1FA59106}"/>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376433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52E5-CC0F-5226-2FA5-B983F930AEE7}"/>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6F19C7-5737-C3F3-C7C3-31446796B96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1B4317E-F37D-169F-DED8-40305C46680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4A981B-313C-A15A-FBA5-7B74EA90FD1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F93A484-9D81-958F-7875-86B8D626270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59E5E1-0FA0-2A47-D7BB-10073131C95A}"/>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8" name="Footer Placeholder 7">
            <a:extLst>
              <a:ext uri="{FF2B5EF4-FFF2-40B4-BE49-F238E27FC236}">
                <a16:creationId xmlns:a16="http://schemas.microsoft.com/office/drawing/2014/main" id="{52A829D2-9027-6163-5386-72294EAC976A}"/>
              </a:ext>
            </a:extLst>
          </p:cNvPr>
          <p:cNvSpPr>
            <a:spLocks noGrp="1"/>
          </p:cNvSpPr>
          <p:nvPr>
            <p:ph type="ftr" sz="quarter" idx="11"/>
          </p:nvPr>
        </p:nvSpPr>
        <p:spPr/>
        <p:txBody>
          <a:bodyPr/>
          <a:lstStyle/>
          <a:p>
            <a:pPr>
              <a:defRPr/>
            </a:pPr>
            <a:r>
              <a:rPr lang="en-US"/>
              <a:t>PB/Solvent Still.pptx</a:t>
            </a:r>
          </a:p>
        </p:txBody>
      </p:sp>
      <p:sp>
        <p:nvSpPr>
          <p:cNvPr id="9" name="Slide Number Placeholder 8">
            <a:extLst>
              <a:ext uri="{FF2B5EF4-FFF2-40B4-BE49-F238E27FC236}">
                <a16:creationId xmlns:a16="http://schemas.microsoft.com/office/drawing/2014/main" id="{22D08854-393B-E30D-4B62-A7CA36AC5633}"/>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83954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0100-AB01-0B38-333F-DA1ADC31C2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CCD6CE5-37C1-5B20-927A-D71A470F1EEB}"/>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4" name="Footer Placeholder 3">
            <a:extLst>
              <a:ext uri="{FF2B5EF4-FFF2-40B4-BE49-F238E27FC236}">
                <a16:creationId xmlns:a16="http://schemas.microsoft.com/office/drawing/2014/main" id="{775B4D42-5A9F-0BCD-147F-2964ECF9C6B0}"/>
              </a:ext>
            </a:extLst>
          </p:cNvPr>
          <p:cNvSpPr>
            <a:spLocks noGrp="1"/>
          </p:cNvSpPr>
          <p:nvPr>
            <p:ph type="ftr" sz="quarter" idx="11"/>
          </p:nvPr>
        </p:nvSpPr>
        <p:spPr/>
        <p:txBody>
          <a:bodyPr/>
          <a:lstStyle/>
          <a:p>
            <a:pPr>
              <a:defRPr/>
            </a:pPr>
            <a:r>
              <a:rPr lang="en-US"/>
              <a:t>PB/Solvent Still.pptx</a:t>
            </a:r>
          </a:p>
        </p:txBody>
      </p:sp>
      <p:sp>
        <p:nvSpPr>
          <p:cNvPr id="5" name="Slide Number Placeholder 4">
            <a:extLst>
              <a:ext uri="{FF2B5EF4-FFF2-40B4-BE49-F238E27FC236}">
                <a16:creationId xmlns:a16="http://schemas.microsoft.com/office/drawing/2014/main" id="{D6F0FE95-B9A0-7F90-BFA6-B460D397AB76}"/>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2002912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19B1A7-9756-B5C2-6DD7-8E3EBA4E7414}"/>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3" name="Footer Placeholder 2">
            <a:extLst>
              <a:ext uri="{FF2B5EF4-FFF2-40B4-BE49-F238E27FC236}">
                <a16:creationId xmlns:a16="http://schemas.microsoft.com/office/drawing/2014/main" id="{E705DDFE-ACEF-3F0F-AF73-FF32B16EBE69}"/>
              </a:ext>
            </a:extLst>
          </p:cNvPr>
          <p:cNvSpPr>
            <a:spLocks noGrp="1"/>
          </p:cNvSpPr>
          <p:nvPr>
            <p:ph type="ftr" sz="quarter" idx="11"/>
          </p:nvPr>
        </p:nvSpPr>
        <p:spPr/>
        <p:txBody>
          <a:bodyPr/>
          <a:lstStyle/>
          <a:p>
            <a:pPr>
              <a:defRPr/>
            </a:pPr>
            <a:r>
              <a:rPr lang="en-US"/>
              <a:t>PB/Solvent Still.pptx</a:t>
            </a:r>
          </a:p>
        </p:txBody>
      </p:sp>
      <p:sp>
        <p:nvSpPr>
          <p:cNvPr id="4" name="Slide Number Placeholder 3">
            <a:extLst>
              <a:ext uri="{FF2B5EF4-FFF2-40B4-BE49-F238E27FC236}">
                <a16:creationId xmlns:a16="http://schemas.microsoft.com/office/drawing/2014/main" id="{0074B4C3-9ACC-15DC-AB49-8B8CC25C0B3C}"/>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418688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199F-7A6A-0591-3D93-3F64A1FF2F2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248E52-94ED-E7A9-047A-7F877FBB27B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3624E2-7553-7ACE-C26C-D06CF7B2C76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3901127-3D98-93C7-6CEA-CE94EEB8240E}"/>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6" name="Footer Placeholder 5">
            <a:extLst>
              <a:ext uri="{FF2B5EF4-FFF2-40B4-BE49-F238E27FC236}">
                <a16:creationId xmlns:a16="http://schemas.microsoft.com/office/drawing/2014/main" id="{D715C859-DBFC-2EEE-052B-6125131FA727}"/>
              </a:ext>
            </a:extLst>
          </p:cNvPr>
          <p:cNvSpPr>
            <a:spLocks noGrp="1"/>
          </p:cNvSpPr>
          <p:nvPr>
            <p:ph type="ftr" sz="quarter" idx="11"/>
          </p:nvPr>
        </p:nvSpPr>
        <p:spPr/>
        <p:txBody>
          <a:bodyPr/>
          <a:lstStyle/>
          <a:p>
            <a:pPr>
              <a:defRPr/>
            </a:pPr>
            <a:r>
              <a:rPr lang="en-US"/>
              <a:t>PB/Solvent Still.pptx</a:t>
            </a:r>
          </a:p>
        </p:txBody>
      </p:sp>
      <p:sp>
        <p:nvSpPr>
          <p:cNvPr id="7" name="Slide Number Placeholder 6">
            <a:extLst>
              <a:ext uri="{FF2B5EF4-FFF2-40B4-BE49-F238E27FC236}">
                <a16:creationId xmlns:a16="http://schemas.microsoft.com/office/drawing/2014/main" id="{FCEB4031-303D-675F-BCB6-F74DBBF5F359}"/>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795209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A2CE-8323-2A8D-EFFF-24B832C0FE9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6B1F16-70B1-B12D-EC1D-B7E07A64DB4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8127F54-908C-F49D-768C-4D095698A2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7395812-59AA-E1B9-3512-5E56F7E718A2}"/>
              </a:ext>
            </a:extLst>
          </p:cNvPr>
          <p:cNvSpPr>
            <a:spLocks noGrp="1"/>
          </p:cNvSpPr>
          <p:nvPr>
            <p:ph type="dt" sz="half" idx="10"/>
          </p:nvPr>
        </p:nvSpPr>
        <p:spPr/>
        <p:txBody>
          <a:bodyPr/>
          <a:lstStyle/>
          <a:p>
            <a:fld id="{648F14CA-ED9D-4604-9D9B-F51CEA0ADBDC}" type="datetimeFigureOut">
              <a:rPr lang="en-IN" smtClean="0"/>
              <a:t>18-09-2023</a:t>
            </a:fld>
            <a:endParaRPr lang="en-IN"/>
          </a:p>
        </p:txBody>
      </p:sp>
      <p:sp>
        <p:nvSpPr>
          <p:cNvPr id="6" name="Footer Placeholder 5">
            <a:extLst>
              <a:ext uri="{FF2B5EF4-FFF2-40B4-BE49-F238E27FC236}">
                <a16:creationId xmlns:a16="http://schemas.microsoft.com/office/drawing/2014/main" id="{1E826740-7302-9015-B851-5F27A3A9B24D}"/>
              </a:ext>
            </a:extLst>
          </p:cNvPr>
          <p:cNvSpPr>
            <a:spLocks noGrp="1"/>
          </p:cNvSpPr>
          <p:nvPr>
            <p:ph type="ftr" sz="quarter" idx="11"/>
          </p:nvPr>
        </p:nvSpPr>
        <p:spPr/>
        <p:txBody>
          <a:bodyPr/>
          <a:lstStyle/>
          <a:p>
            <a:pPr>
              <a:defRPr/>
            </a:pPr>
            <a:r>
              <a:rPr lang="en-US"/>
              <a:t>PB/Solvent Still.pptx</a:t>
            </a:r>
          </a:p>
        </p:txBody>
      </p:sp>
      <p:sp>
        <p:nvSpPr>
          <p:cNvPr id="7" name="Slide Number Placeholder 6">
            <a:extLst>
              <a:ext uri="{FF2B5EF4-FFF2-40B4-BE49-F238E27FC236}">
                <a16:creationId xmlns:a16="http://schemas.microsoft.com/office/drawing/2014/main" id="{3761F129-4473-85A3-ADEB-F060220EC468}"/>
              </a:ext>
            </a:extLst>
          </p:cNvPr>
          <p:cNvSpPr>
            <a:spLocks noGrp="1"/>
          </p:cNvSpPr>
          <p:nvPr>
            <p:ph type="sldNum" sz="quarter" idx="12"/>
          </p:nvPr>
        </p:nvSpPr>
        <p:spPr/>
        <p:txBody>
          <a:bodyPr/>
          <a:lstStyle/>
          <a:p>
            <a:fld id="{6530B79B-81BB-40DF-A756-60D6657B76BA}" type="slidenum">
              <a:rPr lang="en-IN" smtClean="0"/>
              <a:t>‹#›</a:t>
            </a:fld>
            <a:endParaRPr lang="en-IN"/>
          </a:p>
        </p:txBody>
      </p:sp>
    </p:spTree>
    <p:extLst>
      <p:ext uri="{BB962C8B-B14F-4D97-AF65-F5344CB8AC3E}">
        <p14:creationId xmlns:p14="http://schemas.microsoft.com/office/powerpoint/2010/main" val="287464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EF18E-81CC-AB95-ED5D-B9AF8057BAD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75D385-CA8F-29F1-7480-6E297262974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854C1-8AB4-4710-5387-71AEF722043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E04811C5-BC72-ACF7-BDAB-E00CA8871A6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CA"/>
              <a:t>PB/Solvent Still.pptx</a:t>
            </a:r>
          </a:p>
        </p:txBody>
      </p:sp>
      <p:sp>
        <p:nvSpPr>
          <p:cNvPr id="6" name="Slide Number Placeholder 5">
            <a:extLst>
              <a:ext uri="{FF2B5EF4-FFF2-40B4-BE49-F238E27FC236}">
                <a16:creationId xmlns:a16="http://schemas.microsoft.com/office/drawing/2014/main" id="{7C133338-FFA1-220E-F372-775ED27ECA9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30B79B-81BB-40DF-A756-60D6657B76BA}" type="slidenum">
              <a:rPr lang="en-IN" smtClean="0"/>
              <a:t>‹#›</a:t>
            </a:fld>
            <a:endParaRPr lang="en-IN"/>
          </a:p>
        </p:txBody>
      </p:sp>
    </p:spTree>
    <p:extLst>
      <p:ext uri="{BB962C8B-B14F-4D97-AF65-F5344CB8AC3E}">
        <p14:creationId xmlns:p14="http://schemas.microsoft.com/office/powerpoint/2010/main" val="2281287040"/>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EF18E-81CC-AB95-ED5D-B9AF8057BAD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75D385-CA8F-29F1-7480-6E297262974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0854C1-8AB4-4710-5387-71AEF722043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48F14CA-ED9D-4604-9D9B-F51CEA0ADBDC}" type="datetimeFigureOut">
              <a:rPr lang="en-IN" smtClean="0"/>
              <a:t>18-09-2023</a:t>
            </a:fld>
            <a:endParaRPr lang="en-IN"/>
          </a:p>
        </p:txBody>
      </p:sp>
      <p:sp>
        <p:nvSpPr>
          <p:cNvPr id="5" name="Footer Placeholder 4">
            <a:extLst>
              <a:ext uri="{FF2B5EF4-FFF2-40B4-BE49-F238E27FC236}">
                <a16:creationId xmlns:a16="http://schemas.microsoft.com/office/drawing/2014/main" id="{E04811C5-BC72-ACF7-BDAB-E00CA8871A6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CA"/>
              <a:t>PB/Solvent Still.pptx</a:t>
            </a:r>
          </a:p>
        </p:txBody>
      </p:sp>
      <p:sp>
        <p:nvSpPr>
          <p:cNvPr id="6" name="Slide Number Placeholder 5">
            <a:extLst>
              <a:ext uri="{FF2B5EF4-FFF2-40B4-BE49-F238E27FC236}">
                <a16:creationId xmlns:a16="http://schemas.microsoft.com/office/drawing/2014/main" id="{7C133338-FFA1-220E-F372-775ED27ECA9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30B79B-81BB-40DF-A756-60D6657B76BA}" type="slidenum">
              <a:rPr lang="en-IN" smtClean="0"/>
              <a:t>‹#›</a:t>
            </a:fld>
            <a:endParaRPr lang="en-IN"/>
          </a:p>
        </p:txBody>
      </p:sp>
    </p:spTree>
    <p:extLst>
      <p:ext uri="{BB962C8B-B14F-4D97-AF65-F5344CB8AC3E}">
        <p14:creationId xmlns:p14="http://schemas.microsoft.com/office/powerpoint/2010/main" val="77044694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693" r:id="rId12"/>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3" Type="http://schemas.openxmlformats.org/officeDocument/2006/relationships/hyperlink" Target="https://en.wikipedia.org/wiki/Lipofuscin" TargetMode="External"/><Relationship Id="rId7" Type="http://schemas.openxmlformats.org/officeDocument/2006/relationships/image" Target="../media/image12.jpeg"/><Relationship Id="rId12" Type="http://schemas.openxmlformats.org/officeDocument/2006/relationships/image" Target="../media/image17.jpeg"/><Relationship Id="rId2" Type="http://schemas.openxmlformats.org/officeDocument/2006/relationships/hyperlink" Target="https://en.wikipedia.org/wiki/Neurodegenerative_disorder" TargetMode="External"/><Relationship Id="rId1" Type="http://schemas.openxmlformats.org/officeDocument/2006/relationships/slideLayout" Target="../slideLayouts/slideLayout12.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p:cNvSpPr>
            <a:spLocks noGrp="1"/>
          </p:cNvSpPr>
          <p:nvPr>
            <p:ph type="title"/>
          </p:nvPr>
        </p:nvSpPr>
        <p:spPr>
          <a:xfrm>
            <a:off x="686272" y="2375449"/>
            <a:ext cx="6553200" cy="914400"/>
          </a:xfrm>
        </p:spPr>
        <p:txBody>
          <a:bodyPr wrap="square" anchor="ctr">
            <a:normAutofit/>
          </a:bodyPr>
          <a:lstStyle/>
          <a:p>
            <a:r>
              <a:rPr lang="en-US" b="1" dirty="0">
                <a:latin typeface="Times New Roman" panose="02020603050405020304" pitchFamily="18" charset="0"/>
                <a:cs typeface="Times New Roman" panose="02020603050405020304" pitchFamily="18" charset="0"/>
              </a:rPr>
              <a:t>Kiran Franklin G</a:t>
            </a:r>
          </a:p>
        </p:txBody>
      </p:sp>
      <p:sp>
        <p:nvSpPr>
          <p:cNvPr id="2" name="Title">
            <a:extLst>
              <a:ext uri="{FF2B5EF4-FFF2-40B4-BE49-F238E27FC236}">
                <a16:creationId xmlns:a16="http://schemas.microsoft.com/office/drawing/2014/main" id="{5C666463-083F-BBF1-14BA-EB03B018EA42}"/>
              </a:ext>
            </a:extLst>
          </p:cNvPr>
          <p:cNvSpPr txBox="1">
            <a:spLocks/>
          </p:cNvSpPr>
          <p:nvPr/>
        </p:nvSpPr>
        <p:spPr bwMode="auto">
          <a:xfrm>
            <a:off x="685949" y="3022811"/>
            <a:ext cx="2661917" cy="596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1400" b="1" kern="0" dirty="0">
                <a:latin typeface="Times New Roman" panose="02020603050405020304" pitchFamily="18" charset="0"/>
                <a:cs typeface="Times New Roman" panose="02020603050405020304" pitchFamily="18" charset="0"/>
              </a:rPr>
              <a:t>Senior Research Associate, </a:t>
            </a:r>
            <a:r>
              <a:rPr lang="en-US" sz="1400" b="1" kern="0" dirty="0" err="1">
                <a:latin typeface="Times New Roman" panose="02020603050405020304" pitchFamily="18" charset="0"/>
                <a:cs typeface="Times New Roman" panose="02020603050405020304" pitchFamily="18" charset="0"/>
              </a:rPr>
              <a:t>Excelra</a:t>
            </a:r>
            <a:r>
              <a:rPr lang="en-US" sz="1400" b="1" kern="0" dirty="0">
                <a:latin typeface="Times New Roman" panose="02020603050405020304" pitchFamily="18" charset="0"/>
                <a:cs typeface="Times New Roman" panose="02020603050405020304" pitchFamily="18" charset="0"/>
              </a:rPr>
              <a:t>  </a:t>
            </a:r>
          </a:p>
          <a:p>
            <a:r>
              <a:rPr lang="en-US" sz="1400" b="1" kern="0" dirty="0">
                <a:latin typeface="Times New Roman" panose="02020603050405020304" pitchFamily="18" charset="0"/>
                <a:cs typeface="Times New Roman" panose="02020603050405020304" pitchFamily="18" charset="0"/>
              </a:rPr>
              <a:t>18</a:t>
            </a:r>
            <a:r>
              <a:rPr lang="en-US" sz="1400" b="1" kern="0" baseline="30000" dirty="0">
                <a:latin typeface="Times New Roman" panose="02020603050405020304" pitchFamily="18" charset="0"/>
                <a:cs typeface="Times New Roman" panose="02020603050405020304" pitchFamily="18" charset="0"/>
              </a:rPr>
              <a:t>th</a:t>
            </a:r>
            <a:r>
              <a:rPr lang="en-US" sz="1400" b="1" kern="0" dirty="0">
                <a:latin typeface="Times New Roman" panose="02020603050405020304" pitchFamily="18" charset="0"/>
                <a:cs typeface="Times New Roman" panose="02020603050405020304" pitchFamily="18" charset="0"/>
              </a:rPr>
              <a:t> Sept 2023</a:t>
            </a:r>
          </a:p>
        </p:txBody>
      </p:sp>
    </p:spTree>
    <p:extLst>
      <p:ext uri="{BB962C8B-B14F-4D97-AF65-F5344CB8AC3E}">
        <p14:creationId xmlns:p14="http://schemas.microsoft.com/office/powerpoint/2010/main" val="3656623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0BA8-313F-B768-8F22-67FA635EC055}"/>
              </a:ext>
            </a:extLst>
          </p:cNvPr>
          <p:cNvSpPr>
            <a:spLocks noGrp="1"/>
          </p:cNvSpPr>
          <p:nvPr>
            <p:ph type="title"/>
          </p:nvPr>
        </p:nvSpPr>
        <p:spPr>
          <a:xfrm>
            <a:off x="323528" y="2924944"/>
            <a:ext cx="6553200" cy="914400"/>
          </a:xfrm>
        </p:spPr>
        <p:txBody>
          <a:bodyPr/>
          <a:lstStyle/>
          <a:p>
            <a:r>
              <a:rPr lang="en-IN" dirty="0"/>
              <a:t>Back-up</a:t>
            </a:r>
          </a:p>
        </p:txBody>
      </p:sp>
    </p:spTree>
    <p:extLst>
      <p:ext uri="{BB962C8B-B14F-4D97-AF65-F5344CB8AC3E}">
        <p14:creationId xmlns:p14="http://schemas.microsoft.com/office/powerpoint/2010/main" val="3035938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563D-6E99-6D2C-6B98-D07CB02602EA}"/>
              </a:ext>
            </a:extLst>
          </p:cNvPr>
          <p:cNvSpPr>
            <a:spLocks noGrp="1"/>
          </p:cNvSpPr>
          <p:nvPr>
            <p:ph type="title"/>
          </p:nvPr>
        </p:nvSpPr>
        <p:spPr>
          <a:xfrm>
            <a:off x="179512" y="0"/>
            <a:ext cx="6553200" cy="914400"/>
          </a:xfrm>
        </p:spPr>
        <p:txBody>
          <a:bodyPr/>
          <a:lstStyle/>
          <a:p>
            <a:r>
              <a:rPr lang="en-IN" sz="2000" dirty="0" err="1">
                <a:latin typeface="Times New Roman" panose="02020603050405020304" pitchFamily="18" charset="0"/>
                <a:cs typeface="Times New Roman" panose="02020603050405020304" pitchFamily="18" charset="0"/>
              </a:rPr>
              <a:t>BoltChem</a:t>
            </a:r>
            <a:r>
              <a:rPr lang="en-IN" sz="2000" dirty="0">
                <a:latin typeface="Times New Roman" panose="02020603050405020304" pitchFamily="18" charset="0"/>
                <a:cs typeface="Times New Roman" panose="02020603050405020304" pitchFamily="18" charset="0"/>
              </a:rPr>
              <a:t> : </a:t>
            </a:r>
            <a:r>
              <a:rPr lang="en-US" sz="2000" b="1" dirty="0">
                <a:solidFill>
                  <a:srgbClr val="501F84"/>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powered platform developed with data driven approaches and emphasis on multi objective optimization</a:t>
            </a:r>
            <a:r>
              <a:rPr lang="en-US" sz="2000" b="1" dirty="0">
                <a:solidFill>
                  <a:srgbClr val="501F84"/>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3074" name="Picture 2" descr="...">
            <a:extLst>
              <a:ext uri="{FF2B5EF4-FFF2-40B4-BE49-F238E27FC236}">
                <a16:creationId xmlns:a16="http://schemas.microsoft.com/office/drawing/2014/main" id="{E281BEFD-027B-3B67-3FE7-A1B823478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9928"/>
            <a:ext cx="9144000" cy="2976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08507982-AB40-B4BC-67A5-26941096F134}"/>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inherit"/>
              </a:rPr>
              <a:t>git remote set-url origin</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58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002" y="775845"/>
            <a:ext cx="3636191" cy="504009"/>
          </a:xfrm>
        </p:spPr>
        <p:txBody>
          <a:bodyPr/>
          <a:lstStyle/>
          <a:p>
            <a:r>
              <a:rPr lang="en-IN" sz="1800" dirty="0">
                <a:latin typeface="Times New Roman" panose="02020603050405020304" pitchFamily="18" charset="0"/>
                <a:cs typeface="Times New Roman" panose="02020603050405020304" pitchFamily="18" charset="0"/>
              </a:rPr>
              <a:t>Systems and methods:</a:t>
            </a:r>
            <a:endParaRPr lang="en-US" sz="1800" dirty="0">
              <a:latin typeface="Times New Roman" panose="02020603050405020304" pitchFamily="18" charset="0"/>
              <a:cs typeface="Times New Roman" panose="02020603050405020304" pitchFamily="18" charset="0"/>
            </a:endParaRPr>
          </a:p>
        </p:txBody>
      </p:sp>
      <p:sp>
        <p:nvSpPr>
          <p:cNvPr id="4" name="Snip and Round Single Corner Rectangle 3"/>
          <p:cNvSpPr/>
          <p:nvPr/>
        </p:nvSpPr>
        <p:spPr>
          <a:xfrm>
            <a:off x="3027317" y="1091030"/>
            <a:ext cx="1685109" cy="438383"/>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err="1"/>
              <a:t>Uniport</a:t>
            </a:r>
            <a:endParaRPr lang="en-US" sz="1800" dirty="0"/>
          </a:p>
        </p:txBody>
      </p:sp>
      <p:sp>
        <p:nvSpPr>
          <p:cNvPr id="5" name="Snip and Round Single Corner Rectangle 4"/>
          <p:cNvSpPr/>
          <p:nvPr/>
        </p:nvSpPr>
        <p:spPr>
          <a:xfrm>
            <a:off x="3027317" y="1853409"/>
            <a:ext cx="1685109" cy="447403"/>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err="1"/>
              <a:t>Protpram</a:t>
            </a:r>
            <a:endParaRPr lang="en-US" sz="1800" dirty="0"/>
          </a:p>
        </p:txBody>
      </p:sp>
      <p:sp>
        <p:nvSpPr>
          <p:cNvPr id="6" name="Snip and Round Single Corner Rectangle 5"/>
          <p:cNvSpPr/>
          <p:nvPr/>
        </p:nvSpPr>
        <p:spPr>
          <a:xfrm>
            <a:off x="4102227" y="5399583"/>
            <a:ext cx="1685109" cy="444956"/>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Analysis</a:t>
            </a:r>
            <a:endParaRPr lang="en-US" sz="1800" dirty="0"/>
          </a:p>
        </p:txBody>
      </p:sp>
      <p:sp>
        <p:nvSpPr>
          <p:cNvPr id="7" name="Snip and Round Single Corner Rectangle 6"/>
          <p:cNvSpPr/>
          <p:nvPr/>
        </p:nvSpPr>
        <p:spPr>
          <a:xfrm>
            <a:off x="3027317" y="3268103"/>
            <a:ext cx="1685109" cy="491257"/>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I-</a:t>
            </a:r>
            <a:r>
              <a:rPr lang="en-IN" sz="1800" dirty="0" err="1"/>
              <a:t>Tasser</a:t>
            </a:r>
            <a:endParaRPr lang="en-US" sz="1800" dirty="0"/>
          </a:p>
        </p:txBody>
      </p:sp>
      <p:sp>
        <p:nvSpPr>
          <p:cNvPr id="8" name="Snip and Round Single Corner Rectangle 7"/>
          <p:cNvSpPr/>
          <p:nvPr/>
        </p:nvSpPr>
        <p:spPr>
          <a:xfrm>
            <a:off x="4026626" y="4687136"/>
            <a:ext cx="1685109" cy="458717"/>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err="1"/>
              <a:t>PDBSum</a:t>
            </a:r>
            <a:endParaRPr lang="en-US" sz="1800" dirty="0"/>
          </a:p>
        </p:txBody>
      </p:sp>
      <p:sp>
        <p:nvSpPr>
          <p:cNvPr id="9" name="Snip and Round Single Corner Rectangle 8"/>
          <p:cNvSpPr/>
          <p:nvPr/>
        </p:nvSpPr>
        <p:spPr>
          <a:xfrm>
            <a:off x="1763688" y="2589135"/>
            <a:ext cx="3399893" cy="498242"/>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err="1"/>
              <a:t>Sopma,Jpred</a:t>
            </a:r>
            <a:r>
              <a:rPr lang="en-IN" sz="1800" dirty="0"/>
              <a:t>, </a:t>
            </a:r>
            <a:r>
              <a:rPr lang="en-IN" sz="1800" dirty="0" err="1"/>
              <a:t>PredictProtein</a:t>
            </a:r>
            <a:r>
              <a:rPr lang="en-IN" sz="1800" dirty="0"/>
              <a:t>, </a:t>
            </a:r>
            <a:r>
              <a:rPr lang="en-IN" sz="1800" dirty="0" err="1"/>
              <a:t>MeMe</a:t>
            </a:r>
            <a:r>
              <a:rPr lang="en-IN" sz="1800" dirty="0"/>
              <a:t> &amp; </a:t>
            </a:r>
            <a:r>
              <a:rPr lang="en-IN" sz="1800" dirty="0" err="1"/>
              <a:t>ConSruf</a:t>
            </a:r>
            <a:endParaRPr lang="en-US" sz="1800" dirty="0"/>
          </a:p>
        </p:txBody>
      </p:sp>
      <p:sp>
        <p:nvSpPr>
          <p:cNvPr id="10" name="Snip and Round Single Corner Rectangle 9"/>
          <p:cNvSpPr/>
          <p:nvPr/>
        </p:nvSpPr>
        <p:spPr>
          <a:xfrm>
            <a:off x="4026626" y="3948701"/>
            <a:ext cx="1685109" cy="524045"/>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HADDOCK</a:t>
            </a:r>
            <a:endParaRPr lang="en-US" sz="1800" dirty="0"/>
          </a:p>
        </p:txBody>
      </p:sp>
      <p:sp>
        <p:nvSpPr>
          <p:cNvPr id="11" name="Snip and Round Single Corner Rectangle 10"/>
          <p:cNvSpPr/>
          <p:nvPr/>
        </p:nvSpPr>
        <p:spPr>
          <a:xfrm>
            <a:off x="5270393" y="2667034"/>
            <a:ext cx="1685109" cy="438383"/>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String</a:t>
            </a:r>
            <a:endParaRPr lang="en-US" sz="1800" dirty="0"/>
          </a:p>
        </p:txBody>
      </p:sp>
      <p:sp>
        <p:nvSpPr>
          <p:cNvPr id="12" name="Snip and Round Single Corner Rectangle 11"/>
          <p:cNvSpPr/>
          <p:nvPr/>
        </p:nvSpPr>
        <p:spPr>
          <a:xfrm>
            <a:off x="5270393" y="3231123"/>
            <a:ext cx="1685109" cy="475913"/>
          </a:xfrm>
          <a:prstGeom prst="snipRoundRect">
            <a:avLst/>
          </a:prstGeom>
          <a:effectLst>
            <a:outerShdw blurRad="50800" dist="38100" dir="2700000" algn="tl" rotWithShape="0">
              <a:prstClr val="black">
                <a:alpha val="40000"/>
              </a:prstClr>
            </a:outerShdw>
          </a:effectLst>
          <a:scene3d>
            <a:camera prst="obliqueTop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DAG1  wild type &amp; mutant</a:t>
            </a:r>
            <a:endParaRPr lang="en-US" sz="1800" dirty="0"/>
          </a:p>
        </p:txBody>
      </p:sp>
      <p:sp>
        <p:nvSpPr>
          <p:cNvPr id="14" name="Down Arrow 13"/>
          <p:cNvSpPr/>
          <p:nvPr/>
        </p:nvSpPr>
        <p:spPr>
          <a:xfrm>
            <a:off x="3834621" y="1605871"/>
            <a:ext cx="68580" cy="1585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5" name="Down Arrow 14"/>
          <p:cNvSpPr/>
          <p:nvPr/>
        </p:nvSpPr>
        <p:spPr>
          <a:xfrm>
            <a:off x="3800331" y="2431963"/>
            <a:ext cx="68580" cy="1348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Down Arrow 15"/>
          <p:cNvSpPr/>
          <p:nvPr/>
        </p:nvSpPr>
        <p:spPr>
          <a:xfrm>
            <a:off x="3800331" y="3098688"/>
            <a:ext cx="68580" cy="163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7" name="Down Arrow 16"/>
          <p:cNvSpPr/>
          <p:nvPr/>
        </p:nvSpPr>
        <p:spPr>
          <a:xfrm>
            <a:off x="4291149" y="3770671"/>
            <a:ext cx="68580" cy="163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8" name="Down Arrow 17"/>
          <p:cNvSpPr/>
          <p:nvPr/>
        </p:nvSpPr>
        <p:spPr>
          <a:xfrm>
            <a:off x="5463540" y="3748160"/>
            <a:ext cx="68580" cy="163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 name="Down Arrow 18"/>
          <p:cNvSpPr/>
          <p:nvPr/>
        </p:nvSpPr>
        <p:spPr>
          <a:xfrm>
            <a:off x="6044367" y="3116728"/>
            <a:ext cx="68580" cy="163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 name="Down Arrow 19"/>
          <p:cNvSpPr/>
          <p:nvPr/>
        </p:nvSpPr>
        <p:spPr>
          <a:xfrm>
            <a:off x="4800600" y="4498060"/>
            <a:ext cx="68580" cy="1630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1" name="Down Arrow 20"/>
          <p:cNvSpPr/>
          <p:nvPr/>
        </p:nvSpPr>
        <p:spPr>
          <a:xfrm>
            <a:off x="4790803" y="5176388"/>
            <a:ext cx="78377" cy="1838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 name="TextBox 23">
            <a:extLst>
              <a:ext uri="{FF2B5EF4-FFF2-40B4-BE49-F238E27FC236}">
                <a16:creationId xmlns:a16="http://schemas.microsoft.com/office/drawing/2014/main" id="{D2805D40-E10E-8EE6-0D1B-F3820B646C72}"/>
              </a:ext>
            </a:extLst>
          </p:cNvPr>
          <p:cNvSpPr txBox="1"/>
          <p:nvPr/>
        </p:nvSpPr>
        <p:spPr>
          <a:xfrm>
            <a:off x="233681" y="0"/>
            <a:ext cx="8442775" cy="769441"/>
          </a:xfrm>
          <a:prstGeom prst="rect">
            <a:avLst/>
          </a:prstGeom>
          <a:noFill/>
        </p:spPr>
        <p:txBody>
          <a:bodyPr wrap="square">
            <a:spAutoFit/>
          </a:bodyPr>
          <a:lstStyle/>
          <a:p>
            <a:r>
              <a:rPr lang="en-IN" sz="2000" dirty="0">
                <a:solidFill>
                  <a:srgbClr val="990000"/>
                </a:solidFill>
                <a:latin typeface="Times New Roman" panose="02020603050405020304" pitchFamily="18" charset="0"/>
                <a:cs typeface="Times New Roman" panose="02020603050405020304" pitchFamily="18" charset="0"/>
              </a:rPr>
              <a:t>Insilco study on human delta </a:t>
            </a:r>
            <a:r>
              <a:rPr lang="en-IN" sz="2000" dirty="0" err="1">
                <a:solidFill>
                  <a:srgbClr val="990000"/>
                </a:solidFill>
                <a:latin typeface="Times New Roman" panose="02020603050405020304" pitchFamily="18" charset="0"/>
                <a:cs typeface="Times New Roman" panose="02020603050405020304" pitchFamily="18" charset="0"/>
              </a:rPr>
              <a:t>sarcoglycan</a:t>
            </a:r>
            <a:r>
              <a:rPr lang="en-IN" sz="2000" dirty="0">
                <a:solidFill>
                  <a:srgbClr val="990000"/>
                </a:solidFill>
                <a:latin typeface="Times New Roman" panose="02020603050405020304" pitchFamily="18" charset="0"/>
                <a:cs typeface="Times New Roman" panose="02020603050405020304" pitchFamily="18" charset="0"/>
              </a:rPr>
              <a:t> protein involved in Limb Girdle Muscular Dystrophy</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95534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Text Box 13"/>
          <p:cNvSpPr txBox="1">
            <a:spLocks noChangeArrowheads="1"/>
          </p:cNvSpPr>
          <p:nvPr/>
        </p:nvSpPr>
        <p:spPr bwMode="auto">
          <a:xfrm>
            <a:off x="190169" y="6094016"/>
            <a:ext cx="1523669" cy="571169"/>
          </a:xfrm>
          <a:prstGeom prst="rect">
            <a:avLst/>
          </a:prstGeom>
          <a:solidFill>
            <a:srgbClr val="CCECFF"/>
          </a:solidFill>
          <a:ln w="19050">
            <a:noFill/>
            <a:prstDash val="dash"/>
            <a:miter lim="800000"/>
            <a:headEnd/>
            <a:tailEnd/>
          </a:ln>
          <a:effectLst/>
        </p:spPr>
        <p:txBody>
          <a:bodyPr lIns="47625" tIns="47625" rIns="47625" bIns="47625"/>
          <a:lstStyle/>
          <a:p>
            <a:pPr defTabSz="190470"/>
            <a:r>
              <a:rPr lang="en-US" sz="583">
                <a:solidFill>
                  <a:srgbClr val="000000"/>
                </a:solidFill>
                <a:latin typeface="Arial" charset="0"/>
                <a:ea typeface="+mn-ea"/>
              </a:rPr>
              <a:t>&lt;your name&gt;</a:t>
            </a:r>
          </a:p>
          <a:p>
            <a:pPr defTabSz="190470"/>
            <a:r>
              <a:rPr lang="en-US" sz="583">
                <a:solidFill>
                  <a:srgbClr val="000000"/>
                </a:solidFill>
                <a:latin typeface="Arial" charset="0"/>
                <a:ea typeface="+mn-ea"/>
              </a:rPr>
              <a:t>&lt;organization name&gt;</a:t>
            </a:r>
          </a:p>
          <a:p>
            <a:pPr defTabSz="190470"/>
            <a:r>
              <a:rPr lang="en-US" sz="583">
                <a:solidFill>
                  <a:srgbClr val="000000"/>
                </a:solidFill>
                <a:latin typeface="Arial" charset="0"/>
                <a:ea typeface="+mn-ea"/>
              </a:rPr>
              <a:t>Email: </a:t>
            </a:r>
          </a:p>
          <a:p>
            <a:pPr defTabSz="190470"/>
            <a:r>
              <a:rPr lang="en-US" sz="583">
                <a:solidFill>
                  <a:srgbClr val="000000"/>
                </a:solidFill>
                <a:latin typeface="Arial" charset="0"/>
                <a:ea typeface="+mn-ea"/>
              </a:rPr>
              <a:t>Phone: </a:t>
            </a:r>
          </a:p>
          <a:p>
            <a:pPr defTabSz="190470"/>
            <a:r>
              <a:rPr lang="en-US" sz="583">
                <a:solidFill>
                  <a:srgbClr val="000000"/>
                </a:solidFill>
                <a:latin typeface="Arial" charset="0"/>
                <a:ea typeface="+mn-ea"/>
              </a:rPr>
              <a:t>Website: </a:t>
            </a:r>
          </a:p>
        </p:txBody>
      </p:sp>
      <p:sp>
        <p:nvSpPr>
          <p:cNvPr id="1048584" name="Text Box 14"/>
          <p:cNvSpPr txBox="1">
            <a:spLocks noChangeArrowheads="1"/>
          </p:cNvSpPr>
          <p:nvPr/>
        </p:nvSpPr>
        <p:spPr bwMode="auto">
          <a:xfrm>
            <a:off x="190500" y="1428750"/>
            <a:ext cx="1523669" cy="3997120"/>
          </a:xfrm>
          <a:prstGeom prst="rect">
            <a:avLst/>
          </a:prstGeom>
          <a:solidFill>
            <a:srgbClr val="CCECFF"/>
          </a:solidFill>
          <a:ln w="19050">
            <a:noFill/>
            <a:prstDash val="dash"/>
            <a:miter lim="800000"/>
            <a:headEnd/>
            <a:tailEnd/>
          </a:ln>
          <a:effectLst/>
        </p:spPr>
        <p:txBody>
          <a:bodyPr lIns="47625" tIns="47625" rIns="47625" bIns="47625">
            <a:spAutoFit/>
          </a:bodyPr>
          <a:lstStyle/>
          <a:p>
            <a:pPr defTabSz="190470"/>
            <a:r>
              <a:rPr lang="en-US" sz="667" dirty="0">
                <a:solidFill>
                  <a:srgbClr val="000000"/>
                </a:solidFill>
                <a:latin typeface="Arial" charset="0"/>
                <a:ea typeface="+mn-ea"/>
              </a:rPr>
              <a:t>NCL1 is also called an infantile neuronal </a:t>
            </a:r>
            <a:r>
              <a:rPr lang="en-US" sz="667" dirty="0" err="1">
                <a:solidFill>
                  <a:srgbClr val="000000"/>
                </a:solidFill>
                <a:latin typeface="Arial" charset="0"/>
                <a:ea typeface="+mn-ea"/>
              </a:rPr>
              <a:t>ceroid</a:t>
            </a:r>
            <a:r>
              <a:rPr lang="en-US" sz="667" dirty="0">
                <a:solidFill>
                  <a:srgbClr val="000000"/>
                </a:solidFill>
                <a:latin typeface="Arial" charset="0"/>
                <a:ea typeface="+mn-ea"/>
              </a:rPr>
              <a:t> </a:t>
            </a:r>
            <a:r>
              <a:rPr lang="en-US" sz="667" dirty="0" err="1">
                <a:solidFill>
                  <a:srgbClr val="000000"/>
                </a:solidFill>
                <a:latin typeface="Arial" charset="0"/>
                <a:ea typeface="+mn-ea"/>
              </a:rPr>
              <a:t>lipofusionosis</a:t>
            </a:r>
            <a:r>
              <a:rPr lang="en-US" sz="667" dirty="0">
                <a:solidFill>
                  <a:srgbClr val="000000"/>
                </a:solidFill>
                <a:latin typeface="Arial" charset="0"/>
                <a:ea typeface="+mn-ea"/>
              </a:rPr>
              <a:t> (INCL), occurs due to functional changes of the enzyme </a:t>
            </a:r>
            <a:r>
              <a:rPr lang="en-US" sz="667" dirty="0" err="1">
                <a:solidFill>
                  <a:srgbClr val="000000"/>
                </a:solidFill>
                <a:latin typeface="Arial" charset="0"/>
                <a:ea typeface="+mn-ea"/>
              </a:rPr>
              <a:t>palmitoyl</a:t>
            </a:r>
            <a:r>
              <a:rPr lang="en-US" sz="667" dirty="0">
                <a:solidFill>
                  <a:srgbClr val="000000"/>
                </a:solidFill>
                <a:latin typeface="Arial" charset="0"/>
                <a:ea typeface="+mn-ea"/>
              </a:rPr>
              <a:t>-protein </a:t>
            </a:r>
            <a:r>
              <a:rPr lang="en-US" sz="667" dirty="0" err="1">
                <a:solidFill>
                  <a:srgbClr val="000000"/>
                </a:solidFill>
                <a:latin typeface="Arial" charset="0"/>
                <a:ea typeface="+mn-ea"/>
              </a:rPr>
              <a:t>thioesterase</a:t>
            </a:r>
            <a:r>
              <a:rPr lang="en-US" sz="667" dirty="0">
                <a:solidFill>
                  <a:srgbClr val="000000"/>
                </a:solidFill>
                <a:latin typeface="Arial" charset="0"/>
                <a:ea typeface="+mn-ea"/>
              </a:rPr>
              <a:t> 1 (PPT1) due to mutation in the PPT1 gene. PPT1 is a </a:t>
            </a:r>
            <a:r>
              <a:rPr lang="en-US" sz="667" dirty="0" err="1">
                <a:solidFill>
                  <a:srgbClr val="000000"/>
                </a:solidFill>
                <a:latin typeface="Arial" charset="0"/>
                <a:ea typeface="+mn-ea"/>
              </a:rPr>
              <a:t>lysosomal</a:t>
            </a:r>
            <a:r>
              <a:rPr lang="en-US" sz="667" dirty="0">
                <a:solidFill>
                  <a:srgbClr val="000000"/>
                </a:solidFill>
                <a:latin typeface="Arial" charset="0"/>
                <a:ea typeface="+mn-ea"/>
              </a:rPr>
              <a:t> long-chain fatty </a:t>
            </a:r>
            <a:r>
              <a:rPr lang="en-US" sz="667" dirty="0" err="1">
                <a:solidFill>
                  <a:srgbClr val="000000"/>
                </a:solidFill>
                <a:latin typeface="Arial" charset="0"/>
                <a:ea typeface="+mn-ea"/>
              </a:rPr>
              <a:t>acyl</a:t>
            </a:r>
            <a:r>
              <a:rPr lang="en-US" sz="667" dirty="0">
                <a:solidFill>
                  <a:srgbClr val="000000"/>
                </a:solidFill>
                <a:latin typeface="Arial" charset="0"/>
                <a:ea typeface="+mn-ea"/>
              </a:rPr>
              <a:t> </a:t>
            </a:r>
            <a:r>
              <a:rPr lang="en-US" sz="667" dirty="0" err="1">
                <a:solidFill>
                  <a:srgbClr val="000000"/>
                </a:solidFill>
                <a:latin typeface="Arial" charset="0"/>
                <a:ea typeface="+mn-ea"/>
              </a:rPr>
              <a:t>hydrolase</a:t>
            </a:r>
            <a:r>
              <a:rPr lang="en-US" sz="667" dirty="0">
                <a:solidFill>
                  <a:srgbClr val="000000"/>
                </a:solidFill>
                <a:latin typeface="Arial" charset="0"/>
                <a:ea typeface="+mn-ea"/>
              </a:rPr>
              <a:t> that removes fatty </a:t>
            </a:r>
            <a:r>
              <a:rPr lang="en-US" sz="667" dirty="0" err="1">
                <a:solidFill>
                  <a:srgbClr val="000000"/>
                </a:solidFill>
                <a:latin typeface="Arial" charset="0"/>
                <a:ea typeface="+mn-ea"/>
              </a:rPr>
              <a:t>acyl</a:t>
            </a:r>
            <a:r>
              <a:rPr lang="en-US" sz="667" dirty="0">
                <a:solidFill>
                  <a:srgbClr val="000000"/>
                </a:solidFill>
                <a:latin typeface="Arial" charset="0"/>
                <a:ea typeface="+mn-ea"/>
              </a:rPr>
              <a:t> groups from modified </a:t>
            </a:r>
            <a:r>
              <a:rPr lang="en-US" sz="667" dirty="0" err="1">
                <a:solidFill>
                  <a:srgbClr val="000000"/>
                </a:solidFill>
                <a:latin typeface="Arial" charset="0"/>
                <a:ea typeface="+mn-ea"/>
              </a:rPr>
              <a:t>cysteine</a:t>
            </a:r>
            <a:r>
              <a:rPr lang="en-US" sz="667" dirty="0">
                <a:solidFill>
                  <a:srgbClr val="000000"/>
                </a:solidFill>
                <a:latin typeface="Arial" charset="0"/>
                <a:ea typeface="+mn-ea"/>
              </a:rPr>
              <a:t> residues in proteins. Mutations in PPT1 protein were late found to cause infantile neuronal </a:t>
            </a:r>
            <a:r>
              <a:rPr lang="en-US" sz="667" dirty="0" err="1">
                <a:solidFill>
                  <a:srgbClr val="000000"/>
                </a:solidFill>
                <a:latin typeface="Arial" charset="0"/>
                <a:ea typeface="+mn-ea"/>
              </a:rPr>
              <a:t>ceroid</a:t>
            </a:r>
            <a:r>
              <a:rPr lang="en-US" sz="667" dirty="0">
                <a:solidFill>
                  <a:srgbClr val="000000"/>
                </a:solidFill>
                <a:latin typeface="Arial" charset="0"/>
                <a:ea typeface="+mn-ea"/>
              </a:rPr>
              <a:t> </a:t>
            </a:r>
            <a:r>
              <a:rPr lang="en-US" sz="667" dirty="0" err="1">
                <a:solidFill>
                  <a:srgbClr val="000000"/>
                </a:solidFill>
                <a:latin typeface="Arial" charset="0"/>
                <a:ea typeface="+mn-ea"/>
              </a:rPr>
              <a:t>lipofuscinosis</a:t>
            </a:r>
            <a:r>
              <a:rPr lang="en-US" sz="667" dirty="0">
                <a:solidFill>
                  <a:srgbClr val="000000"/>
                </a:solidFill>
                <a:latin typeface="Arial" charset="0"/>
                <a:ea typeface="+mn-ea"/>
              </a:rPr>
              <a:t>, a disease characterized by accumulation of amorphous granular stores in cortical neurons, prompting to blindness, seizures, and brain death by the age of three. In the present study, we obtained 9 </a:t>
            </a:r>
            <a:r>
              <a:rPr lang="en-US" sz="667" dirty="0" err="1">
                <a:solidFill>
                  <a:srgbClr val="000000"/>
                </a:solidFill>
                <a:latin typeface="Arial" charset="0"/>
                <a:ea typeface="+mn-ea"/>
              </a:rPr>
              <a:t>missense</a:t>
            </a:r>
            <a:r>
              <a:rPr lang="en-US" sz="667" dirty="0">
                <a:solidFill>
                  <a:srgbClr val="000000"/>
                </a:solidFill>
                <a:latin typeface="Arial" charset="0"/>
                <a:ea typeface="+mn-ea"/>
              </a:rPr>
              <a:t> mutations from </a:t>
            </a:r>
            <a:r>
              <a:rPr lang="en-US" sz="667" dirty="0" err="1">
                <a:solidFill>
                  <a:srgbClr val="000000"/>
                </a:solidFill>
                <a:latin typeface="Arial" charset="0"/>
                <a:ea typeface="+mn-ea"/>
              </a:rPr>
              <a:t>dbSNP</a:t>
            </a:r>
            <a:r>
              <a:rPr lang="en-US" sz="667" dirty="0">
                <a:solidFill>
                  <a:srgbClr val="000000"/>
                </a:solidFill>
                <a:latin typeface="Arial" charset="0"/>
                <a:ea typeface="+mn-ea"/>
              </a:rPr>
              <a:t> databases and applied series of comprehensive </a:t>
            </a:r>
            <a:r>
              <a:rPr lang="en-US" sz="667" dirty="0" err="1">
                <a:solidFill>
                  <a:srgbClr val="000000"/>
                </a:solidFill>
                <a:latin typeface="Arial" charset="0"/>
                <a:ea typeface="+mn-ea"/>
              </a:rPr>
              <a:t>insilico</a:t>
            </a:r>
            <a:r>
              <a:rPr lang="en-US" sz="667" dirty="0">
                <a:solidFill>
                  <a:srgbClr val="000000"/>
                </a:solidFill>
                <a:latin typeface="Arial" charset="0"/>
                <a:ea typeface="+mn-ea"/>
              </a:rPr>
              <a:t> screening methods to assess the degree of </a:t>
            </a:r>
            <a:r>
              <a:rPr lang="en-US" sz="667" dirty="0" err="1">
                <a:solidFill>
                  <a:srgbClr val="000000"/>
                </a:solidFill>
                <a:latin typeface="Arial" charset="0"/>
                <a:ea typeface="+mn-ea"/>
              </a:rPr>
              <a:t>pathogenicity</a:t>
            </a:r>
            <a:r>
              <a:rPr lang="en-US" sz="667" dirty="0">
                <a:solidFill>
                  <a:srgbClr val="000000"/>
                </a:solidFill>
                <a:latin typeface="Arial" charset="0"/>
                <a:ea typeface="+mn-ea"/>
              </a:rPr>
              <a:t> and stability. Screening of mutation is done using various filtering options like structural annotation, </a:t>
            </a:r>
            <a:r>
              <a:rPr lang="en-US" sz="667" dirty="0" err="1">
                <a:solidFill>
                  <a:srgbClr val="000000"/>
                </a:solidFill>
                <a:latin typeface="Arial" charset="0"/>
                <a:ea typeface="+mn-ea"/>
              </a:rPr>
              <a:t>Missense</a:t>
            </a:r>
            <a:r>
              <a:rPr lang="en-US" sz="667" dirty="0">
                <a:solidFill>
                  <a:srgbClr val="000000"/>
                </a:solidFill>
                <a:latin typeface="Arial" charset="0"/>
                <a:ea typeface="+mn-ea"/>
              </a:rPr>
              <a:t> and likely pathogenic. Finally from the </a:t>
            </a:r>
            <a:r>
              <a:rPr lang="en-US" sz="667" dirty="0" err="1">
                <a:solidFill>
                  <a:srgbClr val="000000"/>
                </a:solidFill>
                <a:latin typeface="Arial" charset="0"/>
                <a:ea typeface="+mn-ea"/>
              </a:rPr>
              <a:t>Insilico</a:t>
            </a:r>
            <a:r>
              <a:rPr lang="en-US" sz="667" dirty="0">
                <a:solidFill>
                  <a:srgbClr val="000000"/>
                </a:solidFill>
                <a:latin typeface="Arial" charset="0"/>
                <a:ea typeface="+mn-ea"/>
              </a:rPr>
              <a:t> screening, we found five </a:t>
            </a:r>
            <a:r>
              <a:rPr lang="en-US" sz="667" dirty="0" err="1">
                <a:solidFill>
                  <a:srgbClr val="000000"/>
                </a:solidFill>
                <a:latin typeface="Arial" charset="0"/>
                <a:ea typeface="+mn-ea"/>
              </a:rPr>
              <a:t>missense</a:t>
            </a:r>
            <a:r>
              <a:rPr lang="en-US" sz="667" dirty="0">
                <a:solidFill>
                  <a:srgbClr val="000000"/>
                </a:solidFill>
                <a:latin typeface="Arial" charset="0"/>
                <a:ea typeface="+mn-ea"/>
              </a:rPr>
              <a:t> mutations (R122W, L219Q, G108R, Y109D, and Q177E) to be potential disease causing mutations. These five mutations are further </a:t>
            </a:r>
            <a:r>
              <a:rPr lang="en-US" sz="667" dirty="0" err="1">
                <a:solidFill>
                  <a:srgbClr val="000000"/>
                </a:solidFill>
                <a:latin typeface="Arial" charset="0"/>
                <a:ea typeface="+mn-ea"/>
              </a:rPr>
              <a:t>analysed</a:t>
            </a:r>
            <a:r>
              <a:rPr lang="en-US" sz="667" dirty="0">
                <a:solidFill>
                  <a:srgbClr val="000000"/>
                </a:solidFill>
                <a:latin typeface="Arial" charset="0"/>
                <a:ea typeface="+mn-ea"/>
              </a:rPr>
              <a:t> structurally and functionally using various proteomics tools. The proposed study may provide a platform for personalized medicine for diseases that are caused by the PPT1 deficiency</a:t>
            </a:r>
          </a:p>
        </p:txBody>
      </p:sp>
      <p:sp>
        <p:nvSpPr>
          <p:cNvPr id="1048585" name="Text Box 15"/>
          <p:cNvSpPr txBox="1">
            <a:spLocks noChangeArrowheads="1"/>
          </p:cNvSpPr>
          <p:nvPr/>
        </p:nvSpPr>
        <p:spPr bwMode="auto">
          <a:xfrm>
            <a:off x="1904339" y="0"/>
            <a:ext cx="7236685" cy="571169"/>
          </a:xfrm>
          <a:prstGeom prst="rect">
            <a:avLst/>
          </a:prstGeom>
          <a:noFill/>
          <a:ln w="9525">
            <a:noFill/>
            <a:miter lim="800000"/>
            <a:headEnd/>
            <a:tailEnd/>
          </a:ln>
          <a:effectLst/>
        </p:spPr>
        <p:txBody>
          <a:bodyPr lIns="95250" tIns="190500" rIns="95250" bIns="95250" anchor="ctr" anchorCtr="1"/>
          <a:lstStyle/>
          <a:p>
            <a:pPr algn="ctr" defTabSz="914320"/>
            <a:r>
              <a:rPr lang="en-US" sz="1500" b="1" dirty="0">
                <a:solidFill>
                  <a:srgbClr val="000000"/>
                </a:solidFill>
                <a:latin typeface="Arial" charset="0"/>
                <a:ea typeface="+mn-ea"/>
              </a:rPr>
              <a:t>Sequential and structural studies on mutations in </a:t>
            </a:r>
            <a:r>
              <a:rPr lang="en-US" sz="1500" b="1" dirty="0" err="1">
                <a:solidFill>
                  <a:srgbClr val="000000"/>
                </a:solidFill>
                <a:latin typeface="Arial" charset="0"/>
                <a:ea typeface="+mn-ea"/>
              </a:rPr>
              <a:t>palmitoyl</a:t>
            </a:r>
            <a:r>
              <a:rPr lang="en-US" sz="1500" b="1" dirty="0">
                <a:solidFill>
                  <a:srgbClr val="000000"/>
                </a:solidFill>
                <a:latin typeface="Arial" charset="0"/>
                <a:ea typeface="+mn-ea"/>
              </a:rPr>
              <a:t>-protein </a:t>
            </a:r>
            <a:r>
              <a:rPr lang="en-US" sz="1500" b="1" dirty="0" err="1">
                <a:solidFill>
                  <a:srgbClr val="000000"/>
                </a:solidFill>
                <a:latin typeface="Arial" charset="0"/>
                <a:ea typeface="+mn-ea"/>
              </a:rPr>
              <a:t>thioesterase</a:t>
            </a:r>
            <a:r>
              <a:rPr lang="en-US" sz="1500" b="1" dirty="0">
                <a:solidFill>
                  <a:srgbClr val="000000"/>
                </a:solidFill>
                <a:latin typeface="Arial" charset="0"/>
                <a:ea typeface="+mn-ea"/>
              </a:rPr>
              <a:t> 1 (PPT1) causing infantile neuronal </a:t>
            </a:r>
            <a:r>
              <a:rPr lang="en-US" sz="1500" b="1" dirty="0" err="1">
                <a:solidFill>
                  <a:srgbClr val="000000"/>
                </a:solidFill>
                <a:latin typeface="Arial" charset="0"/>
                <a:ea typeface="+mn-ea"/>
              </a:rPr>
              <a:t>ceroid</a:t>
            </a:r>
            <a:r>
              <a:rPr lang="en-US" sz="1500" b="1" dirty="0">
                <a:solidFill>
                  <a:srgbClr val="000000"/>
                </a:solidFill>
                <a:latin typeface="Arial" charset="0"/>
                <a:ea typeface="+mn-ea"/>
              </a:rPr>
              <a:t> </a:t>
            </a:r>
            <a:r>
              <a:rPr lang="en-US" sz="1500" b="1" dirty="0" err="1">
                <a:solidFill>
                  <a:srgbClr val="000000"/>
                </a:solidFill>
                <a:latin typeface="Arial" charset="0"/>
                <a:ea typeface="+mn-ea"/>
              </a:rPr>
              <a:t>lipofuscinosis</a:t>
            </a:r>
            <a:endParaRPr lang="en-US" sz="1500" dirty="0">
              <a:solidFill>
                <a:srgbClr val="000000"/>
              </a:solidFill>
              <a:latin typeface="Arial" charset="0"/>
              <a:ea typeface="+mn-ea"/>
            </a:endParaRPr>
          </a:p>
          <a:p>
            <a:pPr algn="ctr" defTabSz="914320"/>
            <a:endParaRPr lang="en-US" sz="1666" dirty="0">
              <a:solidFill>
                <a:srgbClr val="000000"/>
              </a:solidFill>
              <a:latin typeface="Impact" pitchFamily="34" charset="0"/>
              <a:ea typeface="+mn-ea"/>
            </a:endParaRPr>
          </a:p>
        </p:txBody>
      </p:sp>
      <p:sp>
        <p:nvSpPr>
          <p:cNvPr id="1048586" name="Text Box 16"/>
          <p:cNvSpPr txBox="1">
            <a:spLocks noChangeArrowheads="1"/>
          </p:cNvSpPr>
          <p:nvPr/>
        </p:nvSpPr>
        <p:spPr bwMode="auto">
          <a:xfrm>
            <a:off x="4440437" y="571169"/>
            <a:ext cx="2285339" cy="833588"/>
          </a:xfrm>
          <a:prstGeom prst="rect">
            <a:avLst/>
          </a:prstGeom>
          <a:noFill/>
          <a:ln w="9525">
            <a:noFill/>
            <a:miter lim="800000"/>
            <a:headEnd/>
            <a:tailEnd/>
          </a:ln>
          <a:effectLst/>
        </p:spPr>
        <p:txBody>
          <a:bodyPr lIns="95250" tIns="95250" rIns="95250" bIns="95250" anchor="ctr" anchorCtr="1"/>
          <a:lstStyle/>
          <a:p>
            <a:pPr algn="ctr" defTabSz="914320"/>
            <a:r>
              <a:rPr lang="en-US" sz="1125" b="1" dirty="0" err="1">
                <a:solidFill>
                  <a:srgbClr val="000000"/>
                </a:solidFill>
                <a:latin typeface="Arial" charset="0"/>
                <a:ea typeface="+mn-ea"/>
              </a:rPr>
              <a:t>Kiran</a:t>
            </a:r>
            <a:r>
              <a:rPr lang="en-US" sz="1125" b="1" dirty="0">
                <a:solidFill>
                  <a:srgbClr val="000000"/>
                </a:solidFill>
                <a:latin typeface="Arial" charset="0"/>
                <a:ea typeface="+mn-ea"/>
              </a:rPr>
              <a:t> Franklin G, </a:t>
            </a:r>
            <a:r>
              <a:rPr lang="en-US" sz="1125" b="1" dirty="0" err="1">
                <a:solidFill>
                  <a:srgbClr val="000000"/>
                </a:solidFill>
                <a:latin typeface="Arial" charset="0"/>
                <a:ea typeface="+mn-ea"/>
              </a:rPr>
              <a:t>Yaswanth.R</a:t>
            </a:r>
            <a:r>
              <a:rPr lang="en-US" sz="1125" b="1" dirty="0">
                <a:solidFill>
                  <a:srgbClr val="000000"/>
                </a:solidFill>
                <a:latin typeface="Arial" charset="0"/>
                <a:ea typeface="+mn-ea"/>
              </a:rPr>
              <a:t>, </a:t>
            </a:r>
            <a:r>
              <a:rPr lang="en-US" sz="1125" b="1" dirty="0" err="1">
                <a:solidFill>
                  <a:srgbClr val="000000"/>
                </a:solidFill>
                <a:latin typeface="Arial" charset="0"/>
                <a:ea typeface="+mn-ea"/>
              </a:rPr>
              <a:t>K.M.Kumar</a:t>
            </a:r>
            <a:r>
              <a:rPr lang="en-US" sz="1125" b="1" dirty="0">
                <a:solidFill>
                  <a:srgbClr val="000000"/>
                </a:solidFill>
                <a:latin typeface="Arial" charset="0"/>
                <a:ea typeface="+mn-ea"/>
              </a:rPr>
              <a:t>*</a:t>
            </a:r>
            <a:endParaRPr lang="en-US" sz="1125" dirty="0">
              <a:solidFill>
                <a:srgbClr val="000000"/>
              </a:solidFill>
              <a:latin typeface="Arial" charset="0"/>
              <a:ea typeface="+mn-ea"/>
            </a:endParaRPr>
          </a:p>
          <a:p>
            <a:pPr algn="ctr" defTabSz="914320"/>
            <a:endParaRPr lang="en-US" sz="1125" dirty="0">
              <a:solidFill>
                <a:srgbClr val="000000"/>
              </a:solidFill>
              <a:latin typeface="Arial" charset="0"/>
              <a:ea typeface="+mn-ea"/>
            </a:endParaRPr>
          </a:p>
        </p:txBody>
      </p:sp>
      <p:sp>
        <p:nvSpPr>
          <p:cNvPr id="1048587" name="Text Box 19"/>
          <p:cNvSpPr txBox="1">
            <a:spLocks noChangeArrowheads="1"/>
          </p:cNvSpPr>
          <p:nvPr/>
        </p:nvSpPr>
        <p:spPr bwMode="auto">
          <a:xfrm>
            <a:off x="4437062" y="1166448"/>
            <a:ext cx="2285339" cy="5596301"/>
          </a:xfrm>
          <a:prstGeom prst="rect">
            <a:avLst/>
          </a:prstGeom>
          <a:solidFill>
            <a:srgbClr val="DDDDDD"/>
          </a:solidFill>
          <a:ln w="19050">
            <a:noFill/>
            <a:prstDash val="dash"/>
            <a:miter lim="800000"/>
            <a:headEnd/>
            <a:tailEnd/>
          </a:ln>
          <a:effectLst/>
        </p:spPr>
        <p:txBody>
          <a:bodyPr lIns="47625" tIns="47625" rIns="47625" bIns="47625"/>
          <a:lstStyle/>
          <a:p>
            <a:pPr defTabSz="190470"/>
            <a:endParaRPr sz="667">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r>
              <a:rPr lang="en-US" sz="667" dirty="0">
                <a:solidFill>
                  <a:srgbClr val="000000"/>
                </a:solidFill>
                <a:latin typeface="Arial" charset="0"/>
                <a:ea typeface="+mn-ea"/>
              </a:rPr>
              <a:t>ACTIVE SITES: </a:t>
            </a: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zh-CN" altLang="en-US" sz="667">
              <a:solidFill>
                <a:srgbClr val="000000"/>
              </a:solidFill>
              <a:latin typeface="Arial" charset="0"/>
              <a:ea typeface="+mn-ea"/>
            </a:endParaRPr>
          </a:p>
          <a:p>
            <a:pPr defTabSz="190470"/>
            <a:endParaRPr lang="zh-CN" altLang="en-US" sz="667">
              <a:solidFill>
                <a:srgbClr val="000000"/>
              </a:solidFill>
              <a:latin typeface="Arial" charset="0"/>
              <a:ea typeface="+mn-ea"/>
            </a:endParaRPr>
          </a:p>
          <a:p>
            <a:pPr defTabSz="190470"/>
            <a:r>
              <a:rPr lang="en-US" altLang="en-US" sz="667" dirty="0">
                <a:solidFill>
                  <a:srgbClr val="000000"/>
                </a:solidFill>
                <a:latin typeface="Arial" charset="0"/>
                <a:ea typeface="+mn-ea"/>
              </a:rPr>
              <a:t>MUTATION OF PPT1:</a:t>
            </a:r>
            <a:endParaRPr lang="zh-CN" altLang="en-US" sz="667">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p:txBody>
      </p:sp>
      <p:sp>
        <p:nvSpPr>
          <p:cNvPr id="1048588" name="Text Box 20"/>
          <p:cNvSpPr txBox="1">
            <a:spLocks noChangeArrowheads="1"/>
          </p:cNvSpPr>
          <p:nvPr/>
        </p:nvSpPr>
        <p:spPr bwMode="auto">
          <a:xfrm>
            <a:off x="6636081" y="1428750"/>
            <a:ext cx="2094839" cy="2143786"/>
          </a:xfrm>
          <a:prstGeom prst="rect">
            <a:avLst/>
          </a:prstGeom>
          <a:solidFill>
            <a:srgbClr val="DDDDDD"/>
          </a:solidFill>
          <a:ln w="19050">
            <a:noFill/>
            <a:prstDash val="dash"/>
            <a:miter lim="800000"/>
            <a:headEnd/>
            <a:tailEnd/>
          </a:ln>
          <a:effectLst/>
        </p:spPr>
        <p:txBody>
          <a:bodyPr lIns="47625" tIns="47625" rIns="47625" bIns="47625"/>
          <a:lstStyle/>
          <a:p>
            <a:pPr defTabSz="190470"/>
            <a:r>
              <a:rPr lang="en-US" sz="687" dirty="0">
                <a:solidFill>
                  <a:srgbClr val="000000"/>
                </a:solidFill>
                <a:latin typeface="Arial" charset="0"/>
                <a:ea typeface="+mn-ea"/>
              </a:rPr>
              <a:t>         WILD TYPE:</a:t>
            </a:r>
          </a:p>
        </p:txBody>
      </p:sp>
      <p:sp>
        <p:nvSpPr>
          <p:cNvPr id="1048589" name="Text Box 21"/>
          <p:cNvSpPr txBox="1">
            <a:spLocks noChangeArrowheads="1"/>
          </p:cNvSpPr>
          <p:nvPr/>
        </p:nvSpPr>
        <p:spPr bwMode="auto">
          <a:xfrm>
            <a:off x="2095500" y="4207536"/>
            <a:ext cx="2094839" cy="2571089"/>
          </a:xfrm>
          <a:prstGeom prst="rect">
            <a:avLst/>
          </a:prstGeom>
          <a:solidFill>
            <a:srgbClr val="DDDDDD"/>
          </a:solidFill>
          <a:ln w="19050">
            <a:noFill/>
            <a:prstDash val="dash"/>
            <a:miter lim="800000"/>
            <a:headEnd/>
            <a:tailEnd/>
          </a:ln>
          <a:effectLst/>
        </p:spPr>
        <p:txBody>
          <a:bodyPr lIns="47625" tIns="47625" rIns="47625" bIns="47625"/>
          <a:lstStyle/>
          <a:p>
            <a:pPr defTabSz="190470"/>
            <a:r>
              <a:rPr lang="en-US" sz="667" dirty="0">
                <a:solidFill>
                  <a:srgbClr val="000000"/>
                </a:solidFill>
                <a:latin typeface="Arial" charset="0"/>
                <a:ea typeface="+mn-ea"/>
              </a:rPr>
              <a:t>DATA MIING OF PPT1 GENE:</a:t>
            </a: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r>
              <a:rPr lang="en-US" sz="667" dirty="0" err="1">
                <a:solidFill>
                  <a:srgbClr val="000000"/>
                </a:solidFill>
                <a:latin typeface="Arial" charset="0"/>
                <a:ea typeface="+mn-ea"/>
              </a:rPr>
              <a:t>Gg</a:t>
            </a:r>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endParaRPr lang="en-US" sz="667" dirty="0">
              <a:solidFill>
                <a:srgbClr val="000000"/>
              </a:solidFill>
              <a:latin typeface="Arial" charset="0"/>
              <a:ea typeface="+mn-ea"/>
            </a:endParaRPr>
          </a:p>
          <a:p>
            <a:pPr defTabSz="190470"/>
            <a:r>
              <a:rPr lang="en-US" sz="667" dirty="0">
                <a:solidFill>
                  <a:srgbClr val="000000"/>
                </a:solidFill>
                <a:latin typeface="Arial" charset="0"/>
                <a:ea typeface="+mn-ea"/>
              </a:rPr>
              <a:t>Method and materials:</a:t>
            </a:r>
          </a:p>
        </p:txBody>
      </p:sp>
      <p:sp>
        <p:nvSpPr>
          <p:cNvPr id="1048590" name="Text Box 22"/>
          <p:cNvSpPr txBox="1">
            <a:spLocks noChangeArrowheads="1"/>
          </p:cNvSpPr>
          <p:nvPr/>
        </p:nvSpPr>
        <p:spPr bwMode="auto">
          <a:xfrm>
            <a:off x="6889750" y="3889375"/>
            <a:ext cx="2174875" cy="1651000"/>
          </a:xfrm>
          <a:prstGeom prst="rect">
            <a:avLst/>
          </a:prstGeom>
          <a:solidFill>
            <a:srgbClr val="DDDDDD"/>
          </a:solidFill>
          <a:ln w="19050">
            <a:noFill/>
            <a:prstDash val="dash"/>
            <a:miter lim="800000"/>
            <a:headEnd/>
            <a:tailEnd/>
          </a:ln>
          <a:effectLst/>
        </p:spPr>
        <p:txBody>
          <a:bodyPr lIns="47625" tIns="47625" rIns="47625" bIns="47625"/>
          <a:lstStyle/>
          <a:p>
            <a:pPr defTabSz="190470"/>
            <a:r>
              <a:rPr lang="en-US" sz="583" dirty="0">
                <a:solidFill>
                  <a:srgbClr val="000000"/>
                </a:solidFill>
                <a:latin typeface="Arial" charset="0"/>
                <a:ea typeface="+mn-ea"/>
              </a:rPr>
              <a:t>The enforced expression of the wild type ppt1 , results in infantile NCL/CLN1 disease. This mutation causes the decrease or </a:t>
            </a:r>
            <a:r>
              <a:rPr lang="en-US" sz="583" dirty="0" err="1">
                <a:solidFill>
                  <a:srgbClr val="000000"/>
                </a:solidFill>
                <a:latin typeface="Arial" charset="0"/>
                <a:ea typeface="+mn-ea"/>
              </a:rPr>
              <a:t>elimation</a:t>
            </a:r>
            <a:r>
              <a:rPr lang="en-US" sz="583" dirty="0">
                <a:solidFill>
                  <a:srgbClr val="000000"/>
                </a:solidFill>
                <a:latin typeface="Arial" charset="0"/>
                <a:ea typeface="+mn-ea"/>
              </a:rPr>
              <a:t> of enzyme PPT1 which is the active component of </a:t>
            </a:r>
            <a:r>
              <a:rPr lang="en-US" sz="583" dirty="0" err="1">
                <a:solidFill>
                  <a:srgbClr val="000000"/>
                </a:solidFill>
                <a:latin typeface="Arial" charset="0"/>
                <a:ea typeface="+mn-ea"/>
              </a:rPr>
              <a:t>lysosomes</a:t>
            </a:r>
            <a:r>
              <a:rPr lang="en-US" sz="583" dirty="0">
                <a:solidFill>
                  <a:srgbClr val="000000"/>
                </a:solidFill>
                <a:latin typeface="Arial" charset="0"/>
                <a:ea typeface="+mn-ea"/>
              </a:rPr>
              <a:t>. Our results shows that mutation at the five majors sites (R122W, L219Q, G108R,Y109D, Q177E) effects the stability in PPT1 gene .Results also suggests that these mutation are disease related. The MD simulation results show that this mutation are </a:t>
            </a:r>
            <a:r>
              <a:rPr lang="en-US" sz="583" dirty="0" err="1">
                <a:solidFill>
                  <a:srgbClr val="000000"/>
                </a:solidFill>
                <a:latin typeface="Arial" charset="0"/>
                <a:ea typeface="+mn-ea"/>
              </a:rPr>
              <a:t>invovled</a:t>
            </a:r>
            <a:r>
              <a:rPr lang="en-US" sz="583" dirty="0">
                <a:solidFill>
                  <a:srgbClr val="000000"/>
                </a:solidFill>
                <a:latin typeface="Arial" charset="0"/>
                <a:ea typeface="+mn-ea"/>
              </a:rPr>
              <a:t> in the increment of the stability of PPT1 gene , which gives the reverse conclusion that was previously proved . We then checked the protein aggregation which showed the </a:t>
            </a:r>
            <a:r>
              <a:rPr lang="en-US" sz="583" dirty="0" err="1">
                <a:solidFill>
                  <a:srgbClr val="000000"/>
                </a:solidFill>
                <a:latin typeface="Arial" charset="0"/>
                <a:ea typeface="+mn-ea"/>
              </a:rPr>
              <a:t>misfolding</a:t>
            </a:r>
            <a:r>
              <a:rPr lang="en-US" sz="583" dirty="0">
                <a:solidFill>
                  <a:srgbClr val="000000"/>
                </a:solidFill>
                <a:latin typeface="Arial" charset="0"/>
                <a:ea typeface="+mn-ea"/>
              </a:rPr>
              <a:t>  and resulted in protein malfunction . Our results strongly conclude that the mutation in PPT1 increases the stability of the protein and exhibits a protein aggregation that leads to loss of its function.   </a:t>
            </a:r>
          </a:p>
        </p:txBody>
      </p:sp>
      <p:sp>
        <p:nvSpPr>
          <p:cNvPr id="1048591" name="Text Box 18"/>
          <p:cNvSpPr txBox="1">
            <a:spLocks noChangeArrowheads="1"/>
          </p:cNvSpPr>
          <p:nvPr/>
        </p:nvSpPr>
        <p:spPr bwMode="auto">
          <a:xfrm>
            <a:off x="2094838" y="1428088"/>
            <a:ext cx="2094839" cy="2475839"/>
          </a:xfrm>
          <a:prstGeom prst="rect">
            <a:avLst/>
          </a:prstGeom>
          <a:solidFill>
            <a:srgbClr val="DDDDDD"/>
          </a:solidFill>
          <a:ln w="19050">
            <a:noFill/>
            <a:prstDash val="dash"/>
            <a:miter lim="800000"/>
            <a:headEnd/>
            <a:tailEnd/>
          </a:ln>
          <a:effectLst/>
        </p:spPr>
        <p:txBody>
          <a:bodyPr lIns="47625" tIns="47625" rIns="47625" bIns="47625"/>
          <a:lstStyle/>
          <a:p>
            <a:pPr defTabSz="190470"/>
            <a:r>
              <a:rPr lang="en-US" sz="667" b="1" dirty="0">
                <a:solidFill>
                  <a:srgbClr val="000000"/>
                </a:solidFill>
                <a:latin typeface="Arial" charset="0"/>
                <a:ea typeface="+mn-ea"/>
              </a:rPr>
              <a:t>*Neuronal </a:t>
            </a:r>
            <a:r>
              <a:rPr lang="en-US" sz="667" b="1" dirty="0" err="1">
                <a:solidFill>
                  <a:srgbClr val="000000"/>
                </a:solidFill>
                <a:latin typeface="Arial" charset="0"/>
                <a:ea typeface="+mn-ea"/>
              </a:rPr>
              <a:t>ceroid</a:t>
            </a:r>
            <a:r>
              <a:rPr lang="en-US" sz="667" b="1" dirty="0">
                <a:solidFill>
                  <a:srgbClr val="000000"/>
                </a:solidFill>
                <a:latin typeface="Arial" charset="0"/>
                <a:ea typeface="+mn-ea"/>
              </a:rPr>
              <a:t> </a:t>
            </a:r>
            <a:r>
              <a:rPr lang="en-US" sz="667" b="1" dirty="0" err="1">
                <a:solidFill>
                  <a:srgbClr val="000000"/>
                </a:solidFill>
                <a:latin typeface="Arial" charset="0"/>
                <a:ea typeface="+mn-ea"/>
              </a:rPr>
              <a:t>lipofuscinosis</a:t>
            </a:r>
            <a:r>
              <a:rPr lang="en-US" sz="667" dirty="0">
                <a:solidFill>
                  <a:srgbClr val="000000"/>
                </a:solidFill>
                <a:latin typeface="Arial" charset="0"/>
                <a:ea typeface="+mn-ea"/>
              </a:rPr>
              <a:t> (</a:t>
            </a:r>
            <a:r>
              <a:rPr lang="en-US" sz="667" b="1" dirty="0">
                <a:solidFill>
                  <a:srgbClr val="000000"/>
                </a:solidFill>
                <a:latin typeface="Arial" charset="0"/>
                <a:ea typeface="+mn-ea"/>
              </a:rPr>
              <a:t>NCL</a:t>
            </a:r>
            <a:r>
              <a:rPr lang="en-US" sz="667" dirty="0">
                <a:solidFill>
                  <a:srgbClr val="000000"/>
                </a:solidFill>
                <a:latin typeface="Arial" charset="0"/>
                <a:ea typeface="+mn-ea"/>
              </a:rPr>
              <a:t>) disorder is a family of at least eight genetically inherited </a:t>
            </a:r>
            <a:r>
              <a:rPr lang="en-US" sz="667" dirty="0" err="1">
                <a:solidFill>
                  <a:srgbClr val="000000"/>
                </a:solidFill>
                <a:latin typeface="Arial" charset="0"/>
                <a:ea typeface="+mn-ea"/>
              </a:rPr>
              <a:t>lysosomal</a:t>
            </a:r>
            <a:r>
              <a:rPr lang="en-US" sz="667" dirty="0">
                <a:solidFill>
                  <a:srgbClr val="000000"/>
                </a:solidFill>
                <a:latin typeface="Arial" charset="0"/>
                <a:ea typeface="+mn-ea"/>
              </a:rPr>
              <a:t> </a:t>
            </a:r>
            <a:r>
              <a:rPr lang="en-US" sz="667" dirty="0">
                <a:solidFill>
                  <a:srgbClr val="000000"/>
                </a:solidFill>
                <a:latin typeface="Arial" charset="0"/>
                <a:ea typeface="+mn-ea"/>
                <a:hlinkClick r:id="rId2" tooltip="Neurodegenerative disorder"/>
              </a:rPr>
              <a:t>neurodegenerative </a:t>
            </a:r>
            <a:r>
              <a:rPr lang="en-US" sz="667" dirty="0">
                <a:solidFill>
                  <a:srgbClr val="000000"/>
                </a:solidFill>
                <a:latin typeface="Arial" charset="0"/>
                <a:ea typeface="+mn-ea"/>
              </a:rPr>
              <a:t>diseases that result from excessive accumulation of </a:t>
            </a:r>
            <a:r>
              <a:rPr lang="en-US" sz="667" dirty="0" err="1">
                <a:solidFill>
                  <a:srgbClr val="000000"/>
                </a:solidFill>
                <a:latin typeface="Arial" charset="0"/>
                <a:ea typeface="+mn-ea"/>
              </a:rPr>
              <a:t>autofluresecent</a:t>
            </a:r>
            <a:r>
              <a:rPr lang="en-US" sz="667" dirty="0">
                <a:solidFill>
                  <a:srgbClr val="000000"/>
                </a:solidFill>
                <a:latin typeface="Arial" charset="0"/>
                <a:ea typeface="+mn-ea"/>
              </a:rPr>
              <a:t> </a:t>
            </a:r>
            <a:r>
              <a:rPr lang="en-US" sz="667" dirty="0" err="1">
                <a:solidFill>
                  <a:srgbClr val="000000"/>
                </a:solidFill>
                <a:latin typeface="Arial" charset="0"/>
                <a:ea typeface="+mn-ea"/>
              </a:rPr>
              <a:t>lipopigments</a:t>
            </a:r>
            <a:r>
              <a:rPr lang="en-US" sz="667" dirty="0">
                <a:solidFill>
                  <a:srgbClr val="000000"/>
                </a:solidFill>
                <a:latin typeface="Arial" charset="0"/>
                <a:ea typeface="+mn-ea"/>
              </a:rPr>
              <a:t> (</a:t>
            </a:r>
            <a:r>
              <a:rPr lang="en-US" sz="667" dirty="0" err="1">
                <a:solidFill>
                  <a:srgbClr val="000000"/>
                </a:solidFill>
                <a:latin typeface="Arial" charset="0"/>
                <a:ea typeface="+mn-ea"/>
                <a:hlinkClick r:id="rId3" tooltip="Lipofuscin"/>
              </a:rPr>
              <a:t>lipofuscin</a:t>
            </a:r>
            <a:r>
              <a:rPr lang="en-US" sz="667" dirty="0">
                <a:solidFill>
                  <a:srgbClr val="000000"/>
                </a:solidFill>
                <a:latin typeface="Arial" charset="0"/>
                <a:ea typeface="+mn-ea"/>
              </a:rPr>
              <a:t>) in the body's tissues. </a:t>
            </a:r>
          </a:p>
          <a:p>
            <a:pPr defTabSz="190470"/>
            <a:r>
              <a:rPr lang="en-US" sz="667" b="1" dirty="0">
                <a:solidFill>
                  <a:srgbClr val="000000"/>
                </a:solidFill>
                <a:latin typeface="Arial" charset="0"/>
                <a:ea typeface="+mn-ea"/>
              </a:rPr>
              <a:t>*</a:t>
            </a:r>
            <a:r>
              <a:rPr lang="en-US" sz="667" dirty="0">
                <a:solidFill>
                  <a:srgbClr val="000000"/>
                </a:solidFill>
                <a:latin typeface="Arial" charset="0"/>
                <a:ea typeface="+mn-ea"/>
              </a:rPr>
              <a:t>The clinical course of NCL includes progressive dementia, pro­gressive visual failure, seizures and often movement abnormalities.</a:t>
            </a:r>
          </a:p>
          <a:p>
            <a:pPr defTabSz="190470"/>
            <a:r>
              <a:rPr lang="en-US" sz="667" dirty="0">
                <a:solidFill>
                  <a:srgbClr val="000000"/>
                </a:solidFill>
                <a:latin typeface="Arial" charset="0"/>
                <a:ea typeface="+mn-ea"/>
              </a:rPr>
              <a:t>*There are several forms of NCL, largely differentiated by the gene responsible and the age at which symptoms begin. Mutations in the PPT1 gene typically result in the infantile or juvenile form of NCL.</a:t>
            </a:r>
          </a:p>
          <a:p>
            <a:pPr defTabSz="190470"/>
            <a:r>
              <a:rPr lang="en-US" sz="667" dirty="0">
                <a:solidFill>
                  <a:srgbClr val="000000"/>
                </a:solidFill>
                <a:latin typeface="Arial" charset="0"/>
                <a:ea typeface="+mn-ea"/>
              </a:rPr>
              <a:t>*There is no treatment for the underlying cause of NCL.</a:t>
            </a:r>
          </a:p>
          <a:p>
            <a:pPr defTabSz="190470"/>
            <a:r>
              <a:rPr lang="en-US" sz="667" dirty="0">
                <a:solidFill>
                  <a:srgbClr val="000000"/>
                </a:solidFill>
                <a:latin typeface="Arial" charset="0"/>
                <a:ea typeface="+mn-ea"/>
              </a:rPr>
              <a:t>*Various medications can be useful for treating seizures, poor muscle tone, sleep disorders, mood disorders, excessive drooling, and digestion.</a:t>
            </a:r>
          </a:p>
          <a:p>
            <a:pPr defTabSz="190470"/>
            <a:r>
              <a:rPr lang="en-US" sz="667" dirty="0">
                <a:solidFill>
                  <a:srgbClr val="000000"/>
                </a:solidFill>
                <a:latin typeface="Arial" charset="0"/>
                <a:ea typeface="+mn-ea"/>
              </a:rPr>
              <a:t>*The prognosis for a person with NCL depends upon the type of the disease he or she has. People with INCL or JNCL will become blind and will deteriorate mentally. They will eventually enter a vegetative state and become totally dependent on others to care for them. Among those with INCL, death usually occurs in childhood </a:t>
            </a:r>
          </a:p>
        </p:txBody>
      </p:sp>
      <p:sp>
        <p:nvSpPr>
          <p:cNvPr id="1048592" name="Text Box 23"/>
          <p:cNvSpPr txBox="1">
            <a:spLocks noChangeArrowheads="1"/>
          </p:cNvSpPr>
          <p:nvPr/>
        </p:nvSpPr>
        <p:spPr bwMode="auto">
          <a:xfrm>
            <a:off x="2095500" y="1143000"/>
            <a:ext cx="2094839" cy="285750"/>
          </a:xfrm>
          <a:prstGeom prst="rect">
            <a:avLst/>
          </a:prstGeom>
          <a:noFill/>
          <a:ln w="9525">
            <a:noFill/>
            <a:prstDash val="sysDot"/>
            <a:miter lim="800000"/>
            <a:headEnd/>
            <a:tailEnd/>
          </a:ln>
          <a:effectLst/>
        </p:spPr>
        <p:txBody>
          <a:bodyPr wrap="none" lIns="47625" tIns="47625" rIns="47625" bIns="47625" anchor="ctr" anchorCtr="1"/>
          <a:lstStyle/>
          <a:p>
            <a:pPr defTabSz="914320"/>
            <a:r>
              <a:rPr lang="en-US" sz="1000">
                <a:solidFill>
                  <a:srgbClr val="000000"/>
                </a:solidFill>
                <a:latin typeface="Impact" pitchFamily="34" charset="0"/>
                <a:ea typeface="+mn-ea"/>
              </a:rPr>
              <a:t>INTRODUCTION</a:t>
            </a:r>
          </a:p>
        </p:txBody>
      </p:sp>
      <p:sp>
        <p:nvSpPr>
          <p:cNvPr id="1048593" name="Text Box 25"/>
          <p:cNvSpPr txBox="1">
            <a:spLocks noChangeArrowheads="1"/>
          </p:cNvSpPr>
          <p:nvPr/>
        </p:nvSpPr>
        <p:spPr bwMode="auto">
          <a:xfrm>
            <a:off x="2095500" y="3903927"/>
            <a:ext cx="2094839" cy="285750"/>
          </a:xfrm>
          <a:prstGeom prst="rect">
            <a:avLst/>
          </a:prstGeom>
          <a:noFill/>
          <a:ln w="9525">
            <a:noFill/>
            <a:prstDash val="sysDot"/>
            <a:miter lim="800000"/>
            <a:headEnd/>
            <a:tailEnd/>
          </a:ln>
          <a:effectLst/>
        </p:spPr>
        <p:txBody>
          <a:bodyPr wrap="none" lIns="47625" tIns="47625" rIns="47625" bIns="47625" anchor="ctr" anchorCtr="1"/>
          <a:lstStyle/>
          <a:p>
            <a:pPr defTabSz="914320"/>
            <a:r>
              <a:rPr lang="en-US" sz="1000">
                <a:solidFill>
                  <a:srgbClr val="000000"/>
                </a:solidFill>
                <a:latin typeface="Impact" pitchFamily="34" charset="0"/>
                <a:ea typeface="+mn-ea"/>
              </a:rPr>
              <a:t>METHODS AND MATERIALS</a:t>
            </a:r>
          </a:p>
        </p:txBody>
      </p:sp>
      <p:sp>
        <p:nvSpPr>
          <p:cNvPr id="1048594" name="Text Box 26"/>
          <p:cNvSpPr txBox="1">
            <a:spLocks noChangeArrowheads="1"/>
          </p:cNvSpPr>
          <p:nvPr/>
        </p:nvSpPr>
        <p:spPr bwMode="auto">
          <a:xfrm>
            <a:off x="6842125" y="5889625"/>
            <a:ext cx="2094839" cy="886685"/>
          </a:xfrm>
          <a:prstGeom prst="rect">
            <a:avLst/>
          </a:prstGeom>
          <a:solidFill>
            <a:srgbClr val="DDDDDD"/>
          </a:solidFill>
          <a:ln w="19050">
            <a:noFill/>
            <a:prstDash val="dash"/>
            <a:miter lim="800000"/>
            <a:headEnd/>
            <a:tailEnd/>
          </a:ln>
          <a:effectLst/>
        </p:spPr>
        <p:txBody>
          <a:bodyPr lIns="47625" tIns="47625" rIns="47625" bIns="47625"/>
          <a:lstStyle/>
          <a:p>
            <a:pPr marL="71426" indent="-71426" defTabSz="190470">
              <a:spcAft>
                <a:spcPct val="50000"/>
              </a:spcAft>
              <a:buFontTx/>
              <a:buAutoNum type="arabicPeriod"/>
            </a:pPr>
            <a:endParaRPr lang="en-US" sz="500" dirty="0">
              <a:solidFill>
                <a:srgbClr val="000000"/>
              </a:solidFill>
              <a:latin typeface="Arial" charset="0"/>
              <a:ea typeface="+mn-ea"/>
            </a:endParaRPr>
          </a:p>
        </p:txBody>
      </p:sp>
      <p:sp>
        <p:nvSpPr>
          <p:cNvPr id="1048595" name="Text Box 27"/>
          <p:cNvSpPr txBox="1">
            <a:spLocks noChangeArrowheads="1"/>
          </p:cNvSpPr>
          <p:nvPr/>
        </p:nvSpPr>
        <p:spPr bwMode="auto">
          <a:xfrm>
            <a:off x="6826250" y="3683000"/>
            <a:ext cx="2094839" cy="285750"/>
          </a:xfrm>
          <a:prstGeom prst="rect">
            <a:avLst/>
          </a:prstGeom>
          <a:noFill/>
          <a:ln w="9525">
            <a:noFill/>
            <a:prstDash val="sysDot"/>
            <a:miter lim="800000"/>
            <a:headEnd/>
            <a:tailEnd/>
          </a:ln>
          <a:effectLst/>
        </p:spPr>
        <p:txBody>
          <a:bodyPr wrap="none" lIns="47625" tIns="47625" rIns="47625" bIns="47625" anchor="ctr" anchorCtr="1"/>
          <a:lstStyle/>
          <a:p>
            <a:pPr defTabSz="914320"/>
            <a:r>
              <a:rPr lang="en-US" sz="1000" dirty="0">
                <a:solidFill>
                  <a:srgbClr val="000000"/>
                </a:solidFill>
                <a:latin typeface="Impact" pitchFamily="34" charset="0"/>
                <a:ea typeface="+mn-ea"/>
              </a:rPr>
              <a:t>CONCLUSIONS</a:t>
            </a:r>
          </a:p>
        </p:txBody>
      </p:sp>
      <p:sp>
        <p:nvSpPr>
          <p:cNvPr id="1048596" name="Text Box 28"/>
          <p:cNvSpPr txBox="1">
            <a:spLocks noChangeArrowheads="1"/>
          </p:cNvSpPr>
          <p:nvPr/>
        </p:nvSpPr>
        <p:spPr bwMode="auto">
          <a:xfrm>
            <a:off x="6855685" y="1143000"/>
            <a:ext cx="2094839" cy="285750"/>
          </a:xfrm>
          <a:prstGeom prst="rect">
            <a:avLst/>
          </a:prstGeom>
          <a:noFill/>
          <a:ln w="9525">
            <a:noFill/>
            <a:prstDash val="sysDot"/>
            <a:miter lim="800000"/>
            <a:headEnd/>
            <a:tailEnd/>
          </a:ln>
          <a:effectLst/>
        </p:spPr>
        <p:txBody>
          <a:bodyPr wrap="none" lIns="47625" tIns="47625" rIns="47625" bIns="47625" anchor="ctr" anchorCtr="1"/>
          <a:lstStyle/>
          <a:p>
            <a:pPr defTabSz="914320"/>
            <a:r>
              <a:rPr lang="en-US" sz="1000">
                <a:solidFill>
                  <a:srgbClr val="000000"/>
                </a:solidFill>
                <a:latin typeface="Impact" pitchFamily="34" charset="0"/>
                <a:ea typeface="+mn-ea"/>
              </a:rPr>
              <a:t>DISCUSSION</a:t>
            </a:r>
          </a:p>
        </p:txBody>
      </p:sp>
      <p:sp>
        <p:nvSpPr>
          <p:cNvPr id="1048597" name="Text Box 29"/>
          <p:cNvSpPr txBox="1">
            <a:spLocks noChangeArrowheads="1"/>
          </p:cNvSpPr>
          <p:nvPr/>
        </p:nvSpPr>
        <p:spPr bwMode="auto">
          <a:xfrm>
            <a:off x="4379846" y="1142339"/>
            <a:ext cx="2285339" cy="285750"/>
          </a:xfrm>
          <a:prstGeom prst="rect">
            <a:avLst/>
          </a:prstGeom>
          <a:noFill/>
          <a:ln w="9525">
            <a:noFill/>
            <a:prstDash val="sysDot"/>
            <a:miter lim="800000"/>
            <a:headEnd/>
            <a:tailEnd/>
          </a:ln>
          <a:effectLst/>
        </p:spPr>
        <p:txBody>
          <a:bodyPr wrap="none" lIns="47625" tIns="47625" rIns="47625" bIns="47625" anchor="ctr" anchorCtr="1"/>
          <a:lstStyle/>
          <a:p>
            <a:pPr defTabSz="914320"/>
            <a:r>
              <a:rPr lang="en-US" sz="1000">
                <a:solidFill>
                  <a:srgbClr val="000000"/>
                </a:solidFill>
                <a:latin typeface="Impact" pitchFamily="34" charset="0"/>
                <a:ea typeface="+mn-ea"/>
              </a:rPr>
              <a:t>RESULTS</a:t>
            </a:r>
          </a:p>
        </p:txBody>
      </p:sp>
      <p:sp>
        <p:nvSpPr>
          <p:cNvPr id="1048598" name="Text Box 30"/>
          <p:cNvSpPr txBox="1">
            <a:spLocks noChangeArrowheads="1"/>
          </p:cNvSpPr>
          <p:nvPr/>
        </p:nvSpPr>
        <p:spPr bwMode="auto">
          <a:xfrm>
            <a:off x="6889750" y="5572125"/>
            <a:ext cx="2094839" cy="285750"/>
          </a:xfrm>
          <a:prstGeom prst="rect">
            <a:avLst/>
          </a:prstGeom>
          <a:noFill/>
          <a:ln w="9525">
            <a:noFill/>
            <a:prstDash val="sysDot"/>
            <a:miter lim="800000"/>
            <a:headEnd/>
            <a:tailEnd/>
          </a:ln>
          <a:effectLst/>
        </p:spPr>
        <p:txBody>
          <a:bodyPr wrap="none" lIns="47625" tIns="47625" rIns="47625" bIns="47625" anchor="ctr" anchorCtr="1"/>
          <a:lstStyle/>
          <a:p>
            <a:pPr defTabSz="914320"/>
            <a:r>
              <a:rPr lang="en-US" sz="1000" dirty="0">
                <a:solidFill>
                  <a:srgbClr val="000000"/>
                </a:solidFill>
                <a:latin typeface="Impact" pitchFamily="34" charset="0"/>
                <a:ea typeface="+mn-ea"/>
              </a:rPr>
              <a:t>REFERENCES</a:t>
            </a:r>
          </a:p>
        </p:txBody>
      </p:sp>
      <p:sp>
        <p:nvSpPr>
          <p:cNvPr id="1048599" name="Text Box 111"/>
          <p:cNvSpPr txBox="1">
            <a:spLocks noChangeArrowheads="1"/>
          </p:cNvSpPr>
          <p:nvPr/>
        </p:nvSpPr>
        <p:spPr bwMode="auto">
          <a:xfrm>
            <a:off x="4398805" y="6548768"/>
            <a:ext cx="184731" cy="169277"/>
          </a:xfrm>
          <a:prstGeom prst="rect">
            <a:avLst/>
          </a:prstGeom>
          <a:noFill/>
          <a:ln w="9525">
            <a:noFill/>
            <a:miter lim="800000"/>
            <a:headEnd/>
            <a:tailEnd/>
          </a:ln>
          <a:effectLst/>
        </p:spPr>
        <p:txBody>
          <a:bodyPr wrap="none">
            <a:spAutoFit/>
          </a:bodyPr>
          <a:lstStyle/>
          <a:p>
            <a:pPr algn="ctr" defTabSz="914320"/>
            <a:endParaRPr lang="en-US" sz="500" dirty="0">
              <a:solidFill>
                <a:srgbClr val="000000"/>
              </a:solidFill>
              <a:latin typeface="Arial" charset="0"/>
              <a:ea typeface="+mn-ea"/>
            </a:endParaRPr>
          </a:p>
        </p:txBody>
      </p:sp>
      <p:sp>
        <p:nvSpPr>
          <p:cNvPr id="1048600" name="Text Box 112"/>
          <p:cNvSpPr txBox="1">
            <a:spLocks noChangeArrowheads="1"/>
          </p:cNvSpPr>
          <p:nvPr/>
        </p:nvSpPr>
        <p:spPr bwMode="auto">
          <a:xfrm>
            <a:off x="5617872" y="6548768"/>
            <a:ext cx="184731" cy="169277"/>
          </a:xfrm>
          <a:prstGeom prst="rect">
            <a:avLst/>
          </a:prstGeom>
          <a:noFill/>
          <a:ln w="9525">
            <a:noFill/>
            <a:miter lim="800000"/>
            <a:headEnd/>
            <a:tailEnd/>
          </a:ln>
          <a:effectLst/>
        </p:spPr>
        <p:txBody>
          <a:bodyPr wrap="none">
            <a:spAutoFit/>
          </a:bodyPr>
          <a:lstStyle/>
          <a:p>
            <a:pPr algn="ctr" defTabSz="914320"/>
            <a:endParaRPr lang="en-US" sz="500" dirty="0">
              <a:solidFill>
                <a:srgbClr val="000000"/>
              </a:solidFill>
              <a:latin typeface="Arial" charset="0"/>
              <a:ea typeface="+mn-ea"/>
            </a:endParaRPr>
          </a:p>
        </p:txBody>
      </p:sp>
      <p:sp>
        <p:nvSpPr>
          <p:cNvPr id="1048601" name="Text Box 116"/>
          <p:cNvSpPr txBox="1">
            <a:spLocks noChangeArrowheads="1"/>
          </p:cNvSpPr>
          <p:nvPr/>
        </p:nvSpPr>
        <p:spPr bwMode="auto">
          <a:xfrm>
            <a:off x="6655683" y="3532188"/>
            <a:ext cx="1261885" cy="246221"/>
          </a:xfrm>
          <a:prstGeom prst="rect">
            <a:avLst/>
          </a:prstGeom>
          <a:noFill/>
          <a:ln w="9525">
            <a:noFill/>
            <a:miter lim="800000"/>
            <a:headEnd/>
            <a:tailEnd/>
          </a:ln>
          <a:effectLst/>
        </p:spPr>
        <p:txBody>
          <a:bodyPr wrap="none">
            <a:spAutoFit/>
          </a:bodyPr>
          <a:lstStyle/>
          <a:p>
            <a:pPr algn="ctr" defTabSz="914320"/>
            <a:r>
              <a:rPr lang="en-US" sz="500" b="1" dirty="0">
                <a:solidFill>
                  <a:srgbClr val="000000"/>
                </a:solidFill>
                <a:latin typeface="Arial" charset="0"/>
                <a:ea typeface="+mn-ea"/>
              </a:rPr>
              <a:t>Figure 1.BRAIN OF INFANT VICTIM </a:t>
            </a:r>
          </a:p>
          <a:p>
            <a:pPr algn="ctr" defTabSz="914320"/>
            <a:r>
              <a:rPr lang="en-US" sz="500" b="1" dirty="0">
                <a:solidFill>
                  <a:srgbClr val="000000"/>
                </a:solidFill>
                <a:latin typeface="Arial" charset="0"/>
                <a:ea typeface="+mn-ea"/>
              </a:rPr>
              <a:t>OF NCL 1</a:t>
            </a:r>
            <a:r>
              <a:rPr lang="en-US" sz="500" dirty="0">
                <a:solidFill>
                  <a:srgbClr val="000000"/>
                </a:solidFill>
                <a:latin typeface="Arial" charset="0"/>
                <a:ea typeface="+mn-ea"/>
              </a:rPr>
              <a:t> </a:t>
            </a:r>
          </a:p>
        </p:txBody>
      </p:sp>
      <p:sp>
        <p:nvSpPr>
          <p:cNvPr id="1048602" name="Text Box 117"/>
          <p:cNvSpPr txBox="1">
            <a:spLocks noChangeArrowheads="1"/>
          </p:cNvSpPr>
          <p:nvPr/>
        </p:nvSpPr>
        <p:spPr bwMode="auto">
          <a:xfrm>
            <a:off x="7715960" y="3571875"/>
            <a:ext cx="1133645" cy="169277"/>
          </a:xfrm>
          <a:prstGeom prst="rect">
            <a:avLst/>
          </a:prstGeom>
          <a:noFill/>
          <a:ln w="9525">
            <a:noFill/>
            <a:miter lim="800000"/>
            <a:headEnd/>
            <a:tailEnd/>
          </a:ln>
          <a:effectLst/>
        </p:spPr>
        <p:txBody>
          <a:bodyPr wrap="none">
            <a:spAutoFit/>
          </a:bodyPr>
          <a:lstStyle/>
          <a:p>
            <a:pPr algn="ctr" defTabSz="914320"/>
            <a:r>
              <a:rPr lang="en-US" sz="500" b="1" dirty="0">
                <a:solidFill>
                  <a:srgbClr val="000000"/>
                </a:solidFill>
                <a:latin typeface="Arial" charset="0"/>
                <a:ea typeface="+mn-ea"/>
              </a:rPr>
              <a:t>Figure 2.</a:t>
            </a:r>
            <a:r>
              <a:rPr lang="en-US" sz="500" dirty="0">
                <a:solidFill>
                  <a:srgbClr val="000000"/>
                </a:solidFill>
                <a:latin typeface="Arial" charset="0"/>
                <a:ea typeface="+mn-ea"/>
              </a:rPr>
              <a:t> OVERVEIW OF PPT1 .</a:t>
            </a:r>
          </a:p>
        </p:txBody>
      </p:sp>
      <p:sp>
        <p:nvSpPr>
          <p:cNvPr id="1048603" name="Text Box 118"/>
          <p:cNvSpPr txBox="1">
            <a:spLocks noChangeArrowheads="1"/>
          </p:cNvSpPr>
          <p:nvPr/>
        </p:nvSpPr>
        <p:spPr bwMode="auto">
          <a:xfrm>
            <a:off x="0" y="1142339"/>
            <a:ext cx="1904339" cy="285750"/>
          </a:xfrm>
          <a:prstGeom prst="rect">
            <a:avLst/>
          </a:prstGeom>
          <a:noFill/>
          <a:ln w="9525">
            <a:noFill/>
            <a:miter lim="800000"/>
            <a:headEnd/>
            <a:tailEnd/>
          </a:ln>
          <a:effectLst/>
        </p:spPr>
        <p:txBody>
          <a:bodyPr wrap="none" lIns="47625" tIns="47625" rIns="47625" bIns="47625" anchor="ctr" anchorCtr="1"/>
          <a:lstStyle/>
          <a:p>
            <a:pPr defTabSz="914320"/>
            <a:r>
              <a:rPr lang="en-US" sz="1000">
                <a:solidFill>
                  <a:srgbClr val="000000"/>
                </a:solidFill>
                <a:latin typeface="Impact" pitchFamily="34" charset="0"/>
                <a:ea typeface="+mn-ea"/>
              </a:rPr>
              <a:t>ABSTRACT</a:t>
            </a:r>
          </a:p>
        </p:txBody>
      </p:sp>
      <p:sp>
        <p:nvSpPr>
          <p:cNvPr id="1048604" name="Text Box 119"/>
          <p:cNvSpPr txBox="1">
            <a:spLocks noChangeArrowheads="1"/>
          </p:cNvSpPr>
          <p:nvPr/>
        </p:nvSpPr>
        <p:spPr bwMode="auto">
          <a:xfrm>
            <a:off x="0" y="5808266"/>
            <a:ext cx="1904339" cy="285750"/>
          </a:xfrm>
          <a:prstGeom prst="rect">
            <a:avLst/>
          </a:prstGeom>
          <a:noFill/>
          <a:ln w="9525">
            <a:noFill/>
            <a:miter lim="800000"/>
            <a:headEnd/>
            <a:tailEnd/>
          </a:ln>
          <a:effectLst/>
        </p:spPr>
        <p:txBody>
          <a:bodyPr wrap="none" lIns="47625" tIns="47625" rIns="47625" bIns="47625" anchor="ctr" anchorCtr="1"/>
          <a:lstStyle/>
          <a:p>
            <a:pPr defTabSz="914320"/>
            <a:r>
              <a:rPr lang="en-US" sz="1000">
                <a:solidFill>
                  <a:srgbClr val="000000"/>
                </a:solidFill>
                <a:latin typeface="Impact" pitchFamily="34" charset="0"/>
                <a:ea typeface="+mn-ea"/>
              </a:rPr>
              <a:t>CONTACT</a:t>
            </a:r>
          </a:p>
        </p:txBody>
      </p:sp>
      <p:sp>
        <p:nvSpPr>
          <p:cNvPr id="1048605" name="Rectangle 120"/>
          <p:cNvSpPr>
            <a:spLocks noChangeAspect="1" noChangeArrowheads="1"/>
          </p:cNvSpPr>
          <p:nvPr/>
        </p:nvSpPr>
        <p:spPr bwMode="auto">
          <a:xfrm>
            <a:off x="571169" y="285419"/>
            <a:ext cx="761669" cy="571831"/>
          </a:xfrm>
          <a:prstGeom prst="rect">
            <a:avLst/>
          </a:prstGeom>
          <a:blipFill dpi="0" rotWithShape="1">
            <a:blip r:embed="rId4">
              <a:lum bright="70000" contrast="-70000"/>
            </a:blip>
            <a:srcRect/>
            <a:stretch>
              <a:fillRect r="-101"/>
            </a:stretch>
          </a:blipFill>
          <a:ln w="9525">
            <a:solidFill>
              <a:schemeClr val="tx1"/>
            </a:solidFill>
            <a:miter lim="800000"/>
            <a:headEnd/>
            <a:tailEnd/>
          </a:ln>
          <a:effectLst/>
        </p:spPr>
        <p:txBody>
          <a:bodyPr anchor="ctr"/>
          <a:lstStyle/>
          <a:p>
            <a:pPr algn="ctr" defTabSz="914320"/>
            <a:r>
              <a:rPr lang="en-US" sz="583" b="1">
                <a:solidFill>
                  <a:srgbClr val="000000"/>
                </a:solidFill>
                <a:latin typeface="Arial" charset="0"/>
                <a:ea typeface="+mn-ea"/>
              </a:rPr>
              <a:t>REPLACE THIS BOX WITH YOUR ORGANIZATION’S</a:t>
            </a:r>
          </a:p>
          <a:p>
            <a:pPr algn="ctr" defTabSz="914320"/>
            <a:r>
              <a:rPr lang="en-US" sz="583" b="1">
                <a:solidFill>
                  <a:srgbClr val="000000"/>
                </a:solidFill>
                <a:latin typeface="Arial" charset="0"/>
                <a:ea typeface="+mn-ea"/>
              </a:rPr>
              <a:t>HIGH RESOLUTION LOGO</a:t>
            </a:r>
          </a:p>
        </p:txBody>
      </p:sp>
      <p:sp>
        <p:nvSpPr>
          <p:cNvPr id="1048606" name="AutoShape 123" descr="Image result for ncl1 disease"/>
          <p:cNvSpPr>
            <a:spLocks noChangeAspect="1" noChangeArrowheads="1"/>
          </p:cNvSpPr>
          <p:nvPr/>
        </p:nvSpPr>
        <p:spPr bwMode="auto">
          <a:xfrm>
            <a:off x="32411" y="-30096"/>
            <a:ext cx="63500" cy="63500"/>
          </a:xfrm>
          <a:prstGeom prst="rect">
            <a:avLst/>
          </a:prstGeom>
          <a:noFill/>
        </p:spPr>
        <p:txBody>
          <a:bodyPr vert="horz" wrap="square" lIns="19050" tIns="9525" rIns="19050" bIns="9525" numCol="1" anchor="t" anchorCtr="0" compatLnSpc="1">
            <a:prstTxWarp prst="textNoShape">
              <a:avLst/>
            </a:prstTxWarp>
          </a:bodyPr>
          <a:lstStyle/>
          <a:p>
            <a:pPr defTabSz="190470"/>
            <a:endParaRPr lang="en-US" sz="667">
              <a:solidFill>
                <a:srgbClr val="000000"/>
              </a:solidFill>
              <a:latin typeface="Arial" charset="0"/>
              <a:ea typeface="+mn-ea"/>
            </a:endParaRPr>
          </a:p>
        </p:txBody>
      </p:sp>
      <p:sp>
        <p:nvSpPr>
          <p:cNvPr id="1048607" name="AutoShape 125" descr="Image result for ncl1 disease"/>
          <p:cNvSpPr>
            <a:spLocks noChangeAspect="1" noChangeArrowheads="1"/>
          </p:cNvSpPr>
          <p:nvPr/>
        </p:nvSpPr>
        <p:spPr bwMode="auto">
          <a:xfrm>
            <a:off x="32411" y="-30096"/>
            <a:ext cx="63500" cy="63500"/>
          </a:xfrm>
          <a:prstGeom prst="rect">
            <a:avLst/>
          </a:prstGeom>
          <a:noFill/>
        </p:spPr>
        <p:txBody>
          <a:bodyPr vert="horz" wrap="square" lIns="19050" tIns="9525" rIns="19050" bIns="9525" numCol="1" anchor="t" anchorCtr="0" compatLnSpc="1">
            <a:prstTxWarp prst="textNoShape">
              <a:avLst/>
            </a:prstTxWarp>
          </a:bodyPr>
          <a:lstStyle/>
          <a:p>
            <a:pPr defTabSz="190470"/>
            <a:endParaRPr lang="en-US" sz="667">
              <a:solidFill>
                <a:srgbClr val="000000"/>
              </a:solidFill>
              <a:latin typeface="Arial" charset="0"/>
              <a:ea typeface="+mn-ea"/>
            </a:endParaRPr>
          </a:p>
        </p:txBody>
      </p:sp>
      <p:sp>
        <p:nvSpPr>
          <p:cNvPr id="1048608" name="AutoShape 127" descr="Image result for ncl1 disease"/>
          <p:cNvSpPr>
            <a:spLocks noChangeAspect="1" noChangeArrowheads="1"/>
          </p:cNvSpPr>
          <p:nvPr/>
        </p:nvSpPr>
        <p:spPr bwMode="auto">
          <a:xfrm>
            <a:off x="32411" y="-30096"/>
            <a:ext cx="63500" cy="63500"/>
          </a:xfrm>
          <a:prstGeom prst="rect">
            <a:avLst/>
          </a:prstGeom>
          <a:noFill/>
        </p:spPr>
        <p:txBody>
          <a:bodyPr vert="horz" wrap="square" lIns="19050" tIns="9525" rIns="19050" bIns="9525" numCol="1" anchor="t" anchorCtr="0" compatLnSpc="1">
            <a:prstTxWarp prst="textNoShape">
              <a:avLst/>
            </a:prstTxWarp>
          </a:bodyPr>
          <a:lstStyle/>
          <a:p>
            <a:pPr defTabSz="190470"/>
            <a:endParaRPr lang="en-US" sz="667">
              <a:solidFill>
                <a:srgbClr val="000000"/>
              </a:solidFill>
              <a:latin typeface="Arial" charset="0"/>
              <a:ea typeface="+mn-ea"/>
            </a:endParaRPr>
          </a:p>
        </p:txBody>
      </p:sp>
      <p:sp>
        <p:nvSpPr>
          <p:cNvPr id="1048609" name="AutoShape 129" descr="Image result for ncl1 disease"/>
          <p:cNvSpPr>
            <a:spLocks noChangeAspect="1" noChangeArrowheads="1"/>
          </p:cNvSpPr>
          <p:nvPr/>
        </p:nvSpPr>
        <p:spPr bwMode="auto">
          <a:xfrm>
            <a:off x="32411" y="-30096"/>
            <a:ext cx="63500" cy="63500"/>
          </a:xfrm>
          <a:prstGeom prst="rect">
            <a:avLst/>
          </a:prstGeom>
          <a:noFill/>
        </p:spPr>
        <p:txBody>
          <a:bodyPr vert="horz" wrap="square" lIns="19050" tIns="9525" rIns="19050" bIns="9525" numCol="1" anchor="t" anchorCtr="0" compatLnSpc="1">
            <a:prstTxWarp prst="textNoShape">
              <a:avLst/>
            </a:prstTxWarp>
          </a:bodyPr>
          <a:lstStyle/>
          <a:p>
            <a:pPr defTabSz="190470"/>
            <a:endParaRPr lang="en-US" sz="667">
              <a:solidFill>
                <a:srgbClr val="000000"/>
              </a:solidFill>
              <a:latin typeface="Arial" charset="0"/>
              <a:ea typeface="+mn-ea"/>
            </a:endParaRPr>
          </a:p>
        </p:txBody>
      </p:sp>
      <p:pic>
        <p:nvPicPr>
          <p:cNvPr id="2097153" name="Picture 130" descr="C:\Users\KRS\Desktop\3-s2.0-B978012410529400070X-f70-03-9780124105294.jpg"/>
          <p:cNvPicPr>
            <a:picLocks noChangeAspect="1" noChangeArrowheads="1"/>
          </p:cNvPicPr>
          <p:nvPr/>
        </p:nvPicPr>
        <p:blipFill>
          <a:blip r:embed="rId5"/>
          <a:srcRect/>
          <a:stretch>
            <a:fillRect/>
          </a:stretch>
        </p:blipFill>
        <p:spPr bwMode="auto">
          <a:xfrm>
            <a:off x="6889750" y="2906058"/>
            <a:ext cx="793750" cy="601986"/>
          </a:xfrm>
          <a:prstGeom prst="rect">
            <a:avLst/>
          </a:prstGeom>
          <a:noFill/>
        </p:spPr>
      </p:pic>
      <p:pic>
        <p:nvPicPr>
          <p:cNvPr id="2097154" name="Picture 131" descr="C:\Users\KRS\Desktop\1-s2.0-B9780444633262000065-f06-01-9780444633262.jpg"/>
          <p:cNvPicPr>
            <a:picLocks noChangeAspect="1" noChangeArrowheads="1"/>
          </p:cNvPicPr>
          <p:nvPr/>
        </p:nvPicPr>
        <p:blipFill>
          <a:blip r:embed="rId6"/>
          <a:srcRect/>
          <a:stretch>
            <a:fillRect/>
          </a:stretch>
        </p:blipFill>
        <p:spPr bwMode="auto">
          <a:xfrm>
            <a:off x="7796478" y="2786393"/>
            <a:ext cx="936625" cy="753732"/>
          </a:xfrm>
          <a:prstGeom prst="rect">
            <a:avLst/>
          </a:prstGeom>
          <a:noFill/>
        </p:spPr>
      </p:pic>
      <p:pic>
        <p:nvPicPr>
          <p:cNvPr id="2097156" name="Picture 34" descr="active site.jpg"/>
          <p:cNvPicPr>
            <a:picLocks/>
          </p:cNvPicPr>
          <p:nvPr/>
        </p:nvPicPr>
        <p:blipFill>
          <a:blip r:embed="rId7" cstate="print"/>
          <a:srcRect l="4475" t="11706" r="5767" b="27092"/>
          <a:stretch>
            <a:fillRect/>
          </a:stretch>
        </p:blipFill>
        <p:spPr>
          <a:xfrm>
            <a:off x="4341813" y="3290358"/>
            <a:ext cx="2254250" cy="650875"/>
          </a:xfrm>
          <a:prstGeom prst="rect">
            <a:avLst/>
          </a:prstGeom>
        </p:spPr>
      </p:pic>
      <p:pic>
        <p:nvPicPr>
          <p:cNvPr id="2097157" name="Picture 2" descr="C:\Users\KRS\Downloads\MUTANTS.jpg"/>
          <p:cNvPicPr>
            <a:picLocks noChangeAspect="1" noChangeArrowheads="1"/>
          </p:cNvPicPr>
          <p:nvPr/>
        </p:nvPicPr>
        <p:blipFill>
          <a:blip r:embed="rId8" cstate="print"/>
          <a:srcRect/>
          <a:stretch>
            <a:fillRect/>
          </a:stretch>
        </p:blipFill>
        <p:spPr bwMode="auto">
          <a:xfrm>
            <a:off x="4378457" y="4955646"/>
            <a:ext cx="2306955" cy="777875"/>
          </a:xfrm>
          <a:prstGeom prst="rect">
            <a:avLst/>
          </a:prstGeom>
          <a:noFill/>
        </p:spPr>
      </p:pic>
      <p:pic>
        <p:nvPicPr>
          <p:cNvPr id="2097158" name="Picture 3" descr="C:\Users\KRS\Downloads\MUTANTS_2.jpg"/>
          <p:cNvPicPr>
            <a:picLocks noChangeAspect="1" noChangeArrowheads="1"/>
          </p:cNvPicPr>
          <p:nvPr/>
        </p:nvPicPr>
        <p:blipFill>
          <a:blip r:embed="rId9" cstate="print"/>
          <a:srcRect/>
          <a:stretch>
            <a:fillRect/>
          </a:stretch>
        </p:blipFill>
        <p:spPr bwMode="auto">
          <a:xfrm>
            <a:off x="4381500" y="5696975"/>
            <a:ext cx="2286000" cy="682625"/>
          </a:xfrm>
          <a:prstGeom prst="rect">
            <a:avLst/>
          </a:prstGeom>
          <a:noFill/>
        </p:spPr>
      </p:pic>
      <p:pic>
        <p:nvPicPr>
          <p:cNvPr id="2097159" name="Picture 5" descr="C:\Users\KRS\Downloads\WILD.jpg"/>
          <p:cNvPicPr>
            <a:picLocks noChangeAspect="1" noChangeArrowheads="1"/>
          </p:cNvPicPr>
          <p:nvPr/>
        </p:nvPicPr>
        <p:blipFill>
          <a:blip r:embed="rId10" cstate="print"/>
          <a:srcRect/>
          <a:stretch>
            <a:fillRect/>
          </a:stretch>
        </p:blipFill>
        <p:spPr bwMode="auto">
          <a:xfrm>
            <a:off x="6826250" y="1661947"/>
            <a:ext cx="1793875" cy="819150"/>
          </a:xfrm>
          <a:prstGeom prst="rect">
            <a:avLst/>
          </a:prstGeom>
          <a:noFill/>
        </p:spPr>
      </p:pic>
      <p:pic>
        <p:nvPicPr>
          <p:cNvPr id="2097160" name="Picture 2" descr="C:\Users\KRS\Desktop\Capture.JPG"/>
          <p:cNvPicPr>
            <a:picLocks noChangeAspect="1" noChangeArrowheads="1"/>
          </p:cNvPicPr>
          <p:nvPr/>
        </p:nvPicPr>
        <p:blipFill>
          <a:blip r:embed="rId11"/>
          <a:srcRect/>
          <a:stretch>
            <a:fillRect/>
          </a:stretch>
        </p:blipFill>
        <p:spPr bwMode="auto">
          <a:xfrm>
            <a:off x="2095500" y="4365625"/>
            <a:ext cx="2063750" cy="1063625"/>
          </a:xfrm>
          <a:prstGeom prst="rect">
            <a:avLst/>
          </a:prstGeom>
          <a:noFill/>
        </p:spPr>
      </p:pic>
      <p:pic>
        <p:nvPicPr>
          <p:cNvPr id="2097161" name="Picture 3" descr="C:\Users\KRS\Desktop\Capturevf.JPG"/>
          <p:cNvPicPr>
            <a:picLocks noChangeAspect="1" noChangeArrowheads="1"/>
          </p:cNvPicPr>
          <p:nvPr/>
        </p:nvPicPr>
        <p:blipFill>
          <a:blip r:embed="rId12"/>
          <a:srcRect/>
          <a:stretch>
            <a:fillRect/>
          </a:stretch>
        </p:blipFill>
        <p:spPr bwMode="auto">
          <a:xfrm>
            <a:off x="2095500" y="5572125"/>
            <a:ext cx="2127250" cy="1190625"/>
          </a:xfrm>
          <a:prstGeom prst="rect">
            <a:avLst/>
          </a:prstGeom>
          <a:noFill/>
        </p:spPr>
      </p:pic>
      <p:pic>
        <p:nvPicPr>
          <p:cNvPr id="2097162" name="Picture 2097161"/>
          <p:cNvPicPr>
            <a:picLocks/>
          </p:cNvPicPr>
          <p:nvPr/>
        </p:nvPicPr>
        <p:blipFill>
          <a:blip r:embed="rId13"/>
          <a:stretch>
            <a:fillRect/>
          </a:stretch>
        </p:blipFill>
        <p:spPr>
          <a:xfrm>
            <a:off x="4378457" y="1380973"/>
            <a:ext cx="2396521" cy="16844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841E-C246-F366-891E-FEC0A6C867E1}"/>
              </a:ext>
            </a:extLst>
          </p:cNvPr>
          <p:cNvSpPr>
            <a:spLocks noGrp="1"/>
          </p:cNvSpPr>
          <p:nvPr>
            <p:ph type="title"/>
          </p:nvPr>
        </p:nvSpPr>
        <p:spPr>
          <a:xfrm>
            <a:off x="35496" y="0"/>
            <a:ext cx="6553200" cy="914400"/>
          </a:xfrm>
        </p:spPr>
        <p:txBody>
          <a:bodyPr/>
          <a:lstStyle/>
          <a:p>
            <a:r>
              <a:rPr lang="en-IN" sz="2400" dirty="0">
                <a:latin typeface="Times New Roman" panose="02020603050405020304" pitchFamily="18" charset="0"/>
                <a:cs typeface="Times New Roman" panose="02020603050405020304" pitchFamily="18" charset="0"/>
              </a:rPr>
              <a:t>Differential gene expression analysis problem workflow</a:t>
            </a:r>
          </a:p>
        </p:txBody>
      </p:sp>
      <p:pic>
        <p:nvPicPr>
          <p:cNvPr id="5" name="Picture 4" descr="A diagram of a company&#10;&#10;Description automatically generated">
            <a:extLst>
              <a:ext uri="{FF2B5EF4-FFF2-40B4-BE49-F238E27FC236}">
                <a16:creationId xmlns:a16="http://schemas.microsoft.com/office/drawing/2014/main" id="{CD42165A-47BE-BFC7-17F3-64880A3F35B8}"/>
              </a:ext>
            </a:extLst>
          </p:cNvPr>
          <p:cNvPicPr>
            <a:picLocks noChangeAspect="1"/>
          </p:cNvPicPr>
          <p:nvPr/>
        </p:nvPicPr>
        <p:blipFill>
          <a:blip r:embed="rId2"/>
          <a:stretch>
            <a:fillRect/>
          </a:stretch>
        </p:blipFill>
        <p:spPr>
          <a:xfrm>
            <a:off x="0" y="1600726"/>
            <a:ext cx="9144000" cy="3656548"/>
          </a:xfrm>
          <a:prstGeom prst="rect">
            <a:avLst/>
          </a:prstGeom>
        </p:spPr>
      </p:pic>
    </p:spTree>
    <p:extLst>
      <p:ext uri="{BB962C8B-B14F-4D97-AF65-F5344CB8AC3E}">
        <p14:creationId xmlns:p14="http://schemas.microsoft.com/office/powerpoint/2010/main" val="393291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model&#10;&#10;Description automatically generated with medium confidence">
            <a:extLst>
              <a:ext uri="{FF2B5EF4-FFF2-40B4-BE49-F238E27FC236}">
                <a16:creationId xmlns:a16="http://schemas.microsoft.com/office/drawing/2014/main" id="{8A854773-B644-A46F-49BE-C298362E5ABF}"/>
              </a:ext>
            </a:extLst>
          </p:cNvPr>
          <p:cNvPicPr>
            <a:picLocks noChangeAspect="1"/>
          </p:cNvPicPr>
          <p:nvPr/>
        </p:nvPicPr>
        <p:blipFill>
          <a:blip r:embed="rId2"/>
          <a:stretch>
            <a:fillRect/>
          </a:stretch>
        </p:blipFill>
        <p:spPr>
          <a:xfrm>
            <a:off x="0" y="764704"/>
            <a:ext cx="9144000" cy="5466030"/>
          </a:xfrm>
          <a:prstGeom prst="rect">
            <a:avLst/>
          </a:prstGeom>
        </p:spPr>
      </p:pic>
      <p:sp>
        <p:nvSpPr>
          <p:cNvPr id="7" name="Title 1">
            <a:extLst>
              <a:ext uri="{FF2B5EF4-FFF2-40B4-BE49-F238E27FC236}">
                <a16:creationId xmlns:a16="http://schemas.microsoft.com/office/drawing/2014/main" id="{097256D0-68C4-9BAE-5EBE-6078F8C06233}"/>
              </a:ext>
            </a:extLst>
          </p:cNvPr>
          <p:cNvSpPr txBox="1">
            <a:spLocks/>
          </p:cNvSpPr>
          <p:nvPr/>
        </p:nvSpPr>
        <p:spPr bwMode="auto">
          <a:xfrm>
            <a:off x="35496" y="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189" algn="l" rtl="0" eaLnBrk="1" fontAlgn="base" hangingPunct="1">
              <a:spcBef>
                <a:spcPct val="0"/>
              </a:spcBef>
              <a:spcAft>
                <a:spcPct val="0"/>
              </a:spcAft>
              <a:defRPr sz="2800">
                <a:solidFill>
                  <a:srgbClr val="990000"/>
                </a:solidFill>
                <a:latin typeface="Arial Black" pitchFamily="-110" charset="0"/>
              </a:defRPr>
            </a:lvl6pPr>
            <a:lvl7pPr marL="914377" algn="l" rtl="0" eaLnBrk="1" fontAlgn="base" hangingPunct="1">
              <a:spcBef>
                <a:spcPct val="0"/>
              </a:spcBef>
              <a:spcAft>
                <a:spcPct val="0"/>
              </a:spcAft>
              <a:defRPr sz="2800">
                <a:solidFill>
                  <a:srgbClr val="990000"/>
                </a:solidFill>
                <a:latin typeface="Arial Black" pitchFamily="-110" charset="0"/>
              </a:defRPr>
            </a:lvl7pPr>
            <a:lvl8pPr marL="1371566" algn="l" rtl="0" eaLnBrk="1" fontAlgn="base" hangingPunct="1">
              <a:spcBef>
                <a:spcPct val="0"/>
              </a:spcBef>
              <a:spcAft>
                <a:spcPct val="0"/>
              </a:spcAft>
              <a:defRPr sz="2800">
                <a:solidFill>
                  <a:srgbClr val="990000"/>
                </a:solidFill>
                <a:latin typeface="Arial Black" pitchFamily="-110" charset="0"/>
              </a:defRPr>
            </a:lvl8pPr>
            <a:lvl9pPr marL="1828754" algn="l" rtl="0" eaLnBrk="1" fontAlgn="base" hangingPunct="1">
              <a:spcBef>
                <a:spcPct val="0"/>
              </a:spcBef>
              <a:spcAft>
                <a:spcPct val="0"/>
              </a:spcAft>
              <a:defRPr sz="2800">
                <a:solidFill>
                  <a:srgbClr val="990000"/>
                </a:solidFill>
                <a:latin typeface="Arial Black" pitchFamily="-110" charset="0"/>
              </a:defRPr>
            </a:lvl9pPr>
          </a:lstStyle>
          <a:p>
            <a:r>
              <a:rPr lang="en-US" sz="2400" kern="0" dirty="0">
                <a:latin typeface="Times New Roman" panose="02020603050405020304" pitchFamily="18" charset="0"/>
                <a:cs typeface="Times New Roman" panose="02020603050405020304" pitchFamily="18" charset="0"/>
              </a:rPr>
              <a:t>Predicting Cancer Types from Gene Expression Data: A Machine Learning Approach</a:t>
            </a:r>
            <a:endParaRPr lang="en-IN" sz="24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805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Boltzmann Labs | LinkedIn">
            <a:extLst>
              <a:ext uri="{FF2B5EF4-FFF2-40B4-BE49-F238E27FC236}">
                <a16:creationId xmlns:a16="http://schemas.microsoft.com/office/drawing/2014/main" id="{02C34F5A-731C-8C30-35A5-747DC9DC64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040" y="1921505"/>
            <a:ext cx="664467" cy="6644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mium Vector | Graduation cap and diploma">
            <a:extLst>
              <a:ext uri="{FF2B5EF4-FFF2-40B4-BE49-F238E27FC236}">
                <a16:creationId xmlns:a16="http://schemas.microsoft.com/office/drawing/2014/main" id="{38B983C1-77CE-9E80-28D2-383B4F42EA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27" t="22702" r="14868" b="20660"/>
          <a:stretch/>
        </p:blipFill>
        <p:spPr bwMode="auto">
          <a:xfrm>
            <a:off x="539555" y="1942087"/>
            <a:ext cx="749511" cy="623303"/>
          </a:xfrm>
          <a:prstGeom prst="rect">
            <a:avLst/>
          </a:prstGeom>
          <a:noFill/>
          <a:extLst>
            <a:ext uri="{909E8E84-426E-40DD-AFC4-6F175D3DCCD1}">
              <a14:hiddenFill xmlns:a14="http://schemas.microsoft.com/office/drawing/2010/main">
                <a:solidFill>
                  <a:srgbClr val="FFFFFF"/>
                </a:solidFill>
              </a14:hiddenFill>
            </a:ext>
          </a:extLst>
        </p:spPr>
      </p:pic>
      <p:sp>
        <p:nvSpPr>
          <p:cNvPr id="14338" name="Title"/>
          <p:cNvSpPr>
            <a:spLocks noGrp="1"/>
          </p:cNvSpPr>
          <p:nvPr>
            <p:ph type="title"/>
          </p:nvPr>
        </p:nvSpPr>
        <p:spPr>
          <a:xfrm>
            <a:off x="755576" y="67816"/>
            <a:ext cx="6553200" cy="480864"/>
          </a:xfrm>
        </p:spPr>
        <p:txBody>
          <a:bodyPr>
            <a:normAutofit fontScale="90000"/>
          </a:bodyPr>
          <a:lstStyle/>
          <a:p>
            <a:r>
              <a:rPr lang="en-US" b="1" dirty="0">
                <a:latin typeface="Times New Roman" panose="02020603050405020304" pitchFamily="18" charset="0"/>
                <a:cs typeface="Times New Roman" panose="02020603050405020304" pitchFamily="18" charset="0"/>
              </a:rPr>
              <a:t>Education background and projects</a:t>
            </a:r>
          </a:p>
        </p:txBody>
      </p:sp>
      <p:pic>
        <p:nvPicPr>
          <p:cNvPr id="2056" name="Picture 8" descr="Excelra - Where data means more">
            <a:extLst>
              <a:ext uri="{FF2B5EF4-FFF2-40B4-BE49-F238E27FC236}">
                <a16:creationId xmlns:a16="http://schemas.microsoft.com/office/drawing/2014/main" id="{357D22B4-650E-CE23-3F43-52A9A0831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373" y="2129116"/>
            <a:ext cx="936104" cy="22866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5E642E5A-E5D6-7136-734F-1F50399530C1}"/>
              </a:ext>
            </a:extLst>
          </p:cNvPr>
          <p:cNvCxnSpPr>
            <a:cxnSpLocks/>
          </p:cNvCxnSpPr>
          <p:nvPr/>
        </p:nvCxnSpPr>
        <p:spPr bwMode="auto">
          <a:xfrm>
            <a:off x="251520" y="2524303"/>
            <a:ext cx="0" cy="18722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Connector 19">
            <a:extLst>
              <a:ext uri="{FF2B5EF4-FFF2-40B4-BE49-F238E27FC236}">
                <a16:creationId xmlns:a16="http://schemas.microsoft.com/office/drawing/2014/main" id="{800648E5-29CB-3747-9460-AC4DFFD7ABE1}"/>
              </a:ext>
            </a:extLst>
          </p:cNvPr>
          <p:cNvCxnSpPr>
            <a:cxnSpLocks/>
            <a:stCxn id="2052" idx="3"/>
            <a:endCxn id="16" idx="1"/>
          </p:cNvCxnSpPr>
          <p:nvPr/>
        </p:nvCxnSpPr>
        <p:spPr bwMode="auto">
          <a:xfrm>
            <a:off x="1289064" y="2253736"/>
            <a:ext cx="18069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FB89A51B-4CE8-EB6F-1024-37A67E2CE179}"/>
              </a:ext>
            </a:extLst>
          </p:cNvPr>
          <p:cNvCxnSpPr>
            <a:stCxn id="16" idx="3"/>
            <a:endCxn id="2056" idx="1"/>
          </p:cNvCxnSpPr>
          <p:nvPr/>
        </p:nvCxnSpPr>
        <p:spPr bwMode="auto">
          <a:xfrm flipV="1">
            <a:off x="3760507" y="2243448"/>
            <a:ext cx="2359869" cy="102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Arrow Connector 28">
            <a:extLst>
              <a:ext uri="{FF2B5EF4-FFF2-40B4-BE49-F238E27FC236}">
                <a16:creationId xmlns:a16="http://schemas.microsoft.com/office/drawing/2014/main" id="{6F488356-4771-2A3E-FDD3-57A4968E0137}"/>
              </a:ext>
            </a:extLst>
          </p:cNvPr>
          <p:cNvCxnSpPr>
            <a:cxnSpLocks/>
          </p:cNvCxnSpPr>
          <p:nvPr/>
        </p:nvCxnSpPr>
        <p:spPr bwMode="auto">
          <a:xfrm flipV="1">
            <a:off x="261243" y="665659"/>
            <a:ext cx="0" cy="1421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TextBox 38">
            <a:extLst>
              <a:ext uri="{FF2B5EF4-FFF2-40B4-BE49-F238E27FC236}">
                <a16:creationId xmlns:a16="http://schemas.microsoft.com/office/drawing/2014/main" id="{BA0A45DB-0A0E-4A83-3D17-AE6CB28C7948}"/>
              </a:ext>
            </a:extLst>
          </p:cNvPr>
          <p:cNvSpPr txBox="1"/>
          <p:nvPr/>
        </p:nvSpPr>
        <p:spPr>
          <a:xfrm>
            <a:off x="412654" y="548680"/>
            <a:ext cx="2393676" cy="1477328"/>
          </a:xfrm>
          <a:prstGeom prst="rect">
            <a:avLst/>
          </a:prstGeom>
          <a:noFill/>
        </p:spPr>
        <p:txBody>
          <a:bodyPr wrap="square" rtlCol="0">
            <a:spAutoFit/>
          </a:bodyPr>
          <a:lstStyle/>
          <a:p>
            <a:pPr algn="l"/>
            <a:r>
              <a:rPr lang="en-IN" sz="1000" u="sng" dirty="0">
                <a:latin typeface="Times New Roman" panose="02020603050405020304" pitchFamily="18" charset="0"/>
                <a:cs typeface="Times New Roman" panose="02020603050405020304" pitchFamily="18" charset="0"/>
              </a:rPr>
              <a:t>B.E Biotechnology</a:t>
            </a:r>
            <a:endParaRPr lang="en-IN" sz="1000" dirty="0">
              <a:latin typeface="Times New Roman" panose="02020603050405020304" pitchFamily="18" charset="0"/>
              <a:cs typeface="Times New Roman" panose="02020603050405020304" pitchFamily="18" charset="0"/>
            </a:endParaRPr>
          </a:p>
          <a:p>
            <a:pPr algn="l"/>
            <a:r>
              <a:rPr lang="en-IN" sz="1000" dirty="0">
                <a:latin typeface="Times New Roman" panose="02020603050405020304" pitchFamily="18" charset="0"/>
                <a:cs typeface="Times New Roman" panose="02020603050405020304" pitchFamily="18" charset="0"/>
              </a:rPr>
              <a:t>2017 – 2021</a:t>
            </a:r>
          </a:p>
          <a:p>
            <a:pPr algn="l"/>
            <a:r>
              <a:rPr lang="en-IN" sz="1000" dirty="0">
                <a:solidFill>
                  <a:srgbClr val="212529"/>
                </a:solidFill>
                <a:latin typeface="Times New Roman" panose="02020603050405020304" pitchFamily="18" charset="0"/>
                <a:cs typeface="Times New Roman" panose="02020603050405020304" pitchFamily="18" charset="0"/>
              </a:rPr>
              <a:t>Dayananda Sagar College of Engineering,</a:t>
            </a:r>
          </a:p>
          <a:p>
            <a:pPr algn="just"/>
            <a:r>
              <a:rPr lang="en-IN" sz="1000" dirty="0">
                <a:solidFill>
                  <a:srgbClr val="212529"/>
                </a:solidFill>
                <a:latin typeface="Times New Roman" panose="02020603050405020304" pitchFamily="18" charset="0"/>
                <a:cs typeface="Times New Roman" panose="02020603050405020304" pitchFamily="18" charset="0"/>
              </a:rPr>
              <a:t>Visvesvaraya Technological University</a:t>
            </a:r>
          </a:p>
          <a:p>
            <a:pPr algn="just"/>
            <a:r>
              <a:rPr lang="en-IN" sz="1000" i="1" dirty="0">
                <a:solidFill>
                  <a:srgbClr val="212529"/>
                </a:solidFill>
                <a:latin typeface="Times New Roman" panose="02020603050405020304" pitchFamily="18" charset="0"/>
                <a:cs typeface="Times New Roman" panose="02020603050405020304" pitchFamily="18" charset="0"/>
              </a:rPr>
              <a:t>CGPA : 8.99</a:t>
            </a:r>
          </a:p>
          <a:p>
            <a:pPr algn="just"/>
            <a:r>
              <a:rPr lang="en-IN" sz="1000" b="1" i="1" dirty="0">
                <a:solidFill>
                  <a:srgbClr val="212529"/>
                </a:solidFill>
                <a:latin typeface="Times New Roman" panose="02020603050405020304" pitchFamily="18" charset="0"/>
                <a:cs typeface="Times New Roman" panose="02020603050405020304" pitchFamily="18" charset="0"/>
              </a:rPr>
              <a:t>Awards: </a:t>
            </a:r>
          </a:p>
          <a:p>
            <a:pPr marL="171450" indent="-171450" algn="just">
              <a:buFont typeface="Arial" panose="020B0604020202020204" pitchFamily="34" charset="0"/>
              <a:buChar char="•"/>
            </a:pPr>
            <a:r>
              <a:rPr lang="en-US" sz="1000" dirty="0">
                <a:solidFill>
                  <a:srgbClr val="212529"/>
                </a:solidFill>
                <a:latin typeface="Times New Roman" panose="02020603050405020304" pitchFamily="18" charset="0"/>
                <a:cs typeface="Times New Roman" panose="02020603050405020304" pitchFamily="18" charset="0"/>
              </a:rPr>
              <a:t>Participated and won 1st prize for paper presentation in international conference” HORIZON 2019.</a:t>
            </a:r>
            <a:endParaRPr lang="en-IN" sz="1000" dirty="0">
              <a:solidFill>
                <a:srgbClr val="212529"/>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FC0618B5-57E4-5941-EA84-75794095C5E2}"/>
              </a:ext>
            </a:extLst>
          </p:cNvPr>
          <p:cNvSpPr txBox="1"/>
          <p:nvPr/>
        </p:nvSpPr>
        <p:spPr>
          <a:xfrm>
            <a:off x="295760" y="2460884"/>
            <a:ext cx="2637155" cy="3908762"/>
          </a:xfrm>
          <a:prstGeom prst="rect">
            <a:avLst/>
          </a:prstGeom>
          <a:noFill/>
        </p:spPr>
        <p:txBody>
          <a:bodyPr wrap="square" rtlCol="0">
            <a:spAutoFit/>
          </a:bodyPr>
          <a:lstStyle/>
          <a:p>
            <a:pPr marL="171446" indent="-171446">
              <a:buFont typeface="Arial" panose="020B0604020202020204" pitchFamily="34" charset="0"/>
              <a:buChar char="•"/>
            </a:pPr>
            <a:r>
              <a:rPr lang="en-US" sz="1000" dirty="0">
                <a:solidFill>
                  <a:srgbClr val="212529"/>
                </a:solidFill>
                <a:latin typeface="Times New Roman" panose="02020603050405020304" pitchFamily="18" charset="0"/>
                <a:cs typeface="Times New Roman" panose="02020603050405020304" pitchFamily="18" charset="0"/>
              </a:rPr>
              <a:t>Intern, </a:t>
            </a:r>
            <a:r>
              <a:rPr lang="en-US" sz="1000" dirty="0" err="1">
                <a:solidFill>
                  <a:srgbClr val="212529"/>
                </a:solidFill>
                <a:latin typeface="Times New Roman" panose="02020603050405020304" pitchFamily="18" charset="0"/>
                <a:cs typeface="Times New Roman" panose="02020603050405020304" pitchFamily="18" charset="0"/>
              </a:rPr>
              <a:t>Shodhaka</a:t>
            </a:r>
            <a:r>
              <a:rPr lang="en-US" sz="1000" dirty="0">
                <a:solidFill>
                  <a:srgbClr val="212529"/>
                </a:solidFill>
                <a:latin typeface="Times New Roman" panose="02020603050405020304" pitchFamily="18" charset="0"/>
                <a:cs typeface="Times New Roman" panose="02020603050405020304" pitchFamily="18" charset="0"/>
              </a:rPr>
              <a:t> Life Sciences</a:t>
            </a:r>
          </a:p>
          <a:p>
            <a:pPr algn="l"/>
            <a:r>
              <a:rPr lang="en-US" sz="1000" i="1" dirty="0">
                <a:solidFill>
                  <a:srgbClr val="212529"/>
                </a:solidFill>
                <a:latin typeface="Times New Roman" panose="02020603050405020304" pitchFamily="18" charset="0"/>
                <a:cs typeface="Times New Roman" panose="02020603050405020304" pitchFamily="18" charset="0"/>
              </a:rPr>
              <a:t>    Jun ‘19 - Aug  ’19</a:t>
            </a:r>
          </a:p>
          <a:p>
            <a:pPr marL="171446" indent="-171446">
              <a:buFont typeface="Arial" panose="020B0604020202020204" pitchFamily="34" charset="0"/>
              <a:buChar char="•"/>
            </a:pPr>
            <a:r>
              <a:rPr lang="en-US" sz="1000" dirty="0">
                <a:solidFill>
                  <a:srgbClr val="212529"/>
                </a:solidFill>
                <a:latin typeface="Times New Roman" panose="02020603050405020304" pitchFamily="18" charset="0"/>
                <a:cs typeface="Times New Roman" panose="02020603050405020304" pitchFamily="18" charset="0"/>
              </a:rPr>
              <a:t>Research Intern, Bayes Labs</a:t>
            </a:r>
          </a:p>
          <a:p>
            <a:pPr algn="l"/>
            <a:r>
              <a:rPr lang="en-US" sz="1000" i="1" dirty="0">
                <a:solidFill>
                  <a:srgbClr val="212529"/>
                </a:solidFill>
                <a:latin typeface="Times New Roman" panose="02020603050405020304" pitchFamily="18" charset="0"/>
                <a:cs typeface="Times New Roman" panose="02020603050405020304" pitchFamily="18" charset="0"/>
              </a:rPr>
              <a:t>    Jun ‘20 - Oct ’20</a:t>
            </a:r>
          </a:p>
          <a:p>
            <a:pPr marL="171446" indent="-171446">
              <a:buFont typeface="Arial" panose="020B0604020202020204" pitchFamily="34" charset="0"/>
              <a:buChar char="•"/>
            </a:pPr>
            <a:r>
              <a:rPr lang="en-IN" sz="1000" dirty="0">
                <a:solidFill>
                  <a:srgbClr val="212529"/>
                </a:solidFill>
                <a:latin typeface="Times New Roman" panose="02020603050405020304" pitchFamily="18" charset="0"/>
                <a:cs typeface="Times New Roman" panose="02020603050405020304" pitchFamily="18" charset="0"/>
              </a:rPr>
              <a:t>AI Master Class, Pantech Solutions Pvt Ltd (Pantech </a:t>
            </a:r>
            <a:r>
              <a:rPr lang="en-IN" sz="1000" dirty="0" err="1">
                <a:solidFill>
                  <a:srgbClr val="212529"/>
                </a:solidFill>
                <a:latin typeface="Times New Roman" panose="02020603050405020304" pitchFamily="18" charset="0"/>
                <a:cs typeface="Times New Roman" panose="02020603050405020304" pitchFamily="18" charset="0"/>
              </a:rPr>
              <a:t>ProLabs</a:t>
            </a:r>
            <a:r>
              <a:rPr lang="en-IN" sz="1000" dirty="0">
                <a:solidFill>
                  <a:srgbClr val="212529"/>
                </a:solidFill>
                <a:latin typeface="Times New Roman" panose="02020603050405020304" pitchFamily="18" charset="0"/>
                <a:cs typeface="Times New Roman" panose="02020603050405020304" pitchFamily="18" charset="0"/>
              </a:rPr>
              <a:t> India) · Apprenticeship</a:t>
            </a:r>
          </a:p>
          <a:p>
            <a:pPr algn="l"/>
            <a:r>
              <a:rPr lang="en-IN" sz="1000" i="1" dirty="0">
                <a:solidFill>
                  <a:srgbClr val="212529"/>
                </a:solidFill>
                <a:latin typeface="Times New Roman" panose="02020603050405020304" pitchFamily="18" charset="0"/>
                <a:cs typeface="Times New Roman" panose="02020603050405020304" pitchFamily="18" charset="0"/>
              </a:rPr>
              <a:t>     Oct ‘20 - Nov ’20</a:t>
            </a:r>
          </a:p>
          <a:p>
            <a:pPr marL="171446" indent="-171446">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Insilco study on human delta </a:t>
            </a:r>
            <a:r>
              <a:rPr lang="en-IN" sz="1000" dirty="0" err="1">
                <a:latin typeface="Times New Roman" panose="02020603050405020304" pitchFamily="18" charset="0"/>
                <a:cs typeface="Times New Roman" panose="02020603050405020304" pitchFamily="18" charset="0"/>
              </a:rPr>
              <a:t>sarcoglycan</a:t>
            </a:r>
            <a:r>
              <a:rPr lang="en-IN" sz="1000" dirty="0">
                <a:latin typeface="Times New Roman" panose="02020603050405020304" pitchFamily="18" charset="0"/>
                <a:cs typeface="Times New Roman" panose="02020603050405020304" pitchFamily="18" charset="0"/>
              </a:rPr>
              <a:t> protein involved in Limb Girdle Muscular Dystrophy.</a:t>
            </a:r>
          </a:p>
          <a:p>
            <a:pPr marL="171446" indent="-171446">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Functional impact on G108R mutations in PPT1 causing infantile neuronal ceroid lipofuscinosis: A molecular dynamics Study</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Enzymatic and antibiotic degradation of Bacterial biofilm in Ventilator Associated pneumonia.</a:t>
            </a:r>
            <a:endParaRPr lang="en-IN" sz="1000" i="1" dirty="0">
              <a:solidFill>
                <a:srgbClr val="212529"/>
              </a:solidFill>
              <a:latin typeface="Times New Roman" panose="02020603050405020304" pitchFamily="18" charset="0"/>
              <a:cs typeface="Times New Roman" panose="02020603050405020304" pitchFamily="18" charset="0"/>
            </a:endParaRPr>
          </a:p>
          <a:p>
            <a:pPr algn="l"/>
            <a:endParaRPr lang="en-US" sz="1000" i="1" dirty="0">
              <a:solidFill>
                <a:srgbClr val="212529"/>
              </a:solidFill>
              <a:latin typeface="Times New Roman" panose="02020603050405020304" pitchFamily="18" charset="0"/>
              <a:cs typeface="Times New Roman" panose="02020603050405020304" pitchFamily="18" charset="0"/>
            </a:endParaRPr>
          </a:p>
          <a:p>
            <a:pPr algn="l"/>
            <a:r>
              <a:rPr lang="en-US" sz="1000" b="1" i="1" dirty="0">
                <a:solidFill>
                  <a:srgbClr val="212529"/>
                </a:solidFill>
                <a:latin typeface="Times New Roman" panose="02020603050405020304" pitchFamily="18" charset="0"/>
                <a:cs typeface="Times New Roman" panose="02020603050405020304" pitchFamily="18" charset="0"/>
              </a:rPr>
              <a:t>Skills:</a:t>
            </a:r>
          </a:p>
          <a:p>
            <a:r>
              <a:rPr lang="en-US" sz="1000" i="1" dirty="0">
                <a:solidFill>
                  <a:srgbClr val="212529"/>
                </a:solidFill>
                <a:latin typeface="Times New Roman" panose="02020603050405020304" pitchFamily="18" charset="0"/>
                <a:cs typeface="Times New Roman" panose="02020603050405020304" pitchFamily="18" charset="0"/>
              </a:rPr>
              <a:t>TensorFlow · </a:t>
            </a:r>
            <a:r>
              <a:rPr lang="en-US" sz="1000" i="1" dirty="0" err="1">
                <a:solidFill>
                  <a:srgbClr val="212529"/>
                </a:solidFill>
                <a:latin typeface="Times New Roman" panose="02020603050405020304" pitchFamily="18" charset="0"/>
                <a:cs typeface="Times New Roman" panose="02020603050405020304" pitchFamily="18" charset="0"/>
              </a:rPr>
              <a:t>TensorBoard</a:t>
            </a:r>
            <a:r>
              <a:rPr lang="en-US" sz="1000" i="1" dirty="0">
                <a:solidFill>
                  <a:srgbClr val="212529"/>
                </a:solidFill>
                <a:latin typeface="Times New Roman" panose="02020603050405020304" pitchFamily="18" charset="0"/>
                <a:cs typeface="Times New Roman" panose="02020603050405020304" pitchFamily="18" charset="0"/>
              </a:rPr>
              <a:t> · Data Science · Machine Learning · Matplotlib · NumPy · Seaborn · Python (Programming Language) </a:t>
            </a:r>
            <a:r>
              <a:rPr lang="en-IN" sz="1000" i="1" dirty="0">
                <a:solidFill>
                  <a:srgbClr val="212529"/>
                </a:solidFill>
                <a:latin typeface="Times New Roman" panose="02020603050405020304" pitchFamily="18" charset="0"/>
                <a:cs typeface="Times New Roman" panose="02020603050405020304" pitchFamily="18" charset="0"/>
              </a:rPr>
              <a:t>· MS Excel</a:t>
            </a:r>
          </a:p>
          <a:p>
            <a:r>
              <a:rPr lang="en-US" sz="1000" i="1" dirty="0">
                <a:solidFill>
                  <a:srgbClr val="212529"/>
                </a:solidFill>
                <a:latin typeface="Times New Roman" panose="02020603050405020304" pitchFamily="18" charset="0"/>
                <a:cs typeface="Times New Roman" panose="02020603050405020304" pitchFamily="18" charset="0"/>
              </a:rPr>
              <a:t>· Bioinformatics </a:t>
            </a:r>
            <a:r>
              <a:rPr lang="en-IN" sz="1000" i="1" dirty="0">
                <a:solidFill>
                  <a:srgbClr val="212529"/>
                </a:solidFill>
                <a:latin typeface="Times New Roman" panose="02020603050405020304" pitchFamily="18" charset="0"/>
                <a:cs typeface="Times New Roman" panose="02020603050405020304" pitchFamily="18" charset="0"/>
              </a:rPr>
              <a:t>· CADD · MMDD </a:t>
            </a:r>
          </a:p>
          <a:p>
            <a:endParaRPr lang="en-US" sz="800" i="1" dirty="0">
              <a:solidFill>
                <a:srgbClr val="212529"/>
              </a:solidFill>
              <a:latin typeface="system-ui"/>
            </a:endParaRPr>
          </a:p>
          <a:p>
            <a:pPr algn="l"/>
            <a:endParaRPr lang="en-US" sz="1000" i="1" dirty="0">
              <a:solidFill>
                <a:srgbClr val="212529"/>
              </a:solidFill>
              <a:latin typeface="Times New Roman" panose="02020603050405020304" pitchFamily="18" charset="0"/>
              <a:cs typeface="Times New Roman" panose="02020603050405020304" pitchFamily="18" charset="0"/>
            </a:endParaRPr>
          </a:p>
        </p:txBody>
      </p:sp>
      <p:cxnSp>
        <p:nvCxnSpPr>
          <p:cNvPr id="49" name="Straight Arrow Connector 48">
            <a:extLst>
              <a:ext uri="{FF2B5EF4-FFF2-40B4-BE49-F238E27FC236}">
                <a16:creationId xmlns:a16="http://schemas.microsoft.com/office/drawing/2014/main" id="{722AF7BA-4AC8-8933-C933-64666374EABB}"/>
              </a:ext>
            </a:extLst>
          </p:cNvPr>
          <p:cNvCxnSpPr>
            <a:cxnSpLocks/>
          </p:cNvCxnSpPr>
          <p:nvPr/>
        </p:nvCxnSpPr>
        <p:spPr bwMode="auto">
          <a:xfrm>
            <a:off x="2828637" y="2491493"/>
            <a:ext cx="0" cy="21568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0" name="Straight Arrow Connector 49">
            <a:extLst>
              <a:ext uri="{FF2B5EF4-FFF2-40B4-BE49-F238E27FC236}">
                <a16:creationId xmlns:a16="http://schemas.microsoft.com/office/drawing/2014/main" id="{67BD422A-0807-1C42-1C83-02408814965C}"/>
              </a:ext>
            </a:extLst>
          </p:cNvPr>
          <p:cNvCxnSpPr>
            <a:cxnSpLocks/>
          </p:cNvCxnSpPr>
          <p:nvPr/>
        </p:nvCxnSpPr>
        <p:spPr bwMode="auto">
          <a:xfrm flipV="1">
            <a:off x="2843808" y="693338"/>
            <a:ext cx="0" cy="1421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1" name="TextBox 50">
            <a:extLst>
              <a:ext uri="{FF2B5EF4-FFF2-40B4-BE49-F238E27FC236}">
                <a16:creationId xmlns:a16="http://schemas.microsoft.com/office/drawing/2014/main" id="{604F26FD-0987-0AB4-1035-B33FDBF541A3}"/>
              </a:ext>
            </a:extLst>
          </p:cNvPr>
          <p:cNvSpPr txBox="1"/>
          <p:nvPr/>
        </p:nvSpPr>
        <p:spPr>
          <a:xfrm>
            <a:off x="2898400" y="695409"/>
            <a:ext cx="1601592" cy="553998"/>
          </a:xfrm>
          <a:prstGeom prst="rect">
            <a:avLst/>
          </a:prstGeom>
          <a:noFill/>
        </p:spPr>
        <p:txBody>
          <a:bodyPr wrap="square" rtlCol="0">
            <a:spAutoFit/>
          </a:bodyPr>
          <a:lstStyle/>
          <a:p>
            <a:pPr algn="l"/>
            <a:r>
              <a:rPr lang="en-IN" sz="1000" dirty="0">
                <a:solidFill>
                  <a:srgbClr val="212529"/>
                </a:solidFill>
                <a:latin typeface="Times New Roman" panose="02020603050405020304" pitchFamily="18" charset="0"/>
                <a:cs typeface="Times New Roman" panose="02020603050405020304" pitchFamily="18" charset="0"/>
              </a:rPr>
              <a:t>Bioinformatics Engineer </a:t>
            </a:r>
          </a:p>
          <a:p>
            <a:pPr algn="l"/>
            <a:r>
              <a:rPr lang="en-IN" sz="1000" b="1" dirty="0">
                <a:solidFill>
                  <a:srgbClr val="212529"/>
                </a:solidFill>
                <a:latin typeface="Times New Roman" panose="02020603050405020304" pitchFamily="18" charset="0"/>
                <a:cs typeface="Times New Roman" panose="02020603050405020304" pitchFamily="18" charset="0"/>
              </a:rPr>
              <a:t>Boltzmann labs</a:t>
            </a:r>
            <a:endParaRPr lang="en-IN" sz="1000" dirty="0">
              <a:solidFill>
                <a:srgbClr val="212529"/>
              </a:solidFill>
              <a:latin typeface="Times New Roman" panose="02020603050405020304" pitchFamily="18" charset="0"/>
              <a:cs typeface="Times New Roman" panose="02020603050405020304" pitchFamily="18" charset="0"/>
            </a:endParaRPr>
          </a:p>
          <a:p>
            <a:pPr algn="l"/>
            <a:r>
              <a:rPr lang="en-IN" sz="1000" i="1" dirty="0">
                <a:solidFill>
                  <a:srgbClr val="212529"/>
                </a:solidFill>
                <a:latin typeface="Times New Roman" panose="02020603050405020304" pitchFamily="18" charset="0"/>
                <a:cs typeface="Times New Roman" panose="02020603050405020304" pitchFamily="18" charset="0"/>
              </a:rPr>
              <a:t>Mar, 2021 - Jun, 2022</a:t>
            </a:r>
          </a:p>
        </p:txBody>
      </p:sp>
      <p:sp>
        <p:nvSpPr>
          <p:cNvPr id="54" name="TextBox 53">
            <a:extLst>
              <a:ext uri="{FF2B5EF4-FFF2-40B4-BE49-F238E27FC236}">
                <a16:creationId xmlns:a16="http://schemas.microsoft.com/office/drawing/2014/main" id="{3F10EE03-9734-E627-62AB-9143960588DE}"/>
              </a:ext>
            </a:extLst>
          </p:cNvPr>
          <p:cNvSpPr txBox="1"/>
          <p:nvPr/>
        </p:nvSpPr>
        <p:spPr>
          <a:xfrm>
            <a:off x="2898402" y="2524306"/>
            <a:ext cx="3089419" cy="3631763"/>
          </a:xfrm>
          <a:prstGeom prst="rect">
            <a:avLst/>
          </a:prstGeom>
          <a:noFill/>
        </p:spPr>
        <p:txBody>
          <a:bodyPr wrap="square">
            <a:spAutoFit/>
          </a:bodyPr>
          <a:lstStyle/>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Automated cheminformatics data-scraper-curator and QSAR modelling.</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Automated virtual Screening and Validation of Small molecules: ADMET and Molecular docking.</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Chemical space exploration and surrogate modelling.</a:t>
            </a:r>
          </a:p>
          <a:p>
            <a:pPr marL="171446" indent="-171446">
              <a:buFont typeface="Arial" panose="020B0604020202020204" pitchFamily="34" charset="0"/>
              <a:buChar char="•"/>
            </a:pPr>
            <a:r>
              <a:rPr lang="en-US" sz="1000" dirty="0">
                <a:solidFill>
                  <a:srgbClr val="212529"/>
                </a:solidFill>
                <a:latin typeface="Times New Roman" panose="02020603050405020304" pitchFamily="18" charset="0"/>
                <a:cs typeface="Times New Roman" panose="02020603050405020304" pitchFamily="18" charset="0"/>
              </a:rPr>
              <a:t>Led a team of 6 in conducting internal and external case studies.</a:t>
            </a:r>
          </a:p>
          <a:p>
            <a:pPr marL="171446" indent="-171446">
              <a:buFont typeface="Arial" panose="020B0604020202020204" pitchFamily="34" charset="0"/>
              <a:buChar char="•"/>
            </a:pPr>
            <a:r>
              <a:rPr lang="en-IN" sz="1000" u="sng" dirty="0">
                <a:latin typeface="Times New Roman" panose="02020603050405020304" pitchFamily="18" charset="0"/>
                <a:cs typeface="Times New Roman" panose="02020603050405020304" pitchFamily="18" charset="0"/>
              </a:rPr>
              <a:t>Open </a:t>
            </a:r>
            <a:r>
              <a:rPr lang="en-IN" sz="1000" u="sng" dirty="0" err="1">
                <a:latin typeface="Times New Roman" panose="02020603050405020304" pitchFamily="18" charset="0"/>
                <a:cs typeface="Times New Roman" panose="02020603050405020304" pitchFamily="18" charset="0"/>
              </a:rPr>
              <a:t>Souce</a:t>
            </a:r>
            <a:r>
              <a:rPr lang="en-IN" sz="1000" u="sng" dirty="0">
                <a:latin typeface="Times New Roman" panose="02020603050405020304" pitchFamily="18" charset="0"/>
                <a:cs typeface="Times New Roman" panose="02020603050405020304" pitchFamily="18" charset="0"/>
              </a:rPr>
              <a:t> contribution</a:t>
            </a:r>
            <a:br>
              <a:rPr lang="en-IN" sz="1000" u="sng" dirty="0">
                <a:latin typeface="Times New Roman" panose="02020603050405020304" pitchFamily="18" charset="0"/>
                <a:cs typeface="Times New Roman" panose="02020603050405020304" pitchFamily="18" charset="0"/>
              </a:rPr>
            </a:br>
            <a:r>
              <a:rPr lang="en-IN" sz="1000" dirty="0" err="1">
                <a:solidFill>
                  <a:srgbClr val="212529"/>
                </a:solidFill>
                <a:latin typeface="Times New Roman" panose="02020603050405020304" pitchFamily="18" charset="0"/>
                <a:cs typeface="Times New Roman" panose="02020603050405020304" pitchFamily="18" charset="0"/>
              </a:rPr>
              <a:t>MolPro</a:t>
            </a:r>
            <a:endParaRPr lang="en-IN" sz="1000" dirty="0">
              <a:solidFill>
                <a:srgbClr val="212529"/>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r>
              <a:rPr lang="en-IN" sz="1000" b="1" i="1" dirty="0">
                <a:solidFill>
                  <a:srgbClr val="212529"/>
                </a:solidFill>
                <a:latin typeface="Times New Roman" panose="02020603050405020304" pitchFamily="18" charset="0"/>
                <a:cs typeface="Times New Roman" panose="02020603050405020304" pitchFamily="18" charset="0"/>
              </a:rPr>
              <a:t>Skills</a:t>
            </a:r>
            <a:r>
              <a:rPr lang="en-IN" sz="1000" i="1" dirty="0">
                <a:solidFill>
                  <a:srgbClr val="212529"/>
                </a:solidFill>
                <a:latin typeface="Times New Roman" panose="02020603050405020304" pitchFamily="18" charset="0"/>
                <a:cs typeface="Times New Roman" panose="02020603050405020304" pitchFamily="18" charset="0"/>
              </a:rPr>
              <a:t>: </a:t>
            </a:r>
          </a:p>
          <a:p>
            <a:r>
              <a:rPr lang="en-IN" sz="1000" i="1" dirty="0">
                <a:solidFill>
                  <a:srgbClr val="212529"/>
                </a:solidFill>
                <a:latin typeface="Times New Roman" panose="02020603050405020304" pitchFamily="18" charset="0"/>
                <a:cs typeface="Times New Roman" panose="02020603050405020304" pitchFamily="18" charset="0"/>
              </a:rPr>
              <a:t>Scikit-Learn · Microsoft Visual Studio Code · </a:t>
            </a:r>
            <a:r>
              <a:rPr lang="en-IN" sz="1000" i="1" dirty="0" err="1">
                <a:solidFill>
                  <a:srgbClr val="212529"/>
                </a:solidFill>
                <a:latin typeface="Times New Roman" panose="02020603050405020304" pitchFamily="18" charset="0"/>
                <a:cs typeface="Times New Roman" panose="02020603050405020304" pitchFamily="18" charset="0"/>
              </a:rPr>
              <a:t>Pycaret</a:t>
            </a:r>
            <a:r>
              <a:rPr lang="en-IN" sz="1000" i="1" dirty="0">
                <a:solidFill>
                  <a:srgbClr val="212529"/>
                </a:solidFill>
                <a:latin typeface="Times New Roman" panose="02020603050405020304" pitchFamily="18" charset="0"/>
                <a:cs typeface="Times New Roman" panose="02020603050405020304" pitchFamily="18" charset="0"/>
              </a:rPr>
              <a:t> · Team Management · Data Science · Machine Learning · Matplotlib · NumPy · Bioinformatics · Python (Programming Language) - GCP</a:t>
            </a:r>
          </a:p>
          <a:p>
            <a:r>
              <a:rPr lang="en-US" sz="1000" i="1" dirty="0">
                <a:solidFill>
                  <a:srgbClr val="212529"/>
                </a:solidFill>
                <a:latin typeface="Times New Roman" panose="02020603050405020304" pitchFamily="18" charset="0"/>
                <a:cs typeface="Times New Roman" panose="02020603050405020304" pitchFamily="18" charset="0"/>
              </a:rPr>
              <a:t>· Bioinformatics:</a:t>
            </a:r>
          </a:p>
          <a:p>
            <a:r>
              <a:rPr lang="en-IN" sz="1000" i="1" dirty="0">
                <a:solidFill>
                  <a:srgbClr val="212529"/>
                </a:solidFill>
                <a:latin typeface="Times New Roman" panose="02020603050405020304" pitchFamily="18" charset="0"/>
                <a:cs typeface="Times New Roman" panose="02020603050405020304" pitchFamily="18" charset="0"/>
              </a:rPr>
              <a:t>·</a:t>
            </a:r>
            <a:r>
              <a:rPr lang="en-US" sz="1000" i="1" dirty="0">
                <a:solidFill>
                  <a:srgbClr val="212529"/>
                </a:solidFill>
                <a:latin typeface="Times New Roman" panose="02020603050405020304" pitchFamily="18" charset="0"/>
                <a:cs typeface="Times New Roman" panose="02020603050405020304" pitchFamily="18" charset="0"/>
              </a:rPr>
              <a:t> Libraries – </a:t>
            </a:r>
            <a:r>
              <a:rPr lang="en-US" sz="1000" i="1" dirty="0" err="1">
                <a:solidFill>
                  <a:srgbClr val="212529"/>
                </a:solidFill>
                <a:latin typeface="Times New Roman" panose="02020603050405020304" pitchFamily="18" charset="0"/>
                <a:cs typeface="Times New Roman" panose="02020603050405020304" pitchFamily="18" charset="0"/>
              </a:rPr>
              <a:t>Rdkit</a:t>
            </a:r>
            <a:r>
              <a:rPr lang="en-US" sz="1000" i="1" dirty="0">
                <a:solidFill>
                  <a:srgbClr val="212529"/>
                </a:solidFill>
                <a:latin typeface="Times New Roman" panose="02020603050405020304" pitchFamily="18" charset="0"/>
                <a:cs typeface="Times New Roman" panose="02020603050405020304" pitchFamily="18" charset="0"/>
              </a:rPr>
              <a:t>, </a:t>
            </a:r>
            <a:r>
              <a:rPr lang="en-US" sz="1000" i="1" dirty="0" err="1">
                <a:solidFill>
                  <a:srgbClr val="212529"/>
                </a:solidFill>
                <a:latin typeface="Times New Roman" panose="02020603050405020304" pitchFamily="18" charset="0"/>
                <a:cs typeface="Times New Roman" panose="02020603050405020304" pitchFamily="18" charset="0"/>
              </a:rPr>
              <a:t>pubchempy</a:t>
            </a:r>
            <a:r>
              <a:rPr lang="en-US" sz="1000" i="1" dirty="0">
                <a:solidFill>
                  <a:srgbClr val="212529"/>
                </a:solidFill>
                <a:latin typeface="Times New Roman" panose="02020603050405020304" pitchFamily="18" charset="0"/>
                <a:cs typeface="Times New Roman" panose="02020603050405020304" pitchFamily="18" charset="0"/>
              </a:rPr>
              <a:t>, </a:t>
            </a:r>
            <a:r>
              <a:rPr lang="en-US" sz="1000" i="1" dirty="0" err="1">
                <a:solidFill>
                  <a:srgbClr val="212529"/>
                </a:solidFill>
                <a:latin typeface="Times New Roman" panose="02020603050405020304" pitchFamily="18" charset="0"/>
                <a:cs typeface="Times New Roman" panose="02020603050405020304" pitchFamily="18" charset="0"/>
              </a:rPr>
              <a:t>chembl_webcleint</a:t>
            </a:r>
            <a:r>
              <a:rPr lang="en-US" sz="1000" i="1" dirty="0">
                <a:solidFill>
                  <a:srgbClr val="212529"/>
                </a:solidFill>
                <a:latin typeface="Times New Roman" panose="02020603050405020304" pitchFamily="18" charset="0"/>
                <a:cs typeface="Times New Roman" panose="02020603050405020304" pitchFamily="18" charset="0"/>
              </a:rPr>
              <a:t>, </a:t>
            </a:r>
            <a:r>
              <a:rPr lang="en-US" sz="1000" i="1" dirty="0" err="1">
                <a:solidFill>
                  <a:srgbClr val="212529"/>
                </a:solidFill>
                <a:latin typeface="Times New Roman" panose="02020603050405020304" pitchFamily="18" charset="0"/>
                <a:cs typeface="Times New Roman" panose="02020603050405020304" pitchFamily="18" charset="0"/>
              </a:rPr>
              <a:t>Biopython</a:t>
            </a:r>
            <a:r>
              <a:rPr lang="en-US" sz="1000" i="1" dirty="0">
                <a:solidFill>
                  <a:srgbClr val="212529"/>
                </a:solidFill>
                <a:latin typeface="Times New Roman" panose="02020603050405020304" pitchFamily="18" charset="0"/>
                <a:cs typeface="Times New Roman" panose="02020603050405020304" pitchFamily="18" charset="0"/>
              </a:rPr>
              <a:t>, PLIP .</a:t>
            </a:r>
          </a:p>
          <a:p>
            <a:r>
              <a:rPr lang="en-IN" sz="1000" i="1" dirty="0">
                <a:solidFill>
                  <a:srgbClr val="212529"/>
                </a:solidFill>
                <a:latin typeface="Times New Roman" panose="02020603050405020304" pitchFamily="18" charset="0"/>
                <a:cs typeface="Times New Roman" panose="02020603050405020304" pitchFamily="18" charset="0"/>
              </a:rPr>
              <a:t>·</a:t>
            </a:r>
            <a:r>
              <a:rPr lang="en-US" sz="1000" i="1" dirty="0">
                <a:solidFill>
                  <a:srgbClr val="212529"/>
                </a:solidFill>
                <a:latin typeface="Times New Roman" panose="02020603050405020304" pitchFamily="18" charset="0"/>
                <a:cs typeface="Times New Roman" panose="02020603050405020304" pitchFamily="18" charset="0"/>
              </a:rPr>
              <a:t> Utilizing traditional and AI CADD tools such as </a:t>
            </a:r>
            <a:r>
              <a:rPr lang="en-US" sz="1000" i="1" dirty="0" err="1">
                <a:solidFill>
                  <a:srgbClr val="212529"/>
                </a:solidFill>
                <a:latin typeface="Times New Roman" panose="02020603050405020304" pitchFamily="18" charset="0"/>
                <a:cs typeface="Times New Roman" panose="02020603050405020304" pitchFamily="18" charset="0"/>
              </a:rPr>
              <a:t>playmolecule</a:t>
            </a:r>
            <a:r>
              <a:rPr lang="en-US" sz="1000" i="1" dirty="0">
                <a:solidFill>
                  <a:srgbClr val="212529"/>
                </a:solidFill>
                <a:latin typeface="Times New Roman" panose="02020603050405020304" pitchFamily="18" charset="0"/>
                <a:cs typeface="Times New Roman" panose="02020603050405020304" pitchFamily="18" charset="0"/>
              </a:rPr>
              <a:t>, </a:t>
            </a:r>
            <a:r>
              <a:rPr lang="en-US" sz="1000" i="1" dirty="0" err="1">
                <a:solidFill>
                  <a:srgbClr val="212529"/>
                </a:solidFill>
                <a:latin typeface="Times New Roman" panose="02020603050405020304" pitchFamily="18" charset="0"/>
                <a:cs typeface="Times New Roman" panose="02020603050405020304" pitchFamily="18" charset="0"/>
              </a:rPr>
              <a:t>Boltchem</a:t>
            </a:r>
            <a:r>
              <a:rPr lang="en-US" sz="1000" i="1" dirty="0">
                <a:solidFill>
                  <a:srgbClr val="212529"/>
                </a:solidFill>
                <a:latin typeface="Times New Roman" panose="02020603050405020304" pitchFamily="18" charset="0"/>
                <a:cs typeface="Times New Roman" panose="02020603050405020304" pitchFamily="18" charset="0"/>
              </a:rPr>
              <a:t>. Building similar tools. </a:t>
            </a:r>
            <a:endParaRPr lang="en-US" sz="1000" dirty="0">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p:txBody>
      </p:sp>
      <p:cxnSp>
        <p:nvCxnSpPr>
          <p:cNvPr id="55" name="Straight Arrow Connector 54">
            <a:extLst>
              <a:ext uri="{FF2B5EF4-FFF2-40B4-BE49-F238E27FC236}">
                <a16:creationId xmlns:a16="http://schemas.microsoft.com/office/drawing/2014/main" id="{98EF5696-1771-2F4E-374E-488DDBF6FC49}"/>
              </a:ext>
            </a:extLst>
          </p:cNvPr>
          <p:cNvCxnSpPr>
            <a:cxnSpLocks/>
          </p:cNvCxnSpPr>
          <p:nvPr/>
        </p:nvCxnSpPr>
        <p:spPr bwMode="auto">
          <a:xfrm flipV="1">
            <a:off x="6012160" y="693338"/>
            <a:ext cx="0" cy="1421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6" name="TextBox 55">
            <a:extLst>
              <a:ext uri="{FF2B5EF4-FFF2-40B4-BE49-F238E27FC236}">
                <a16:creationId xmlns:a16="http://schemas.microsoft.com/office/drawing/2014/main" id="{7743F842-616C-0454-6B65-40E22B4A6F57}"/>
              </a:ext>
            </a:extLst>
          </p:cNvPr>
          <p:cNvSpPr txBox="1"/>
          <p:nvPr/>
        </p:nvSpPr>
        <p:spPr>
          <a:xfrm>
            <a:off x="6091417" y="702097"/>
            <a:ext cx="1576925" cy="1015663"/>
          </a:xfrm>
          <a:prstGeom prst="rect">
            <a:avLst/>
          </a:prstGeom>
          <a:noFill/>
        </p:spPr>
        <p:txBody>
          <a:bodyPr wrap="square" rtlCol="0">
            <a:spAutoFit/>
          </a:bodyPr>
          <a:lstStyle/>
          <a:p>
            <a:pPr algn="l"/>
            <a:r>
              <a:rPr lang="en-US" sz="1000" dirty="0">
                <a:solidFill>
                  <a:srgbClr val="212529"/>
                </a:solidFill>
                <a:latin typeface="Times New Roman" panose="02020603050405020304" pitchFamily="18" charset="0"/>
                <a:cs typeface="Times New Roman" panose="02020603050405020304" pitchFamily="18" charset="0"/>
              </a:rPr>
              <a:t>Senior Research Associate </a:t>
            </a:r>
          </a:p>
          <a:p>
            <a:pPr algn="l"/>
            <a:r>
              <a:rPr lang="en-US" sz="1000" b="1" dirty="0" err="1">
                <a:solidFill>
                  <a:srgbClr val="212529"/>
                </a:solidFill>
                <a:latin typeface="Times New Roman" panose="02020603050405020304" pitchFamily="18" charset="0"/>
                <a:cs typeface="Times New Roman" panose="02020603050405020304" pitchFamily="18" charset="0"/>
              </a:rPr>
              <a:t>Excelra</a:t>
            </a:r>
            <a:endParaRPr lang="en-US" sz="1000" dirty="0">
              <a:solidFill>
                <a:srgbClr val="212529"/>
              </a:solidFill>
              <a:latin typeface="Times New Roman" panose="02020603050405020304" pitchFamily="18" charset="0"/>
              <a:cs typeface="Times New Roman" panose="02020603050405020304" pitchFamily="18" charset="0"/>
            </a:endParaRPr>
          </a:p>
          <a:p>
            <a:pPr algn="l"/>
            <a:r>
              <a:rPr lang="en-US" sz="1000" i="1" dirty="0">
                <a:solidFill>
                  <a:srgbClr val="212529"/>
                </a:solidFill>
                <a:latin typeface="Times New Roman" panose="02020603050405020304" pitchFamily="18" charset="0"/>
                <a:cs typeface="Times New Roman" panose="02020603050405020304" pitchFamily="18" charset="0"/>
              </a:rPr>
              <a:t>Jun 2022 – Present</a:t>
            </a:r>
          </a:p>
          <a:p>
            <a:r>
              <a:rPr lang="en-IN" sz="1000" b="1" i="1" dirty="0">
                <a:solidFill>
                  <a:srgbClr val="212529"/>
                </a:solidFill>
                <a:latin typeface="Times New Roman" panose="02020603050405020304" pitchFamily="18" charset="0"/>
                <a:cs typeface="Times New Roman" panose="02020603050405020304" pitchFamily="18" charset="0"/>
              </a:rPr>
              <a:t>Awards: </a:t>
            </a:r>
          </a:p>
          <a:p>
            <a:pPr marL="171450" indent="-171450">
              <a:buFont typeface="Arial" panose="020B0604020202020204" pitchFamily="34" charset="0"/>
              <a:buChar char="•"/>
            </a:pPr>
            <a:r>
              <a:rPr lang="en-US" sz="1000" i="1" dirty="0">
                <a:solidFill>
                  <a:srgbClr val="212529"/>
                </a:solidFill>
                <a:latin typeface="Times New Roman" panose="02020603050405020304" pitchFamily="18" charset="0"/>
                <a:cs typeface="Times New Roman" panose="02020603050405020304" pitchFamily="18" charset="0"/>
              </a:rPr>
              <a:t>Outstanding Employee Award, Mar. 2023.</a:t>
            </a:r>
          </a:p>
        </p:txBody>
      </p:sp>
      <p:cxnSp>
        <p:nvCxnSpPr>
          <p:cNvPr id="57" name="Straight Arrow Connector 56">
            <a:extLst>
              <a:ext uri="{FF2B5EF4-FFF2-40B4-BE49-F238E27FC236}">
                <a16:creationId xmlns:a16="http://schemas.microsoft.com/office/drawing/2014/main" id="{4C1B3070-EAD7-DF20-3746-C22DE714AEA6}"/>
              </a:ext>
            </a:extLst>
          </p:cNvPr>
          <p:cNvCxnSpPr>
            <a:cxnSpLocks/>
          </p:cNvCxnSpPr>
          <p:nvPr/>
        </p:nvCxnSpPr>
        <p:spPr bwMode="auto">
          <a:xfrm>
            <a:off x="5987821" y="2491493"/>
            <a:ext cx="0" cy="215681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8" name="TextBox 57">
            <a:extLst>
              <a:ext uri="{FF2B5EF4-FFF2-40B4-BE49-F238E27FC236}">
                <a16:creationId xmlns:a16="http://schemas.microsoft.com/office/drawing/2014/main" id="{5495565C-84DE-D05C-32F8-E0DE31970CCB}"/>
              </a:ext>
            </a:extLst>
          </p:cNvPr>
          <p:cNvSpPr txBox="1"/>
          <p:nvPr/>
        </p:nvSpPr>
        <p:spPr>
          <a:xfrm>
            <a:off x="6066755" y="2490212"/>
            <a:ext cx="2353857" cy="2554545"/>
          </a:xfrm>
          <a:prstGeom prst="rect">
            <a:avLst/>
          </a:prstGeom>
          <a:noFill/>
        </p:spPr>
        <p:txBody>
          <a:bodyPr wrap="square">
            <a:spAutoFit/>
          </a:bodyPr>
          <a:lstStyle/>
          <a:p>
            <a:pPr marL="171446" indent="-171446">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SaaS for </a:t>
            </a:r>
            <a:r>
              <a:rPr lang="en-IN" sz="1000" dirty="0" err="1">
                <a:latin typeface="Times New Roman" panose="02020603050405020304" pitchFamily="18" charset="0"/>
                <a:cs typeface="Times New Roman" panose="02020603050405020304" pitchFamily="18" charset="0"/>
              </a:rPr>
              <a:t>HTOmics</a:t>
            </a:r>
            <a:r>
              <a:rPr lang="en-IN" sz="1000" dirty="0">
                <a:latin typeface="Times New Roman" panose="02020603050405020304" pitchFamily="18" charset="0"/>
                <a:cs typeface="Times New Roman" panose="02020603050405020304" pitchFamily="18" charset="0"/>
              </a:rPr>
              <a:t>.</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Designing SaaS platform for Impurity management and toxicology reports.</a:t>
            </a:r>
          </a:p>
          <a:p>
            <a:pPr marL="171446" indent="-171446">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Migration of Analytics ready pipeline.</a:t>
            </a:r>
          </a:p>
          <a:p>
            <a:pPr marL="171446" indent="-171446">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algn="l"/>
            <a:r>
              <a:rPr lang="en-IN" sz="1000" b="1" i="1" dirty="0">
                <a:solidFill>
                  <a:srgbClr val="212529"/>
                </a:solidFill>
                <a:latin typeface="Times New Roman" panose="02020603050405020304" pitchFamily="18" charset="0"/>
                <a:cs typeface="Times New Roman" panose="02020603050405020304" pitchFamily="18" charset="0"/>
              </a:rPr>
              <a:t>Skills :</a:t>
            </a:r>
          </a:p>
          <a:p>
            <a:pPr algn="l"/>
            <a:r>
              <a:rPr lang="en-IN" sz="1000" i="1" dirty="0">
                <a:solidFill>
                  <a:srgbClr val="212529"/>
                </a:solidFill>
                <a:latin typeface="Times New Roman" panose="02020603050405020304" pitchFamily="18" charset="0"/>
                <a:cs typeface="Times New Roman" panose="02020603050405020304" pitchFamily="18" charset="0"/>
              </a:rPr>
              <a:t>PostgreSQL · SQL · GitHub · Docker · Data Engineering · </a:t>
            </a:r>
            <a:r>
              <a:rPr lang="en-IN" sz="1000" i="1" dirty="0" err="1">
                <a:solidFill>
                  <a:srgbClr val="212529"/>
                </a:solidFill>
                <a:latin typeface="Times New Roman" panose="02020603050405020304" pitchFamily="18" charset="0"/>
                <a:cs typeface="Times New Roman" panose="02020603050405020304" pitchFamily="18" charset="0"/>
              </a:rPr>
              <a:t>PyTest</a:t>
            </a:r>
            <a:r>
              <a:rPr lang="en-IN" sz="1000" i="1" dirty="0">
                <a:solidFill>
                  <a:srgbClr val="212529"/>
                </a:solidFill>
                <a:latin typeface="Times New Roman" panose="02020603050405020304" pitchFamily="18" charset="0"/>
                <a:cs typeface="Times New Roman" panose="02020603050405020304" pitchFamily="18" charset="0"/>
              </a:rPr>
              <a:t> · Google Cloud Platform (GCP) · Nextflow · Python (Programming Language) · Flask · React.js · </a:t>
            </a:r>
            <a:r>
              <a:rPr lang="en-IN" sz="1000" i="1" dirty="0" err="1">
                <a:solidFill>
                  <a:srgbClr val="212529"/>
                </a:solidFill>
                <a:latin typeface="Times New Roman" panose="02020603050405020304" pitchFamily="18" charset="0"/>
                <a:cs typeface="Times New Roman" panose="02020603050405020304" pitchFamily="18" charset="0"/>
              </a:rPr>
              <a:t>pyspark</a:t>
            </a:r>
            <a:endParaRPr lang="en-IN" sz="1000" i="1" dirty="0">
              <a:solidFill>
                <a:srgbClr val="212529"/>
              </a:solidFill>
              <a:latin typeface="Times New Roman" panose="02020603050405020304" pitchFamily="18" charset="0"/>
              <a:cs typeface="Times New Roman" panose="02020603050405020304" pitchFamily="18" charset="0"/>
            </a:endParaRPr>
          </a:p>
          <a:p>
            <a:r>
              <a:rPr lang="en-US" sz="1000" i="1" dirty="0">
                <a:solidFill>
                  <a:srgbClr val="212529"/>
                </a:solidFill>
                <a:latin typeface="Times New Roman" panose="02020603050405020304" pitchFamily="18" charset="0"/>
                <a:cs typeface="Times New Roman" panose="02020603050405020304" pitchFamily="18" charset="0"/>
              </a:rPr>
              <a:t>· Bioinformatics </a:t>
            </a:r>
            <a:r>
              <a:rPr lang="en-IN" sz="1000" i="1" dirty="0">
                <a:solidFill>
                  <a:srgbClr val="212529"/>
                </a:solidFill>
                <a:latin typeface="Times New Roman" panose="02020603050405020304" pitchFamily="18" charset="0"/>
                <a:cs typeface="Times New Roman" panose="02020603050405020304" pitchFamily="18" charset="0"/>
              </a:rPr>
              <a:t>· RNA-</a:t>
            </a:r>
            <a:r>
              <a:rPr lang="en-IN" sz="1000" i="1" dirty="0" err="1">
                <a:solidFill>
                  <a:srgbClr val="212529"/>
                </a:solidFill>
                <a:latin typeface="Times New Roman" panose="02020603050405020304" pitchFamily="18" charset="0"/>
                <a:cs typeface="Times New Roman" panose="02020603050405020304" pitchFamily="18" charset="0"/>
              </a:rPr>
              <a:t>Seq</a:t>
            </a:r>
            <a:r>
              <a:rPr lang="en-IN" sz="1000" i="1" dirty="0">
                <a:solidFill>
                  <a:srgbClr val="212529"/>
                </a:solidFill>
                <a:latin typeface="Times New Roman" panose="02020603050405020304" pitchFamily="18" charset="0"/>
                <a:cs typeface="Times New Roman" panose="02020603050405020304" pitchFamily="18" charset="0"/>
              </a:rPr>
              <a:t> Analysis using DESeq2, GAGE, </a:t>
            </a:r>
            <a:r>
              <a:rPr lang="en-IN" sz="1000" i="1" dirty="0" err="1">
                <a:solidFill>
                  <a:srgbClr val="212529"/>
                </a:solidFill>
                <a:latin typeface="Times New Roman" panose="02020603050405020304" pitchFamily="18" charset="0"/>
                <a:cs typeface="Times New Roman" panose="02020603050405020304" pitchFamily="18" charset="0"/>
              </a:rPr>
              <a:t>clusterprofiler</a:t>
            </a:r>
            <a:r>
              <a:rPr lang="en-IN" sz="1000" i="1" dirty="0">
                <a:solidFill>
                  <a:srgbClr val="212529"/>
                </a:solidFill>
                <a:latin typeface="Times New Roman" panose="02020603050405020304" pitchFamily="18" charset="0"/>
                <a:cs typeface="Times New Roman" panose="02020603050405020304" pitchFamily="18" charset="0"/>
              </a:rPr>
              <a:t>, David </a:t>
            </a:r>
            <a:r>
              <a:rPr lang="en-US" sz="1000" i="1" dirty="0">
                <a:solidFill>
                  <a:srgbClr val="212529"/>
                </a:solidFill>
                <a:latin typeface="Times New Roman" panose="02020603050405020304" pitchFamily="18" charset="0"/>
                <a:cs typeface="Times New Roman" panose="02020603050405020304" pitchFamily="18" charset="0"/>
              </a:rPr>
              <a:t>· Learning </a:t>
            </a:r>
            <a:r>
              <a:rPr lang="en-US" sz="1000" i="1" dirty="0" err="1">
                <a:solidFill>
                  <a:srgbClr val="212529"/>
                </a:solidFill>
                <a:latin typeface="Times New Roman" panose="02020603050405020304" pitchFamily="18" charset="0"/>
                <a:cs typeface="Times New Roman" panose="02020603050405020304" pitchFamily="18" charset="0"/>
              </a:rPr>
              <a:t>scRNA</a:t>
            </a:r>
            <a:r>
              <a:rPr lang="en-US" sz="1000" i="1" dirty="0">
                <a:solidFill>
                  <a:srgbClr val="212529"/>
                </a:solidFill>
                <a:latin typeface="Times New Roman" panose="02020603050405020304" pitchFamily="18" charset="0"/>
                <a:cs typeface="Times New Roman" panose="02020603050405020304" pitchFamily="18" charset="0"/>
              </a:rPr>
              <a:t>-seq</a:t>
            </a:r>
            <a:r>
              <a:rPr lang="en-IN" sz="1000" i="1" dirty="0">
                <a:solidFill>
                  <a:srgbClr val="212529"/>
                </a:solidFill>
                <a:latin typeface="Times New Roman" panose="02020603050405020304" pitchFamily="18" charset="0"/>
                <a:cs typeface="Times New Roman" panose="02020603050405020304" pitchFamily="18" charset="0"/>
              </a:rPr>
              <a:t> - </a:t>
            </a:r>
            <a:r>
              <a:rPr lang="en-IN" sz="1000" i="1" dirty="0" err="1">
                <a:solidFill>
                  <a:srgbClr val="212529"/>
                </a:solidFill>
                <a:latin typeface="Times New Roman" panose="02020603050405020304" pitchFamily="18" charset="0"/>
                <a:cs typeface="Times New Roman" panose="02020603050405020304" pitchFamily="18" charset="0"/>
              </a:rPr>
              <a:t>scanpy</a:t>
            </a:r>
            <a:endParaRPr lang="en-IN" sz="1000" i="1" dirty="0">
              <a:solidFill>
                <a:srgbClr val="212529"/>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1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51" grpId="0"/>
      <p:bldP spid="54" grpId="0"/>
      <p:bldP spid="56" grpId="0"/>
      <p:bldP spid="58"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p:cNvSpPr>
            <a:spLocks noGrp="1"/>
          </p:cNvSpPr>
          <p:nvPr>
            <p:ph type="title"/>
          </p:nvPr>
        </p:nvSpPr>
        <p:spPr>
          <a:xfrm>
            <a:off x="755576" y="67816"/>
            <a:ext cx="6553200" cy="914400"/>
          </a:xfrm>
        </p:spPr>
        <p:txBody>
          <a:bodyPr/>
          <a:lstStyle/>
          <a:p>
            <a:pPr algn="ctr"/>
            <a:r>
              <a:rPr lang="en-US" sz="4400" b="1" dirty="0">
                <a:latin typeface="Century Gothic" pitchFamily="34" charset="0"/>
                <a:cs typeface="Verdana" pitchFamily="34" charset="0"/>
              </a:rPr>
              <a:t>Outline</a:t>
            </a:r>
          </a:p>
        </p:txBody>
      </p:sp>
      <p:sp>
        <p:nvSpPr>
          <p:cNvPr id="14339" name="Text"/>
          <p:cNvSpPr>
            <a:spLocks noGrp="1"/>
          </p:cNvSpPr>
          <p:nvPr>
            <p:ph idx="1"/>
          </p:nvPr>
        </p:nvSpPr>
        <p:spPr>
          <a:xfrm>
            <a:off x="35496" y="1340768"/>
            <a:ext cx="9001000" cy="4320480"/>
          </a:xfrm>
        </p:spPr>
        <p:txBody>
          <a:bodyPr/>
          <a:lstStyle/>
          <a:p>
            <a:r>
              <a:rPr lang="en-US" sz="2800" b="1" dirty="0">
                <a:latin typeface="Times New Roman" panose="02020603050405020304" pitchFamily="18" charset="0"/>
                <a:cs typeface="Times New Roman" panose="02020603050405020304" pitchFamily="18" charset="0"/>
              </a:rPr>
              <a:t>Education background and projects</a:t>
            </a:r>
          </a:p>
          <a:p>
            <a:r>
              <a:rPr lang="en-US" sz="2800" b="1" dirty="0">
                <a:latin typeface="Times New Roman" panose="02020603050405020304" pitchFamily="18" charset="0"/>
                <a:cs typeface="Times New Roman" panose="02020603050405020304" pitchFamily="18" charset="0"/>
              </a:rPr>
              <a:t>Research paper discussion</a:t>
            </a:r>
          </a:p>
          <a:p>
            <a:pPr marL="0" indent="0">
              <a:buNone/>
            </a:pPr>
            <a:endParaRPr lang="en-US" sz="2800" b="1"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Boltzmann Labs | LinkedIn">
            <a:extLst>
              <a:ext uri="{FF2B5EF4-FFF2-40B4-BE49-F238E27FC236}">
                <a16:creationId xmlns:a16="http://schemas.microsoft.com/office/drawing/2014/main" id="{02C34F5A-731C-8C30-35A5-747DC9DC64B8}"/>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096040" y="1921505"/>
            <a:ext cx="664467" cy="6644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mium Vector | Graduation cap and diploma">
            <a:extLst>
              <a:ext uri="{FF2B5EF4-FFF2-40B4-BE49-F238E27FC236}">
                <a16:creationId xmlns:a16="http://schemas.microsoft.com/office/drawing/2014/main" id="{38B983C1-77CE-9E80-28D2-383B4F42EA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27" t="22702" r="14868" b="20660"/>
          <a:stretch/>
        </p:blipFill>
        <p:spPr bwMode="auto">
          <a:xfrm>
            <a:off x="539555" y="1942087"/>
            <a:ext cx="749511" cy="623303"/>
          </a:xfrm>
          <a:prstGeom prst="rect">
            <a:avLst/>
          </a:prstGeom>
          <a:noFill/>
          <a:extLst>
            <a:ext uri="{909E8E84-426E-40DD-AFC4-6F175D3DCCD1}">
              <a14:hiddenFill xmlns:a14="http://schemas.microsoft.com/office/drawing/2010/main">
                <a:solidFill>
                  <a:srgbClr val="FFFFFF"/>
                </a:solidFill>
              </a14:hiddenFill>
            </a:ext>
          </a:extLst>
        </p:spPr>
      </p:pic>
      <p:sp>
        <p:nvSpPr>
          <p:cNvPr id="14338" name="Title"/>
          <p:cNvSpPr>
            <a:spLocks noGrp="1"/>
          </p:cNvSpPr>
          <p:nvPr>
            <p:ph type="title"/>
          </p:nvPr>
        </p:nvSpPr>
        <p:spPr>
          <a:xfrm>
            <a:off x="755576" y="67816"/>
            <a:ext cx="6553200" cy="480864"/>
          </a:xfrm>
        </p:spPr>
        <p:txBody>
          <a:bodyPr>
            <a:normAutofit fontScale="90000"/>
          </a:bodyPr>
          <a:lstStyle/>
          <a:p>
            <a:r>
              <a:rPr lang="en-US" b="1" dirty="0">
                <a:latin typeface="Times New Roman" panose="02020603050405020304" pitchFamily="18" charset="0"/>
                <a:cs typeface="Times New Roman" panose="02020603050405020304" pitchFamily="18" charset="0"/>
              </a:rPr>
              <a:t>Education background and projects</a:t>
            </a:r>
          </a:p>
        </p:txBody>
      </p:sp>
      <p:pic>
        <p:nvPicPr>
          <p:cNvPr id="2056" name="Picture 8" descr="Excelra - Where data means more">
            <a:extLst>
              <a:ext uri="{FF2B5EF4-FFF2-40B4-BE49-F238E27FC236}">
                <a16:creationId xmlns:a16="http://schemas.microsoft.com/office/drawing/2014/main" id="{357D22B4-650E-CE23-3F43-52A9A0831066}"/>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6120373" y="2129116"/>
            <a:ext cx="936104" cy="22866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Arrow Connector 17">
            <a:extLst>
              <a:ext uri="{FF2B5EF4-FFF2-40B4-BE49-F238E27FC236}">
                <a16:creationId xmlns:a16="http://schemas.microsoft.com/office/drawing/2014/main" id="{5E642E5A-E5D6-7136-734F-1F50399530C1}"/>
              </a:ext>
            </a:extLst>
          </p:cNvPr>
          <p:cNvCxnSpPr>
            <a:cxnSpLocks/>
          </p:cNvCxnSpPr>
          <p:nvPr/>
        </p:nvCxnSpPr>
        <p:spPr bwMode="auto">
          <a:xfrm>
            <a:off x="251520" y="2524303"/>
            <a:ext cx="0" cy="18722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Connector 19">
            <a:extLst>
              <a:ext uri="{FF2B5EF4-FFF2-40B4-BE49-F238E27FC236}">
                <a16:creationId xmlns:a16="http://schemas.microsoft.com/office/drawing/2014/main" id="{800648E5-29CB-3747-9460-AC4DFFD7ABE1}"/>
              </a:ext>
            </a:extLst>
          </p:cNvPr>
          <p:cNvCxnSpPr>
            <a:cxnSpLocks/>
            <a:stCxn id="2052" idx="3"/>
            <a:endCxn id="16" idx="1"/>
          </p:cNvCxnSpPr>
          <p:nvPr/>
        </p:nvCxnSpPr>
        <p:spPr bwMode="auto">
          <a:xfrm>
            <a:off x="1289064" y="2253736"/>
            <a:ext cx="18069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FB89A51B-4CE8-EB6F-1024-37A67E2CE179}"/>
              </a:ext>
            </a:extLst>
          </p:cNvPr>
          <p:cNvCxnSpPr>
            <a:stCxn id="16" idx="3"/>
            <a:endCxn id="2056" idx="1"/>
          </p:cNvCxnSpPr>
          <p:nvPr/>
        </p:nvCxnSpPr>
        <p:spPr bwMode="auto">
          <a:xfrm flipV="1">
            <a:off x="3760507" y="2243448"/>
            <a:ext cx="2359869" cy="102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9" name="Straight Arrow Connector 28">
            <a:extLst>
              <a:ext uri="{FF2B5EF4-FFF2-40B4-BE49-F238E27FC236}">
                <a16:creationId xmlns:a16="http://schemas.microsoft.com/office/drawing/2014/main" id="{6F488356-4771-2A3E-FDD3-57A4968E0137}"/>
              </a:ext>
            </a:extLst>
          </p:cNvPr>
          <p:cNvCxnSpPr>
            <a:cxnSpLocks/>
          </p:cNvCxnSpPr>
          <p:nvPr/>
        </p:nvCxnSpPr>
        <p:spPr bwMode="auto">
          <a:xfrm flipV="1">
            <a:off x="261243" y="665659"/>
            <a:ext cx="0" cy="1421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TextBox 38">
            <a:extLst>
              <a:ext uri="{FF2B5EF4-FFF2-40B4-BE49-F238E27FC236}">
                <a16:creationId xmlns:a16="http://schemas.microsoft.com/office/drawing/2014/main" id="{BA0A45DB-0A0E-4A83-3D17-AE6CB28C7948}"/>
              </a:ext>
            </a:extLst>
          </p:cNvPr>
          <p:cNvSpPr txBox="1"/>
          <p:nvPr/>
        </p:nvSpPr>
        <p:spPr>
          <a:xfrm>
            <a:off x="362211" y="716970"/>
            <a:ext cx="2791194" cy="1015663"/>
          </a:xfrm>
          <a:prstGeom prst="rect">
            <a:avLst/>
          </a:prstGeom>
          <a:noFill/>
        </p:spPr>
        <p:txBody>
          <a:bodyPr wrap="square" rtlCol="0">
            <a:spAutoFit/>
          </a:bodyPr>
          <a:lstStyle/>
          <a:p>
            <a:pPr algn="l"/>
            <a:r>
              <a:rPr lang="en-IN" sz="1200" u="sng" dirty="0">
                <a:latin typeface="Times New Roman" panose="02020603050405020304" pitchFamily="18" charset="0"/>
                <a:cs typeface="Times New Roman" panose="02020603050405020304" pitchFamily="18" charset="0"/>
              </a:rPr>
              <a:t>B.E Biotechnology</a:t>
            </a:r>
            <a:endParaRPr lang="en-IN" sz="1200" dirty="0">
              <a:latin typeface="Times New Roman" panose="02020603050405020304" pitchFamily="18" charset="0"/>
              <a:cs typeface="Times New Roman" panose="02020603050405020304" pitchFamily="18" charset="0"/>
            </a:endParaRPr>
          </a:p>
          <a:p>
            <a:pPr algn="l"/>
            <a:r>
              <a:rPr lang="en-IN" sz="1200" dirty="0">
                <a:latin typeface="Times New Roman" panose="02020603050405020304" pitchFamily="18" charset="0"/>
                <a:cs typeface="Times New Roman" panose="02020603050405020304" pitchFamily="18" charset="0"/>
              </a:rPr>
              <a:t>2017 – 2021</a:t>
            </a:r>
          </a:p>
          <a:p>
            <a:pPr algn="l"/>
            <a:r>
              <a:rPr lang="en-IN" sz="1200" dirty="0">
                <a:solidFill>
                  <a:srgbClr val="212529"/>
                </a:solidFill>
                <a:latin typeface="Times New Roman" panose="02020603050405020304" pitchFamily="18" charset="0"/>
                <a:cs typeface="Times New Roman" panose="02020603050405020304" pitchFamily="18" charset="0"/>
              </a:rPr>
              <a:t>Dayananda Sagar College of Engineering,</a:t>
            </a:r>
          </a:p>
          <a:p>
            <a:pPr algn="just"/>
            <a:r>
              <a:rPr lang="en-IN" sz="1200" dirty="0">
                <a:solidFill>
                  <a:srgbClr val="212529"/>
                </a:solidFill>
                <a:latin typeface="Times New Roman" panose="02020603050405020304" pitchFamily="18" charset="0"/>
                <a:cs typeface="Times New Roman" panose="02020603050405020304" pitchFamily="18" charset="0"/>
              </a:rPr>
              <a:t>Visvesvaraya Technological University</a:t>
            </a:r>
          </a:p>
          <a:p>
            <a:pPr algn="just"/>
            <a:r>
              <a:rPr lang="en-IN" sz="1200" i="1" dirty="0">
                <a:solidFill>
                  <a:srgbClr val="212529"/>
                </a:solidFill>
                <a:latin typeface="Times New Roman" panose="02020603050405020304" pitchFamily="18" charset="0"/>
                <a:cs typeface="Times New Roman" panose="02020603050405020304" pitchFamily="18" charset="0"/>
              </a:rPr>
              <a:t>CGPA : 8.99</a:t>
            </a:r>
          </a:p>
        </p:txBody>
      </p:sp>
      <p:sp>
        <p:nvSpPr>
          <p:cNvPr id="40" name="TextBox 39">
            <a:extLst>
              <a:ext uri="{FF2B5EF4-FFF2-40B4-BE49-F238E27FC236}">
                <a16:creationId xmlns:a16="http://schemas.microsoft.com/office/drawing/2014/main" id="{FC0618B5-57E4-5941-EA84-75794095C5E2}"/>
              </a:ext>
            </a:extLst>
          </p:cNvPr>
          <p:cNvSpPr txBox="1"/>
          <p:nvPr/>
        </p:nvSpPr>
        <p:spPr>
          <a:xfrm>
            <a:off x="304161" y="2585968"/>
            <a:ext cx="3124112" cy="2000548"/>
          </a:xfrm>
          <a:prstGeom prst="rect">
            <a:avLst/>
          </a:prstGeom>
          <a:noFill/>
        </p:spPr>
        <p:txBody>
          <a:bodyPr wrap="square" rtlCol="0">
            <a:spAutoFit/>
          </a:bodyPr>
          <a:lstStyle/>
          <a:p>
            <a:r>
              <a:rPr lang="en-US" sz="1200" b="1" dirty="0">
                <a:solidFill>
                  <a:srgbClr val="212529"/>
                </a:solidFill>
                <a:latin typeface="Times New Roman" panose="02020603050405020304" pitchFamily="18" charset="0"/>
                <a:cs typeface="Times New Roman" panose="02020603050405020304" pitchFamily="18" charset="0"/>
              </a:rPr>
              <a:t>Internships </a:t>
            </a:r>
          </a:p>
          <a:p>
            <a:pPr marL="171446" indent="-171446">
              <a:buFont typeface="Arial" panose="020B0604020202020204" pitchFamily="34" charset="0"/>
              <a:buChar char="•"/>
            </a:pPr>
            <a:r>
              <a:rPr lang="en-US" sz="1200" dirty="0">
                <a:solidFill>
                  <a:srgbClr val="212529"/>
                </a:solidFill>
                <a:latin typeface="Times New Roman" panose="02020603050405020304" pitchFamily="18" charset="0"/>
                <a:cs typeface="Times New Roman" panose="02020603050405020304" pitchFamily="18" charset="0"/>
              </a:rPr>
              <a:t>Intern, </a:t>
            </a:r>
            <a:r>
              <a:rPr lang="en-US" sz="1200" dirty="0" err="1">
                <a:solidFill>
                  <a:srgbClr val="212529"/>
                </a:solidFill>
                <a:latin typeface="Times New Roman" panose="02020603050405020304" pitchFamily="18" charset="0"/>
                <a:cs typeface="Times New Roman" panose="02020603050405020304" pitchFamily="18" charset="0"/>
              </a:rPr>
              <a:t>Shodhaka</a:t>
            </a:r>
            <a:r>
              <a:rPr lang="en-US" sz="1200" dirty="0">
                <a:solidFill>
                  <a:srgbClr val="212529"/>
                </a:solidFill>
                <a:latin typeface="Times New Roman" panose="02020603050405020304" pitchFamily="18" charset="0"/>
                <a:cs typeface="Times New Roman" panose="02020603050405020304" pitchFamily="18" charset="0"/>
              </a:rPr>
              <a:t> Life Sciences</a:t>
            </a:r>
          </a:p>
          <a:p>
            <a:pPr algn="l"/>
            <a:r>
              <a:rPr lang="en-US" sz="1200" i="1" dirty="0">
                <a:solidFill>
                  <a:srgbClr val="212529"/>
                </a:solidFill>
                <a:latin typeface="Times New Roman" panose="02020603050405020304" pitchFamily="18" charset="0"/>
                <a:cs typeface="Times New Roman" panose="02020603050405020304" pitchFamily="18" charset="0"/>
              </a:rPr>
              <a:t>    Jun ‘19 - Aug  ’19</a:t>
            </a:r>
          </a:p>
          <a:p>
            <a:pPr marL="171446" indent="-171446">
              <a:buFont typeface="Arial" panose="020B0604020202020204" pitchFamily="34" charset="0"/>
              <a:buChar char="•"/>
            </a:pPr>
            <a:r>
              <a:rPr lang="en-US" sz="1200" dirty="0">
                <a:solidFill>
                  <a:srgbClr val="212529"/>
                </a:solidFill>
                <a:latin typeface="Times New Roman" panose="02020603050405020304" pitchFamily="18" charset="0"/>
                <a:cs typeface="Times New Roman" panose="02020603050405020304" pitchFamily="18" charset="0"/>
              </a:rPr>
              <a:t>Research Intern, Bayes Labs</a:t>
            </a:r>
          </a:p>
          <a:p>
            <a:pPr algn="l"/>
            <a:r>
              <a:rPr lang="en-US" sz="1200" i="1" dirty="0">
                <a:solidFill>
                  <a:srgbClr val="212529"/>
                </a:solidFill>
                <a:latin typeface="Times New Roman" panose="02020603050405020304" pitchFamily="18" charset="0"/>
                <a:cs typeface="Times New Roman" panose="02020603050405020304" pitchFamily="18" charset="0"/>
              </a:rPr>
              <a:t>    Jun ‘20 - Oct ’20</a:t>
            </a:r>
          </a:p>
          <a:p>
            <a:pPr marL="171446" indent="-171446">
              <a:buFont typeface="Arial" panose="020B0604020202020204" pitchFamily="34" charset="0"/>
              <a:buChar char="•"/>
            </a:pPr>
            <a:r>
              <a:rPr lang="en-IN" sz="1200" dirty="0">
                <a:solidFill>
                  <a:srgbClr val="212529"/>
                </a:solidFill>
                <a:latin typeface="Times New Roman" panose="02020603050405020304" pitchFamily="18" charset="0"/>
                <a:cs typeface="Times New Roman" panose="02020603050405020304" pitchFamily="18" charset="0"/>
              </a:rPr>
              <a:t>AI Master Class, Pantech Solutions Pvt Ltd (Pantech </a:t>
            </a:r>
            <a:r>
              <a:rPr lang="en-IN" sz="1200" dirty="0" err="1">
                <a:solidFill>
                  <a:srgbClr val="212529"/>
                </a:solidFill>
                <a:latin typeface="Times New Roman" panose="02020603050405020304" pitchFamily="18" charset="0"/>
                <a:cs typeface="Times New Roman" panose="02020603050405020304" pitchFamily="18" charset="0"/>
              </a:rPr>
              <a:t>ProLabs</a:t>
            </a:r>
            <a:r>
              <a:rPr lang="en-IN" sz="1200" dirty="0">
                <a:solidFill>
                  <a:srgbClr val="212529"/>
                </a:solidFill>
                <a:latin typeface="Times New Roman" panose="02020603050405020304" pitchFamily="18" charset="0"/>
                <a:cs typeface="Times New Roman" panose="02020603050405020304" pitchFamily="18" charset="0"/>
              </a:rPr>
              <a:t> India) · Apprenticeship</a:t>
            </a:r>
          </a:p>
          <a:p>
            <a:pPr algn="l"/>
            <a:r>
              <a:rPr lang="en-IN" sz="1200" i="1" dirty="0">
                <a:solidFill>
                  <a:srgbClr val="212529"/>
                </a:solidFill>
                <a:latin typeface="Times New Roman" panose="02020603050405020304" pitchFamily="18" charset="0"/>
                <a:cs typeface="Times New Roman" panose="02020603050405020304" pitchFamily="18" charset="0"/>
              </a:rPr>
              <a:t>     Oct ‘20 - Nov ’20</a:t>
            </a:r>
          </a:p>
          <a:p>
            <a:pPr algn="l"/>
            <a:endParaRPr lang="en-US" sz="1000" i="1" dirty="0">
              <a:solidFill>
                <a:srgbClr val="212529"/>
              </a:solidFill>
              <a:latin typeface="Times New Roman" panose="02020603050405020304" pitchFamily="18" charset="0"/>
              <a:cs typeface="Times New Roman" panose="02020603050405020304" pitchFamily="18" charset="0"/>
            </a:endParaRPr>
          </a:p>
          <a:p>
            <a:endParaRPr lang="en-US" sz="800" i="1" dirty="0">
              <a:solidFill>
                <a:srgbClr val="212529"/>
              </a:solidFill>
              <a:latin typeface="system-ui"/>
            </a:endParaRPr>
          </a:p>
          <a:p>
            <a:pPr algn="l"/>
            <a:endParaRPr lang="en-US" sz="1000" i="1" dirty="0">
              <a:solidFill>
                <a:srgbClr val="21252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E4F457B-5839-B723-2C78-9CA0B037B278}"/>
              </a:ext>
            </a:extLst>
          </p:cNvPr>
          <p:cNvSpPr txBox="1"/>
          <p:nvPr/>
        </p:nvSpPr>
        <p:spPr>
          <a:xfrm>
            <a:off x="5711789" y="2656784"/>
            <a:ext cx="2880320" cy="1200329"/>
          </a:xfrm>
          <a:prstGeom prst="rect">
            <a:avLst/>
          </a:prstGeom>
          <a:noFill/>
        </p:spPr>
        <p:txBody>
          <a:bodyPr wrap="square">
            <a:spAutoFit/>
          </a:bodyPr>
          <a:lstStyle/>
          <a:p>
            <a:pPr algn="l"/>
            <a:r>
              <a:rPr lang="en-US" sz="1200" b="1" i="1" dirty="0">
                <a:solidFill>
                  <a:srgbClr val="212529"/>
                </a:solidFill>
                <a:latin typeface="Times New Roman" panose="02020603050405020304" pitchFamily="18" charset="0"/>
                <a:cs typeface="Times New Roman" panose="02020603050405020304" pitchFamily="18" charset="0"/>
              </a:rPr>
              <a:t>Skills:</a:t>
            </a:r>
          </a:p>
          <a:p>
            <a:r>
              <a:rPr lang="en-US" sz="1200" i="1" dirty="0">
                <a:solidFill>
                  <a:srgbClr val="212529"/>
                </a:solidFill>
                <a:latin typeface="Times New Roman" panose="02020603050405020304" pitchFamily="18" charset="0"/>
                <a:cs typeface="Times New Roman" panose="02020603050405020304" pitchFamily="18" charset="0"/>
              </a:rPr>
              <a:t>TensorFlow · </a:t>
            </a:r>
            <a:r>
              <a:rPr lang="en-US" sz="1200" i="1" dirty="0" err="1">
                <a:solidFill>
                  <a:srgbClr val="212529"/>
                </a:solidFill>
                <a:latin typeface="Times New Roman" panose="02020603050405020304" pitchFamily="18" charset="0"/>
                <a:cs typeface="Times New Roman" panose="02020603050405020304" pitchFamily="18" charset="0"/>
              </a:rPr>
              <a:t>TensorBoard</a:t>
            </a:r>
            <a:r>
              <a:rPr lang="en-US" sz="1200" i="1" dirty="0">
                <a:solidFill>
                  <a:srgbClr val="212529"/>
                </a:solidFill>
                <a:latin typeface="Times New Roman" panose="02020603050405020304" pitchFamily="18" charset="0"/>
                <a:cs typeface="Times New Roman" panose="02020603050405020304" pitchFamily="18" charset="0"/>
              </a:rPr>
              <a:t> · Data Science · Machine Learning · Matplotlib · NumPy · Seaborn · Python (Programming Language) </a:t>
            </a:r>
            <a:r>
              <a:rPr lang="en-IN" sz="1200" i="1" dirty="0">
                <a:solidFill>
                  <a:srgbClr val="212529"/>
                </a:solidFill>
                <a:latin typeface="Times New Roman" panose="02020603050405020304" pitchFamily="18" charset="0"/>
                <a:cs typeface="Times New Roman" panose="02020603050405020304" pitchFamily="18" charset="0"/>
              </a:rPr>
              <a:t>· MS Excel</a:t>
            </a:r>
          </a:p>
          <a:p>
            <a:r>
              <a:rPr lang="en-US" sz="1200" i="1" dirty="0">
                <a:solidFill>
                  <a:srgbClr val="212529"/>
                </a:solidFill>
                <a:latin typeface="Times New Roman" panose="02020603050405020304" pitchFamily="18" charset="0"/>
                <a:cs typeface="Times New Roman" panose="02020603050405020304" pitchFamily="18" charset="0"/>
              </a:rPr>
              <a:t>· Bioinformatics </a:t>
            </a:r>
            <a:r>
              <a:rPr lang="en-IN" sz="1200" i="1" dirty="0">
                <a:solidFill>
                  <a:srgbClr val="212529"/>
                </a:solidFill>
                <a:latin typeface="Times New Roman" panose="02020603050405020304" pitchFamily="18" charset="0"/>
                <a:cs typeface="Times New Roman" panose="02020603050405020304" pitchFamily="18" charset="0"/>
              </a:rPr>
              <a:t>· CADD · MMDD </a:t>
            </a:r>
          </a:p>
        </p:txBody>
      </p:sp>
      <p:sp>
        <p:nvSpPr>
          <p:cNvPr id="6" name="TextBox 5">
            <a:extLst>
              <a:ext uri="{FF2B5EF4-FFF2-40B4-BE49-F238E27FC236}">
                <a16:creationId xmlns:a16="http://schemas.microsoft.com/office/drawing/2014/main" id="{FF4AF36B-5B8C-59C9-A8C3-8864CCCB6456}"/>
              </a:ext>
            </a:extLst>
          </p:cNvPr>
          <p:cNvSpPr txBox="1"/>
          <p:nvPr/>
        </p:nvSpPr>
        <p:spPr>
          <a:xfrm>
            <a:off x="304161" y="4260158"/>
            <a:ext cx="4572000" cy="1384995"/>
          </a:xfrm>
          <a:prstGeom prst="rect">
            <a:avLst/>
          </a:prstGeom>
          <a:noFill/>
        </p:spPr>
        <p:txBody>
          <a:bodyPr wrap="square">
            <a:spAutoFit/>
          </a:bodyPr>
          <a:lstStyle/>
          <a:p>
            <a:r>
              <a:rPr lang="en-IN" sz="1200" b="1" dirty="0">
                <a:latin typeface="Times New Roman" panose="02020603050405020304" pitchFamily="18" charset="0"/>
                <a:cs typeface="Times New Roman" panose="02020603050405020304" pitchFamily="18" charset="0"/>
              </a:rPr>
              <a:t>Projects</a:t>
            </a:r>
          </a:p>
          <a:p>
            <a:pPr marL="171446" indent="-171446">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Insilco study on human delta </a:t>
            </a:r>
            <a:r>
              <a:rPr lang="en-IN" sz="1200" dirty="0" err="1">
                <a:latin typeface="Times New Roman" panose="02020603050405020304" pitchFamily="18" charset="0"/>
                <a:cs typeface="Times New Roman" panose="02020603050405020304" pitchFamily="18" charset="0"/>
              </a:rPr>
              <a:t>sarcoglycan</a:t>
            </a:r>
            <a:r>
              <a:rPr lang="en-IN" sz="1200" dirty="0">
                <a:latin typeface="Times New Roman" panose="02020603050405020304" pitchFamily="18" charset="0"/>
                <a:cs typeface="Times New Roman" panose="02020603050405020304" pitchFamily="18" charset="0"/>
              </a:rPr>
              <a:t> protein involved in Limb Girdle Muscular Dystrophy.</a:t>
            </a:r>
          </a:p>
          <a:p>
            <a:pPr marL="171446" indent="-171446">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Functional impact on G108R mutations in PPT1 causing infantile neuronal ceroid lipofuscinosis: A molecular dynamics Study</a:t>
            </a:r>
          </a:p>
          <a:p>
            <a:pPr marL="171446" indent="-171446">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Enzymatic and antibiotic degradation of Bacterial biofilm in Ventilator Associated pneumonia.</a:t>
            </a:r>
            <a:endParaRPr lang="en-IN" sz="1200" i="1" dirty="0">
              <a:solidFill>
                <a:srgbClr val="212529"/>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E5DC4D6-556C-721B-407A-711C92668AA3}"/>
              </a:ext>
            </a:extLst>
          </p:cNvPr>
          <p:cNvSpPr txBox="1"/>
          <p:nvPr/>
        </p:nvSpPr>
        <p:spPr>
          <a:xfrm>
            <a:off x="3281320" y="857896"/>
            <a:ext cx="4572000" cy="646331"/>
          </a:xfrm>
          <a:prstGeom prst="rect">
            <a:avLst/>
          </a:prstGeom>
          <a:noFill/>
        </p:spPr>
        <p:txBody>
          <a:bodyPr wrap="square">
            <a:spAutoFit/>
          </a:bodyPr>
          <a:lstStyle/>
          <a:p>
            <a:pPr algn="just"/>
            <a:r>
              <a:rPr lang="en-IN" sz="1200" b="1" i="1" dirty="0">
                <a:solidFill>
                  <a:srgbClr val="212529"/>
                </a:solidFill>
                <a:latin typeface="Times New Roman" panose="02020603050405020304" pitchFamily="18" charset="0"/>
                <a:cs typeface="Times New Roman" panose="02020603050405020304" pitchFamily="18" charset="0"/>
              </a:rPr>
              <a:t>Awards: </a:t>
            </a:r>
          </a:p>
          <a:p>
            <a:pPr marL="171450" indent="-171450" algn="just">
              <a:buFont typeface="Arial" panose="020B0604020202020204" pitchFamily="34" charset="0"/>
              <a:buChar char="•"/>
            </a:pPr>
            <a:r>
              <a:rPr lang="en-US" sz="1200" dirty="0">
                <a:solidFill>
                  <a:srgbClr val="212529"/>
                </a:solidFill>
                <a:latin typeface="Times New Roman" panose="02020603050405020304" pitchFamily="18" charset="0"/>
                <a:cs typeface="Times New Roman" panose="02020603050405020304" pitchFamily="18" charset="0"/>
              </a:rPr>
              <a:t>Participated and won 1st prize for paper presentation in international conference” HORIZON 2019.</a:t>
            </a:r>
            <a:endParaRPr lang="en-IN" sz="1200" dirty="0">
              <a:solidFill>
                <a:srgbClr val="2125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53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 grpId="0"/>
      <p:bldP spid="6"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Boltzmann Labs | LinkedIn">
            <a:extLst>
              <a:ext uri="{FF2B5EF4-FFF2-40B4-BE49-F238E27FC236}">
                <a16:creationId xmlns:a16="http://schemas.microsoft.com/office/drawing/2014/main" id="{02C34F5A-731C-8C30-35A5-747DC9DC64B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3096040" y="1921505"/>
            <a:ext cx="664467" cy="6644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mium Vector | Graduation cap and diploma">
            <a:extLst>
              <a:ext uri="{FF2B5EF4-FFF2-40B4-BE49-F238E27FC236}">
                <a16:creationId xmlns:a16="http://schemas.microsoft.com/office/drawing/2014/main" id="{38B983C1-77CE-9E80-28D2-383B4F42EA8A}"/>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l="17027" t="22702" r="14868" b="20660"/>
          <a:stretch/>
        </p:blipFill>
        <p:spPr bwMode="auto">
          <a:xfrm>
            <a:off x="539555" y="1942087"/>
            <a:ext cx="749511" cy="623303"/>
          </a:xfrm>
          <a:prstGeom prst="rect">
            <a:avLst/>
          </a:prstGeom>
          <a:noFill/>
          <a:extLst>
            <a:ext uri="{909E8E84-426E-40DD-AFC4-6F175D3DCCD1}">
              <a14:hiddenFill xmlns:a14="http://schemas.microsoft.com/office/drawing/2010/main">
                <a:solidFill>
                  <a:srgbClr val="FFFFFF"/>
                </a:solidFill>
              </a14:hiddenFill>
            </a:ext>
          </a:extLst>
        </p:spPr>
      </p:pic>
      <p:sp>
        <p:nvSpPr>
          <p:cNvPr id="14338" name="Title"/>
          <p:cNvSpPr>
            <a:spLocks noGrp="1"/>
          </p:cNvSpPr>
          <p:nvPr>
            <p:ph type="title"/>
          </p:nvPr>
        </p:nvSpPr>
        <p:spPr>
          <a:xfrm>
            <a:off x="755576" y="67816"/>
            <a:ext cx="6553200" cy="480864"/>
          </a:xfrm>
        </p:spPr>
        <p:txBody>
          <a:bodyPr>
            <a:normAutofit fontScale="90000"/>
          </a:bodyPr>
          <a:lstStyle/>
          <a:p>
            <a:r>
              <a:rPr lang="en-US" b="1" dirty="0">
                <a:latin typeface="Times New Roman" panose="02020603050405020304" pitchFamily="18" charset="0"/>
                <a:cs typeface="Times New Roman" panose="02020603050405020304" pitchFamily="18" charset="0"/>
              </a:rPr>
              <a:t>Education background and projects</a:t>
            </a:r>
          </a:p>
        </p:txBody>
      </p:sp>
      <p:pic>
        <p:nvPicPr>
          <p:cNvPr id="2056" name="Picture 8" descr="Excelra - Where data means more">
            <a:extLst>
              <a:ext uri="{FF2B5EF4-FFF2-40B4-BE49-F238E27FC236}">
                <a16:creationId xmlns:a16="http://schemas.microsoft.com/office/drawing/2014/main" id="{357D22B4-650E-CE23-3F43-52A9A0831066}"/>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6120373" y="2129116"/>
            <a:ext cx="936104" cy="22866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800648E5-29CB-3747-9460-AC4DFFD7ABE1}"/>
              </a:ext>
            </a:extLst>
          </p:cNvPr>
          <p:cNvCxnSpPr>
            <a:cxnSpLocks/>
            <a:stCxn id="2052" idx="3"/>
            <a:endCxn id="16" idx="1"/>
          </p:cNvCxnSpPr>
          <p:nvPr/>
        </p:nvCxnSpPr>
        <p:spPr bwMode="auto">
          <a:xfrm>
            <a:off x="1289064" y="2253736"/>
            <a:ext cx="18069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FB89A51B-4CE8-EB6F-1024-37A67E2CE179}"/>
              </a:ext>
            </a:extLst>
          </p:cNvPr>
          <p:cNvCxnSpPr>
            <a:stCxn id="16" idx="3"/>
            <a:endCxn id="2056" idx="1"/>
          </p:cNvCxnSpPr>
          <p:nvPr/>
        </p:nvCxnSpPr>
        <p:spPr bwMode="auto">
          <a:xfrm flipV="1">
            <a:off x="3760507" y="2243448"/>
            <a:ext cx="2359869" cy="102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Arrow Connector 4">
            <a:extLst>
              <a:ext uri="{FF2B5EF4-FFF2-40B4-BE49-F238E27FC236}">
                <a16:creationId xmlns:a16="http://schemas.microsoft.com/office/drawing/2014/main" id="{331094BD-33E7-D423-973A-32B7237AC5BC}"/>
              </a:ext>
            </a:extLst>
          </p:cNvPr>
          <p:cNvCxnSpPr>
            <a:cxnSpLocks/>
          </p:cNvCxnSpPr>
          <p:nvPr/>
        </p:nvCxnSpPr>
        <p:spPr bwMode="auto">
          <a:xfrm flipV="1">
            <a:off x="3062156" y="694741"/>
            <a:ext cx="0" cy="1421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13101710-04DD-1CE2-6143-8BE56D451298}"/>
              </a:ext>
            </a:extLst>
          </p:cNvPr>
          <p:cNvSpPr txBox="1"/>
          <p:nvPr/>
        </p:nvSpPr>
        <p:spPr>
          <a:xfrm>
            <a:off x="3116748" y="696812"/>
            <a:ext cx="2103324" cy="646331"/>
          </a:xfrm>
          <a:prstGeom prst="rect">
            <a:avLst/>
          </a:prstGeom>
          <a:noFill/>
        </p:spPr>
        <p:txBody>
          <a:bodyPr wrap="square" rtlCol="0">
            <a:spAutoFit/>
          </a:bodyPr>
          <a:lstStyle/>
          <a:p>
            <a:pPr algn="l"/>
            <a:r>
              <a:rPr lang="en-IN" sz="1200" dirty="0">
                <a:solidFill>
                  <a:srgbClr val="212529"/>
                </a:solidFill>
                <a:latin typeface="Times New Roman" panose="02020603050405020304" pitchFamily="18" charset="0"/>
                <a:cs typeface="Times New Roman" panose="02020603050405020304" pitchFamily="18" charset="0"/>
              </a:rPr>
              <a:t>Bioinformatics Engineer </a:t>
            </a:r>
          </a:p>
          <a:p>
            <a:pPr algn="l"/>
            <a:r>
              <a:rPr lang="en-IN" sz="1200" b="1" dirty="0">
                <a:solidFill>
                  <a:srgbClr val="212529"/>
                </a:solidFill>
                <a:latin typeface="Times New Roman" panose="02020603050405020304" pitchFamily="18" charset="0"/>
                <a:cs typeface="Times New Roman" panose="02020603050405020304" pitchFamily="18" charset="0"/>
              </a:rPr>
              <a:t>Boltzmann labs</a:t>
            </a:r>
            <a:endParaRPr lang="en-IN" sz="1200" dirty="0">
              <a:solidFill>
                <a:srgbClr val="212529"/>
              </a:solidFill>
              <a:latin typeface="Times New Roman" panose="02020603050405020304" pitchFamily="18" charset="0"/>
              <a:cs typeface="Times New Roman" panose="02020603050405020304" pitchFamily="18" charset="0"/>
            </a:endParaRPr>
          </a:p>
          <a:p>
            <a:pPr algn="l"/>
            <a:r>
              <a:rPr lang="en-IN" sz="1200" i="1" dirty="0">
                <a:solidFill>
                  <a:srgbClr val="212529"/>
                </a:solidFill>
                <a:latin typeface="Times New Roman" panose="02020603050405020304" pitchFamily="18" charset="0"/>
                <a:cs typeface="Times New Roman" panose="02020603050405020304" pitchFamily="18" charset="0"/>
              </a:rPr>
              <a:t>Mar, 2021 - Jun, 2022</a:t>
            </a:r>
          </a:p>
        </p:txBody>
      </p:sp>
      <p:sp>
        <p:nvSpPr>
          <p:cNvPr id="9" name="TextBox 8">
            <a:extLst>
              <a:ext uri="{FF2B5EF4-FFF2-40B4-BE49-F238E27FC236}">
                <a16:creationId xmlns:a16="http://schemas.microsoft.com/office/drawing/2014/main" id="{4E24E5EA-3696-D7C2-F9AB-C8B80ED822ED}"/>
              </a:ext>
            </a:extLst>
          </p:cNvPr>
          <p:cNvSpPr txBox="1"/>
          <p:nvPr/>
        </p:nvSpPr>
        <p:spPr>
          <a:xfrm>
            <a:off x="323528" y="2887333"/>
            <a:ext cx="4103915" cy="2677656"/>
          </a:xfrm>
          <a:prstGeom prst="rect">
            <a:avLst/>
          </a:prstGeom>
          <a:noFill/>
        </p:spPr>
        <p:txBody>
          <a:bodyPr wrap="square">
            <a:spAutoFit/>
          </a:bodyPr>
          <a:lstStyle/>
          <a:p>
            <a:r>
              <a:rPr lang="en-IN" sz="1200" b="1" dirty="0">
                <a:latin typeface="Times New Roman" panose="02020603050405020304" pitchFamily="18" charset="0"/>
                <a:cs typeface="Times New Roman" panose="02020603050405020304" pitchFamily="18" charset="0"/>
              </a:rPr>
              <a:t>Projects</a:t>
            </a:r>
            <a:endParaRPr lang="en-US" sz="12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Automated cheminformatics data-scraper-curator and QSAR modelling.</a:t>
            </a:r>
          </a:p>
          <a:p>
            <a:pPr marL="171446" indent="-171446">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Automated virtual Screening and Validation of Small molecules: ADMET and Molecular docking.</a:t>
            </a:r>
          </a:p>
          <a:p>
            <a:pPr marL="171446" indent="-171446">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Chemical space exploration and surrogate modelling.</a:t>
            </a:r>
          </a:p>
          <a:p>
            <a:pPr marL="171446" indent="-171446">
              <a:buFont typeface="Arial" panose="020B0604020202020204" pitchFamily="34" charset="0"/>
              <a:buChar char="•"/>
            </a:pPr>
            <a:r>
              <a:rPr lang="en-US" sz="1200" dirty="0">
                <a:solidFill>
                  <a:srgbClr val="212529"/>
                </a:solidFill>
                <a:latin typeface="Times New Roman" panose="02020603050405020304" pitchFamily="18" charset="0"/>
                <a:cs typeface="Times New Roman" panose="02020603050405020304" pitchFamily="18" charset="0"/>
              </a:rPr>
              <a:t>Led a team of 6 in conducting internal and external case studies.</a:t>
            </a:r>
          </a:p>
          <a:p>
            <a:pPr marL="171446" indent="-171446">
              <a:buFont typeface="Arial" panose="020B0604020202020204" pitchFamily="34" charset="0"/>
              <a:buChar char="•"/>
            </a:pPr>
            <a:r>
              <a:rPr lang="en-IN" sz="1200" u="sng" dirty="0">
                <a:latin typeface="Times New Roman" panose="02020603050405020304" pitchFamily="18" charset="0"/>
                <a:cs typeface="Times New Roman" panose="02020603050405020304" pitchFamily="18" charset="0"/>
              </a:rPr>
              <a:t>Open </a:t>
            </a:r>
            <a:r>
              <a:rPr lang="en-IN" sz="1200" u="sng" dirty="0" err="1">
                <a:latin typeface="Times New Roman" panose="02020603050405020304" pitchFamily="18" charset="0"/>
                <a:cs typeface="Times New Roman" panose="02020603050405020304" pitchFamily="18" charset="0"/>
              </a:rPr>
              <a:t>Souce</a:t>
            </a:r>
            <a:r>
              <a:rPr lang="en-IN" sz="1200" u="sng" dirty="0">
                <a:latin typeface="Times New Roman" panose="02020603050405020304" pitchFamily="18" charset="0"/>
                <a:cs typeface="Times New Roman" panose="02020603050405020304" pitchFamily="18" charset="0"/>
              </a:rPr>
              <a:t> contribution</a:t>
            </a:r>
            <a:br>
              <a:rPr lang="en-IN" sz="1200" u="sng" dirty="0">
                <a:latin typeface="Times New Roman" panose="02020603050405020304" pitchFamily="18" charset="0"/>
                <a:cs typeface="Times New Roman" panose="02020603050405020304" pitchFamily="18" charset="0"/>
              </a:rPr>
            </a:br>
            <a:r>
              <a:rPr lang="en-IN" sz="1200" dirty="0" err="1">
                <a:solidFill>
                  <a:srgbClr val="212529"/>
                </a:solidFill>
                <a:latin typeface="Times New Roman" panose="02020603050405020304" pitchFamily="18" charset="0"/>
                <a:cs typeface="Times New Roman" panose="02020603050405020304" pitchFamily="18" charset="0"/>
              </a:rPr>
              <a:t>MolPro</a:t>
            </a:r>
            <a:endParaRPr lang="en-IN" sz="1200" dirty="0">
              <a:solidFill>
                <a:srgbClr val="212529"/>
              </a:solidFill>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D5C6668-68E9-83A8-1BD6-2BED3DD2AC11}"/>
              </a:ext>
            </a:extLst>
          </p:cNvPr>
          <p:cNvSpPr txBox="1"/>
          <p:nvPr/>
        </p:nvSpPr>
        <p:spPr>
          <a:xfrm>
            <a:off x="4572000" y="2831246"/>
            <a:ext cx="4572000" cy="1569660"/>
          </a:xfrm>
          <a:prstGeom prst="rect">
            <a:avLst/>
          </a:prstGeom>
          <a:noFill/>
        </p:spPr>
        <p:txBody>
          <a:bodyPr wrap="square">
            <a:spAutoFit/>
          </a:bodyPr>
          <a:lstStyle/>
          <a:p>
            <a:r>
              <a:rPr lang="en-IN" sz="1200" b="1" i="1" dirty="0">
                <a:solidFill>
                  <a:srgbClr val="212529"/>
                </a:solidFill>
                <a:latin typeface="Times New Roman" panose="02020603050405020304" pitchFamily="18" charset="0"/>
                <a:cs typeface="Times New Roman" panose="02020603050405020304" pitchFamily="18" charset="0"/>
              </a:rPr>
              <a:t>Skills</a:t>
            </a:r>
            <a:r>
              <a:rPr lang="en-IN" sz="1200" i="1" dirty="0">
                <a:solidFill>
                  <a:srgbClr val="212529"/>
                </a:solidFill>
                <a:latin typeface="Times New Roman" panose="02020603050405020304" pitchFamily="18" charset="0"/>
                <a:cs typeface="Times New Roman" panose="02020603050405020304" pitchFamily="18" charset="0"/>
              </a:rPr>
              <a:t>: </a:t>
            </a:r>
          </a:p>
          <a:p>
            <a:r>
              <a:rPr lang="en-IN" sz="1200" i="1" dirty="0">
                <a:solidFill>
                  <a:srgbClr val="212529"/>
                </a:solidFill>
                <a:latin typeface="Times New Roman" panose="02020603050405020304" pitchFamily="18" charset="0"/>
                <a:cs typeface="Times New Roman" panose="02020603050405020304" pitchFamily="18" charset="0"/>
              </a:rPr>
              <a:t>Scikit-Learn · Microsoft Visual Studio Code · </a:t>
            </a:r>
            <a:r>
              <a:rPr lang="en-IN" sz="1200" i="1" dirty="0" err="1">
                <a:solidFill>
                  <a:srgbClr val="212529"/>
                </a:solidFill>
                <a:latin typeface="Times New Roman" panose="02020603050405020304" pitchFamily="18" charset="0"/>
                <a:cs typeface="Times New Roman" panose="02020603050405020304" pitchFamily="18" charset="0"/>
              </a:rPr>
              <a:t>Pycaret</a:t>
            </a:r>
            <a:r>
              <a:rPr lang="en-IN" sz="1200" i="1" dirty="0">
                <a:solidFill>
                  <a:srgbClr val="212529"/>
                </a:solidFill>
                <a:latin typeface="Times New Roman" panose="02020603050405020304" pitchFamily="18" charset="0"/>
                <a:cs typeface="Times New Roman" panose="02020603050405020304" pitchFamily="18" charset="0"/>
              </a:rPr>
              <a:t> · Team Management · Data Science · Machine Learning · Matplotlib · NumPy · Bioinformatics · Python (Programming Language) - GCP</a:t>
            </a:r>
          </a:p>
          <a:p>
            <a:r>
              <a:rPr lang="en-US" sz="1200" i="1" dirty="0">
                <a:solidFill>
                  <a:srgbClr val="212529"/>
                </a:solidFill>
                <a:latin typeface="Times New Roman" panose="02020603050405020304" pitchFamily="18" charset="0"/>
                <a:cs typeface="Times New Roman" panose="02020603050405020304" pitchFamily="18" charset="0"/>
              </a:rPr>
              <a:t>· Bioinformatics:</a:t>
            </a:r>
          </a:p>
          <a:p>
            <a:r>
              <a:rPr lang="en-IN" sz="1200" i="1" dirty="0">
                <a:solidFill>
                  <a:srgbClr val="212529"/>
                </a:solidFill>
                <a:latin typeface="Times New Roman" panose="02020603050405020304" pitchFamily="18" charset="0"/>
                <a:cs typeface="Times New Roman" panose="02020603050405020304" pitchFamily="18" charset="0"/>
              </a:rPr>
              <a:t>·</a:t>
            </a:r>
            <a:r>
              <a:rPr lang="en-US" sz="1200" i="1" dirty="0">
                <a:solidFill>
                  <a:srgbClr val="212529"/>
                </a:solidFill>
                <a:latin typeface="Times New Roman" panose="02020603050405020304" pitchFamily="18" charset="0"/>
                <a:cs typeface="Times New Roman" panose="02020603050405020304" pitchFamily="18" charset="0"/>
              </a:rPr>
              <a:t> Libraries – </a:t>
            </a:r>
            <a:r>
              <a:rPr lang="en-US" sz="1200" i="1" dirty="0" err="1">
                <a:solidFill>
                  <a:srgbClr val="212529"/>
                </a:solidFill>
                <a:latin typeface="Times New Roman" panose="02020603050405020304" pitchFamily="18" charset="0"/>
                <a:cs typeface="Times New Roman" panose="02020603050405020304" pitchFamily="18" charset="0"/>
              </a:rPr>
              <a:t>Rdkit</a:t>
            </a:r>
            <a:r>
              <a:rPr lang="en-US" sz="1200" i="1" dirty="0">
                <a:solidFill>
                  <a:srgbClr val="212529"/>
                </a:solidFill>
                <a:latin typeface="Times New Roman" panose="02020603050405020304" pitchFamily="18" charset="0"/>
                <a:cs typeface="Times New Roman" panose="02020603050405020304" pitchFamily="18" charset="0"/>
              </a:rPr>
              <a:t>, </a:t>
            </a:r>
            <a:r>
              <a:rPr lang="en-US" sz="1200" i="1" dirty="0" err="1">
                <a:solidFill>
                  <a:srgbClr val="212529"/>
                </a:solidFill>
                <a:latin typeface="Times New Roman" panose="02020603050405020304" pitchFamily="18" charset="0"/>
                <a:cs typeface="Times New Roman" panose="02020603050405020304" pitchFamily="18" charset="0"/>
              </a:rPr>
              <a:t>pubchempy</a:t>
            </a:r>
            <a:r>
              <a:rPr lang="en-US" sz="1200" i="1" dirty="0">
                <a:solidFill>
                  <a:srgbClr val="212529"/>
                </a:solidFill>
                <a:latin typeface="Times New Roman" panose="02020603050405020304" pitchFamily="18" charset="0"/>
                <a:cs typeface="Times New Roman" panose="02020603050405020304" pitchFamily="18" charset="0"/>
              </a:rPr>
              <a:t>, </a:t>
            </a:r>
            <a:r>
              <a:rPr lang="en-US" sz="1200" i="1" dirty="0" err="1">
                <a:solidFill>
                  <a:srgbClr val="212529"/>
                </a:solidFill>
                <a:latin typeface="Times New Roman" panose="02020603050405020304" pitchFamily="18" charset="0"/>
                <a:cs typeface="Times New Roman" panose="02020603050405020304" pitchFamily="18" charset="0"/>
              </a:rPr>
              <a:t>chembl_webcleint</a:t>
            </a:r>
            <a:r>
              <a:rPr lang="en-US" sz="1200" i="1" dirty="0">
                <a:solidFill>
                  <a:srgbClr val="212529"/>
                </a:solidFill>
                <a:latin typeface="Times New Roman" panose="02020603050405020304" pitchFamily="18" charset="0"/>
                <a:cs typeface="Times New Roman" panose="02020603050405020304" pitchFamily="18" charset="0"/>
              </a:rPr>
              <a:t>, </a:t>
            </a:r>
            <a:r>
              <a:rPr lang="en-US" sz="1200" i="1" dirty="0" err="1">
                <a:solidFill>
                  <a:srgbClr val="212529"/>
                </a:solidFill>
                <a:latin typeface="Times New Roman" panose="02020603050405020304" pitchFamily="18" charset="0"/>
                <a:cs typeface="Times New Roman" panose="02020603050405020304" pitchFamily="18" charset="0"/>
              </a:rPr>
              <a:t>Biopython</a:t>
            </a:r>
            <a:r>
              <a:rPr lang="en-US" sz="1200" i="1" dirty="0">
                <a:solidFill>
                  <a:srgbClr val="212529"/>
                </a:solidFill>
                <a:latin typeface="Times New Roman" panose="02020603050405020304" pitchFamily="18" charset="0"/>
                <a:cs typeface="Times New Roman" panose="02020603050405020304" pitchFamily="18" charset="0"/>
              </a:rPr>
              <a:t>, PLIP .</a:t>
            </a:r>
          </a:p>
          <a:p>
            <a:r>
              <a:rPr lang="en-IN" sz="1200" i="1" dirty="0">
                <a:solidFill>
                  <a:srgbClr val="212529"/>
                </a:solidFill>
                <a:latin typeface="Times New Roman" panose="02020603050405020304" pitchFamily="18" charset="0"/>
                <a:cs typeface="Times New Roman" panose="02020603050405020304" pitchFamily="18" charset="0"/>
              </a:rPr>
              <a:t>·</a:t>
            </a:r>
            <a:r>
              <a:rPr lang="en-US" sz="1200" i="1" dirty="0">
                <a:solidFill>
                  <a:srgbClr val="212529"/>
                </a:solidFill>
                <a:latin typeface="Times New Roman" panose="02020603050405020304" pitchFamily="18" charset="0"/>
                <a:cs typeface="Times New Roman" panose="02020603050405020304" pitchFamily="18" charset="0"/>
              </a:rPr>
              <a:t> Utilizing traditional and AI CADD tools such as </a:t>
            </a:r>
            <a:r>
              <a:rPr lang="en-US" sz="1200" i="1" dirty="0" err="1">
                <a:solidFill>
                  <a:srgbClr val="212529"/>
                </a:solidFill>
                <a:latin typeface="Times New Roman" panose="02020603050405020304" pitchFamily="18" charset="0"/>
                <a:cs typeface="Times New Roman" panose="02020603050405020304" pitchFamily="18" charset="0"/>
              </a:rPr>
              <a:t>playmolecule</a:t>
            </a:r>
            <a:r>
              <a:rPr lang="en-US" sz="1200" i="1" dirty="0">
                <a:solidFill>
                  <a:srgbClr val="212529"/>
                </a:solidFill>
                <a:latin typeface="Times New Roman" panose="02020603050405020304" pitchFamily="18" charset="0"/>
                <a:cs typeface="Times New Roman" panose="02020603050405020304" pitchFamily="18" charset="0"/>
              </a:rPr>
              <a:t>, </a:t>
            </a:r>
            <a:r>
              <a:rPr lang="en-US" sz="1200" i="1" dirty="0" err="1">
                <a:solidFill>
                  <a:srgbClr val="212529"/>
                </a:solidFill>
                <a:latin typeface="Times New Roman" panose="02020603050405020304" pitchFamily="18" charset="0"/>
                <a:cs typeface="Times New Roman" panose="02020603050405020304" pitchFamily="18" charset="0"/>
              </a:rPr>
              <a:t>Boltchem</a:t>
            </a:r>
            <a:r>
              <a:rPr lang="en-US" sz="1200" i="1" dirty="0">
                <a:solidFill>
                  <a:srgbClr val="212529"/>
                </a:solidFill>
                <a:latin typeface="Times New Roman" panose="02020603050405020304" pitchFamily="18" charset="0"/>
                <a:cs typeface="Times New Roman" panose="02020603050405020304" pitchFamily="18" charset="0"/>
              </a:rPr>
              <a:t>. Building similar tools. </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76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563D-6E99-6D2C-6B98-D07CB02602EA}"/>
              </a:ext>
            </a:extLst>
          </p:cNvPr>
          <p:cNvSpPr>
            <a:spLocks noGrp="1"/>
          </p:cNvSpPr>
          <p:nvPr>
            <p:ph type="title"/>
          </p:nvPr>
        </p:nvSpPr>
        <p:spPr>
          <a:xfrm>
            <a:off x="179512" y="0"/>
            <a:ext cx="6553200" cy="914400"/>
          </a:xfrm>
        </p:spPr>
        <p:txBody>
          <a:bodyPr/>
          <a:lstStyle/>
          <a:p>
            <a:r>
              <a:rPr lang="en-IN" sz="2000" dirty="0" err="1">
                <a:latin typeface="Times New Roman" panose="02020603050405020304" pitchFamily="18" charset="0"/>
                <a:cs typeface="Times New Roman" panose="02020603050405020304" pitchFamily="18" charset="0"/>
              </a:rPr>
              <a:t>BoltChem</a:t>
            </a:r>
            <a:r>
              <a:rPr lang="en-IN" sz="2000" dirty="0">
                <a:latin typeface="Times New Roman" panose="02020603050405020304" pitchFamily="18" charset="0"/>
                <a:cs typeface="Times New Roman" panose="02020603050405020304" pitchFamily="18" charset="0"/>
              </a:rPr>
              <a:t> : </a:t>
            </a:r>
            <a:r>
              <a:rPr lang="en-US" sz="2000" b="1" dirty="0">
                <a:solidFill>
                  <a:srgbClr val="501F84"/>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AI powered platform developed with data driven approaches and emphasis on multi objective optimization</a:t>
            </a:r>
            <a:r>
              <a:rPr lang="en-US" sz="2000" b="1" dirty="0">
                <a:solidFill>
                  <a:srgbClr val="501F84"/>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6290FF2-4178-90D9-1414-F63EBBE99196}"/>
              </a:ext>
            </a:extLst>
          </p:cNvPr>
          <p:cNvPicPr>
            <a:picLocks noChangeAspect="1"/>
          </p:cNvPicPr>
          <p:nvPr/>
        </p:nvPicPr>
        <p:blipFill>
          <a:blip r:embed="rId2"/>
          <a:stretch>
            <a:fillRect/>
          </a:stretch>
        </p:blipFill>
        <p:spPr>
          <a:xfrm>
            <a:off x="0" y="1412779"/>
            <a:ext cx="9144000" cy="4281185"/>
          </a:xfrm>
          <a:prstGeom prst="rect">
            <a:avLst/>
          </a:prstGeom>
        </p:spPr>
      </p:pic>
    </p:spTree>
    <p:extLst>
      <p:ext uri="{BB962C8B-B14F-4D97-AF65-F5344CB8AC3E}">
        <p14:creationId xmlns:p14="http://schemas.microsoft.com/office/powerpoint/2010/main" val="4254635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6" descr="Boltzmann Labs | LinkedIn">
            <a:extLst>
              <a:ext uri="{FF2B5EF4-FFF2-40B4-BE49-F238E27FC236}">
                <a16:creationId xmlns:a16="http://schemas.microsoft.com/office/drawing/2014/main" id="{02C34F5A-731C-8C30-35A5-747DC9DC64B8}"/>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096040" y="1921505"/>
            <a:ext cx="664467" cy="6644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remium Vector | Graduation cap and diploma">
            <a:extLst>
              <a:ext uri="{FF2B5EF4-FFF2-40B4-BE49-F238E27FC236}">
                <a16:creationId xmlns:a16="http://schemas.microsoft.com/office/drawing/2014/main" id="{38B983C1-77CE-9E80-28D2-383B4F42EA8A}"/>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l="17027" t="22702" r="14868" b="20660"/>
          <a:stretch/>
        </p:blipFill>
        <p:spPr bwMode="auto">
          <a:xfrm>
            <a:off x="539555" y="1942087"/>
            <a:ext cx="749511" cy="623303"/>
          </a:xfrm>
          <a:prstGeom prst="rect">
            <a:avLst/>
          </a:prstGeom>
          <a:noFill/>
          <a:extLst>
            <a:ext uri="{909E8E84-426E-40DD-AFC4-6F175D3DCCD1}">
              <a14:hiddenFill xmlns:a14="http://schemas.microsoft.com/office/drawing/2010/main">
                <a:solidFill>
                  <a:srgbClr val="FFFFFF"/>
                </a:solidFill>
              </a14:hiddenFill>
            </a:ext>
          </a:extLst>
        </p:spPr>
      </p:pic>
      <p:sp>
        <p:nvSpPr>
          <p:cNvPr id="14338" name="Title"/>
          <p:cNvSpPr>
            <a:spLocks noGrp="1"/>
          </p:cNvSpPr>
          <p:nvPr>
            <p:ph type="title"/>
          </p:nvPr>
        </p:nvSpPr>
        <p:spPr>
          <a:xfrm>
            <a:off x="755576" y="67816"/>
            <a:ext cx="6553200" cy="480864"/>
          </a:xfrm>
        </p:spPr>
        <p:txBody>
          <a:bodyPr>
            <a:normAutofit fontScale="90000"/>
          </a:bodyPr>
          <a:lstStyle/>
          <a:p>
            <a:r>
              <a:rPr lang="en-US" b="1" dirty="0">
                <a:latin typeface="Times New Roman" panose="02020603050405020304" pitchFamily="18" charset="0"/>
                <a:cs typeface="Times New Roman" panose="02020603050405020304" pitchFamily="18" charset="0"/>
              </a:rPr>
              <a:t>Education background and projects</a:t>
            </a:r>
          </a:p>
        </p:txBody>
      </p:sp>
      <p:pic>
        <p:nvPicPr>
          <p:cNvPr id="2056" name="Picture 8" descr="Excelra - Where data means more">
            <a:extLst>
              <a:ext uri="{FF2B5EF4-FFF2-40B4-BE49-F238E27FC236}">
                <a16:creationId xmlns:a16="http://schemas.microsoft.com/office/drawing/2014/main" id="{357D22B4-650E-CE23-3F43-52A9A0831066}"/>
              </a:ext>
            </a:extLst>
          </p:cNvPr>
          <p:cNvPicPr>
            <a:picLocks noChangeAspect="1" noChangeArrowheads="1"/>
          </p:cNvPicPr>
          <p:nvPr/>
        </p:nvPicPr>
        <p:blipFill>
          <a:blip r:embed="rId4">
            <a:alphaModFix/>
            <a:extLst>
              <a:ext uri="{28A0092B-C50C-407E-A947-70E740481C1C}">
                <a14:useLocalDpi xmlns:a14="http://schemas.microsoft.com/office/drawing/2010/main" val="0"/>
              </a:ext>
            </a:extLst>
          </a:blip>
          <a:srcRect/>
          <a:stretch>
            <a:fillRect/>
          </a:stretch>
        </p:blipFill>
        <p:spPr bwMode="auto">
          <a:xfrm>
            <a:off x="6120373" y="2129116"/>
            <a:ext cx="936104" cy="22866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a:extLst>
              <a:ext uri="{FF2B5EF4-FFF2-40B4-BE49-F238E27FC236}">
                <a16:creationId xmlns:a16="http://schemas.microsoft.com/office/drawing/2014/main" id="{800648E5-29CB-3747-9460-AC4DFFD7ABE1}"/>
              </a:ext>
            </a:extLst>
          </p:cNvPr>
          <p:cNvCxnSpPr>
            <a:cxnSpLocks/>
            <a:stCxn id="2052" idx="3"/>
            <a:endCxn id="16" idx="1"/>
          </p:cNvCxnSpPr>
          <p:nvPr/>
        </p:nvCxnSpPr>
        <p:spPr bwMode="auto">
          <a:xfrm>
            <a:off x="1289064" y="2253736"/>
            <a:ext cx="1806975"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FB89A51B-4CE8-EB6F-1024-37A67E2CE179}"/>
              </a:ext>
            </a:extLst>
          </p:cNvPr>
          <p:cNvCxnSpPr>
            <a:stCxn id="16" idx="3"/>
            <a:endCxn id="2056" idx="1"/>
          </p:cNvCxnSpPr>
          <p:nvPr/>
        </p:nvCxnSpPr>
        <p:spPr bwMode="auto">
          <a:xfrm flipV="1">
            <a:off x="3760507" y="2243448"/>
            <a:ext cx="2359869" cy="1029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 name="Straight Arrow Connector 2">
            <a:extLst>
              <a:ext uri="{FF2B5EF4-FFF2-40B4-BE49-F238E27FC236}">
                <a16:creationId xmlns:a16="http://schemas.microsoft.com/office/drawing/2014/main" id="{380DB316-A1F7-7EB9-E2C7-C6EFF04B4E22}"/>
              </a:ext>
            </a:extLst>
          </p:cNvPr>
          <p:cNvCxnSpPr>
            <a:cxnSpLocks/>
          </p:cNvCxnSpPr>
          <p:nvPr/>
        </p:nvCxnSpPr>
        <p:spPr bwMode="auto">
          <a:xfrm flipV="1">
            <a:off x="6012160" y="693338"/>
            <a:ext cx="0" cy="14219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TextBox 3">
            <a:extLst>
              <a:ext uri="{FF2B5EF4-FFF2-40B4-BE49-F238E27FC236}">
                <a16:creationId xmlns:a16="http://schemas.microsoft.com/office/drawing/2014/main" id="{C65640D4-D5D3-B719-0A3E-5D8CFBE92077}"/>
              </a:ext>
            </a:extLst>
          </p:cNvPr>
          <p:cNvSpPr txBox="1"/>
          <p:nvPr/>
        </p:nvSpPr>
        <p:spPr>
          <a:xfrm>
            <a:off x="6091417" y="702097"/>
            <a:ext cx="2172394" cy="830997"/>
          </a:xfrm>
          <a:prstGeom prst="rect">
            <a:avLst/>
          </a:prstGeom>
          <a:noFill/>
        </p:spPr>
        <p:txBody>
          <a:bodyPr wrap="square" rtlCol="0">
            <a:spAutoFit/>
          </a:bodyPr>
          <a:lstStyle/>
          <a:p>
            <a:pPr algn="l"/>
            <a:r>
              <a:rPr lang="en-US" sz="1200" dirty="0">
                <a:solidFill>
                  <a:srgbClr val="212529"/>
                </a:solidFill>
                <a:latin typeface="Times New Roman" panose="02020603050405020304" pitchFamily="18" charset="0"/>
                <a:cs typeface="Times New Roman" panose="02020603050405020304" pitchFamily="18" charset="0"/>
              </a:rPr>
              <a:t>Senior Research Associate </a:t>
            </a:r>
          </a:p>
          <a:p>
            <a:pPr algn="l"/>
            <a:r>
              <a:rPr lang="en-US" sz="1200" b="1" dirty="0" err="1">
                <a:solidFill>
                  <a:srgbClr val="212529"/>
                </a:solidFill>
                <a:latin typeface="Times New Roman" panose="02020603050405020304" pitchFamily="18" charset="0"/>
                <a:cs typeface="Times New Roman" panose="02020603050405020304" pitchFamily="18" charset="0"/>
              </a:rPr>
              <a:t>Excelra</a:t>
            </a:r>
            <a:endParaRPr lang="en-US" sz="1200" dirty="0">
              <a:solidFill>
                <a:srgbClr val="212529"/>
              </a:solidFill>
              <a:latin typeface="Times New Roman" panose="02020603050405020304" pitchFamily="18" charset="0"/>
              <a:cs typeface="Times New Roman" panose="02020603050405020304" pitchFamily="18" charset="0"/>
            </a:endParaRPr>
          </a:p>
          <a:p>
            <a:pPr algn="l"/>
            <a:r>
              <a:rPr lang="en-US" sz="1200" i="1" dirty="0">
                <a:solidFill>
                  <a:srgbClr val="212529"/>
                </a:solidFill>
                <a:latin typeface="Times New Roman" panose="02020603050405020304" pitchFamily="18" charset="0"/>
                <a:cs typeface="Times New Roman" panose="02020603050405020304" pitchFamily="18" charset="0"/>
              </a:rPr>
              <a:t>Jun 2022 – Present</a:t>
            </a:r>
          </a:p>
          <a:p>
            <a:r>
              <a:rPr lang="en-US" sz="1200" i="1" dirty="0">
                <a:solidFill>
                  <a:srgbClr val="212529"/>
                </a:solidFill>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BDA1815-AEB7-ED63-D7CA-CCD15CE10915}"/>
              </a:ext>
            </a:extLst>
          </p:cNvPr>
          <p:cNvSpPr txBox="1"/>
          <p:nvPr/>
        </p:nvSpPr>
        <p:spPr>
          <a:xfrm>
            <a:off x="755576" y="3028998"/>
            <a:ext cx="2934072" cy="1569660"/>
          </a:xfrm>
          <a:prstGeom prst="rect">
            <a:avLst/>
          </a:prstGeom>
          <a:noFill/>
        </p:spPr>
        <p:txBody>
          <a:bodyPr wrap="square">
            <a:spAutoFit/>
          </a:bodyPr>
          <a:lstStyle/>
          <a:p>
            <a:r>
              <a:rPr lang="en-IN" sz="1200" b="1" dirty="0">
                <a:latin typeface="Times New Roman" panose="02020603050405020304" pitchFamily="18" charset="0"/>
                <a:cs typeface="Times New Roman" panose="02020603050405020304" pitchFamily="18" charset="0"/>
              </a:rPr>
              <a:t>Projects</a:t>
            </a:r>
            <a:endParaRPr lang="en-IN" sz="12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SaaS for </a:t>
            </a:r>
            <a:r>
              <a:rPr lang="en-IN" sz="1200" dirty="0" err="1">
                <a:latin typeface="Times New Roman" panose="02020603050405020304" pitchFamily="18" charset="0"/>
                <a:cs typeface="Times New Roman" panose="02020603050405020304" pitchFamily="18" charset="0"/>
              </a:rPr>
              <a:t>HTOmics</a:t>
            </a:r>
            <a:r>
              <a:rPr lang="en-IN" sz="1200" dirty="0">
                <a:latin typeface="Times New Roman" panose="02020603050405020304" pitchFamily="18" charset="0"/>
                <a:cs typeface="Times New Roman" panose="02020603050405020304" pitchFamily="18" charset="0"/>
              </a:rPr>
              <a:t>.</a:t>
            </a:r>
          </a:p>
          <a:p>
            <a:pPr marL="171446" indent="-171446">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Designing SaaS platform for Impurity management and toxicology reports.</a:t>
            </a:r>
          </a:p>
          <a:p>
            <a:pPr marL="171446" indent="-171446">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Migration of Analytics ready pipeline.</a:t>
            </a:r>
          </a:p>
          <a:p>
            <a:pPr marL="171446" indent="-171446">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pPr marL="171446" indent="-171446">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EAC0871-E9B5-ACCA-B779-633C074EB4DD}"/>
              </a:ext>
            </a:extLst>
          </p:cNvPr>
          <p:cNvSpPr txBox="1"/>
          <p:nvPr/>
        </p:nvSpPr>
        <p:spPr>
          <a:xfrm>
            <a:off x="6066755" y="1448630"/>
            <a:ext cx="2934072" cy="461665"/>
          </a:xfrm>
          <a:prstGeom prst="rect">
            <a:avLst/>
          </a:prstGeom>
          <a:noFill/>
        </p:spPr>
        <p:txBody>
          <a:bodyPr wrap="square">
            <a:spAutoFit/>
          </a:bodyPr>
          <a:lstStyle/>
          <a:p>
            <a:r>
              <a:rPr lang="en-IN" sz="1200" b="1" i="1" dirty="0">
                <a:solidFill>
                  <a:srgbClr val="212529"/>
                </a:solidFill>
                <a:latin typeface="Times New Roman" panose="02020603050405020304" pitchFamily="18" charset="0"/>
                <a:cs typeface="Times New Roman" panose="02020603050405020304" pitchFamily="18" charset="0"/>
              </a:rPr>
              <a:t>Awards: </a:t>
            </a:r>
          </a:p>
          <a:p>
            <a:pPr marL="171450" indent="-171450">
              <a:buFont typeface="Arial" panose="020B0604020202020204" pitchFamily="34" charset="0"/>
              <a:buChar char="•"/>
            </a:pPr>
            <a:r>
              <a:rPr lang="en-US" sz="1200" i="1" dirty="0">
                <a:solidFill>
                  <a:srgbClr val="212529"/>
                </a:solidFill>
                <a:latin typeface="Times New Roman" panose="02020603050405020304" pitchFamily="18" charset="0"/>
                <a:cs typeface="Times New Roman" panose="02020603050405020304" pitchFamily="18" charset="0"/>
              </a:rPr>
              <a:t>Outstanding Employee Award, Mar. 2023</a:t>
            </a:r>
            <a:endParaRPr lang="en-IN" sz="1200" dirty="0"/>
          </a:p>
        </p:txBody>
      </p:sp>
      <p:sp>
        <p:nvSpPr>
          <p:cNvPr id="14" name="TextBox 13">
            <a:extLst>
              <a:ext uri="{FF2B5EF4-FFF2-40B4-BE49-F238E27FC236}">
                <a16:creationId xmlns:a16="http://schemas.microsoft.com/office/drawing/2014/main" id="{FA7D9E1D-29CD-AF11-29B5-80AB8336353F}"/>
              </a:ext>
            </a:extLst>
          </p:cNvPr>
          <p:cNvSpPr txBox="1"/>
          <p:nvPr/>
        </p:nvSpPr>
        <p:spPr>
          <a:xfrm>
            <a:off x="4621915" y="2899105"/>
            <a:ext cx="4572000" cy="1200329"/>
          </a:xfrm>
          <a:prstGeom prst="rect">
            <a:avLst/>
          </a:prstGeom>
          <a:noFill/>
        </p:spPr>
        <p:txBody>
          <a:bodyPr wrap="square">
            <a:spAutoFit/>
          </a:bodyPr>
          <a:lstStyle/>
          <a:p>
            <a:pPr algn="l"/>
            <a:r>
              <a:rPr lang="en-IN" sz="1200" b="1" i="1" dirty="0">
                <a:solidFill>
                  <a:srgbClr val="212529"/>
                </a:solidFill>
                <a:latin typeface="Times New Roman" panose="02020603050405020304" pitchFamily="18" charset="0"/>
                <a:cs typeface="Times New Roman" panose="02020603050405020304" pitchFamily="18" charset="0"/>
              </a:rPr>
              <a:t>Skills :</a:t>
            </a:r>
          </a:p>
          <a:p>
            <a:pPr algn="l"/>
            <a:r>
              <a:rPr lang="en-IN" sz="1200" i="1" dirty="0">
                <a:solidFill>
                  <a:srgbClr val="212529"/>
                </a:solidFill>
                <a:latin typeface="Times New Roman" panose="02020603050405020304" pitchFamily="18" charset="0"/>
                <a:cs typeface="Times New Roman" panose="02020603050405020304" pitchFamily="18" charset="0"/>
              </a:rPr>
              <a:t>PostgreSQL · SQL · GitHub · Docker · Data Engineering · </a:t>
            </a:r>
            <a:r>
              <a:rPr lang="en-IN" sz="1200" i="1" dirty="0" err="1">
                <a:solidFill>
                  <a:srgbClr val="212529"/>
                </a:solidFill>
                <a:latin typeface="Times New Roman" panose="02020603050405020304" pitchFamily="18" charset="0"/>
                <a:cs typeface="Times New Roman" panose="02020603050405020304" pitchFamily="18" charset="0"/>
              </a:rPr>
              <a:t>PyTest</a:t>
            </a:r>
            <a:r>
              <a:rPr lang="en-IN" sz="1200" i="1" dirty="0">
                <a:solidFill>
                  <a:srgbClr val="212529"/>
                </a:solidFill>
                <a:latin typeface="Times New Roman" panose="02020603050405020304" pitchFamily="18" charset="0"/>
                <a:cs typeface="Times New Roman" panose="02020603050405020304" pitchFamily="18" charset="0"/>
              </a:rPr>
              <a:t> · Google Cloud Platform (GCP) · Nextflow · Python (Programming Language) · Flask · React.js · </a:t>
            </a:r>
            <a:r>
              <a:rPr lang="en-IN" sz="1200" i="1" dirty="0" err="1">
                <a:solidFill>
                  <a:srgbClr val="212529"/>
                </a:solidFill>
                <a:latin typeface="Times New Roman" panose="02020603050405020304" pitchFamily="18" charset="0"/>
                <a:cs typeface="Times New Roman" panose="02020603050405020304" pitchFamily="18" charset="0"/>
              </a:rPr>
              <a:t>pyspark</a:t>
            </a:r>
            <a:endParaRPr lang="en-IN" sz="1200" i="1" dirty="0">
              <a:solidFill>
                <a:srgbClr val="212529"/>
              </a:solidFill>
              <a:latin typeface="Times New Roman" panose="02020603050405020304" pitchFamily="18" charset="0"/>
              <a:cs typeface="Times New Roman" panose="02020603050405020304" pitchFamily="18" charset="0"/>
            </a:endParaRPr>
          </a:p>
          <a:p>
            <a:r>
              <a:rPr lang="en-US" sz="1200" i="1" dirty="0">
                <a:solidFill>
                  <a:srgbClr val="212529"/>
                </a:solidFill>
                <a:latin typeface="Times New Roman" panose="02020603050405020304" pitchFamily="18" charset="0"/>
                <a:cs typeface="Times New Roman" panose="02020603050405020304" pitchFamily="18" charset="0"/>
              </a:rPr>
              <a:t>· Bioinformatics </a:t>
            </a:r>
            <a:r>
              <a:rPr lang="en-IN" sz="1200" i="1" dirty="0">
                <a:solidFill>
                  <a:srgbClr val="212529"/>
                </a:solidFill>
                <a:latin typeface="Times New Roman" panose="02020603050405020304" pitchFamily="18" charset="0"/>
                <a:cs typeface="Times New Roman" panose="02020603050405020304" pitchFamily="18" charset="0"/>
              </a:rPr>
              <a:t>· RNA-</a:t>
            </a:r>
            <a:r>
              <a:rPr lang="en-IN" sz="1200" i="1" dirty="0" err="1">
                <a:solidFill>
                  <a:srgbClr val="212529"/>
                </a:solidFill>
                <a:latin typeface="Times New Roman" panose="02020603050405020304" pitchFamily="18" charset="0"/>
                <a:cs typeface="Times New Roman" panose="02020603050405020304" pitchFamily="18" charset="0"/>
              </a:rPr>
              <a:t>Seq</a:t>
            </a:r>
            <a:r>
              <a:rPr lang="en-IN" sz="1200" i="1" dirty="0">
                <a:solidFill>
                  <a:srgbClr val="212529"/>
                </a:solidFill>
                <a:latin typeface="Times New Roman" panose="02020603050405020304" pitchFamily="18" charset="0"/>
                <a:cs typeface="Times New Roman" panose="02020603050405020304" pitchFamily="18" charset="0"/>
              </a:rPr>
              <a:t> Analysis using DESeq2, GAGE, </a:t>
            </a:r>
            <a:r>
              <a:rPr lang="en-IN" sz="1200" i="1" dirty="0" err="1">
                <a:solidFill>
                  <a:srgbClr val="212529"/>
                </a:solidFill>
                <a:latin typeface="Times New Roman" panose="02020603050405020304" pitchFamily="18" charset="0"/>
                <a:cs typeface="Times New Roman" panose="02020603050405020304" pitchFamily="18" charset="0"/>
              </a:rPr>
              <a:t>clusterprofiler</a:t>
            </a:r>
            <a:r>
              <a:rPr lang="en-IN" sz="1200" i="1" dirty="0">
                <a:solidFill>
                  <a:srgbClr val="212529"/>
                </a:solidFill>
                <a:latin typeface="Times New Roman" panose="02020603050405020304" pitchFamily="18" charset="0"/>
                <a:cs typeface="Times New Roman" panose="02020603050405020304" pitchFamily="18" charset="0"/>
              </a:rPr>
              <a:t>, David </a:t>
            </a:r>
            <a:r>
              <a:rPr lang="en-US" sz="1200" i="1" dirty="0">
                <a:solidFill>
                  <a:srgbClr val="212529"/>
                </a:solidFill>
                <a:latin typeface="Times New Roman" panose="02020603050405020304" pitchFamily="18" charset="0"/>
                <a:cs typeface="Times New Roman" panose="02020603050405020304" pitchFamily="18" charset="0"/>
              </a:rPr>
              <a:t>· Learning </a:t>
            </a:r>
            <a:r>
              <a:rPr lang="en-US" sz="1200" i="1" dirty="0" err="1">
                <a:solidFill>
                  <a:srgbClr val="212529"/>
                </a:solidFill>
                <a:latin typeface="Times New Roman" panose="02020603050405020304" pitchFamily="18" charset="0"/>
                <a:cs typeface="Times New Roman" panose="02020603050405020304" pitchFamily="18" charset="0"/>
              </a:rPr>
              <a:t>scRNA</a:t>
            </a:r>
            <a:r>
              <a:rPr lang="en-US" sz="1200" i="1" dirty="0">
                <a:solidFill>
                  <a:srgbClr val="212529"/>
                </a:solidFill>
                <a:latin typeface="Times New Roman" panose="02020603050405020304" pitchFamily="18" charset="0"/>
                <a:cs typeface="Times New Roman" panose="02020603050405020304" pitchFamily="18" charset="0"/>
              </a:rPr>
              <a:t>-seq</a:t>
            </a:r>
            <a:r>
              <a:rPr lang="en-IN" sz="1200" i="1" dirty="0">
                <a:solidFill>
                  <a:srgbClr val="212529"/>
                </a:solidFill>
                <a:latin typeface="Times New Roman" panose="02020603050405020304" pitchFamily="18" charset="0"/>
                <a:cs typeface="Times New Roman" panose="02020603050405020304" pitchFamily="18" charset="0"/>
              </a:rPr>
              <a:t> - </a:t>
            </a:r>
            <a:r>
              <a:rPr lang="en-IN" sz="1200" i="1" dirty="0" err="1">
                <a:solidFill>
                  <a:srgbClr val="212529"/>
                </a:solidFill>
                <a:latin typeface="Times New Roman" panose="02020603050405020304" pitchFamily="18" charset="0"/>
                <a:cs typeface="Times New Roman" panose="02020603050405020304" pitchFamily="18" charset="0"/>
              </a:rPr>
              <a:t>scanpy</a:t>
            </a:r>
            <a:endParaRPr lang="en-IN" sz="1200" i="1" dirty="0">
              <a:solidFill>
                <a:srgbClr val="2125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9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2"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03A8EA09-3293-07B0-3FBC-2E20C5E350F6}"/>
              </a:ext>
            </a:extLst>
          </p:cNvPr>
          <p:cNvSpPr txBox="1">
            <a:spLocks/>
          </p:cNvSpPr>
          <p:nvPr/>
        </p:nvSpPr>
        <p:spPr bwMode="auto">
          <a:xfrm>
            <a:off x="21699"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SaaS Omics platform </a:t>
            </a:r>
          </a:p>
        </p:txBody>
      </p:sp>
      <p:pic>
        <p:nvPicPr>
          <p:cNvPr id="1026" name="Picture 2" descr="Capture">
            <a:extLst>
              <a:ext uri="{FF2B5EF4-FFF2-40B4-BE49-F238E27FC236}">
                <a16:creationId xmlns:a16="http://schemas.microsoft.com/office/drawing/2014/main" id="{F717C6F9-12B9-696D-BE0E-B99A33692E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751"/>
          <a:stretch/>
        </p:blipFill>
        <p:spPr bwMode="auto">
          <a:xfrm>
            <a:off x="0" y="1772816"/>
            <a:ext cx="9144000" cy="371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27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a:extLst>
              <a:ext uri="{FF2B5EF4-FFF2-40B4-BE49-F238E27FC236}">
                <a16:creationId xmlns:a16="http://schemas.microsoft.com/office/drawing/2014/main" id="{03A8EA09-3293-07B0-3FBC-2E20C5E350F6}"/>
              </a:ext>
            </a:extLst>
          </p:cNvPr>
          <p:cNvSpPr txBox="1">
            <a:spLocks/>
          </p:cNvSpPr>
          <p:nvPr/>
        </p:nvSpPr>
        <p:spPr bwMode="auto">
          <a:xfrm>
            <a:off x="21699" y="116632"/>
            <a:ext cx="8856984" cy="48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2800">
                <a:solidFill>
                  <a:srgbClr val="990000"/>
                </a:solidFill>
                <a:latin typeface="Verdana"/>
                <a:ea typeface="MS PGothic" pitchFamily="34" charset="-128"/>
                <a:cs typeface="Verdana"/>
              </a:defRPr>
            </a:lvl1pPr>
            <a:lvl2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2pPr>
            <a:lvl3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3pPr>
            <a:lvl4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4pPr>
            <a:lvl5pPr algn="l" rtl="0" eaLnBrk="1" fontAlgn="base" hangingPunct="1">
              <a:spcBef>
                <a:spcPct val="0"/>
              </a:spcBef>
              <a:spcAft>
                <a:spcPct val="0"/>
              </a:spcAft>
              <a:defRPr sz="2800">
                <a:solidFill>
                  <a:srgbClr val="990000"/>
                </a:solidFill>
                <a:latin typeface="Verdana" pitchFamily="34" charset="0"/>
                <a:ea typeface="MS PGothic" pitchFamily="34" charset="-128"/>
                <a:cs typeface="Verdana" pitchFamily="34" charset="0"/>
              </a:defRPr>
            </a:lvl5pPr>
            <a:lvl6pPr marL="457200" algn="l" rtl="0" eaLnBrk="1" fontAlgn="base" hangingPunct="1">
              <a:spcBef>
                <a:spcPct val="0"/>
              </a:spcBef>
              <a:spcAft>
                <a:spcPct val="0"/>
              </a:spcAft>
              <a:defRPr sz="2800">
                <a:solidFill>
                  <a:srgbClr val="990000"/>
                </a:solidFill>
                <a:latin typeface="Arial Black" pitchFamily="-110" charset="0"/>
              </a:defRPr>
            </a:lvl6pPr>
            <a:lvl7pPr marL="914400" algn="l" rtl="0" eaLnBrk="1" fontAlgn="base" hangingPunct="1">
              <a:spcBef>
                <a:spcPct val="0"/>
              </a:spcBef>
              <a:spcAft>
                <a:spcPct val="0"/>
              </a:spcAft>
              <a:defRPr sz="2800">
                <a:solidFill>
                  <a:srgbClr val="990000"/>
                </a:solidFill>
                <a:latin typeface="Arial Black" pitchFamily="-110" charset="0"/>
              </a:defRPr>
            </a:lvl7pPr>
            <a:lvl8pPr marL="1371600" algn="l" rtl="0" eaLnBrk="1" fontAlgn="base" hangingPunct="1">
              <a:spcBef>
                <a:spcPct val="0"/>
              </a:spcBef>
              <a:spcAft>
                <a:spcPct val="0"/>
              </a:spcAft>
              <a:defRPr sz="2800">
                <a:solidFill>
                  <a:srgbClr val="990000"/>
                </a:solidFill>
                <a:latin typeface="Arial Black" pitchFamily="-110" charset="0"/>
              </a:defRPr>
            </a:lvl8pPr>
            <a:lvl9pPr marL="1828800" algn="l" rtl="0" eaLnBrk="1" fontAlgn="base" hangingPunct="1">
              <a:spcBef>
                <a:spcPct val="0"/>
              </a:spcBef>
              <a:spcAft>
                <a:spcPct val="0"/>
              </a:spcAft>
              <a:defRPr sz="2800">
                <a:solidFill>
                  <a:srgbClr val="990000"/>
                </a:solidFill>
                <a:latin typeface="Arial Black" pitchFamily="-110" charset="0"/>
              </a:defRPr>
            </a:lvl9pPr>
          </a:lstStyle>
          <a:p>
            <a:r>
              <a:rPr lang="en-US" sz="2400" b="1" kern="0" dirty="0">
                <a:latin typeface="Times New Roman" panose="02020603050405020304" pitchFamily="18" charset="0"/>
                <a:cs typeface="Times New Roman" panose="02020603050405020304" pitchFamily="18" charset="0"/>
              </a:rPr>
              <a:t>SaaS Omics platform </a:t>
            </a:r>
          </a:p>
        </p:txBody>
      </p:sp>
      <p:pic>
        <p:nvPicPr>
          <p:cNvPr id="2052" name="Picture 4" descr="MicrosoftTeams-image (2)">
            <a:extLst>
              <a:ext uri="{FF2B5EF4-FFF2-40B4-BE49-F238E27FC236}">
                <a16:creationId xmlns:a16="http://schemas.microsoft.com/office/drawing/2014/main" id="{927AC823-DF31-2759-052F-B3C66459BA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366"/>
          <a:stretch/>
        </p:blipFill>
        <p:spPr bwMode="auto">
          <a:xfrm>
            <a:off x="0" y="1916834"/>
            <a:ext cx="9144000" cy="3371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482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B0BA8-313F-B768-8F22-67FA635EC055}"/>
              </a:ext>
            </a:extLst>
          </p:cNvPr>
          <p:cNvSpPr>
            <a:spLocks noGrp="1"/>
          </p:cNvSpPr>
          <p:nvPr>
            <p:ph type="title"/>
          </p:nvPr>
        </p:nvSpPr>
        <p:spPr>
          <a:xfrm>
            <a:off x="323528" y="2924944"/>
            <a:ext cx="6553200" cy="914400"/>
          </a:xfrm>
        </p:spPr>
        <p:txBody>
          <a:bodyPr/>
          <a:lstStyle/>
          <a:p>
            <a:r>
              <a:rPr lang="en-IN" dirty="0"/>
              <a:t>Thank you</a:t>
            </a:r>
          </a:p>
        </p:txBody>
      </p:sp>
    </p:spTree>
    <p:extLst>
      <p:ext uri="{BB962C8B-B14F-4D97-AF65-F5344CB8AC3E}">
        <p14:creationId xmlns:p14="http://schemas.microsoft.com/office/powerpoint/2010/main" val="1804534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uOttawa-powerpoint-template</Template>
  <TotalTime>23305</TotalTime>
  <Words>1548</Words>
  <Application>Microsoft Office PowerPoint</Application>
  <PresentationFormat>On-screen Show (4:3)</PresentationFormat>
  <Paragraphs>217</Paragraphs>
  <Slides>16</Slides>
  <Notes>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Calibri Light</vt:lpstr>
      <vt:lpstr>Century Gothic</vt:lpstr>
      <vt:lpstr>Impact</vt:lpstr>
      <vt:lpstr>inherit</vt:lpstr>
      <vt:lpstr>system-ui</vt:lpstr>
      <vt:lpstr>Times</vt:lpstr>
      <vt:lpstr>Times New Roman</vt:lpstr>
      <vt:lpstr>Office Theme</vt:lpstr>
      <vt:lpstr>1_Office Theme</vt:lpstr>
      <vt:lpstr>Kiran Franklin G</vt:lpstr>
      <vt:lpstr>Outline</vt:lpstr>
      <vt:lpstr>Education background and projects</vt:lpstr>
      <vt:lpstr>Education background and projects</vt:lpstr>
      <vt:lpstr>BoltChem :  AI powered platform developed with data driven approaches and emphasis on multi objective optimization.</vt:lpstr>
      <vt:lpstr>Education background and projects</vt:lpstr>
      <vt:lpstr>PowerPoint Presentation</vt:lpstr>
      <vt:lpstr>PowerPoint Presentation</vt:lpstr>
      <vt:lpstr>Thank you</vt:lpstr>
      <vt:lpstr>Back-up</vt:lpstr>
      <vt:lpstr>BoltChem :  AI powered platform developed with data driven approaches and emphasis on multi objective optimization.</vt:lpstr>
      <vt:lpstr>Systems and methods:</vt:lpstr>
      <vt:lpstr>PowerPoint Presentation</vt:lpstr>
      <vt:lpstr>Differential gene expression analysis problem workflow</vt:lpstr>
      <vt:lpstr>PowerPoint Presentation</vt:lpstr>
      <vt:lpstr>Education background and projects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mcadieux</dc:creator>
  <cp:lastModifiedBy>Kiran Franklin</cp:lastModifiedBy>
  <cp:revision>140</cp:revision>
  <dcterms:created xsi:type="dcterms:W3CDTF">2013-11-08T14:43:49Z</dcterms:created>
  <dcterms:modified xsi:type="dcterms:W3CDTF">2023-09-18T10:55:15Z</dcterms:modified>
</cp:coreProperties>
</file>