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6"/>
  </p:notesMasterIdLst>
  <p:handoutMasterIdLst>
    <p:handoutMasterId r:id="rId17"/>
  </p:handoutMasterIdLst>
  <p:sldIdLst>
    <p:sldId id="260" r:id="rId2"/>
    <p:sldId id="259" r:id="rId3"/>
    <p:sldId id="261" r:id="rId4"/>
    <p:sldId id="262" r:id="rId5"/>
    <p:sldId id="271" r:id="rId6"/>
    <p:sldId id="272" r:id="rId7"/>
    <p:sldId id="267" r:id="rId8"/>
    <p:sldId id="268" r:id="rId9"/>
    <p:sldId id="269" r:id="rId10"/>
    <p:sldId id="265" r:id="rId11"/>
    <p:sldId id="266" r:id="rId12"/>
    <p:sldId id="270" r:id="rId13"/>
    <p:sldId id="263" r:id="rId14"/>
    <p:sldId id="264" r:id="rId15"/>
  </p:sldIdLst>
  <p:sldSz cx="9144000" cy="6858000" type="screen4x3"/>
  <p:notesSz cx="6858000" cy="9144000"/>
  <p:defaultTextStyle>
    <a:defPPr>
      <a:defRPr lang="en-CA"/>
    </a:defPPr>
    <a:lvl1pPr algn="l" rtl="0" fontAlgn="base">
      <a:spcBef>
        <a:spcPct val="0"/>
      </a:spcBef>
      <a:spcAft>
        <a:spcPct val="0"/>
      </a:spcAft>
      <a:defRPr sz="2400" kern="1200">
        <a:solidFill>
          <a:schemeClr val="tx1"/>
        </a:solidFill>
        <a:latin typeface="Times"/>
        <a:ea typeface="MS PGothic" pitchFamily="34" charset="-128"/>
        <a:cs typeface="+mn-cs"/>
      </a:defRPr>
    </a:lvl1pPr>
    <a:lvl2pPr marL="457200" algn="l" rtl="0" fontAlgn="base">
      <a:spcBef>
        <a:spcPct val="0"/>
      </a:spcBef>
      <a:spcAft>
        <a:spcPct val="0"/>
      </a:spcAft>
      <a:defRPr sz="2400" kern="1200">
        <a:solidFill>
          <a:schemeClr val="tx1"/>
        </a:solidFill>
        <a:latin typeface="Times"/>
        <a:ea typeface="MS PGothic" pitchFamily="34" charset="-128"/>
        <a:cs typeface="+mn-cs"/>
      </a:defRPr>
    </a:lvl2pPr>
    <a:lvl3pPr marL="914400" algn="l" rtl="0" fontAlgn="base">
      <a:spcBef>
        <a:spcPct val="0"/>
      </a:spcBef>
      <a:spcAft>
        <a:spcPct val="0"/>
      </a:spcAft>
      <a:defRPr sz="2400" kern="1200">
        <a:solidFill>
          <a:schemeClr val="tx1"/>
        </a:solidFill>
        <a:latin typeface="Times"/>
        <a:ea typeface="MS PGothic" pitchFamily="34" charset="-128"/>
        <a:cs typeface="+mn-cs"/>
      </a:defRPr>
    </a:lvl3pPr>
    <a:lvl4pPr marL="1371600" algn="l" rtl="0" fontAlgn="base">
      <a:spcBef>
        <a:spcPct val="0"/>
      </a:spcBef>
      <a:spcAft>
        <a:spcPct val="0"/>
      </a:spcAft>
      <a:defRPr sz="2400" kern="1200">
        <a:solidFill>
          <a:schemeClr val="tx1"/>
        </a:solidFill>
        <a:latin typeface="Times"/>
        <a:ea typeface="MS PGothic" pitchFamily="34" charset="-128"/>
        <a:cs typeface="+mn-cs"/>
      </a:defRPr>
    </a:lvl4pPr>
    <a:lvl5pPr marL="1828800" algn="l" rtl="0" fontAlgn="base">
      <a:spcBef>
        <a:spcPct val="0"/>
      </a:spcBef>
      <a:spcAft>
        <a:spcPct val="0"/>
      </a:spcAft>
      <a:defRPr sz="2400" kern="1200">
        <a:solidFill>
          <a:schemeClr val="tx1"/>
        </a:solidFill>
        <a:latin typeface="Times"/>
        <a:ea typeface="MS PGothic" pitchFamily="34" charset="-128"/>
        <a:cs typeface="+mn-cs"/>
      </a:defRPr>
    </a:lvl5pPr>
    <a:lvl6pPr marL="2286000" algn="l" defTabSz="914400" rtl="0" eaLnBrk="1" latinLnBrk="0" hangingPunct="1">
      <a:defRPr sz="2400" kern="1200">
        <a:solidFill>
          <a:schemeClr val="tx1"/>
        </a:solidFill>
        <a:latin typeface="Times"/>
        <a:ea typeface="MS PGothic" pitchFamily="34" charset="-128"/>
        <a:cs typeface="+mn-cs"/>
      </a:defRPr>
    </a:lvl6pPr>
    <a:lvl7pPr marL="2743200" algn="l" defTabSz="914400" rtl="0" eaLnBrk="1" latinLnBrk="0" hangingPunct="1">
      <a:defRPr sz="2400" kern="1200">
        <a:solidFill>
          <a:schemeClr val="tx1"/>
        </a:solidFill>
        <a:latin typeface="Times"/>
        <a:ea typeface="MS PGothic" pitchFamily="34" charset="-128"/>
        <a:cs typeface="+mn-cs"/>
      </a:defRPr>
    </a:lvl7pPr>
    <a:lvl8pPr marL="3200400" algn="l" defTabSz="914400" rtl="0" eaLnBrk="1" latinLnBrk="0" hangingPunct="1">
      <a:defRPr sz="2400" kern="1200">
        <a:solidFill>
          <a:schemeClr val="tx1"/>
        </a:solidFill>
        <a:latin typeface="Times"/>
        <a:ea typeface="MS PGothic" pitchFamily="34" charset="-128"/>
        <a:cs typeface="+mn-cs"/>
      </a:defRPr>
    </a:lvl8pPr>
    <a:lvl9pPr marL="3657600" algn="l" defTabSz="914400" rtl="0" eaLnBrk="1" latinLnBrk="0" hangingPunct="1">
      <a:defRPr sz="2400" kern="1200">
        <a:solidFill>
          <a:schemeClr val="tx1"/>
        </a:solidFill>
        <a:latin typeface="Times"/>
        <a:ea typeface="MS PGothic"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opher Boddy" initials="CNB" lastIdx="19" clrIdx="0"/>
  <p:cmAuthor id="1" name="mcadieux" initials="m" lastIdx="2" clrIdx="1"/>
  <p:cmAuthor id="2" name="Erin Gomes-Reissmann" initials="EG" lastIdx="1" clrIdx="2">
    <p:extLst>
      <p:ext uri="{19B8F6BF-5375-455C-9EA6-DF929625EA0E}">
        <p15:presenceInfo xmlns:p15="http://schemas.microsoft.com/office/powerpoint/2012/main" userId="S-1-5-21-2813603915-1497959577-1015717311-5834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47" autoAdjust="0"/>
    <p:restoredTop sz="95226" autoAdjust="0"/>
  </p:normalViewPr>
  <p:slideViewPr>
    <p:cSldViewPr>
      <p:cViewPr varScale="1">
        <p:scale>
          <a:sx n="86" d="100"/>
          <a:sy n="86" d="100"/>
        </p:scale>
        <p:origin x="955"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76EDEA-6F19-D793-DB6C-764F89DFBC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118F287-8538-48FD-C34F-DFE84878DC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3D05D7-CE60-4A0D-BC9B-C66C4D871EC2}" type="datetime1">
              <a:rPr lang="en-US" smtClean="0"/>
              <a:t>8/25/2023</a:t>
            </a:fld>
            <a:endParaRPr lang="en-IN"/>
          </a:p>
        </p:txBody>
      </p:sp>
      <p:sp>
        <p:nvSpPr>
          <p:cNvPr id="4" name="Footer Placeholder 3">
            <a:extLst>
              <a:ext uri="{FF2B5EF4-FFF2-40B4-BE49-F238E27FC236}">
                <a16:creationId xmlns:a16="http://schemas.microsoft.com/office/drawing/2014/main" id="{68383CB1-E653-D8D9-FE19-5083DFF8F9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7633F34-0D07-FF5E-12B9-D1A33C3D3A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6FB4FB-A126-4FA7-B28E-B5A8AA0F173C}" type="slidenum">
              <a:rPr lang="en-IN" smtClean="0"/>
              <a:t>‹#›</a:t>
            </a:fld>
            <a:endParaRPr lang="en-IN"/>
          </a:p>
        </p:txBody>
      </p:sp>
    </p:spTree>
    <p:extLst>
      <p:ext uri="{BB962C8B-B14F-4D97-AF65-F5344CB8AC3E}">
        <p14:creationId xmlns:p14="http://schemas.microsoft.com/office/powerpoint/2010/main" val="324392088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pitchFamily="-110" charset="0"/>
                <a:ea typeface="+mn-ea"/>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110" charset="0"/>
                <a:ea typeface="+mn-ea"/>
              </a:defRPr>
            </a:lvl1pPr>
          </a:lstStyle>
          <a:p>
            <a:pPr>
              <a:defRPr/>
            </a:pPr>
            <a:fld id="{BC3B8848-F8B3-4C5F-B385-D1C0BCB18D73}" type="datetime1">
              <a:rPr lang="en-US" smtClean="0"/>
              <a:t>8/25/2023</a:t>
            </a:fld>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pitchFamily="-110" charset="0"/>
                <a:ea typeface="+mn-ea"/>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254B11E7-CB49-44C8-94A5-76EFFC5FB165}" type="slidenum">
              <a:rPr lang="en-CA"/>
              <a:pPr>
                <a:defRPr/>
              </a:pPr>
              <a:t>‹#›</a:t>
            </a:fld>
            <a:endParaRPr lang="en-CA"/>
          </a:p>
        </p:txBody>
      </p:sp>
    </p:spTree>
    <p:extLst>
      <p:ext uri="{BB962C8B-B14F-4D97-AF65-F5344CB8AC3E}">
        <p14:creationId xmlns:p14="http://schemas.microsoft.com/office/powerpoint/2010/main" val="70105575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pitchFamily="-110"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pitchFamily="-110"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pitchFamily="-110"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pitchFamily="-110"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pitchFamily="-110"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54B11E7-CB49-44C8-94A5-76EFFC5FB165}" type="slidenum">
              <a:rPr lang="en-CA" smtClean="0"/>
              <a:pPr>
                <a:defRPr/>
              </a:pPr>
              <a:t>1</a:t>
            </a:fld>
            <a:endParaRPr lang="en-CA"/>
          </a:p>
        </p:txBody>
      </p:sp>
      <p:sp>
        <p:nvSpPr>
          <p:cNvPr id="5" name="Date Placeholder 4">
            <a:extLst>
              <a:ext uri="{FF2B5EF4-FFF2-40B4-BE49-F238E27FC236}">
                <a16:creationId xmlns:a16="http://schemas.microsoft.com/office/drawing/2014/main" id="{3EE892D2-2F98-AF8D-47FB-EF8F4B765FAD}"/>
              </a:ext>
            </a:extLst>
          </p:cNvPr>
          <p:cNvSpPr>
            <a:spLocks noGrp="1"/>
          </p:cNvSpPr>
          <p:nvPr>
            <p:ph type="dt" idx="1"/>
          </p:nvPr>
        </p:nvSpPr>
        <p:spPr/>
        <p:txBody>
          <a:bodyPr/>
          <a:lstStyle/>
          <a:p>
            <a:pPr>
              <a:defRPr/>
            </a:pPr>
            <a:fld id="{BC98E67E-0025-4539-9A53-CB827FEF61D3}" type="datetime1">
              <a:rPr lang="en-US" smtClean="0"/>
              <a:t>8/25/2023</a:t>
            </a:fld>
            <a:endParaRPr lang="en-US"/>
          </a:p>
        </p:txBody>
      </p:sp>
    </p:spTree>
    <p:extLst>
      <p:ext uri="{BB962C8B-B14F-4D97-AF65-F5344CB8AC3E}">
        <p14:creationId xmlns:p14="http://schemas.microsoft.com/office/powerpoint/2010/main" val="4113672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17" descr="image_Cover2_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a:xfrm>
            <a:off x="3657600" y="2490791"/>
            <a:ext cx="4648200" cy="1362075"/>
          </a:xfrm>
        </p:spPr>
        <p:txBody>
          <a:bodyPr anchor="t"/>
          <a:lstStyle>
            <a:lvl1pPr algn="r">
              <a:defRPr sz="3200" b="0" cap="none"/>
            </a:lvl1pPr>
          </a:lstStyle>
          <a:p>
            <a:r>
              <a:rPr lang="en-US"/>
              <a:t>Click to edit Master title style</a:t>
            </a:r>
            <a:endParaRPr lang="en-US" dirty="0"/>
          </a:p>
        </p:txBody>
      </p:sp>
      <p:sp>
        <p:nvSpPr>
          <p:cNvPr id="5" name="Text Placeholder 2"/>
          <p:cNvSpPr>
            <a:spLocks noGrp="1"/>
          </p:cNvSpPr>
          <p:nvPr>
            <p:ph type="body" idx="1"/>
          </p:nvPr>
        </p:nvSpPr>
        <p:spPr>
          <a:xfrm>
            <a:off x="3657600" y="990601"/>
            <a:ext cx="4648200" cy="1500187"/>
          </a:xfrm>
        </p:spPr>
        <p:txBody>
          <a:bodyPr anchor="b"/>
          <a:lstStyle>
            <a:lvl1pPr marL="0" indent="0" algn="r">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Tree>
    <p:extLst>
      <p:ext uri="{BB962C8B-B14F-4D97-AF65-F5344CB8AC3E}">
        <p14:creationId xmlns:p14="http://schemas.microsoft.com/office/powerpoint/2010/main" val="2680716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r>
              <a:rPr lang="en-US"/>
              <a:t>PB/Solvent Still.pptx</a:t>
            </a:r>
          </a:p>
        </p:txBody>
      </p:sp>
    </p:spTree>
    <p:extLst>
      <p:ext uri="{BB962C8B-B14F-4D97-AF65-F5344CB8AC3E}">
        <p14:creationId xmlns:p14="http://schemas.microsoft.com/office/powerpoint/2010/main" val="1347778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029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r>
              <a:rPr lang="en-US"/>
              <a:t>PB/Solvent Still.pptx</a:t>
            </a:r>
          </a:p>
        </p:txBody>
      </p:sp>
    </p:spTree>
    <p:extLst>
      <p:ext uri="{BB962C8B-B14F-4D97-AF65-F5344CB8AC3E}">
        <p14:creationId xmlns:p14="http://schemas.microsoft.com/office/powerpoint/2010/main" val="227734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r>
              <a:rPr lang="en-US"/>
              <a:t>PB/Solvent Still.pptx</a:t>
            </a:r>
          </a:p>
        </p:txBody>
      </p:sp>
    </p:spTree>
    <p:extLst>
      <p:ext uri="{BB962C8B-B14F-4D97-AF65-F5344CB8AC3E}">
        <p14:creationId xmlns:p14="http://schemas.microsoft.com/office/powerpoint/2010/main" val="300235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atin typeface="Verdana"/>
                <a:ea typeface="+mn-ea"/>
                <a:cs typeface="Verdana"/>
              </a:defRPr>
            </a:lvl1pPr>
          </a:lstStyle>
          <a:p>
            <a:pPr>
              <a:defRPr/>
            </a:pPr>
            <a:r>
              <a:rPr lang="en-US"/>
              <a:t>PB/Solvent Still.pptx</a:t>
            </a:r>
          </a:p>
        </p:txBody>
      </p:sp>
    </p:spTree>
    <p:extLst>
      <p:ext uri="{BB962C8B-B14F-4D97-AF65-F5344CB8AC3E}">
        <p14:creationId xmlns:p14="http://schemas.microsoft.com/office/powerpoint/2010/main" val="222807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atin typeface="Verdana"/>
                <a:ea typeface="+mn-ea"/>
                <a:cs typeface="Verdana"/>
              </a:defRPr>
            </a:lvl1pPr>
          </a:lstStyle>
          <a:p>
            <a:pPr>
              <a:defRPr/>
            </a:pPr>
            <a:r>
              <a:rPr lang="en-US"/>
              <a:t>PB/Solvent Still.pptx</a:t>
            </a:r>
          </a:p>
        </p:txBody>
      </p:sp>
    </p:spTree>
    <p:extLst>
      <p:ext uri="{BB962C8B-B14F-4D97-AF65-F5344CB8AC3E}">
        <p14:creationId xmlns:p14="http://schemas.microsoft.com/office/powerpoint/2010/main" val="215253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atin typeface="Verdana"/>
                <a:ea typeface="+mn-ea"/>
                <a:cs typeface="Verdana"/>
              </a:defRPr>
            </a:lvl1pPr>
          </a:lstStyle>
          <a:p>
            <a:pPr>
              <a:defRPr/>
            </a:pPr>
            <a:r>
              <a:rPr lang="en-US"/>
              <a:t>PB/Solvent Still.pptx</a:t>
            </a:r>
          </a:p>
        </p:txBody>
      </p:sp>
    </p:spTree>
    <p:extLst>
      <p:ext uri="{BB962C8B-B14F-4D97-AF65-F5344CB8AC3E}">
        <p14:creationId xmlns:p14="http://schemas.microsoft.com/office/powerpoint/2010/main" val="2222392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atin typeface="Verdana"/>
                <a:ea typeface="+mn-ea"/>
                <a:cs typeface="Verdana"/>
              </a:defRPr>
            </a:lvl1pPr>
          </a:lstStyle>
          <a:p>
            <a:pPr>
              <a:defRPr/>
            </a:pPr>
            <a:r>
              <a:rPr lang="en-US"/>
              <a:t>PB/Solvent Still.pptx</a:t>
            </a:r>
          </a:p>
        </p:txBody>
      </p:sp>
    </p:spTree>
    <p:extLst>
      <p:ext uri="{BB962C8B-B14F-4D97-AF65-F5344CB8AC3E}">
        <p14:creationId xmlns:p14="http://schemas.microsoft.com/office/powerpoint/2010/main" val="42624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atin typeface="Verdana"/>
                <a:ea typeface="+mn-ea"/>
                <a:cs typeface="Verdana"/>
              </a:defRPr>
            </a:lvl1pPr>
          </a:lstStyle>
          <a:p>
            <a:pPr>
              <a:defRPr/>
            </a:pPr>
            <a:r>
              <a:rPr lang="en-US"/>
              <a:t>PB/Solvent Still.pptx</a:t>
            </a:r>
          </a:p>
        </p:txBody>
      </p:sp>
    </p:spTree>
    <p:extLst>
      <p:ext uri="{BB962C8B-B14F-4D97-AF65-F5344CB8AC3E}">
        <p14:creationId xmlns:p14="http://schemas.microsoft.com/office/powerpoint/2010/main" val="192358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atin typeface="Verdana"/>
                <a:ea typeface="+mn-ea"/>
                <a:cs typeface="Verdana"/>
              </a:defRPr>
            </a:lvl1pPr>
          </a:lstStyle>
          <a:p>
            <a:pPr>
              <a:defRPr/>
            </a:pPr>
            <a:r>
              <a:rPr lang="en-US"/>
              <a:t>PB/Solvent Still.pptx</a:t>
            </a:r>
          </a:p>
        </p:txBody>
      </p:sp>
    </p:spTree>
    <p:extLst>
      <p:ext uri="{BB962C8B-B14F-4D97-AF65-F5344CB8AC3E}">
        <p14:creationId xmlns:p14="http://schemas.microsoft.com/office/powerpoint/2010/main" val="162970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atin typeface="Verdana"/>
                <a:ea typeface="+mn-ea"/>
                <a:cs typeface="Verdana"/>
              </a:defRPr>
            </a:lvl1pPr>
          </a:lstStyle>
          <a:p>
            <a:pPr>
              <a:defRPr/>
            </a:pPr>
            <a:r>
              <a:rPr lang="en-US"/>
              <a:t>PB/Solvent Still.pptx</a:t>
            </a:r>
          </a:p>
        </p:txBody>
      </p:sp>
    </p:spTree>
    <p:extLst>
      <p:ext uri="{BB962C8B-B14F-4D97-AF65-F5344CB8AC3E}">
        <p14:creationId xmlns:p14="http://schemas.microsoft.com/office/powerpoint/2010/main" val="1574186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4" descr="image_Page2b_PP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381000"/>
            <a:ext cx="6553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1028" name="Rectangle 3"/>
          <p:cNvSpPr>
            <a:spLocks noGrp="1" noChangeArrowheads="1"/>
          </p:cNvSpPr>
          <p:nvPr>
            <p:ph type="body" idx="1"/>
          </p:nvPr>
        </p:nvSpPr>
        <p:spPr bwMode="auto">
          <a:xfrm>
            <a:off x="685800" y="1524000"/>
            <a:ext cx="7772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029" name="Rectangle 5"/>
          <p:cNvSpPr>
            <a:spLocks noGrp="1" noChangeArrowheads="1"/>
          </p:cNvSpPr>
          <p:nvPr>
            <p:ph type="ftr" sz="quarter" idx="3"/>
          </p:nvPr>
        </p:nvSpPr>
        <p:spPr bwMode="auto">
          <a:xfrm>
            <a:off x="3886200" y="6019800"/>
            <a:ext cx="4572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solidFill>
                  <a:srgbClr val="990000"/>
                </a:solidFill>
                <a:latin typeface="Verdana" pitchFamily="34" charset="0"/>
              </a:defRPr>
            </a:lvl1pPr>
          </a:lstStyle>
          <a:p>
            <a:pPr>
              <a:defRPr/>
            </a:pPr>
            <a:r>
              <a:rPr lang="en-CA"/>
              <a:t>PB/Solvent Still.pptx</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p:txStyles>
    <p:titleStyle>
      <a:lvl1pPr algn="l" rtl="0" eaLnBrk="1" fontAlgn="base" hangingPunct="1">
        <a:spcBef>
          <a:spcPct val="0"/>
        </a:spcBef>
        <a:spcAft>
          <a:spcPct val="0"/>
        </a:spcAft>
        <a:defRPr sz="2800">
          <a:solidFill>
            <a:srgbClr val="990000"/>
          </a:solidFill>
          <a:latin typeface="Verdana"/>
          <a:ea typeface="MS PGothic" pitchFamily="34" charset="-128"/>
          <a:cs typeface="Verdana"/>
        </a:defRPr>
      </a:lvl1pPr>
      <a:lvl2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2pPr>
      <a:lvl3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3pPr>
      <a:lvl4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4pPr>
      <a:lvl5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5pPr>
      <a:lvl6pPr marL="457189" algn="l" rtl="0" eaLnBrk="1" fontAlgn="base" hangingPunct="1">
        <a:spcBef>
          <a:spcPct val="0"/>
        </a:spcBef>
        <a:spcAft>
          <a:spcPct val="0"/>
        </a:spcAft>
        <a:defRPr sz="2800">
          <a:solidFill>
            <a:srgbClr val="990000"/>
          </a:solidFill>
          <a:latin typeface="Arial Black" pitchFamily="-110" charset="0"/>
        </a:defRPr>
      </a:lvl6pPr>
      <a:lvl7pPr marL="914377" algn="l" rtl="0" eaLnBrk="1" fontAlgn="base" hangingPunct="1">
        <a:spcBef>
          <a:spcPct val="0"/>
        </a:spcBef>
        <a:spcAft>
          <a:spcPct val="0"/>
        </a:spcAft>
        <a:defRPr sz="2800">
          <a:solidFill>
            <a:srgbClr val="990000"/>
          </a:solidFill>
          <a:latin typeface="Arial Black" pitchFamily="-110" charset="0"/>
        </a:defRPr>
      </a:lvl7pPr>
      <a:lvl8pPr marL="1371566" algn="l" rtl="0" eaLnBrk="1" fontAlgn="base" hangingPunct="1">
        <a:spcBef>
          <a:spcPct val="0"/>
        </a:spcBef>
        <a:spcAft>
          <a:spcPct val="0"/>
        </a:spcAft>
        <a:defRPr sz="2800">
          <a:solidFill>
            <a:srgbClr val="990000"/>
          </a:solidFill>
          <a:latin typeface="Arial Black" pitchFamily="-110" charset="0"/>
        </a:defRPr>
      </a:lvl8pPr>
      <a:lvl9pPr marL="1828754" algn="l" rtl="0" eaLnBrk="1" fontAlgn="base" hangingPunct="1">
        <a:spcBef>
          <a:spcPct val="0"/>
        </a:spcBef>
        <a:spcAft>
          <a:spcPct val="0"/>
        </a:spcAft>
        <a:defRPr sz="2800">
          <a:solidFill>
            <a:srgbClr val="990000"/>
          </a:solidFill>
          <a:latin typeface="Arial Black" pitchFamily="-110" charset="0"/>
        </a:defRPr>
      </a:lvl9pPr>
    </p:titleStyle>
    <p:bodyStyle>
      <a:lvl1pPr marL="342891" indent="-342891" algn="l" rtl="0" eaLnBrk="1" fontAlgn="base" hangingPunct="1">
        <a:spcBef>
          <a:spcPct val="20000"/>
        </a:spcBef>
        <a:spcAft>
          <a:spcPct val="0"/>
        </a:spcAft>
        <a:buChar char="•"/>
        <a:defRPr sz="2000">
          <a:solidFill>
            <a:schemeClr val="tx1"/>
          </a:solidFill>
          <a:latin typeface="Verdana"/>
          <a:ea typeface="MS PGothic" pitchFamily="34" charset="-128"/>
          <a:cs typeface="Verdana"/>
        </a:defRPr>
      </a:lvl1pPr>
      <a:lvl2pPr marL="742932" indent="-285744" algn="l" rtl="0" eaLnBrk="1" fontAlgn="base" hangingPunct="1">
        <a:spcBef>
          <a:spcPct val="20000"/>
        </a:spcBef>
        <a:spcAft>
          <a:spcPct val="0"/>
        </a:spcAft>
        <a:buChar char="–"/>
        <a:defRPr sz="2000">
          <a:solidFill>
            <a:schemeClr val="tx1"/>
          </a:solidFill>
          <a:latin typeface="Verdana"/>
          <a:ea typeface="MS PGothic" pitchFamily="34" charset="-128"/>
          <a:cs typeface="Verdana"/>
        </a:defRPr>
      </a:lvl2pPr>
      <a:lvl3pPr marL="1142971" indent="-228594" algn="l" rtl="0" eaLnBrk="1" fontAlgn="base" hangingPunct="1">
        <a:spcBef>
          <a:spcPct val="20000"/>
        </a:spcBef>
        <a:spcAft>
          <a:spcPct val="0"/>
        </a:spcAft>
        <a:buChar char="•"/>
        <a:defRPr sz="2000">
          <a:solidFill>
            <a:schemeClr val="tx1"/>
          </a:solidFill>
          <a:latin typeface="Verdana"/>
          <a:ea typeface="MS PGothic" pitchFamily="34" charset="-128"/>
          <a:cs typeface="Verdana"/>
        </a:defRPr>
      </a:lvl3pPr>
      <a:lvl4pPr marL="1600160" indent="-228594" algn="l" rtl="0" eaLnBrk="1" fontAlgn="base" hangingPunct="1">
        <a:spcBef>
          <a:spcPct val="20000"/>
        </a:spcBef>
        <a:spcAft>
          <a:spcPct val="0"/>
        </a:spcAft>
        <a:buChar char="–"/>
        <a:defRPr sz="2000">
          <a:solidFill>
            <a:schemeClr val="tx1"/>
          </a:solidFill>
          <a:latin typeface="Verdana"/>
          <a:ea typeface="MS PGothic" pitchFamily="34" charset="-128"/>
          <a:cs typeface="Verdana"/>
        </a:defRPr>
      </a:lvl4pPr>
      <a:lvl5pPr marL="2057349" indent="-228594" algn="l" rtl="0" eaLnBrk="1" fontAlgn="base" hangingPunct="1">
        <a:spcBef>
          <a:spcPct val="20000"/>
        </a:spcBef>
        <a:spcAft>
          <a:spcPct val="0"/>
        </a:spcAft>
        <a:buChar char="»"/>
        <a:defRPr sz="2000">
          <a:solidFill>
            <a:schemeClr val="tx1"/>
          </a:solidFill>
          <a:latin typeface="Verdana"/>
          <a:ea typeface="MS PGothic" pitchFamily="34" charset="-128"/>
          <a:cs typeface="Verdana"/>
        </a:defRPr>
      </a:lvl5pPr>
      <a:lvl6pPr marL="2514537" indent="-228594" algn="l" rtl="0" eaLnBrk="1" fontAlgn="base" hangingPunct="1">
        <a:spcBef>
          <a:spcPct val="20000"/>
        </a:spcBef>
        <a:spcAft>
          <a:spcPct val="0"/>
        </a:spcAft>
        <a:buChar char="»"/>
        <a:defRPr sz="2000">
          <a:solidFill>
            <a:schemeClr val="tx1"/>
          </a:solidFill>
          <a:latin typeface="+mn-lt"/>
          <a:ea typeface="ＭＳ Ｐゴシック" pitchFamily="-110" charset="-128"/>
        </a:defRPr>
      </a:lvl6pPr>
      <a:lvl7pPr marL="2971726" indent="-228594" algn="l" rtl="0" eaLnBrk="1" fontAlgn="base" hangingPunct="1">
        <a:spcBef>
          <a:spcPct val="20000"/>
        </a:spcBef>
        <a:spcAft>
          <a:spcPct val="0"/>
        </a:spcAft>
        <a:buChar char="»"/>
        <a:defRPr sz="2000">
          <a:solidFill>
            <a:schemeClr val="tx1"/>
          </a:solidFill>
          <a:latin typeface="+mn-lt"/>
          <a:ea typeface="ＭＳ Ｐゴシック" pitchFamily="-110" charset="-128"/>
        </a:defRPr>
      </a:lvl7pPr>
      <a:lvl8pPr marL="3428914" indent="-228594" algn="l" rtl="0" eaLnBrk="1" fontAlgn="base" hangingPunct="1">
        <a:spcBef>
          <a:spcPct val="20000"/>
        </a:spcBef>
        <a:spcAft>
          <a:spcPct val="0"/>
        </a:spcAft>
        <a:buChar char="»"/>
        <a:defRPr sz="2000">
          <a:solidFill>
            <a:schemeClr val="tx1"/>
          </a:solidFill>
          <a:latin typeface="+mn-lt"/>
          <a:ea typeface="ＭＳ Ｐゴシック" pitchFamily="-110" charset="-128"/>
        </a:defRPr>
      </a:lvl8pPr>
      <a:lvl9pPr marL="3886103" indent="-228594" algn="l" rtl="0" eaLnBrk="1" fontAlgn="base" hangingPunct="1">
        <a:spcBef>
          <a:spcPct val="20000"/>
        </a:spcBef>
        <a:spcAft>
          <a:spcPct val="0"/>
        </a:spcAft>
        <a:buChar char="»"/>
        <a:defRPr sz="2000">
          <a:solidFill>
            <a:schemeClr val="tx1"/>
          </a:solidFill>
          <a:latin typeface="+mn-lt"/>
          <a:ea typeface="ＭＳ Ｐゴシック" pitchFamily="-110" charset="-128"/>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p:cNvSpPr>
            <a:spLocks noGrp="1"/>
          </p:cNvSpPr>
          <p:nvPr>
            <p:ph type="title"/>
          </p:nvPr>
        </p:nvSpPr>
        <p:spPr>
          <a:xfrm>
            <a:off x="686272" y="2375449"/>
            <a:ext cx="6553200" cy="914400"/>
          </a:xfrm>
        </p:spPr>
        <p:txBody>
          <a:bodyPr wrap="square" anchor="ctr">
            <a:normAutofit/>
          </a:bodyPr>
          <a:lstStyle/>
          <a:p>
            <a:r>
              <a:rPr lang="en-US" b="1" dirty="0">
                <a:latin typeface="Times New Roman" panose="02020603050405020304" pitchFamily="18" charset="0"/>
                <a:cs typeface="Times New Roman" panose="02020603050405020304" pitchFamily="18" charset="0"/>
              </a:rPr>
              <a:t>Kiran Franklin G</a:t>
            </a:r>
          </a:p>
        </p:txBody>
      </p:sp>
      <p:pic>
        <p:nvPicPr>
          <p:cNvPr id="1026" name="Picture 2" descr="Mer Lab">
            <a:extLst>
              <a:ext uri="{FF2B5EF4-FFF2-40B4-BE49-F238E27FC236}">
                <a16:creationId xmlns:a16="http://schemas.microsoft.com/office/drawing/2014/main" id="{FFBDA170-926C-272B-B625-94984539BEF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32240" y="1700811"/>
            <a:ext cx="1725488" cy="3240359"/>
          </a:xfrm>
          <a:prstGeom prst="rect">
            <a:avLst/>
          </a:prstGeom>
          <a:solidFill>
            <a:srgbClr val="FFFFFF"/>
          </a:solidFill>
        </p:spPr>
      </p:pic>
      <p:sp>
        <p:nvSpPr>
          <p:cNvPr id="2" name="Title">
            <a:extLst>
              <a:ext uri="{FF2B5EF4-FFF2-40B4-BE49-F238E27FC236}">
                <a16:creationId xmlns:a16="http://schemas.microsoft.com/office/drawing/2014/main" id="{5C666463-083F-BBF1-14BA-EB03B018EA42}"/>
              </a:ext>
            </a:extLst>
          </p:cNvPr>
          <p:cNvSpPr txBox="1">
            <a:spLocks/>
          </p:cNvSpPr>
          <p:nvPr/>
        </p:nvSpPr>
        <p:spPr bwMode="auto">
          <a:xfrm>
            <a:off x="685949" y="3022811"/>
            <a:ext cx="2661917" cy="596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sz="2800">
                <a:solidFill>
                  <a:srgbClr val="990000"/>
                </a:solidFill>
                <a:latin typeface="Verdana"/>
                <a:ea typeface="MS PGothic" pitchFamily="34" charset="-128"/>
                <a:cs typeface="Verdana"/>
              </a:defRPr>
            </a:lvl1pPr>
            <a:lvl2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2pPr>
            <a:lvl3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3pPr>
            <a:lvl4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4pPr>
            <a:lvl5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a:lstStyle>
          <a:p>
            <a:r>
              <a:rPr lang="en-US" sz="1400" b="1" kern="0" dirty="0">
                <a:latin typeface="Times New Roman" panose="02020603050405020304" pitchFamily="18" charset="0"/>
                <a:cs typeface="Times New Roman" panose="02020603050405020304" pitchFamily="18" charset="0"/>
              </a:rPr>
              <a:t>Senior Research Associate, </a:t>
            </a:r>
            <a:r>
              <a:rPr lang="en-US" sz="1400" b="1" kern="0" dirty="0" err="1">
                <a:latin typeface="Times New Roman" panose="02020603050405020304" pitchFamily="18" charset="0"/>
                <a:cs typeface="Times New Roman" panose="02020603050405020304" pitchFamily="18" charset="0"/>
              </a:rPr>
              <a:t>Excelra</a:t>
            </a:r>
            <a:r>
              <a:rPr lang="en-US" sz="1400" b="1" kern="0" dirty="0">
                <a:latin typeface="Times New Roman" panose="02020603050405020304" pitchFamily="18" charset="0"/>
                <a:cs typeface="Times New Roman" panose="02020603050405020304" pitchFamily="18" charset="0"/>
              </a:rPr>
              <a:t>  </a:t>
            </a:r>
          </a:p>
          <a:p>
            <a:r>
              <a:rPr lang="en-US" sz="1400" b="1" kern="0" dirty="0">
                <a:latin typeface="Times New Roman" panose="02020603050405020304" pitchFamily="18" charset="0"/>
                <a:cs typeface="Times New Roman" panose="02020603050405020304" pitchFamily="18" charset="0"/>
              </a:rPr>
              <a:t>25</a:t>
            </a:r>
            <a:r>
              <a:rPr lang="en-US" sz="1400" b="1" kern="0" baseline="30000" dirty="0">
                <a:latin typeface="Times New Roman" panose="02020603050405020304" pitchFamily="18" charset="0"/>
                <a:cs typeface="Times New Roman" panose="02020603050405020304" pitchFamily="18" charset="0"/>
              </a:rPr>
              <a:t>th</a:t>
            </a:r>
            <a:r>
              <a:rPr lang="en-US" sz="1400" b="1" kern="0" dirty="0">
                <a:latin typeface="Times New Roman" panose="02020603050405020304" pitchFamily="18" charset="0"/>
                <a:cs typeface="Times New Roman" panose="02020603050405020304" pitchFamily="18" charset="0"/>
              </a:rPr>
              <a:t> Aug 2023</a:t>
            </a:r>
          </a:p>
        </p:txBody>
      </p:sp>
    </p:spTree>
    <p:extLst>
      <p:ext uri="{BB962C8B-B14F-4D97-AF65-F5344CB8AC3E}">
        <p14:creationId xmlns:p14="http://schemas.microsoft.com/office/powerpoint/2010/main" val="3656623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er Lab">
            <a:extLst>
              <a:ext uri="{FF2B5EF4-FFF2-40B4-BE49-F238E27FC236}">
                <a16:creationId xmlns:a16="http://schemas.microsoft.com/office/drawing/2014/main" id="{496B3BFE-16F7-8E69-CFF5-FA94597CD8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84371" y="5788059"/>
            <a:ext cx="560581" cy="1052736"/>
          </a:xfrm>
          <a:prstGeom prst="rect">
            <a:avLst/>
          </a:prstGeom>
          <a:solidFill>
            <a:srgbClr val="FFFFFF"/>
          </a:solidFill>
        </p:spPr>
      </p:pic>
      <p:sp>
        <p:nvSpPr>
          <p:cNvPr id="4" name="Title">
            <a:extLst>
              <a:ext uri="{FF2B5EF4-FFF2-40B4-BE49-F238E27FC236}">
                <a16:creationId xmlns:a16="http://schemas.microsoft.com/office/drawing/2014/main" id="{03A8EA09-3293-07B0-3FBC-2E20C5E350F6}"/>
              </a:ext>
            </a:extLst>
          </p:cNvPr>
          <p:cNvSpPr txBox="1">
            <a:spLocks/>
          </p:cNvSpPr>
          <p:nvPr/>
        </p:nvSpPr>
        <p:spPr bwMode="auto">
          <a:xfrm>
            <a:off x="21699" y="116632"/>
            <a:ext cx="8856984" cy="48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a:solidFill>
                  <a:srgbClr val="990000"/>
                </a:solidFill>
                <a:latin typeface="Verdana"/>
                <a:ea typeface="MS PGothic" pitchFamily="34" charset="-128"/>
                <a:cs typeface="Verdana"/>
              </a:defRPr>
            </a:lvl1pPr>
            <a:lvl2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2pPr>
            <a:lvl3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3pPr>
            <a:lvl4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4pPr>
            <a:lvl5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a:lstStyle>
          <a:p>
            <a:r>
              <a:rPr lang="en-US" sz="2400" b="1" kern="0" dirty="0">
                <a:latin typeface="Times New Roman" panose="02020603050405020304" pitchFamily="18" charset="0"/>
                <a:cs typeface="Times New Roman" panose="02020603050405020304" pitchFamily="18" charset="0"/>
              </a:rPr>
              <a:t>SaaS Omics platform </a:t>
            </a:r>
          </a:p>
        </p:txBody>
      </p:sp>
      <p:pic>
        <p:nvPicPr>
          <p:cNvPr id="1026" name="Picture 2" descr="Capture">
            <a:extLst>
              <a:ext uri="{FF2B5EF4-FFF2-40B4-BE49-F238E27FC236}">
                <a16:creationId xmlns:a16="http://schemas.microsoft.com/office/drawing/2014/main" id="{F717C6F9-12B9-696D-BE0E-B99A33692E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751"/>
          <a:stretch/>
        </p:blipFill>
        <p:spPr bwMode="auto">
          <a:xfrm>
            <a:off x="0" y="1772816"/>
            <a:ext cx="9144000" cy="371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81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er Lab">
            <a:extLst>
              <a:ext uri="{FF2B5EF4-FFF2-40B4-BE49-F238E27FC236}">
                <a16:creationId xmlns:a16="http://schemas.microsoft.com/office/drawing/2014/main" id="{496B3BFE-16F7-8E69-CFF5-FA94597CD8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84371" y="5788059"/>
            <a:ext cx="560581" cy="1052736"/>
          </a:xfrm>
          <a:prstGeom prst="rect">
            <a:avLst/>
          </a:prstGeom>
          <a:solidFill>
            <a:srgbClr val="FFFFFF"/>
          </a:solidFill>
        </p:spPr>
      </p:pic>
      <p:sp>
        <p:nvSpPr>
          <p:cNvPr id="4" name="Title">
            <a:extLst>
              <a:ext uri="{FF2B5EF4-FFF2-40B4-BE49-F238E27FC236}">
                <a16:creationId xmlns:a16="http://schemas.microsoft.com/office/drawing/2014/main" id="{03A8EA09-3293-07B0-3FBC-2E20C5E350F6}"/>
              </a:ext>
            </a:extLst>
          </p:cNvPr>
          <p:cNvSpPr txBox="1">
            <a:spLocks/>
          </p:cNvSpPr>
          <p:nvPr/>
        </p:nvSpPr>
        <p:spPr bwMode="auto">
          <a:xfrm>
            <a:off x="21699" y="116632"/>
            <a:ext cx="8856984" cy="48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a:solidFill>
                  <a:srgbClr val="990000"/>
                </a:solidFill>
                <a:latin typeface="Verdana"/>
                <a:ea typeface="MS PGothic" pitchFamily="34" charset="-128"/>
                <a:cs typeface="Verdana"/>
              </a:defRPr>
            </a:lvl1pPr>
            <a:lvl2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2pPr>
            <a:lvl3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3pPr>
            <a:lvl4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4pPr>
            <a:lvl5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a:lstStyle>
          <a:p>
            <a:r>
              <a:rPr lang="en-US" sz="2400" b="1" kern="0" dirty="0">
                <a:latin typeface="Times New Roman" panose="02020603050405020304" pitchFamily="18" charset="0"/>
                <a:cs typeface="Times New Roman" panose="02020603050405020304" pitchFamily="18" charset="0"/>
              </a:rPr>
              <a:t>SaaS Omics platform </a:t>
            </a:r>
          </a:p>
        </p:txBody>
      </p:sp>
      <p:pic>
        <p:nvPicPr>
          <p:cNvPr id="2052" name="Picture 4" descr="MicrosoftTeams-image (2)">
            <a:extLst>
              <a:ext uri="{FF2B5EF4-FFF2-40B4-BE49-F238E27FC236}">
                <a16:creationId xmlns:a16="http://schemas.microsoft.com/office/drawing/2014/main" id="{927AC823-DF31-2759-052F-B3C66459BA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366"/>
          <a:stretch/>
        </p:blipFill>
        <p:spPr bwMode="auto">
          <a:xfrm>
            <a:off x="0" y="1916834"/>
            <a:ext cx="9144000" cy="3371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71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er Lab">
            <a:extLst>
              <a:ext uri="{FF2B5EF4-FFF2-40B4-BE49-F238E27FC236}">
                <a16:creationId xmlns:a16="http://schemas.microsoft.com/office/drawing/2014/main" id="{496B3BFE-16F7-8E69-CFF5-FA94597CD8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84371" y="5788059"/>
            <a:ext cx="560581" cy="1052736"/>
          </a:xfrm>
          <a:prstGeom prst="rect">
            <a:avLst/>
          </a:prstGeom>
          <a:solidFill>
            <a:srgbClr val="FFFFFF"/>
          </a:solidFill>
        </p:spPr>
      </p:pic>
      <p:sp>
        <p:nvSpPr>
          <p:cNvPr id="4" name="Title">
            <a:extLst>
              <a:ext uri="{FF2B5EF4-FFF2-40B4-BE49-F238E27FC236}">
                <a16:creationId xmlns:a16="http://schemas.microsoft.com/office/drawing/2014/main" id="{03A8EA09-3293-07B0-3FBC-2E20C5E350F6}"/>
              </a:ext>
            </a:extLst>
          </p:cNvPr>
          <p:cNvSpPr txBox="1">
            <a:spLocks/>
          </p:cNvSpPr>
          <p:nvPr/>
        </p:nvSpPr>
        <p:spPr bwMode="auto">
          <a:xfrm>
            <a:off x="21699" y="116632"/>
            <a:ext cx="8856984" cy="48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a:solidFill>
                  <a:srgbClr val="990000"/>
                </a:solidFill>
                <a:latin typeface="Verdana"/>
                <a:ea typeface="MS PGothic" pitchFamily="34" charset="-128"/>
                <a:cs typeface="Verdana"/>
              </a:defRPr>
            </a:lvl1pPr>
            <a:lvl2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2pPr>
            <a:lvl3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3pPr>
            <a:lvl4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4pPr>
            <a:lvl5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a:lstStyle>
          <a:p>
            <a:r>
              <a:rPr lang="en-US" sz="2400" b="1" kern="0" dirty="0">
                <a:latin typeface="Times New Roman" panose="02020603050405020304" pitchFamily="18" charset="0"/>
                <a:cs typeface="Times New Roman" panose="02020603050405020304" pitchFamily="18" charset="0"/>
              </a:rPr>
              <a:t>Bimodal Gene Expression in Patients with Cancer Provides Interpretable Biomarkers for Drug Sensitivity</a:t>
            </a:r>
          </a:p>
        </p:txBody>
      </p:sp>
      <p:sp>
        <p:nvSpPr>
          <p:cNvPr id="3" name="Content Placeholder 2">
            <a:extLst>
              <a:ext uri="{FF2B5EF4-FFF2-40B4-BE49-F238E27FC236}">
                <a16:creationId xmlns:a16="http://schemas.microsoft.com/office/drawing/2014/main" id="{604DE224-C72F-B7AA-1307-0CB541081524}"/>
              </a:ext>
            </a:extLst>
          </p:cNvPr>
          <p:cNvSpPr>
            <a:spLocks noGrp="1"/>
          </p:cNvSpPr>
          <p:nvPr>
            <p:ph idx="1"/>
          </p:nvPr>
        </p:nvSpPr>
        <p:spPr>
          <a:xfrm>
            <a:off x="289755" y="4364664"/>
            <a:ext cx="7772400" cy="1317427"/>
          </a:xfrm>
        </p:spPr>
        <p:txBody>
          <a:bodyPr/>
          <a:lstStyle/>
          <a:p>
            <a:r>
              <a:rPr lang="en-US" sz="1400" dirty="0">
                <a:solidFill>
                  <a:srgbClr val="1E1F2A"/>
                </a:solidFill>
                <a:latin typeface="Times New Roman" panose="02020603050405020304" pitchFamily="18" charset="0"/>
                <a:cs typeface="Times New Roman" panose="02020603050405020304" pitchFamily="18" charset="0"/>
              </a:rPr>
              <a:t>The results highlight the advantages of using bimodal gene expression as predictive biomarkers. Bimodal genes provide interpretable associations between gene expression patterns and drug response, facilitating clinical translation. </a:t>
            </a:r>
          </a:p>
          <a:p>
            <a:r>
              <a:rPr lang="en-US" sz="1400" dirty="0">
                <a:solidFill>
                  <a:srgbClr val="1E1F2A"/>
                </a:solidFill>
                <a:latin typeface="Times New Roman" panose="02020603050405020304" pitchFamily="18" charset="0"/>
                <a:cs typeface="Times New Roman" panose="02020603050405020304" pitchFamily="18" charset="0"/>
              </a:rPr>
              <a:t>The logic-based models offer robustness and generalizability, capturing dependencies between genes and improving prediction accuracy. The models' interpretability allows clinicians to make informed treatment decisions based on the identified biomarkers.</a:t>
            </a:r>
            <a:endParaRPr lang="en-IN" sz="16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B6F9F29-BC9B-AB18-1E34-DA6219A47735}"/>
              </a:ext>
            </a:extLst>
          </p:cNvPr>
          <p:cNvSpPr/>
          <p:nvPr/>
        </p:nvSpPr>
        <p:spPr bwMode="auto">
          <a:xfrm>
            <a:off x="620562" y="1839791"/>
            <a:ext cx="2016224" cy="63856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IN" sz="1400" dirty="0" err="1">
                <a:latin typeface="Times New Roman" panose="02020603050405020304" pitchFamily="18" charset="0"/>
                <a:cs typeface="Times New Roman" panose="02020603050405020304" pitchFamily="18" charset="0"/>
              </a:rPr>
              <a:t>Bimodalling</a:t>
            </a:r>
            <a:r>
              <a:rPr lang="en-IN" sz="1400" dirty="0">
                <a:latin typeface="Times New Roman" panose="02020603050405020304" pitchFamily="18" charset="0"/>
                <a:cs typeface="Times New Roman" panose="02020603050405020304" pitchFamily="18" charset="0"/>
              </a:rPr>
              <a:t>  via two gaussian distribution – 2816 genes </a:t>
            </a:r>
          </a:p>
        </p:txBody>
      </p:sp>
      <p:sp>
        <p:nvSpPr>
          <p:cNvPr id="6" name="Rectangle 5">
            <a:extLst>
              <a:ext uri="{FF2B5EF4-FFF2-40B4-BE49-F238E27FC236}">
                <a16:creationId xmlns:a16="http://schemas.microsoft.com/office/drawing/2014/main" id="{A63A91A0-EAAE-216E-D7A2-67DC50F11F9E}"/>
              </a:ext>
            </a:extLst>
          </p:cNvPr>
          <p:cNvSpPr/>
          <p:nvPr/>
        </p:nvSpPr>
        <p:spPr bwMode="auto">
          <a:xfrm>
            <a:off x="147488" y="949366"/>
            <a:ext cx="1472187" cy="68108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IN" sz="1400" dirty="0">
                <a:latin typeface="Times New Roman" panose="02020603050405020304" pitchFamily="18" charset="0"/>
                <a:cs typeface="Times New Roman" panose="02020603050405020304" pitchFamily="18" charset="0"/>
              </a:rPr>
              <a:t>CCLE – 945 cell lines + 23 tissue types</a:t>
            </a:r>
          </a:p>
        </p:txBody>
      </p:sp>
      <p:sp>
        <p:nvSpPr>
          <p:cNvPr id="7" name="Rectangle 6">
            <a:extLst>
              <a:ext uri="{FF2B5EF4-FFF2-40B4-BE49-F238E27FC236}">
                <a16:creationId xmlns:a16="http://schemas.microsoft.com/office/drawing/2014/main" id="{AB2DB592-BC5D-D76D-553C-23A688938B78}"/>
              </a:ext>
            </a:extLst>
          </p:cNvPr>
          <p:cNvSpPr/>
          <p:nvPr/>
        </p:nvSpPr>
        <p:spPr bwMode="auto">
          <a:xfrm>
            <a:off x="1837044" y="1129103"/>
            <a:ext cx="1328171" cy="48086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IN" sz="1400" dirty="0">
                <a:latin typeface="Times New Roman" panose="02020603050405020304" pitchFamily="18" charset="0"/>
                <a:cs typeface="Times New Roman" panose="02020603050405020304" pitchFamily="18" charset="0"/>
              </a:rPr>
              <a:t>TCGA – 30 tissue types</a:t>
            </a:r>
          </a:p>
        </p:txBody>
      </p:sp>
      <p:sp>
        <p:nvSpPr>
          <p:cNvPr id="8" name="Rectangle 7">
            <a:extLst>
              <a:ext uri="{FF2B5EF4-FFF2-40B4-BE49-F238E27FC236}">
                <a16:creationId xmlns:a16="http://schemas.microsoft.com/office/drawing/2014/main" id="{C767CB08-3D0A-522B-9281-CF406FB65258}"/>
              </a:ext>
            </a:extLst>
          </p:cNvPr>
          <p:cNvSpPr/>
          <p:nvPr/>
        </p:nvSpPr>
        <p:spPr bwMode="auto">
          <a:xfrm>
            <a:off x="45318" y="705547"/>
            <a:ext cx="3178203" cy="103130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IN" sz="1400" dirty="0">
                <a:latin typeface="Times New Roman" panose="02020603050405020304" pitchFamily="18" charset="0"/>
                <a:cs typeface="Times New Roman" panose="02020603050405020304" pitchFamily="18" charset="0"/>
              </a:rPr>
              <a:t>21, 903 genes</a:t>
            </a:r>
          </a:p>
        </p:txBody>
      </p:sp>
      <p:sp>
        <p:nvSpPr>
          <p:cNvPr id="9" name="Rectangle 8">
            <a:extLst>
              <a:ext uri="{FF2B5EF4-FFF2-40B4-BE49-F238E27FC236}">
                <a16:creationId xmlns:a16="http://schemas.microsoft.com/office/drawing/2014/main" id="{8C9A1B9F-ACB0-3ED8-8AA7-C90518EE46D6}"/>
              </a:ext>
            </a:extLst>
          </p:cNvPr>
          <p:cNvSpPr/>
          <p:nvPr/>
        </p:nvSpPr>
        <p:spPr bwMode="auto">
          <a:xfrm>
            <a:off x="629563" y="2599778"/>
            <a:ext cx="2016224" cy="32586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IN" sz="1400" dirty="0">
                <a:latin typeface="Times New Roman" panose="02020603050405020304" pitchFamily="18" charset="0"/>
                <a:cs typeface="Times New Roman" panose="02020603050405020304" pitchFamily="18" charset="0"/>
              </a:rPr>
              <a:t>Pathway enrichment</a:t>
            </a:r>
          </a:p>
        </p:txBody>
      </p:sp>
      <p:sp>
        <p:nvSpPr>
          <p:cNvPr id="10" name="Rectangle 9">
            <a:extLst>
              <a:ext uri="{FF2B5EF4-FFF2-40B4-BE49-F238E27FC236}">
                <a16:creationId xmlns:a16="http://schemas.microsoft.com/office/drawing/2014/main" id="{7A9FAF3A-89D1-59A4-6C40-7A8A8C850A42}"/>
              </a:ext>
            </a:extLst>
          </p:cNvPr>
          <p:cNvSpPr/>
          <p:nvPr/>
        </p:nvSpPr>
        <p:spPr bwMode="auto">
          <a:xfrm>
            <a:off x="3707904" y="797643"/>
            <a:ext cx="2016224" cy="4235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IN" sz="1400" dirty="0" err="1">
                <a:latin typeface="Times New Roman" panose="02020603050405020304" pitchFamily="18" charset="0"/>
                <a:cs typeface="Times New Roman" panose="02020603050405020304" pitchFamily="18" charset="0"/>
              </a:rPr>
              <a:t>mRMRe</a:t>
            </a:r>
            <a:r>
              <a:rPr lang="en-IN" sz="1400" dirty="0">
                <a:latin typeface="Times New Roman" panose="02020603050405020304" pitchFamily="18" charset="0"/>
                <a:cs typeface="Times New Roman" panose="02020603050405020304" pitchFamily="18" charset="0"/>
              </a:rPr>
              <a:t> feature selection</a:t>
            </a:r>
          </a:p>
        </p:txBody>
      </p:sp>
      <p:sp>
        <p:nvSpPr>
          <p:cNvPr id="11" name="Rectangle 10">
            <a:extLst>
              <a:ext uri="{FF2B5EF4-FFF2-40B4-BE49-F238E27FC236}">
                <a16:creationId xmlns:a16="http://schemas.microsoft.com/office/drawing/2014/main" id="{56F5EA4F-68C4-535A-78FE-6879DF6C4055}"/>
              </a:ext>
            </a:extLst>
          </p:cNvPr>
          <p:cNvSpPr/>
          <p:nvPr/>
        </p:nvSpPr>
        <p:spPr bwMode="auto">
          <a:xfrm>
            <a:off x="3923928" y="1497460"/>
            <a:ext cx="1584176" cy="4724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IN" sz="1400" dirty="0">
                <a:latin typeface="Times New Roman" panose="02020603050405020304" pitchFamily="18" charset="0"/>
                <a:cs typeface="Times New Roman" panose="02020603050405020304" pitchFamily="18" charset="0"/>
              </a:rPr>
              <a:t>RLOBICO with 5- fold CV</a:t>
            </a:r>
          </a:p>
        </p:txBody>
      </p:sp>
      <p:sp>
        <p:nvSpPr>
          <p:cNvPr id="12" name="Rectangle 11">
            <a:extLst>
              <a:ext uri="{FF2B5EF4-FFF2-40B4-BE49-F238E27FC236}">
                <a16:creationId xmlns:a16="http://schemas.microsoft.com/office/drawing/2014/main" id="{A3073AFF-DAFC-B5E7-BD37-51E032211695}"/>
              </a:ext>
            </a:extLst>
          </p:cNvPr>
          <p:cNvSpPr/>
          <p:nvPr/>
        </p:nvSpPr>
        <p:spPr bwMode="auto">
          <a:xfrm>
            <a:off x="611560" y="3121487"/>
            <a:ext cx="2016224" cy="49457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IN" sz="1400" dirty="0">
                <a:latin typeface="Times New Roman" panose="02020603050405020304" pitchFamily="18" charset="0"/>
                <a:cs typeface="Times New Roman" panose="02020603050405020304" pitchFamily="18" charset="0"/>
              </a:rPr>
              <a:t>CTRP – filter out drugs &lt;= 10% </a:t>
            </a:r>
          </a:p>
        </p:txBody>
      </p:sp>
      <p:cxnSp>
        <p:nvCxnSpPr>
          <p:cNvPr id="14" name="Connector: Elbow 13">
            <a:extLst>
              <a:ext uri="{FF2B5EF4-FFF2-40B4-BE49-F238E27FC236}">
                <a16:creationId xmlns:a16="http://schemas.microsoft.com/office/drawing/2014/main" id="{5F6C272D-44FF-0763-C0A2-6F55740EC1B2}"/>
              </a:ext>
            </a:extLst>
          </p:cNvPr>
          <p:cNvCxnSpPr>
            <a:cxnSpLocks/>
            <a:stCxn id="12" idx="3"/>
            <a:endCxn id="10" idx="1"/>
          </p:cNvCxnSpPr>
          <p:nvPr/>
        </p:nvCxnSpPr>
        <p:spPr bwMode="auto">
          <a:xfrm flipV="1">
            <a:off x="2627784" y="1009423"/>
            <a:ext cx="1080120" cy="2359353"/>
          </a:xfrm>
          <a:prstGeom prst="bentConnector3">
            <a:avLst>
              <a:gd name="adj1" fmla="val 87808"/>
            </a:avLst>
          </a:prstGeom>
          <a:solidFill>
            <a:schemeClr val="accent1"/>
          </a:solidFill>
          <a:ln w="9525" cap="flat" cmpd="sng" algn="ctr">
            <a:solidFill>
              <a:schemeClr val="tx1"/>
            </a:solidFill>
            <a:prstDash val="solid"/>
            <a:round/>
            <a:headEnd type="none" w="med" len="med"/>
            <a:tailEnd type="triangle"/>
          </a:ln>
          <a:effectLst/>
        </p:spPr>
      </p:cxnSp>
      <p:cxnSp>
        <p:nvCxnSpPr>
          <p:cNvPr id="17" name="Connector: Elbow 16">
            <a:extLst>
              <a:ext uri="{FF2B5EF4-FFF2-40B4-BE49-F238E27FC236}">
                <a16:creationId xmlns:a16="http://schemas.microsoft.com/office/drawing/2014/main" id="{B135228D-1D7D-EC5A-A34C-C07FCBB661D2}"/>
              </a:ext>
            </a:extLst>
          </p:cNvPr>
          <p:cNvCxnSpPr>
            <a:cxnSpLocks/>
            <a:stCxn id="5" idx="3"/>
            <a:endCxn id="10" idx="1"/>
          </p:cNvCxnSpPr>
          <p:nvPr/>
        </p:nvCxnSpPr>
        <p:spPr bwMode="auto">
          <a:xfrm flipV="1">
            <a:off x="2636786" y="1009421"/>
            <a:ext cx="1071118" cy="1149654"/>
          </a:xfrm>
          <a:prstGeom prst="bentConnector3">
            <a:avLst>
              <a:gd name="adj1" fmla="val 69063"/>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3C90F4BC-3E57-C0C8-5981-C166B38832BF}"/>
              </a:ext>
            </a:extLst>
          </p:cNvPr>
          <p:cNvCxnSpPr>
            <a:cxnSpLocks/>
            <a:stCxn id="8" idx="2"/>
            <a:endCxn id="5" idx="0"/>
          </p:cNvCxnSpPr>
          <p:nvPr/>
        </p:nvCxnSpPr>
        <p:spPr bwMode="auto">
          <a:xfrm flipH="1">
            <a:off x="1628674" y="1736851"/>
            <a:ext cx="5746" cy="1029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35F17000-C2D1-927D-3E6B-16698074DF6F}"/>
              </a:ext>
            </a:extLst>
          </p:cNvPr>
          <p:cNvCxnSpPr>
            <a:cxnSpLocks/>
            <a:stCxn id="5" idx="2"/>
            <a:endCxn id="9" idx="0"/>
          </p:cNvCxnSpPr>
          <p:nvPr/>
        </p:nvCxnSpPr>
        <p:spPr bwMode="auto">
          <a:xfrm>
            <a:off x="1628674" y="2478359"/>
            <a:ext cx="9001" cy="121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29BD23F6-C496-4302-52B3-B98C1AAB36DE}"/>
              </a:ext>
            </a:extLst>
          </p:cNvPr>
          <p:cNvCxnSpPr>
            <a:cxnSpLocks/>
            <a:stCxn id="10" idx="2"/>
            <a:endCxn id="11" idx="0"/>
          </p:cNvCxnSpPr>
          <p:nvPr/>
        </p:nvCxnSpPr>
        <p:spPr bwMode="auto">
          <a:xfrm>
            <a:off x="4716016" y="1221201"/>
            <a:ext cx="0" cy="2762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2" name="Rectangle 31">
            <a:extLst>
              <a:ext uri="{FF2B5EF4-FFF2-40B4-BE49-F238E27FC236}">
                <a16:creationId xmlns:a16="http://schemas.microsoft.com/office/drawing/2014/main" id="{7B9E924A-DB7C-FC1C-B7A1-AD7EBA129531}"/>
              </a:ext>
            </a:extLst>
          </p:cNvPr>
          <p:cNvSpPr/>
          <p:nvPr/>
        </p:nvSpPr>
        <p:spPr bwMode="auto">
          <a:xfrm>
            <a:off x="4175955" y="2246195"/>
            <a:ext cx="1080120" cy="81889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IN" sz="1400" dirty="0">
                <a:latin typeface="Times New Roman" panose="02020603050405020304" pitchFamily="18" charset="0"/>
                <a:cs typeface="Times New Roman" panose="02020603050405020304" pitchFamily="18" charset="0"/>
              </a:rPr>
              <a:t>Evaluation is via CI, CI &gt; 0.6</a:t>
            </a:r>
          </a:p>
        </p:txBody>
      </p:sp>
      <p:sp>
        <p:nvSpPr>
          <p:cNvPr id="36" name="Rectangle 35">
            <a:extLst>
              <a:ext uri="{FF2B5EF4-FFF2-40B4-BE49-F238E27FC236}">
                <a16:creationId xmlns:a16="http://schemas.microsoft.com/office/drawing/2014/main" id="{33FBDF20-9DFE-625E-A5DA-2C1622C55069}"/>
              </a:ext>
            </a:extLst>
          </p:cNvPr>
          <p:cNvSpPr/>
          <p:nvPr/>
        </p:nvSpPr>
        <p:spPr bwMode="auto">
          <a:xfrm>
            <a:off x="5927345" y="717002"/>
            <a:ext cx="2016224" cy="75790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IN" sz="1400" dirty="0" err="1">
                <a:latin typeface="Times New Roman" panose="02020603050405020304" pitchFamily="18" charset="0"/>
                <a:cs typeface="Times New Roman" panose="02020603050405020304" pitchFamily="18" charset="0"/>
              </a:rPr>
              <a:t>gCDSI</a:t>
            </a:r>
            <a:r>
              <a:rPr lang="en-IN" sz="1400" dirty="0">
                <a:latin typeface="Times New Roman" panose="02020603050405020304" pitchFamily="18" charset="0"/>
                <a:cs typeface="Times New Roman" panose="02020603050405020304" pitchFamily="18" charset="0"/>
              </a:rPr>
              <a:t> ( 92%  validation rate) + GDSC2 ( 61% of validation rate)</a:t>
            </a:r>
          </a:p>
        </p:txBody>
      </p:sp>
      <p:cxnSp>
        <p:nvCxnSpPr>
          <p:cNvPr id="38" name="Connector: Elbow 37">
            <a:extLst>
              <a:ext uri="{FF2B5EF4-FFF2-40B4-BE49-F238E27FC236}">
                <a16:creationId xmlns:a16="http://schemas.microsoft.com/office/drawing/2014/main" id="{4A8BF82B-AAE4-238D-81B6-9318C7374342}"/>
              </a:ext>
            </a:extLst>
          </p:cNvPr>
          <p:cNvCxnSpPr>
            <a:cxnSpLocks/>
            <a:stCxn id="32" idx="3"/>
            <a:endCxn id="36" idx="1"/>
          </p:cNvCxnSpPr>
          <p:nvPr/>
        </p:nvCxnSpPr>
        <p:spPr bwMode="auto">
          <a:xfrm flipV="1">
            <a:off x="5256076" y="1095952"/>
            <a:ext cx="671271" cy="1559691"/>
          </a:xfrm>
          <a:prstGeom prst="bentConnector3">
            <a:avLst>
              <a:gd name="adj1" fmla="val 76450"/>
            </a:avLst>
          </a:prstGeom>
          <a:solidFill>
            <a:schemeClr val="accent1"/>
          </a:solidFill>
          <a:ln w="9525" cap="flat" cmpd="sng" algn="ctr">
            <a:solidFill>
              <a:schemeClr val="tx1"/>
            </a:solidFill>
            <a:prstDash val="solid"/>
            <a:round/>
            <a:headEnd type="none" w="med" len="med"/>
            <a:tailEnd type="triangle"/>
          </a:ln>
          <a:effectLst/>
        </p:spPr>
      </p:cxnSp>
      <p:cxnSp>
        <p:nvCxnSpPr>
          <p:cNvPr id="40" name="Straight Arrow Connector 39">
            <a:extLst>
              <a:ext uri="{FF2B5EF4-FFF2-40B4-BE49-F238E27FC236}">
                <a16:creationId xmlns:a16="http://schemas.microsoft.com/office/drawing/2014/main" id="{6CB1798D-0CA7-61A4-868C-CE50148033DE}"/>
              </a:ext>
            </a:extLst>
          </p:cNvPr>
          <p:cNvCxnSpPr>
            <a:stCxn id="11" idx="2"/>
            <a:endCxn id="32" idx="0"/>
          </p:cNvCxnSpPr>
          <p:nvPr/>
        </p:nvCxnSpPr>
        <p:spPr bwMode="auto">
          <a:xfrm flipH="1">
            <a:off x="4716018" y="1969936"/>
            <a:ext cx="1" cy="2762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9" name="Rectangle 48">
            <a:extLst>
              <a:ext uri="{FF2B5EF4-FFF2-40B4-BE49-F238E27FC236}">
                <a16:creationId xmlns:a16="http://schemas.microsoft.com/office/drawing/2014/main" id="{7DA8C64E-E889-A9BC-9C66-1D99186EF987}"/>
              </a:ext>
            </a:extLst>
          </p:cNvPr>
          <p:cNvSpPr/>
          <p:nvPr/>
        </p:nvSpPr>
        <p:spPr bwMode="auto">
          <a:xfrm>
            <a:off x="5927345" y="1554951"/>
            <a:ext cx="2016224" cy="9984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IN" sz="1400" dirty="0">
                <a:latin typeface="Times New Roman" panose="02020603050405020304" pitchFamily="18" charset="0"/>
                <a:cs typeface="Times New Roman" panose="02020603050405020304" pitchFamily="18" charset="0"/>
              </a:rPr>
              <a:t>Comparative study: </a:t>
            </a:r>
          </a:p>
          <a:p>
            <a:pPr algn="ctr" eaLnBrk="0" hangingPunct="0"/>
            <a:r>
              <a:rPr lang="en-IN" sz="1400" dirty="0">
                <a:latin typeface="Times New Roman" panose="02020603050405020304" pitchFamily="18" charset="0"/>
                <a:cs typeface="Times New Roman" panose="02020603050405020304" pitchFamily="18" charset="0"/>
              </a:rPr>
              <a:t>Gene expression profile vs CNV vs Mutation vs tissue of origin</a:t>
            </a:r>
          </a:p>
        </p:txBody>
      </p:sp>
      <p:sp>
        <p:nvSpPr>
          <p:cNvPr id="50" name="Rectangle 49">
            <a:extLst>
              <a:ext uri="{FF2B5EF4-FFF2-40B4-BE49-F238E27FC236}">
                <a16:creationId xmlns:a16="http://schemas.microsoft.com/office/drawing/2014/main" id="{434593AB-B2D0-88EC-1E64-1A1F414FC8C0}"/>
              </a:ext>
            </a:extLst>
          </p:cNvPr>
          <p:cNvSpPr/>
          <p:nvPr/>
        </p:nvSpPr>
        <p:spPr bwMode="auto">
          <a:xfrm>
            <a:off x="5927345" y="2724347"/>
            <a:ext cx="2016224" cy="110779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IN" sz="1400" dirty="0">
                <a:latin typeface="Times New Roman" panose="02020603050405020304" pitchFamily="18" charset="0"/>
                <a:cs typeface="Times New Roman" panose="02020603050405020304" pitchFamily="18" charset="0"/>
              </a:rPr>
              <a:t>Comparative study: </a:t>
            </a:r>
          </a:p>
          <a:p>
            <a:pPr algn="ctr" eaLnBrk="0" hangingPunct="0"/>
            <a:r>
              <a:rPr lang="en-IN" sz="1400" dirty="0">
                <a:latin typeface="Times New Roman" panose="02020603050405020304" pitchFamily="18" charset="0"/>
                <a:cs typeface="Times New Roman" panose="02020603050405020304" pitchFamily="18" charset="0"/>
              </a:rPr>
              <a:t>Gene expression profile Out performs with predicting 72%  of drugs sensitivity </a:t>
            </a:r>
          </a:p>
        </p:txBody>
      </p:sp>
      <p:cxnSp>
        <p:nvCxnSpPr>
          <p:cNvPr id="53" name="Straight Arrow Connector 52">
            <a:extLst>
              <a:ext uri="{FF2B5EF4-FFF2-40B4-BE49-F238E27FC236}">
                <a16:creationId xmlns:a16="http://schemas.microsoft.com/office/drawing/2014/main" id="{007C382E-FD29-76B8-0187-9148E60EFA02}"/>
              </a:ext>
            </a:extLst>
          </p:cNvPr>
          <p:cNvCxnSpPr>
            <a:stCxn id="49" idx="2"/>
            <a:endCxn id="50" idx="0"/>
          </p:cNvCxnSpPr>
          <p:nvPr/>
        </p:nvCxnSpPr>
        <p:spPr bwMode="auto">
          <a:xfrm>
            <a:off x="6935457" y="2553413"/>
            <a:ext cx="0" cy="1709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0" name="Left Brace 59">
            <a:extLst>
              <a:ext uri="{FF2B5EF4-FFF2-40B4-BE49-F238E27FC236}">
                <a16:creationId xmlns:a16="http://schemas.microsoft.com/office/drawing/2014/main" id="{FFD4AD33-A7C2-149C-454C-D93E5541414D}"/>
              </a:ext>
            </a:extLst>
          </p:cNvPr>
          <p:cNvSpPr/>
          <p:nvPr/>
        </p:nvSpPr>
        <p:spPr bwMode="auto">
          <a:xfrm rot="16200000">
            <a:off x="1677706" y="2017007"/>
            <a:ext cx="180975" cy="3445744"/>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en-IN" b="1" dirty="0">
              <a:latin typeface="Times" pitchFamily="-110" charset="0"/>
            </a:endParaRPr>
          </a:p>
        </p:txBody>
      </p:sp>
      <p:sp>
        <p:nvSpPr>
          <p:cNvPr id="61" name="Left Brace 60">
            <a:extLst>
              <a:ext uri="{FF2B5EF4-FFF2-40B4-BE49-F238E27FC236}">
                <a16:creationId xmlns:a16="http://schemas.microsoft.com/office/drawing/2014/main" id="{77CBD3D2-E404-0484-7B4E-0B2DA3E29A01}"/>
              </a:ext>
            </a:extLst>
          </p:cNvPr>
          <p:cNvSpPr/>
          <p:nvPr/>
        </p:nvSpPr>
        <p:spPr bwMode="auto">
          <a:xfrm rot="16200000">
            <a:off x="4582170" y="3031666"/>
            <a:ext cx="180977" cy="1277940"/>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en-IN">
              <a:latin typeface="Times" pitchFamily="-110" charset="0"/>
            </a:endParaRPr>
          </a:p>
        </p:txBody>
      </p:sp>
      <p:sp>
        <p:nvSpPr>
          <p:cNvPr id="62" name="Left Brace 61">
            <a:extLst>
              <a:ext uri="{FF2B5EF4-FFF2-40B4-BE49-F238E27FC236}">
                <a16:creationId xmlns:a16="http://schemas.microsoft.com/office/drawing/2014/main" id="{65EF8913-0D63-458E-86B8-84573A37B43B}"/>
              </a:ext>
            </a:extLst>
          </p:cNvPr>
          <p:cNvSpPr/>
          <p:nvPr/>
        </p:nvSpPr>
        <p:spPr bwMode="auto">
          <a:xfrm rot="16200000">
            <a:off x="6842328" y="2997608"/>
            <a:ext cx="203595" cy="2033557"/>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en-IN">
              <a:latin typeface="Times" pitchFamily="-110" charset="0"/>
            </a:endParaRPr>
          </a:p>
        </p:txBody>
      </p:sp>
      <p:sp>
        <p:nvSpPr>
          <p:cNvPr id="63" name="TextBox 62">
            <a:extLst>
              <a:ext uri="{FF2B5EF4-FFF2-40B4-BE49-F238E27FC236}">
                <a16:creationId xmlns:a16="http://schemas.microsoft.com/office/drawing/2014/main" id="{B3ADC486-FB57-AFF6-9D94-CCBB1D51565A}"/>
              </a:ext>
            </a:extLst>
          </p:cNvPr>
          <p:cNvSpPr txBox="1"/>
          <p:nvPr/>
        </p:nvSpPr>
        <p:spPr>
          <a:xfrm>
            <a:off x="1183102" y="3772848"/>
            <a:ext cx="1462687"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Pre-processing</a:t>
            </a:r>
          </a:p>
        </p:txBody>
      </p:sp>
      <p:sp>
        <p:nvSpPr>
          <p:cNvPr id="64" name="TextBox 63">
            <a:extLst>
              <a:ext uri="{FF2B5EF4-FFF2-40B4-BE49-F238E27FC236}">
                <a16:creationId xmlns:a16="http://schemas.microsoft.com/office/drawing/2014/main" id="{922ED638-EEFA-63FB-5826-EE83C2E59A64}"/>
              </a:ext>
            </a:extLst>
          </p:cNvPr>
          <p:cNvSpPr txBox="1"/>
          <p:nvPr/>
        </p:nvSpPr>
        <p:spPr>
          <a:xfrm>
            <a:off x="4224967" y="3757029"/>
            <a:ext cx="1022497"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Modelling </a:t>
            </a:r>
          </a:p>
        </p:txBody>
      </p:sp>
      <p:sp>
        <p:nvSpPr>
          <p:cNvPr id="65" name="TextBox 64">
            <a:extLst>
              <a:ext uri="{FF2B5EF4-FFF2-40B4-BE49-F238E27FC236}">
                <a16:creationId xmlns:a16="http://schemas.microsoft.com/office/drawing/2014/main" id="{0A6F8F1F-B5E5-6617-F6FB-CDBDE7A6DA4F}"/>
              </a:ext>
            </a:extLst>
          </p:cNvPr>
          <p:cNvSpPr txBox="1"/>
          <p:nvPr/>
        </p:nvSpPr>
        <p:spPr>
          <a:xfrm>
            <a:off x="6424211" y="4036046"/>
            <a:ext cx="1022497" cy="307777"/>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Validation </a:t>
            </a:r>
          </a:p>
        </p:txBody>
      </p:sp>
    </p:spTree>
    <p:extLst>
      <p:ext uri="{BB962C8B-B14F-4D97-AF65-F5344CB8AC3E}">
        <p14:creationId xmlns:p14="http://schemas.microsoft.com/office/powerpoint/2010/main" val="310891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er Lab">
            <a:extLst>
              <a:ext uri="{FF2B5EF4-FFF2-40B4-BE49-F238E27FC236}">
                <a16:creationId xmlns:a16="http://schemas.microsoft.com/office/drawing/2014/main" id="{496B3BFE-16F7-8E69-CFF5-FA94597CD8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84371" y="5788059"/>
            <a:ext cx="560581" cy="1052736"/>
          </a:xfrm>
          <a:prstGeom prst="rect">
            <a:avLst/>
          </a:prstGeom>
          <a:solidFill>
            <a:srgbClr val="FFFFFF"/>
          </a:solidFill>
        </p:spPr>
      </p:pic>
      <p:sp>
        <p:nvSpPr>
          <p:cNvPr id="4" name="Title">
            <a:extLst>
              <a:ext uri="{FF2B5EF4-FFF2-40B4-BE49-F238E27FC236}">
                <a16:creationId xmlns:a16="http://schemas.microsoft.com/office/drawing/2014/main" id="{03A8EA09-3293-07B0-3FBC-2E20C5E350F6}"/>
              </a:ext>
            </a:extLst>
          </p:cNvPr>
          <p:cNvSpPr txBox="1">
            <a:spLocks/>
          </p:cNvSpPr>
          <p:nvPr/>
        </p:nvSpPr>
        <p:spPr bwMode="auto">
          <a:xfrm>
            <a:off x="21699" y="116632"/>
            <a:ext cx="8856984" cy="48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a:solidFill>
                  <a:srgbClr val="990000"/>
                </a:solidFill>
                <a:latin typeface="Verdana"/>
                <a:ea typeface="MS PGothic" pitchFamily="34" charset="-128"/>
                <a:cs typeface="Verdana"/>
              </a:defRPr>
            </a:lvl1pPr>
            <a:lvl2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2pPr>
            <a:lvl3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3pPr>
            <a:lvl4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4pPr>
            <a:lvl5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a:lstStyle>
          <a:p>
            <a:r>
              <a:rPr lang="en-US" sz="2400" b="1" kern="0" dirty="0">
                <a:latin typeface="Times New Roman" panose="02020603050405020304" pitchFamily="18" charset="0"/>
                <a:cs typeface="Times New Roman" panose="02020603050405020304" pitchFamily="18" charset="0"/>
              </a:rPr>
              <a:t>Bimodal Gene Expression in Patients with Cancer Provides Interpretable Biomarkers for Drug Sensitivity</a:t>
            </a:r>
          </a:p>
        </p:txBody>
      </p:sp>
      <p:sp>
        <p:nvSpPr>
          <p:cNvPr id="3" name="Content Placeholder 2">
            <a:extLst>
              <a:ext uri="{FF2B5EF4-FFF2-40B4-BE49-F238E27FC236}">
                <a16:creationId xmlns:a16="http://schemas.microsoft.com/office/drawing/2014/main" id="{604DE224-C72F-B7AA-1307-0CB541081524}"/>
              </a:ext>
            </a:extLst>
          </p:cNvPr>
          <p:cNvSpPr>
            <a:spLocks noGrp="1"/>
          </p:cNvSpPr>
          <p:nvPr>
            <p:ph idx="1"/>
          </p:nvPr>
        </p:nvSpPr>
        <p:spPr>
          <a:xfrm>
            <a:off x="146487" y="980728"/>
            <a:ext cx="7772400" cy="4032448"/>
          </a:xfrm>
        </p:spPr>
        <p:txBody>
          <a:bodyPr/>
          <a:lstStyle/>
          <a:p>
            <a:pPr marL="0" indent="0">
              <a:buNone/>
            </a:pPr>
            <a:r>
              <a:rPr lang="en-US" sz="1400" dirty="0">
                <a:solidFill>
                  <a:srgbClr val="1E1F2A"/>
                </a:solidFill>
                <a:latin typeface="Times New Roman" panose="02020603050405020304" pitchFamily="18" charset="0"/>
                <a:cs typeface="Times New Roman" panose="02020603050405020304" pitchFamily="18" charset="0"/>
              </a:rPr>
              <a:t>Results: </a:t>
            </a:r>
          </a:p>
          <a:p>
            <a:r>
              <a:rPr lang="en-US" sz="1400" dirty="0">
                <a:solidFill>
                  <a:srgbClr val="1E1F2A"/>
                </a:solidFill>
                <a:latin typeface="Times New Roman" panose="02020603050405020304" pitchFamily="18" charset="0"/>
                <a:cs typeface="Times New Roman" panose="02020603050405020304" pitchFamily="18" charset="0"/>
              </a:rPr>
              <a:t>The authors characterize bimodality in gene expression in patient tumors and cancer cell lines. </a:t>
            </a:r>
          </a:p>
          <a:p>
            <a:r>
              <a:rPr lang="en-US" sz="1400" dirty="0">
                <a:solidFill>
                  <a:srgbClr val="1E1F2A"/>
                </a:solidFill>
                <a:latin typeface="Times New Roman" panose="02020603050405020304" pitchFamily="18" charset="0"/>
                <a:cs typeface="Times New Roman" panose="02020603050405020304" pitchFamily="18" charset="0"/>
              </a:rPr>
              <a:t>They identify a subset of genes that exhibit high bimodality and select them as the top bimodal gene feature set. </a:t>
            </a:r>
          </a:p>
          <a:p>
            <a:r>
              <a:rPr lang="en-US" sz="1400" dirty="0">
                <a:solidFill>
                  <a:srgbClr val="1E1F2A"/>
                </a:solidFill>
                <a:latin typeface="Times New Roman" panose="02020603050405020304" pitchFamily="18" charset="0"/>
                <a:cs typeface="Times New Roman" panose="02020603050405020304" pitchFamily="18" charset="0"/>
              </a:rPr>
              <a:t>The logic-based models built using these bimodal genes demonstrate superior performance in predicting drug sensitivity compared to other data types, such as mutations and copy number variations (CNVs). </a:t>
            </a:r>
          </a:p>
          <a:p>
            <a:r>
              <a:rPr lang="en-US" sz="1400" dirty="0">
                <a:solidFill>
                  <a:srgbClr val="1E1F2A"/>
                </a:solidFill>
                <a:latin typeface="Times New Roman" panose="02020603050405020304" pitchFamily="18" charset="0"/>
                <a:cs typeface="Times New Roman" panose="02020603050405020304" pitchFamily="18" charset="0"/>
              </a:rPr>
              <a:t>The models achieve high predictive value and validation rates when tested on independent datasets, including GDSC2 and the Genentech Cell Line Screening Initiative (</a:t>
            </a:r>
            <a:r>
              <a:rPr lang="en-US" sz="1400" dirty="0" err="1">
                <a:solidFill>
                  <a:srgbClr val="1E1F2A"/>
                </a:solidFill>
                <a:latin typeface="Times New Roman" panose="02020603050405020304" pitchFamily="18" charset="0"/>
                <a:cs typeface="Times New Roman" panose="02020603050405020304" pitchFamily="18" charset="0"/>
              </a:rPr>
              <a:t>gCSI</a:t>
            </a:r>
            <a:r>
              <a:rPr lang="en-US" sz="1400" dirty="0">
                <a:solidFill>
                  <a:srgbClr val="1E1F2A"/>
                </a:solidFill>
                <a:latin typeface="Times New Roman" panose="02020603050405020304" pitchFamily="18" charset="0"/>
                <a:cs typeface="Times New Roman" panose="02020603050405020304" pitchFamily="18" charset="0"/>
              </a:rPr>
              <a:t>).</a:t>
            </a:r>
          </a:p>
          <a:p>
            <a:pPr marL="0" indent="0">
              <a:buNone/>
            </a:pPr>
            <a:r>
              <a:rPr lang="en-US" sz="1400" dirty="0">
                <a:solidFill>
                  <a:srgbClr val="1E1F2A"/>
                </a:solidFill>
                <a:latin typeface="Times New Roman" panose="02020603050405020304" pitchFamily="18" charset="0"/>
                <a:cs typeface="Times New Roman" panose="02020603050405020304" pitchFamily="18" charset="0"/>
              </a:rPr>
              <a:t>Discussion: </a:t>
            </a:r>
          </a:p>
          <a:p>
            <a:r>
              <a:rPr lang="en-US" sz="1400" dirty="0">
                <a:solidFill>
                  <a:srgbClr val="1E1F2A"/>
                </a:solidFill>
                <a:latin typeface="Times New Roman" panose="02020603050405020304" pitchFamily="18" charset="0"/>
                <a:cs typeface="Times New Roman" panose="02020603050405020304" pitchFamily="18" charset="0"/>
              </a:rPr>
              <a:t>The results highlight the advantages of using bimodal gene expression as predictive biomarkers. Bimodal genes provide interpretable associations between gene expression patterns and drug response, facilitating clinical translation. </a:t>
            </a:r>
          </a:p>
          <a:p>
            <a:r>
              <a:rPr lang="en-US" sz="1400" dirty="0">
                <a:solidFill>
                  <a:srgbClr val="1E1F2A"/>
                </a:solidFill>
                <a:latin typeface="Times New Roman" panose="02020603050405020304" pitchFamily="18" charset="0"/>
                <a:cs typeface="Times New Roman" panose="02020603050405020304" pitchFamily="18" charset="0"/>
              </a:rPr>
              <a:t>The logic-based models offer robustness and generalizability, capturing dependencies between genes and improving prediction accuracy. The models' interpretability allows clinicians to make informed treatment decisions based on the identified biomarkers.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736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er Lab">
            <a:extLst>
              <a:ext uri="{FF2B5EF4-FFF2-40B4-BE49-F238E27FC236}">
                <a16:creationId xmlns:a16="http://schemas.microsoft.com/office/drawing/2014/main" id="{496B3BFE-16F7-8E69-CFF5-FA94597CD8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84371" y="5788059"/>
            <a:ext cx="560581" cy="1052736"/>
          </a:xfrm>
          <a:prstGeom prst="rect">
            <a:avLst/>
          </a:prstGeom>
          <a:solidFill>
            <a:srgbClr val="FFFFFF"/>
          </a:solidFill>
        </p:spPr>
      </p:pic>
      <p:sp>
        <p:nvSpPr>
          <p:cNvPr id="4" name="Title">
            <a:extLst>
              <a:ext uri="{FF2B5EF4-FFF2-40B4-BE49-F238E27FC236}">
                <a16:creationId xmlns:a16="http://schemas.microsoft.com/office/drawing/2014/main" id="{03A8EA09-3293-07B0-3FBC-2E20C5E350F6}"/>
              </a:ext>
            </a:extLst>
          </p:cNvPr>
          <p:cNvSpPr txBox="1">
            <a:spLocks/>
          </p:cNvSpPr>
          <p:nvPr/>
        </p:nvSpPr>
        <p:spPr bwMode="auto">
          <a:xfrm>
            <a:off x="21699" y="116632"/>
            <a:ext cx="8856984" cy="48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a:solidFill>
                  <a:srgbClr val="990000"/>
                </a:solidFill>
                <a:latin typeface="Verdana"/>
                <a:ea typeface="MS PGothic" pitchFamily="34" charset="-128"/>
                <a:cs typeface="Verdana"/>
              </a:defRPr>
            </a:lvl1pPr>
            <a:lvl2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2pPr>
            <a:lvl3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3pPr>
            <a:lvl4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4pPr>
            <a:lvl5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a:lstStyle>
          <a:p>
            <a:r>
              <a:rPr lang="en-US" sz="2400" b="1" kern="0" dirty="0">
                <a:latin typeface="Times New Roman" panose="02020603050405020304" pitchFamily="18" charset="0"/>
                <a:cs typeface="Times New Roman" panose="02020603050405020304" pitchFamily="18" charset="0"/>
              </a:rPr>
              <a:t>Bimodal Gene Expression in Patients with Cancer Provides Interpretable Biomarkers for Drug Sensitivity</a:t>
            </a:r>
          </a:p>
        </p:txBody>
      </p:sp>
      <p:sp>
        <p:nvSpPr>
          <p:cNvPr id="3" name="Content Placeholder 2">
            <a:extLst>
              <a:ext uri="{FF2B5EF4-FFF2-40B4-BE49-F238E27FC236}">
                <a16:creationId xmlns:a16="http://schemas.microsoft.com/office/drawing/2014/main" id="{604DE224-C72F-B7AA-1307-0CB541081524}"/>
              </a:ext>
            </a:extLst>
          </p:cNvPr>
          <p:cNvSpPr>
            <a:spLocks noGrp="1"/>
          </p:cNvSpPr>
          <p:nvPr>
            <p:ph idx="1"/>
          </p:nvPr>
        </p:nvSpPr>
        <p:spPr>
          <a:xfrm>
            <a:off x="146487" y="980728"/>
            <a:ext cx="7772400" cy="4032448"/>
          </a:xfrm>
        </p:spPr>
        <p:txBody>
          <a:bodyPr/>
          <a:lstStyle/>
          <a:p>
            <a:pPr marL="0" indent="0">
              <a:buNone/>
            </a:pPr>
            <a:r>
              <a:rPr lang="en-IN" sz="1400" dirty="0">
                <a:solidFill>
                  <a:srgbClr val="1E1F2A"/>
                </a:solidFill>
                <a:latin typeface="Times New Roman" panose="02020603050405020304" pitchFamily="18" charset="0"/>
                <a:cs typeface="Times New Roman" panose="02020603050405020304" pitchFamily="18" charset="0"/>
              </a:rPr>
              <a:t>Future Scope:</a:t>
            </a:r>
          </a:p>
          <a:p>
            <a:pPr algn="l">
              <a:buFont typeface="+mj-lt"/>
              <a:buAutoNum type="arabicPeriod"/>
            </a:pPr>
            <a:r>
              <a:rPr lang="en-US" sz="1400" dirty="0">
                <a:solidFill>
                  <a:srgbClr val="1E1F2A"/>
                </a:solidFill>
                <a:latin typeface="Times New Roman" panose="02020603050405020304" pitchFamily="18" charset="0"/>
                <a:cs typeface="Times New Roman" panose="02020603050405020304" pitchFamily="18" charset="0"/>
              </a:rPr>
              <a:t>Integration of multi-omics data: Investigate the integration of additional omics data, such as epigenomics, proteomics, or metabolomics, to enhance the predictive power of the models. This can provide a more comprehensive understanding of the molecular mechanisms underlying drug response.</a:t>
            </a:r>
          </a:p>
          <a:p>
            <a:pPr algn="l">
              <a:buFont typeface="+mj-lt"/>
              <a:buAutoNum type="arabicPeriod"/>
            </a:pPr>
            <a:r>
              <a:rPr lang="en-US" sz="1400" dirty="0">
                <a:solidFill>
                  <a:srgbClr val="1E1F2A"/>
                </a:solidFill>
                <a:latin typeface="Times New Roman" panose="02020603050405020304" pitchFamily="18" charset="0"/>
                <a:cs typeface="Times New Roman" panose="02020603050405020304" pitchFamily="18" charset="0"/>
              </a:rPr>
              <a:t>Development of tissue-specific models: Explore the development of tissue-specific models to improve the accuracy of drug response prediction. This can involve identifying tissue-specific bimodal genes and incorporating tissue-specific features into the logic-based models.</a:t>
            </a:r>
          </a:p>
          <a:p>
            <a:pPr algn="l">
              <a:buFont typeface="+mj-lt"/>
              <a:buAutoNum type="arabicPeriod"/>
            </a:pPr>
            <a:r>
              <a:rPr lang="en-US" sz="1400" dirty="0">
                <a:solidFill>
                  <a:srgbClr val="1E1F2A"/>
                </a:solidFill>
                <a:latin typeface="Times New Roman" panose="02020603050405020304" pitchFamily="18" charset="0"/>
                <a:cs typeface="Times New Roman" panose="02020603050405020304" pitchFamily="18" charset="0"/>
              </a:rPr>
              <a:t>Validation on patient cohorts: Collaborate with clinical partners to validate the predictive models on patient cohorts. This can involve analyzing gene expression data from patient samples and assessing the performance of the models in predicting drug response in a real-world clinical setting.</a:t>
            </a:r>
          </a:p>
          <a:p>
            <a:pPr algn="l">
              <a:buFont typeface="+mj-lt"/>
              <a:buAutoNum type="arabicPeriod"/>
            </a:pPr>
            <a:r>
              <a:rPr lang="en-US" sz="1400" dirty="0">
                <a:solidFill>
                  <a:srgbClr val="1E1F2A"/>
                </a:solidFill>
                <a:latin typeface="Times New Roman" panose="02020603050405020304" pitchFamily="18" charset="0"/>
                <a:cs typeface="Times New Roman" panose="02020603050405020304" pitchFamily="18" charset="0"/>
              </a:rPr>
              <a:t>Functional validation experiments: Conduct functional validation experiments to understand the biological mechanisms underlying the identified bimodal gene expression patterns. This can involve perturbing the expression of specific bimodal genes in cell lines or animal models and assessing the impact on drug response.</a:t>
            </a:r>
            <a:endParaRPr lang="en-IN" sz="1200" dirty="0">
              <a:solidFill>
                <a:srgbClr val="1E1F2A"/>
              </a:solidFill>
              <a:latin typeface="ui-sans-serif"/>
              <a:cs typeface="Times New Roman" panose="02020603050405020304" pitchFamily="18" charset="0"/>
            </a:endParaRPr>
          </a:p>
          <a:p>
            <a:pPr marL="0" indent="0">
              <a:buNone/>
            </a:pPr>
            <a:endParaRPr lang="en-US" sz="1400" dirty="0">
              <a:solidFill>
                <a:srgbClr val="1E1F2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343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Text"/>
          <p:cNvSpPr>
            <a:spLocks noGrp="1"/>
          </p:cNvSpPr>
          <p:nvPr>
            <p:ph idx="1"/>
          </p:nvPr>
        </p:nvSpPr>
        <p:spPr>
          <a:xfrm>
            <a:off x="35496" y="1340768"/>
            <a:ext cx="9001000" cy="4320480"/>
          </a:xfrm>
        </p:spPr>
        <p:txBody>
          <a:bodyPr/>
          <a:lstStyle/>
          <a:p>
            <a:r>
              <a:rPr lang="en-US" sz="2800" b="1" dirty="0">
                <a:latin typeface="Times New Roman" panose="02020603050405020304" pitchFamily="18" charset="0"/>
                <a:cs typeface="Times New Roman" panose="02020603050405020304" pitchFamily="18" charset="0"/>
              </a:rPr>
              <a:t>Education background and projects</a:t>
            </a:r>
          </a:p>
          <a:p>
            <a:r>
              <a:rPr lang="en-US" sz="2800" b="1" dirty="0">
                <a:latin typeface="Times New Roman" panose="02020603050405020304" pitchFamily="18" charset="0"/>
                <a:cs typeface="Times New Roman" panose="02020603050405020304" pitchFamily="18" charset="0"/>
              </a:rPr>
              <a:t>Project discussion</a:t>
            </a:r>
          </a:p>
          <a:p>
            <a:r>
              <a:rPr lang="en-US" sz="2800" b="1" dirty="0">
                <a:latin typeface="Times New Roman" panose="02020603050405020304" pitchFamily="18" charset="0"/>
                <a:cs typeface="Times New Roman" panose="02020603050405020304" pitchFamily="18" charset="0"/>
              </a:rPr>
              <a:t>Future scope</a:t>
            </a:r>
          </a:p>
          <a:p>
            <a:endParaRPr lang="en-US" sz="28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4338" name="Title"/>
          <p:cNvSpPr>
            <a:spLocks noGrp="1"/>
          </p:cNvSpPr>
          <p:nvPr>
            <p:ph type="title"/>
          </p:nvPr>
        </p:nvSpPr>
        <p:spPr>
          <a:xfrm>
            <a:off x="755576" y="67816"/>
            <a:ext cx="6553200" cy="914400"/>
          </a:xfrm>
        </p:spPr>
        <p:txBody>
          <a:bodyPr/>
          <a:lstStyle/>
          <a:p>
            <a:pPr algn="ctr"/>
            <a:r>
              <a:rPr lang="en-US" sz="4400" b="1" dirty="0">
                <a:latin typeface="Century Gothic" pitchFamily="34" charset="0"/>
                <a:cs typeface="Verdana" pitchFamily="34" charset="0"/>
              </a:rPr>
              <a:t>Outline</a:t>
            </a:r>
          </a:p>
        </p:txBody>
      </p:sp>
      <p:pic>
        <p:nvPicPr>
          <p:cNvPr id="2" name="Picture 2" descr="Mer Lab">
            <a:extLst>
              <a:ext uri="{FF2B5EF4-FFF2-40B4-BE49-F238E27FC236}">
                <a16:creationId xmlns:a16="http://schemas.microsoft.com/office/drawing/2014/main" id="{496B3BFE-16F7-8E69-CFF5-FA94597CD8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84371" y="5788059"/>
            <a:ext cx="560581" cy="1052736"/>
          </a:xfrm>
          <a:prstGeom prst="rect">
            <a:avLst/>
          </a:prstGeom>
          <a:solidFill>
            <a:srgbClr val="FFFFFF"/>
          </a:solid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6" descr="Boltzmann Labs | LinkedIn">
            <a:extLst>
              <a:ext uri="{FF2B5EF4-FFF2-40B4-BE49-F238E27FC236}">
                <a16:creationId xmlns:a16="http://schemas.microsoft.com/office/drawing/2014/main" id="{02C34F5A-731C-8C30-35A5-747DC9DC6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040" y="1921505"/>
            <a:ext cx="664467" cy="6644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emium Vector | Graduation cap and diploma">
            <a:extLst>
              <a:ext uri="{FF2B5EF4-FFF2-40B4-BE49-F238E27FC236}">
                <a16:creationId xmlns:a16="http://schemas.microsoft.com/office/drawing/2014/main" id="{38B983C1-77CE-9E80-28D2-383B4F42EA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27" t="22702" r="14868" b="20660"/>
          <a:stretch/>
        </p:blipFill>
        <p:spPr bwMode="auto">
          <a:xfrm>
            <a:off x="539555" y="1942087"/>
            <a:ext cx="749511" cy="623303"/>
          </a:xfrm>
          <a:prstGeom prst="rect">
            <a:avLst/>
          </a:prstGeom>
          <a:noFill/>
          <a:extLst>
            <a:ext uri="{909E8E84-426E-40DD-AFC4-6F175D3DCCD1}">
              <a14:hiddenFill xmlns:a14="http://schemas.microsoft.com/office/drawing/2010/main">
                <a:solidFill>
                  <a:srgbClr val="FFFFFF"/>
                </a:solidFill>
              </a14:hiddenFill>
            </a:ext>
          </a:extLst>
        </p:spPr>
      </p:pic>
      <p:sp>
        <p:nvSpPr>
          <p:cNvPr id="14338" name="Title"/>
          <p:cNvSpPr>
            <a:spLocks noGrp="1"/>
          </p:cNvSpPr>
          <p:nvPr>
            <p:ph type="title"/>
          </p:nvPr>
        </p:nvSpPr>
        <p:spPr>
          <a:xfrm>
            <a:off x="755576" y="67816"/>
            <a:ext cx="6553200" cy="480864"/>
          </a:xfrm>
        </p:spPr>
        <p:txBody>
          <a:bodyPr/>
          <a:lstStyle/>
          <a:p>
            <a:r>
              <a:rPr lang="en-US" b="1" dirty="0">
                <a:latin typeface="Times New Roman" panose="02020603050405020304" pitchFamily="18" charset="0"/>
                <a:cs typeface="Times New Roman" panose="02020603050405020304" pitchFamily="18" charset="0"/>
              </a:rPr>
              <a:t>Education background and projects</a:t>
            </a:r>
          </a:p>
        </p:txBody>
      </p:sp>
      <p:pic>
        <p:nvPicPr>
          <p:cNvPr id="2" name="Picture 2" descr="Mer Lab">
            <a:extLst>
              <a:ext uri="{FF2B5EF4-FFF2-40B4-BE49-F238E27FC236}">
                <a16:creationId xmlns:a16="http://schemas.microsoft.com/office/drawing/2014/main" id="{496B3BFE-16F7-8E69-CFF5-FA94597CD88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84371" y="5788059"/>
            <a:ext cx="560581" cy="1052736"/>
          </a:xfrm>
          <a:prstGeom prst="rect">
            <a:avLst/>
          </a:prstGeom>
          <a:solidFill>
            <a:srgbClr val="FFFFFF"/>
          </a:solidFill>
        </p:spPr>
      </p:pic>
      <p:pic>
        <p:nvPicPr>
          <p:cNvPr id="2056" name="Picture 8" descr="Excelra - Where data means more">
            <a:extLst>
              <a:ext uri="{FF2B5EF4-FFF2-40B4-BE49-F238E27FC236}">
                <a16:creationId xmlns:a16="http://schemas.microsoft.com/office/drawing/2014/main" id="{357D22B4-650E-CE23-3F43-52A9A08310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0373" y="2129116"/>
            <a:ext cx="936104" cy="22866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5E642E5A-E5D6-7136-734F-1F50399530C1}"/>
              </a:ext>
            </a:extLst>
          </p:cNvPr>
          <p:cNvCxnSpPr>
            <a:cxnSpLocks/>
          </p:cNvCxnSpPr>
          <p:nvPr/>
        </p:nvCxnSpPr>
        <p:spPr bwMode="auto">
          <a:xfrm>
            <a:off x="251520" y="2524303"/>
            <a:ext cx="0" cy="18722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Connector 19">
            <a:extLst>
              <a:ext uri="{FF2B5EF4-FFF2-40B4-BE49-F238E27FC236}">
                <a16:creationId xmlns:a16="http://schemas.microsoft.com/office/drawing/2014/main" id="{800648E5-29CB-3747-9460-AC4DFFD7ABE1}"/>
              </a:ext>
            </a:extLst>
          </p:cNvPr>
          <p:cNvCxnSpPr>
            <a:cxnSpLocks/>
            <a:stCxn id="2052" idx="3"/>
            <a:endCxn id="16" idx="1"/>
          </p:cNvCxnSpPr>
          <p:nvPr/>
        </p:nvCxnSpPr>
        <p:spPr bwMode="auto">
          <a:xfrm>
            <a:off x="1289064" y="2253736"/>
            <a:ext cx="180697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FB89A51B-4CE8-EB6F-1024-37A67E2CE179}"/>
              </a:ext>
            </a:extLst>
          </p:cNvPr>
          <p:cNvCxnSpPr>
            <a:stCxn id="16" idx="3"/>
            <a:endCxn id="2056" idx="1"/>
          </p:cNvCxnSpPr>
          <p:nvPr/>
        </p:nvCxnSpPr>
        <p:spPr bwMode="auto">
          <a:xfrm flipV="1">
            <a:off x="3760507" y="2243448"/>
            <a:ext cx="2359869" cy="102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Arrow Connector 28">
            <a:extLst>
              <a:ext uri="{FF2B5EF4-FFF2-40B4-BE49-F238E27FC236}">
                <a16:creationId xmlns:a16="http://schemas.microsoft.com/office/drawing/2014/main" id="{6F488356-4771-2A3E-FDD3-57A4968E0137}"/>
              </a:ext>
            </a:extLst>
          </p:cNvPr>
          <p:cNvCxnSpPr>
            <a:cxnSpLocks/>
          </p:cNvCxnSpPr>
          <p:nvPr/>
        </p:nvCxnSpPr>
        <p:spPr bwMode="auto">
          <a:xfrm flipV="1">
            <a:off x="261243" y="665659"/>
            <a:ext cx="0" cy="14219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9" name="TextBox 38">
            <a:extLst>
              <a:ext uri="{FF2B5EF4-FFF2-40B4-BE49-F238E27FC236}">
                <a16:creationId xmlns:a16="http://schemas.microsoft.com/office/drawing/2014/main" id="{BA0A45DB-0A0E-4A83-3D17-AE6CB28C7948}"/>
              </a:ext>
            </a:extLst>
          </p:cNvPr>
          <p:cNvSpPr txBox="1"/>
          <p:nvPr/>
        </p:nvSpPr>
        <p:spPr>
          <a:xfrm>
            <a:off x="450131" y="665661"/>
            <a:ext cx="1673599" cy="1169551"/>
          </a:xfrm>
          <a:prstGeom prst="rect">
            <a:avLst/>
          </a:prstGeom>
          <a:noFill/>
        </p:spPr>
        <p:txBody>
          <a:bodyPr wrap="square" rtlCol="0">
            <a:spAutoFit/>
          </a:bodyPr>
          <a:lstStyle/>
          <a:p>
            <a:pPr algn="l"/>
            <a:r>
              <a:rPr lang="en-IN" sz="1000" u="sng" dirty="0">
                <a:latin typeface="Times New Roman" panose="02020603050405020304" pitchFamily="18" charset="0"/>
                <a:cs typeface="Times New Roman" panose="02020603050405020304" pitchFamily="18" charset="0"/>
              </a:rPr>
              <a:t>B.E Biotechnology</a:t>
            </a:r>
            <a:endParaRPr lang="en-IN" sz="1000" dirty="0">
              <a:latin typeface="Times New Roman" panose="02020603050405020304" pitchFamily="18" charset="0"/>
              <a:cs typeface="Times New Roman" panose="02020603050405020304" pitchFamily="18" charset="0"/>
            </a:endParaRPr>
          </a:p>
          <a:p>
            <a:pPr algn="l"/>
            <a:r>
              <a:rPr lang="en-IN" sz="1000" dirty="0">
                <a:latin typeface="Times New Roman" panose="02020603050405020304" pitchFamily="18" charset="0"/>
                <a:cs typeface="Times New Roman" panose="02020603050405020304" pitchFamily="18" charset="0"/>
              </a:rPr>
              <a:t>2017 – 2021</a:t>
            </a:r>
          </a:p>
          <a:p>
            <a:pPr algn="l"/>
            <a:r>
              <a:rPr lang="en-IN" sz="1000" dirty="0">
                <a:solidFill>
                  <a:srgbClr val="212529"/>
                </a:solidFill>
                <a:latin typeface="Times New Roman" panose="02020603050405020304" pitchFamily="18" charset="0"/>
                <a:cs typeface="Times New Roman" panose="02020603050405020304" pitchFamily="18" charset="0"/>
              </a:rPr>
              <a:t>Dayananda Sagar College of Engineering,</a:t>
            </a:r>
          </a:p>
          <a:p>
            <a:pPr algn="just"/>
            <a:r>
              <a:rPr lang="en-IN" sz="1000" dirty="0">
                <a:solidFill>
                  <a:srgbClr val="212529"/>
                </a:solidFill>
                <a:latin typeface="Times New Roman" panose="02020603050405020304" pitchFamily="18" charset="0"/>
                <a:cs typeface="Times New Roman" panose="02020603050405020304" pitchFamily="18" charset="0"/>
              </a:rPr>
              <a:t>Visvesvaraya Technological University</a:t>
            </a:r>
          </a:p>
          <a:p>
            <a:pPr algn="just"/>
            <a:r>
              <a:rPr lang="en-IN" sz="1000" i="1" dirty="0">
                <a:solidFill>
                  <a:srgbClr val="212529"/>
                </a:solidFill>
                <a:latin typeface="Times New Roman" panose="02020603050405020304" pitchFamily="18" charset="0"/>
                <a:cs typeface="Times New Roman" panose="02020603050405020304" pitchFamily="18" charset="0"/>
              </a:rPr>
              <a:t>CGPA : 8.99</a:t>
            </a:r>
          </a:p>
        </p:txBody>
      </p:sp>
      <p:sp>
        <p:nvSpPr>
          <p:cNvPr id="40" name="TextBox 39">
            <a:extLst>
              <a:ext uri="{FF2B5EF4-FFF2-40B4-BE49-F238E27FC236}">
                <a16:creationId xmlns:a16="http://schemas.microsoft.com/office/drawing/2014/main" id="{FC0618B5-57E4-5941-EA84-75794095C5E2}"/>
              </a:ext>
            </a:extLst>
          </p:cNvPr>
          <p:cNvSpPr txBox="1"/>
          <p:nvPr/>
        </p:nvSpPr>
        <p:spPr>
          <a:xfrm>
            <a:off x="295760" y="2460884"/>
            <a:ext cx="2637155" cy="3908762"/>
          </a:xfrm>
          <a:prstGeom prst="rect">
            <a:avLst/>
          </a:prstGeom>
          <a:noFill/>
        </p:spPr>
        <p:txBody>
          <a:bodyPr wrap="square" rtlCol="0">
            <a:spAutoFit/>
          </a:bodyPr>
          <a:lstStyle/>
          <a:p>
            <a:pPr marL="171446" indent="-171446">
              <a:buFont typeface="Arial" panose="020B0604020202020204" pitchFamily="34" charset="0"/>
              <a:buChar char="•"/>
            </a:pPr>
            <a:r>
              <a:rPr lang="en-US" sz="1000" dirty="0">
                <a:solidFill>
                  <a:srgbClr val="212529"/>
                </a:solidFill>
                <a:latin typeface="Times New Roman" panose="02020603050405020304" pitchFamily="18" charset="0"/>
                <a:cs typeface="Times New Roman" panose="02020603050405020304" pitchFamily="18" charset="0"/>
              </a:rPr>
              <a:t>Intern, </a:t>
            </a:r>
            <a:r>
              <a:rPr lang="en-US" sz="1000" dirty="0" err="1">
                <a:solidFill>
                  <a:srgbClr val="212529"/>
                </a:solidFill>
                <a:latin typeface="Times New Roman" panose="02020603050405020304" pitchFamily="18" charset="0"/>
                <a:cs typeface="Times New Roman" panose="02020603050405020304" pitchFamily="18" charset="0"/>
              </a:rPr>
              <a:t>Shodhaka</a:t>
            </a:r>
            <a:r>
              <a:rPr lang="en-US" sz="1000" dirty="0">
                <a:solidFill>
                  <a:srgbClr val="212529"/>
                </a:solidFill>
                <a:latin typeface="Times New Roman" panose="02020603050405020304" pitchFamily="18" charset="0"/>
                <a:cs typeface="Times New Roman" panose="02020603050405020304" pitchFamily="18" charset="0"/>
              </a:rPr>
              <a:t> Life Sciences</a:t>
            </a:r>
          </a:p>
          <a:p>
            <a:pPr algn="l"/>
            <a:r>
              <a:rPr lang="en-US" sz="1000" i="1" dirty="0">
                <a:solidFill>
                  <a:srgbClr val="212529"/>
                </a:solidFill>
                <a:latin typeface="Times New Roman" panose="02020603050405020304" pitchFamily="18" charset="0"/>
                <a:cs typeface="Times New Roman" panose="02020603050405020304" pitchFamily="18" charset="0"/>
              </a:rPr>
              <a:t>    Jun ‘19 - Aug  ’19</a:t>
            </a:r>
          </a:p>
          <a:p>
            <a:pPr marL="171446" indent="-171446">
              <a:buFont typeface="Arial" panose="020B0604020202020204" pitchFamily="34" charset="0"/>
              <a:buChar char="•"/>
            </a:pPr>
            <a:r>
              <a:rPr lang="en-US" sz="1000" dirty="0">
                <a:solidFill>
                  <a:srgbClr val="212529"/>
                </a:solidFill>
                <a:latin typeface="Times New Roman" panose="02020603050405020304" pitchFamily="18" charset="0"/>
                <a:cs typeface="Times New Roman" panose="02020603050405020304" pitchFamily="18" charset="0"/>
              </a:rPr>
              <a:t>Research Intern, Bayes Labs</a:t>
            </a:r>
          </a:p>
          <a:p>
            <a:pPr algn="l"/>
            <a:r>
              <a:rPr lang="en-US" sz="1000" i="1" dirty="0">
                <a:solidFill>
                  <a:srgbClr val="212529"/>
                </a:solidFill>
                <a:latin typeface="Times New Roman" panose="02020603050405020304" pitchFamily="18" charset="0"/>
                <a:cs typeface="Times New Roman" panose="02020603050405020304" pitchFamily="18" charset="0"/>
              </a:rPr>
              <a:t>    Jun ‘20 - Oct ’20</a:t>
            </a:r>
          </a:p>
          <a:p>
            <a:pPr marL="171446" indent="-171446">
              <a:buFont typeface="Arial" panose="020B0604020202020204" pitchFamily="34" charset="0"/>
              <a:buChar char="•"/>
            </a:pPr>
            <a:r>
              <a:rPr lang="en-IN" sz="1000" dirty="0">
                <a:solidFill>
                  <a:srgbClr val="212529"/>
                </a:solidFill>
                <a:latin typeface="Times New Roman" panose="02020603050405020304" pitchFamily="18" charset="0"/>
                <a:cs typeface="Times New Roman" panose="02020603050405020304" pitchFamily="18" charset="0"/>
              </a:rPr>
              <a:t>AI Master Class, Pantech Solutions Pvt Ltd (Pantech </a:t>
            </a:r>
            <a:r>
              <a:rPr lang="en-IN" sz="1000" dirty="0" err="1">
                <a:solidFill>
                  <a:srgbClr val="212529"/>
                </a:solidFill>
                <a:latin typeface="Times New Roman" panose="02020603050405020304" pitchFamily="18" charset="0"/>
                <a:cs typeface="Times New Roman" panose="02020603050405020304" pitchFamily="18" charset="0"/>
              </a:rPr>
              <a:t>ProLabs</a:t>
            </a:r>
            <a:r>
              <a:rPr lang="en-IN" sz="1000" dirty="0">
                <a:solidFill>
                  <a:srgbClr val="212529"/>
                </a:solidFill>
                <a:latin typeface="Times New Roman" panose="02020603050405020304" pitchFamily="18" charset="0"/>
                <a:cs typeface="Times New Roman" panose="02020603050405020304" pitchFamily="18" charset="0"/>
              </a:rPr>
              <a:t> India) · Apprenticeship</a:t>
            </a:r>
          </a:p>
          <a:p>
            <a:pPr algn="l"/>
            <a:r>
              <a:rPr lang="en-IN" sz="1000" i="1" dirty="0">
                <a:solidFill>
                  <a:srgbClr val="212529"/>
                </a:solidFill>
                <a:latin typeface="Times New Roman" panose="02020603050405020304" pitchFamily="18" charset="0"/>
                <a:cs typeface="Times New Roman" panose="02020603050405020304" pitchFamily="18" charset="0"/>
              </a:rPr>
              <a:t>     Oct ‘20 - Nov ’20</a:t>
            </a:r>
          </a:p>
          <a:p>
            <a:pPr marL="171446" indent="-171446">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Insilco study on human delta </a:t>
            </a:r>
            <a:r>
              <a:rPr lang="en-IN" sz="1000" dirty="0" err="1">
                <a:latin typeface="Times New Roman" panose="02020603050405020304" pitchFamily="18" charset="0"/>
                <a:cs typeface="Times New Roman" panose="02020603050405020304" pitchFamily="18" charset="0"/>
              </a:rPr>
              <a:t>sarcoglycan</a:t>
            </a:r>
            <a:r>
              <a:rPr lang="en-IN" sz="1000" dirty="0">
                <a:latin typeface="Times New Roman" panose="02020603050405020304" pitchFamily="18" charset="0"/>
                <a:cs typeface="Times New Roman" panose="02020603050405020304" pitchFamily="18" charset="0"/>
              </a:rPr>
              <a:t> protein involved in Limb Girdle Muscular Dystrophy.</a:t>
            </a:r>
          </a:p>
          <a:p>
            <a:pPr marL="171446" indent="-171446">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Functional impact on G108R mutations in PPT1 causing infantile neuronal ceroid lipofuscinosis: A molecular dynamics Study</a:t>
            </a:r>
          </a:p>
          <a:p>
            <a:pPr marL="171446" indent="-171446">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Enzymatic and antibiotic degradation of Bacterial biofilm in Ventilator Associated pneumonia.</a:t>
            </a:r>
            <a:endParaRPr lang="en-IN" sz="1000" i="1" dirty="0">
              <a:solidFill>
                <a:srgbClr val="212529"/>
              </a:solidFill>
              <a:latin typeface="Times New Roman" panose="02020603050405020304" pitchFamily="18" charset="0"/>
              <a:cs typeface="Times New Roman" panose="02020603050405020304" pitchFamily="18" charset="0"/>
            </a:endParaRPr>
          </a:p>
          <a:p>
            <a:pPr algn="l"/>
            <a:endParaRPr lang="en-US" sz="1000" i="1" dirty="0">
              <a:solidFill>
                <a:srgbClr val="212529"/>
              </a:solidFill>
              <a:latin typeface="Times New Roman" panose="02020603050405020304" pitchFamily="18" charset="0"/>
              <a:cs typeface="Times New Roman" panose="02020603050405020304" pitchFamily="18" charset="0"/>
            </a:endParaRPr>
          </a:p>
          <a:p>
            <a:pPr algn="l"/>
            <a:r>
              <a:rPr lang="en-US" sz="1000" b="1" i="1" dirty="0">
                <a:solidFill>
                  <a:srgbClr val="212529"/>
                </a:solidFill>
                <a:latin typeface="Times New Roman" panose="02020603050405020304" pitchFamily="18" charset="0"/>
                <a:cs typeface="Times New Roman" panose="02020603050405020304" pitchFamily="18" charset="0"/>
              </a:rPr>
              <a:t>Skills:</a:t>
            </a:r>
          </a:p>
          <a:p>
            <a:r>
              <a:rPr lang="en-US" sz="1000" i="1" dirty="0">
                <a:solidFill>
                  <a:srgbClr val="212529"/>
                </a:solidFill>
                <a:latin typeface="Times New Roman" panose="02020603050405020304" pitchFamily="18" charset="0"/>
                <a:cs typeface="Times New Roman" panose="02020603050405020304" pitchFamily="18" charset="0"/>
              </a:rPr>
              <a:t>TensorFlow · </a:t>
            </a:r>
            <a:r>
              <a:rPr lang="en-US" sz="1000" i="1" dirty="0" err="1">
                <a:solidFill>
                  <a:srgbClr val="212529"/>
                </a:solidFill>
                <a:latin typeface="Times New Roman" panose="02020603050405020304" pitchFamily="18" charset="0"/>
                <a:cs typeface="Times New Roman" panose="02020603050405020304" pitchFamily="18" charset="0"/>
              </a:rPr>
              <a:t>TensorBoard</a:t>
            </a:r>
            <a:r>
              <a:rPr lang="en-US" sz="1000" i="1" dirty="0">
                <a:solidFill>
                  <a:srgbClr val="212529"/>
                </a:solidFill>
                <a:latin typeface="Times New Roman" panose="02020603050405020304" pitchFamily="18" charset="0"/>
                <a:cs typeface="Times New Roman" panose="02020603050405020304" pitchFamily="18" charset="0"/>
              </a:rPr>
              <a:t> · Data Science · Machine Learning · Matplotlib · NumPy · Seaborn · Python (Programming Language) </a:t>
            </a:r>
            <a:r>
              <a:rPr lang="en-IN" sz="1000" i="1" dirty="0">
                <a:solidFill>
                  <a:srgbClr val="212529"/>
                </a:solidFill>
                <a:latin typeface="Times New Roman" panose="02020603050405020304" pitchFamily="18" charset="0"/>
                <a:cs typeface="Times New Roman" panose="02020603050405020304" pitchFamily="18" charset="0"/>
              </a:rPr>
              <a:t>· MS Excel</a:t>
            </a:r>
          </a:p>
          <a:p>
            <a:r>
              <a:rPr lang="en-US" sz="1000" i="1" dirty="0">
                <a:solidFill>
                  <a:srgbClr val="212529"/>
                </a:solidFill>
                <a:latin typeface="Times New Roman" panose="02020603050405020304" pitchFamily="18" charset="0"/>
                <a:cs typeface="Times New Roman" panose="02020603050405020304" pitchFamily="18" charset="0"/>
              </a:rPr>
              <a:t>· Bioinformatics </a:t>
            </a:r>
            <a:r>
              <a:rPr lang="en-IN" sz="1000" i="1" dirty="0">
                <a:solidFill>
                  <a:srgbClr val="212529"/>
                </a:solidFill>
                <a:latin typeface="Times New Roman" panose="02020603050405020304" pitchFamily="18" charset="0"/>
                <a:cs typeface="Times New Roman" panose="02020603050405020304" pitchFamily="18" charset="0"/>
              </a:rPr>
              <a:t>· CADD · MMDD </a:t>
            </a:r>
          </a:p>
          <a:p>
            <a:endParaRPr lang="en-US" sz="800" i="1" dirty="0">
              <a:solidFill>
                <a:srgbClr val="212529"/>
              </a:solidFill>
              <a:latin typeface="system-ui"/>
            </a:endParaRPr>
          </a:p>
          <a:p>
            <a:pPr algn="l"/>
            <a:endParaRPr lang="en-US" sz="1000" i="1" dirty="0">
              <a:solidFill>
                <a:srgbClr val="212529"/>
              </a:solidFill>
              <a:latin typeface="Times New Roman" panose="02020603050405020304" pitchFamily="18" charset="0"/>
              <a:cs typeface="Times New Roman" panose="02020603050405020304" pitchFamily="18" charset="0"/>
            </a:endParaRPr>
          </a:p>
        </p:txBody>
      </p:sp>
      <p:cxnSp>
        <p:nvCxnSpPr>
          <p:cNvPr id="49" name="Straight Arrow Connector 48">
            <a:extLst>
              <a:ext uri="{FF2B5EF4-FFF2-40B4-BE49-F238E27FC236}">
                <a16:creationId xmlns:a16="http://schemas.microsoft.com/office/drawing/2014/main" id="{722AF7BA-4AC8-8933-C933-64666374EABB}"/>
              </a:ext>
            </a:extLst>
          </p:cNvPr>
          <p:cNvCxnSpPr>
            <a:cxnSpLocks/>
          </p:cNvCxnSpPr>
          <p:nvPr/>
        </p:nvCxnSpPr>
        <p:spPr bwMode="auto">
          <a:xfrm>
            <a:off x="2828637" y="2491493"/>
            <a:ext cx="0" cy="21568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0" name="Straight Arrow Connector 49">
            <a:extLst>
              <a:ext uri="{FF2B5EF4-FFF2-40B4-BE49-F238E27FC236}">
                <a16:creationId xmlns:a16="http://schemas.microsoft.com/office/drawing/2014/main" id="{67BD422A-0807-1C42-1C83-02408814965C}"/>
              </a:ext>
            </a:extLst>
          </p:cNvPr>
          <p:cNvCxnSpPr>
            <a:cxnSpLocks/>
          </p:cNvCxnSpPr>
          <p:nvPr/>
        </p:nvCxnSpPr>
        <p:spPr bwMode="auto">
          <a:xfrm flipV="1">
            <a:off x="2843808" y="693338"/>
            <a:ext cx="0" cy="14219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1" name="TextBox 50">
            <a:extLst>
              <a:ext uri="{FF2B5EF4-FFF2-40B4-BE49-F238E27FC236}">
                <a16:creationId xmlns:a16="http://schemas.microsoft.com/office/drawing/2014/main" id="{604F26FD-0987-0AB4-1035-B33FDBF541A3}"/>
              </a:ext>
            </a:extLst>
          </p:cNvPr>
          <p:cNvSpPr txBox="1"/>
          <p:nvPr/>
        </p:nvSpPr>
        <p:spPr>
          <a:xfrm>
            <a:off x="2898400" y="695409"/>
            <a:ext cx="1601592" cy="553998"/>
          </a:xfrm>
          <a:prstGeom prst="rect">
            <a:avLst/>
          </a:prstGeom>
          <a:noFill/>
        </p:spPr>
        <p:txBody>
          <a:bodyPr wrap="square" rtlCol="0">
            <a:spAutoFit/>
          </a:bodyPr>
          <a:lstStyle/>
          <a:p>
            <a:pPr algn="l"/>
            <a:r>
              <a:rPr lang="en-IN" sz="1000" dirty="0">
                <a:solidFill>
                  <a:srgbClr val="212529"/>
                </a:solidFill>
                <a:latin typeface="Times New Roman" panose="02020603050405020304" pitchFamily="18" charset="0"/>
                <a:cs typeface="Times New Roman" panose="02020603050405020304" pitchFamily="18" charset="0"/>
              </a:rPr>
              <a:t>Bioinformatics Engineer </a:t>
            </a:r>
          </a:p>
          <a:p>
            <a:pPr algn="l"/>
            <a:r>
              <a:rPr lang="en-IN" sz="1000" b="1" dirty="0">
                <a:solidFill>
                  <a:srgbClr val="212529"/>
                </a:solidFill>
                <a:latin typeface="Times New Roman" panose="02020603050405020304" pitchFamily="18" charset="0"/>
                <a:cs typeface="Times New Roman" panose="02020603050405020304" pitchFamily="18" charset="0"/>
              </a:rPr>
              <a:t>Boltzmann labs</a:t>
            </a:r>
            <a:endParaRPr lang="en-IN" sz="1000" dirty="0">
              <a:solidFill>
                <a:srgbClr val="212529"/>
              </a:solidFill>
              <a:latin typeface="Times New Roman" panose="02020603050405020304" pitchFamily="18" charset="0"/>
              <a:cs typeface="Times New Roman" panose="02020603050405020304" pitchFamily="18" charset="0"/>
            </a:endParaRPr>
          </a:p>
          <a:p>
            <a:pPr algn="l"/>
            <a:r>
              <a:rPr lang="en-IN" sz="1000" i="1" dirty="0">
                <a:solidFill>
                  <a:srgbClr val="212529"/>
                </a:solidFill>
                <a:latin typeface="Times New Roman" panose="02020603050405020304" pitchFamily="18" charset="0"/>
                <a:cs typeface="Times New Roman" panose="02020603050405020304" pitchFamily="18" charset="0"/>
              </a:rPr>
              <a:t>Mar, 2021 - Jun, 2022</a:t>
            </a:r>
          </a:p>
        </p:txBody>
      </p:sp>
      <p:sp>
        <p:nvSpPr>
          <p:cNvPr id="54" name="TextBox 53">
            <a:extLst>
              <a:ext uri="{FF2B5EF4-FFF2-40B4-BE49-F238E27FC236}">
                <a16:creationId xmlns:a16="http://schemas.microsoft.com/office/drawing/2014/main" id="{3F10EE03-9734-E627-62AB-9143960588DE}"/>
              </a:ext>
            </a:extLst>
          </p:cNvPr>
          <p:cNvSpPr txBox="1"/>
          <p:nvPr/>
        </p:nvSpPr>
        <p:spPr>
          <a:xfrm>
            <a:off x="2898402" y="2524306"/>
            <a:ext cx="3089419" cy="3631763"/>
          </a:xfrm>
          <a:prstGeom prst="rect">
            <a:avLst/>
          </a:prstGeom>
          <a:noFill/>
        </p:spPr>
        <p:txBody>
          <a:bodyPr wrap="square">
            <a:spAutoFit/>
          </a:bodyPr>
          <a:lstStyle/>
          <a:p>
            <a:pPr marL="171446" indent="-171446">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Automated cheminformatics data-scraper-curator and QSAR modelling.</a:t>
            </a:r>
          </a:p>
          <a:p>
            <a:pPr marL="171446" indent="-171446">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Automated virtual Screening and Validation of Small molecules: ADMET and Molecular docking.</a:t>
            </a:r>
          </a:p>
          <a:p>
            <a:pPr marL="171446" indent="-171446">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Chemical space exploration and surrogate modelling.</a:t>
            </a:r>
          </a:p>
          <a:p>
            <a:pPr marL="171446" indent="-171446">
              <a:buFont typeface="Arial" panose="020B0604020202020204" pitchFamily="34" charset="0"/>
              <a:buChar char="•"/>
            </a:pPr>
            <a:r>
              <a:rPr lang="en-US" sz="1000" dirty="0">
                <a:solidFill>
                  <a:srgbClr val="212529"/>
                </a:solidFill>
                <a:latin typeface="Times New Roman" panose="02020603050405020304" pitchFamily="18" charset="0"/>
                <a:cs typeface="Times New Roman" panose="02020603050405020304" pitchFamily="18" charset="0"/>
              </a:rPr>
              <a:t>Led a team of 6 in conducting internal and external case studies.</a:t>
            </a:r>
          </a:p>
          <a:p>
            <a:pPr marL="171446" indent="-171446">
              <a:buFont typeface="Arial" panose="020B0604020202020204" pitchFamily="34" charset="0"/>
              <a:buChar char="•"/>
            </a:pPr>
            <a:r>
              <a:rPr lang="en-IN" sz="1000" u="sng" dirty="0">
                <a:latin typeface="Times New Roman" panose="02020603050405020304" pitchFamily="18" charset="0"/>
                <a:cs typeface="Times New Roman" panose="02020603050405020304" pitchFamily="18" charset="0"/>
              </a:rPr>
              <a:t>Open </a:t>
            </a:r>
            <a:r>
              <a:rPr lang="en-IN" sz="1000" u="sng" dirty="0" err="1">
                <a:latin typeface="Times New Roman" panose="02020603050405020304" pitchFamily="18" charset="0"/>
                <a:cs typeface="Times New Roman" panose="02020603050405020304" pitchFamily="18" charset="0"/>
              </a:rPr>
              <a:t>Souce</a:t>
            </a:r>
            <a:r>
              <a:rPr lang="en-IN" sz="1000" u="sng" dirty="0">
                <a:latin typeface="Times New Roman" panose="02020603050405020304" pitchFamily="18" charset="0"/>
                <a:cs typeface="Times New Roman" panose="02020603050405020304" pitchFamily="18" charset="0"/>
              </a:rPr>
              <a:t> contribution</a:t>
            </a:r>
            <a:br>
              <a:rPr lang="en-IN" sz="1000" u="sng" dirty="0">
                <a:latin typeface="Times New Roman" panose="02020603050405020304" pitchFamily="18" charset="0"/>
                <a:cs typeface="Times New Roman" panose="02020603050405020304" pitchFamily="18" charset="0"/>
              </a:rPr>
            </a:br>
            <a:r>
              <a:rPr lang="en-IN" sz="1000" dirty="0" err="1">
                <a:solidFill>
                  <a:srgbClr val="212529"/>
                </a:solidFill>
                <a:latin typeface="Times New Roman" panose="02020603050405020304" pitchFamily="18" charset="0"/>
                <a:cs typeface="Times New Roman" panose="02020603050405020304" pitchFamily="18" charset="0"/>
              </a:rPr>
              <a:t>MolPro</a:t>
            </a:r>
            <a:endParaRPr lang="en-IN" sz="1000" dirty="0">
              <a:solidFill>
                <a:srgbClr val="212529"/>
              </a:solidFill>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IN" sz="1000" b="1" i="1" dirty="0">
                <a:solidFill>
                  <a:srgbClr val="212529"/>
                </a:solidFill>
                <a:latin typeface="Times New Roman" panose="02020603050405020304" pitchFamily="18" charset="0"/>
                <a:cs typeface="Times New Roman" panose="02020603050405020304" pitchFamily="18" charset="0"/>
              </a:rPr>
              <a:t>Skills</a:t>
            </a:r>
            <a:r>
              <a:rPr lang="en-IN" sz="1000" i="1" dirty="0">
                <a:solidFill>
                  <a:srgbClr val="212529"/>
                </a:solidFill>
                <a:latin typeface="Times New Roman" panose="02020603050405020304" pitchFamily="18" charset="0"/>
                <a:cs typeface="Times New Roman" panose="02020603050405020304" pitchFamily="18" charset="0"/>
              </a:rPr>
              <a:t>: </a:t>
            </a:r>
          </a:p>
          <a:p>
            <a:r>
              <a:rPr lang="en-IN" sz="1000" i="1" dirty="0">
                <a:solidFill>
                  <a:srgbClr val="212529"/>
                </a:solidFill>
                <a:latin typeface="Times New Roman" panose="02020603050405020304" pitchFamily="18" charset="0"/>
                <a:cs typeface="Times New Roman" panose="02020603050405020304" pitchFamily="18" charset="0"/>
              </a:rPr>
              <a:t>Scikit-Learn · Microsoft Visual Studio Code · </a:t>
            </a:r>
            <a:r>
              <a:rPr lang="en-IN" sz="1000" i="1" dirty="0" err="1">
                <a:solidFill>
                  <a:srgbClr val="212529"/>
                </a:solidFill>
                <a:latin typeface="Times New Roman" panose="02020603050405020304" pitchFamily="18" charset="0"/>
                <a:cs typeface="Times New Roman" panose="02020603050405020304" pitchFamily="18" charset="0"/>
              </a:rPr>
              <a:t>Pycaret</a:t>
            </a:r>
            <a:r>
              <a:rPr lang="en-IN" sz="1000" i="1" dirty="0">
                <a:solidFill>
                  <a:srgbClr val="212529"/>
                </a:solidFill>
                <a:latin typeface="Times New Roman" panose="02020603050405020304" pitchFamily="18" charset="0"/>
                <a:cs typeface="Times New Roman" panose="02020603050405020304" pitchFamily="18" charset="0"/>
              </a:rPr>
              <a:t> · Team Management · Data Science · Machine Learning · Matplotlib · NumPy · Bioinformatics · Python (Programming Language) - GCP</a:t>
            </a:r>
          </a:p>
          <a:p>
            <a:r>
              <a:rPr lang="en-US" sz="1000" i="1" dirty="0">
                <a:solidFill>
                  <a:srgbClr val="212529"/>
                </a:solidFill>
                <a:latin typeface="Times New Roman" panose="02020603050405020304" pitchFamily="18" charset="0"/>
                <a:cs typeface="Times New Roman" panose="02020603050405020304" pitchFamily="18" charset="0"/>
              </a:rPr>
              <a:t>· Bioinformatics:</a:t>
            </a:r>
          </a:p>
          <a:p>
            <a:r>
              <a:rPr lang="en-IN" sz="1000" i="1" dirty="0">
                <a:solidFill>
                  <a:srgbClr val="212529"/>
                </a:solidFill>
                <a:latin typeface="Times New Roman" panose="02020603050405020304" pitchFamily="18" charset="0"/>
                <a:cs typeface="Times New Roman" panose="02020603050405020304" pitchFamily="18" charset="0"/>
              </a:rPr>
              <a:t>·</a:t>
            </a:r>
            <a:r>
              <a:rPr lang="en-US" sz="1000" i="1" dirty="0">
                <a:solidFill>
                  <a:srgbClr val="212529"/>
                </a:solidFill>
                <a:latin typeface="Times New Roman" panose="02020603050405020304" pitchFamily="18" charset="0"/>
                <a:cs typeface="Times New Roman" panose="02020603050405020304" pitchFamily="18" charset="0"/>
              </a:rPr>
              <a:t> Libraries – </a:t>
            </a:r>
            <a:r>
              <a:rPr lang="en-US" sz="1000" i="1" dirty="0" err="1">
                <a:solidFill>
                  <a:srgbClr val="212529"/>
                </a:solidFill>
                <a:latin typeface="Times New Roman" panose="02020603050405020304" pitchFamily="18" charset="0"/>
                <a:cs typeface="Times New Roman" panose="02020603050405020304" pitchFamily="18" charset="0"/>
              </a:rPr>
              <a:t>Rdkit</a:t>
            </a:r>
            <a:r>
              <a:rPr lang="en-US" sz="1000" i="1" dirty="0">
                <a:solidFill>
                  <a:srgbClr val="212529"/>
                </a:solidFill>
                <a:latin typeface="Times New Roman" panose="02020603050405020304" pitchFamily="18" charset="0"/>
                <a:cs typeface="Times New Roman" panose="02020603050405020304" pitchFamily="18" charset="0"/>
              </a:rPr>
              <a:t>, </a:t>
            </a:r>
            <a:r>
              <a:rPr lang="en-US" sz="1000" i="1" dirty="0" err="1">
                <a:solidFill>
                  <a:srgbClr val="212529"/>
                </a:solidFill>
                <a:latin typeface="Times New Roman" panose="02020603050405020304" pitchFamily="18" charset="0"/>
                <a:cs typeface="Times New Roman" panose="02020603050405020304" pitchFamily="18" charset="0"/>
              </a:rPr>
              <a:t>pubchempy</a:t>
            </a:r>
            <a:r>
              <a:rPr lang="en-US" sz="1000" i="1" dirty="0">
                <a:solidFill>
                  <a:srgbClr val="212529"/>
                </a:solidFill>
                <a:latin typeface="Times New Roman" panose="02020603050405020304" pitchFamily="18" charset="0"/>
                <a:cs typeface="Times New Roman" panose="02020603050405020304" pitchFamily="18" charset="0"/>
              </a:rPr>
              <a:t>, </a:t>
            </a:r>
            <a:r>
              <a:rPr lang="en-US" sz="1000" i="1" dirty="0" err="1">
                <a:solidFill>
                  <a:srgbClr val="212529"/>
                </a:solidFill>
                <a:latin typeface="Times New Roman" panose="02020603050405020304" pitchFamily="18" charset="0"/>
                <a:cs typeface="Times New Roman" panose="02020603050405020304" pitchFamily="18" charset="0"/>
              </a:rPr>
              <a:t>chembl_webcleint</a:t>
            </a:r>
            <a:r>
              <a:rPr lang="en-US" sz="1000" i="1" dirty="0">
                <a:solidFill>
                  <a:srgbClr val="212529"/>
                </a:solidFill>
                <a:latin typeface="Times New Roman" panose="02020603050405020304" pitchFamily="18" charset="0"/>
                <a:cs typeface="Times New Roman" panose="02020603050405020304" pitchFamily="18" charset="0"/>
              </a:rPr>
              <a:t>, </a:t>
            </a:r>
            <a:r>
              <a:rPr lang="en-US" sz="1000" i="1" dirty="0" err="1">
                <a:solidFill>
                  <a:srgbClr val="212529"/>
                </a:solidFill>
                <a:latin typeface="Times New Roman" panose="02020603050405020304" pitchFamily="18" charset="0"/>
                <a:cs typeface="Times New Roman" panose="02020603050405020304" pitchFamily="18" charset="0"/>
              </a:rPr>
              <a:t>Biopython</a:t>
            </a:r>
            <a:r>
              <a:rPr lang="en-US" sz="1000" i="1" dirty="0">
                <a:solidFill>
                  <a:srgbClr val="212529"/>
                </a:solidFill>
                <a:latin typeface="Times New Roman" panose="02020603050405020304" pitchFamily="18" charset="0"/>
                <a:cs typeface="Times New Roman" panose="02020603050405020304" pitchFamily="18" charset="0"/>
              </a:rPr>
              <a:t>, PLIP .</a:t>
            </a:r>
          </a:p>
          <a:p>
            <a:r>
              <a:rPr lang="en-IN" sz="1000" i="1" dirty="0">
                <a:solidFill>
                  <a:srgbClr val="212529"/>
                </a:solidFill>
                <a:latin typeface="Times New Roman" panose="02020603050405020304" pitchFamily="18" charset="0"/>
                <a:cs typeface="Times New Roman" panose="02020603050405020304" pitchFamily="18" charset="0"/>
              </a:rPr>
              <a:t>·</a:t>
            </a:r>
            <a:r>
              <a:rPr lang="en-US" sz="1000" i="1" dirty="0">
                <a:solidFill>
                  <a:srgbClr val="212529"/>
                </a:solidFill>
                <a:latin typeface="Times New Roman" panose="02020603050405020304" pitchFamily="18" charset="0"/>
                <a:cs typeface="Times New Roman" panose="02020603050405020304" pitchFamily="18" charset="0"/>
              </a:rPr>
              <a:t> Utilizing traditional and AI CADD tools such as </a:t>
            </a:r>
            <a:r>
              <a:rPr lang="en-US" sz="1000" i="1" dirty="0" err="1">
                <a:solidFill>
                  <a:srgbClr val="212529"/>
                </a:solidFill>
                <a:latin typeface="Times New Roman" panose="02020603050405020304" pitchFamily="18" charset="0"/>
                <a:cs typeface="Times New Roman" panose="02020603050405020304" pitchFamily="18" charset="0"/>
              </a:rPr>
              <a:t>playmolecule</a:t>
            </a:r>
            <a:r>
              <a:rPr lang="en-US" sz="1000" i="1" dirty="0">
                <a:solidFill>
                  <a:srgbClr val="212529"/>
                </a:solidFill>
                <a:latin typeface="Times New Roman" panose="02020603050405020304" pitchFamily="18" charset="0"/>
                <a:cs typeface="Times New Roman" panose="02020603050405020304" pitchFamily="18" charset="0"/>
              </a:rPr>
              <a:t>, </a:t>
            </a:r>
            <a:r>
              <a:rPr lang="en-US" sz="1000" i="1" dirty="0" err="1">
                <a:solidFill>
                  <a:srgbClr val="212529"/>
                </a:solidFill>
                <a:latin typeface="Times New Roman" panose="02020603050405020304" pitchFamily="18" charset="0"/>
                <a:cs typeface="Times New Roman" panose="02020603050405020304" pitchFamily="18" charset="0"/>
              </a:rPr>
              <a:t>Boltchem</a:t>
            </a:r>
            <a:r>
              <a:rPr lang="en-US" sz="1000" i="1" dirty="0">
                <a:solidFill>
                  <a:srgbClr val="212529"/>
                </a:solidFill>
                <a:latin typeface="Times New Roman" panose="02020603050405020304" pitchFamily="18" charset="0"/>
                <a:cs typeface="Times New Roman" panose="02020603050405020304" pitchFamily="18" charset="0"/>
              </a:rPr>
              <a:t>. Building similar tools. </a:t>
            </a:r>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pPr marL="171446" indent="-171446">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171446" indent="-171446">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p:txBody>
      </p:sp>
      <p:cxnSp>
        <p:nvCxnSpPr>
          <p:cNvPr id="55" name="Straight Arrow Connector 54">
            <a:extLst>
              <a:ext uri="{FF2B5EF4-FFF2-40B4-BE49-F238E27FC236}">
                <a16:creationId xmlns:a16="http://schemas.microsoft.com/office/drawing/2014/main" id="{98EF5696-1771-2F4E-374E-488DDBF6FC49}"/>
              </a:ext>
            </a:extLst>
          </p:cNvPr>
          <p:cNvCxnSpPr>
            <a:cxnSpLocks/>
          </p:cNvCxnSpPr>
          <p:nvPr/>
        </p:nvCxnSpPr>
        <p:spPr bwMode="auto">
          <a:xfrm flipV="1">
            <a:off x="6012160" y="693338"/>
            <a:ext cx="0" cy="14219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6" name="TextBox 55">
            <a:extLst>
              <a:ext uri="{FF2B5EF4-FFF2-40B4-BE49-F238E27FC236}">
                <a16:creationId xmlns:a16="http://schemas.microsoft.com/office/drawing/2014/main" id="{7743F842-616C-0454-6B65-40E22B4A6F57}"/>
              </a:ext>
            </a:extLst>
          </p:cNvPr>
          <p:cNvSpPr txBox="1"/>
          <p:nvPr/>
        </p:nvSpPr>
        <p:spPr>
          <a:xfrm>
            <a:off x="6091417" y="702097"/>
            <a:ext cx="1576925" cy="553998"/>
          </a:xfrm>
          <a:prstGeom prst="rect">
            <a:avLst/>
          </a:prstGeom>
          <a:noFill/>
        </p:spPr>
        <p:txBody>
          <a:bodyPr wrap="square" rtlCol="0">
            <a:spAutoFit/>
          </a:bodyPr>
          <a:lstStyle/>
          <a:p>
            <a:pPr algn="l"/>
            <a:r>
              <a:rPr lang="en-US" sz="1000" dirty="0">
                <a:solidFill>
                  <a:srgbClr val="212529"/>
                </a:solidFill>
                <a:latin typeface="Times New Roman" panose="02020603050405020304" pitchFamily="18" charset="0"/>
                <a:cs typeface="Times New Roman" panose="02020603050405020304" pitchFamily="18" charset="0"/>
              </a:rPr>
              <a:t>Senior Research Associate </a:t>
            </a:r>
          </a:p>
          <a:p>
            <a:pPr algn="l"/>
            <a:r>
              <a:rPr lang="en-US" sz="1000" b="1" dirty="0" err="1">
                <a:solidFill>
                  <a:srgbClr val="212529"/>
                </a:solidFill>
                <a:latin typeface="Times New Roman" panose="02020603050405020304" pitchFamily="18" charset="0"/>
                <a:cs typeface="Times New Roman" panose="02020603050405020304" pitchFamily="18" charset="0"/>
              </a:rPr>
              <a:t>Excelra</a:t>
            </a:r>
            <a:endParaRPr lang="en-US" sz="1000" dirty="0">
              <a:solidFill>
                <a:srgbClr val="212529"/>
              </a:solidFill>
              <a:latin typeface="Times New Roman" panose="02020603050405020304" pitchFamily="18" charset="0"/>
              <a:cs typeface="Times New Roman" panose="02020603050405020304" pitchFamily="18" charset="0"/>
            </a:endParaRPr>
          </a:p>
          <a:p>
            <a:pPr algn="l"/>
            <a:r>
              <a:rPr lang="en-US" sz="1000" i="1" dirty="0">
                <a:solidFill>
                  <a:srgbClr val="212529"/>
                </a:solidFill>
                <a:latin typeface="Times New Roman" panose="02020603050405020304" pitchFamily="18" charset="0"/>
                <a:cs typeface="Times New Roman" panose="02020603050405020304" pitchFamily="18" charset="0"/>
              </a:rPr>
              <a:t>Jun 2022 - Present</a:t>
            </a:r>
          </a:p>
        </p:txBody>
      </p:sp>
      <p:cxnSp>
        <p:nvCxnSpPr>
          <p:cNvPr id="57" name="Straight Arrow Connector 56">
            <a:extLst>
              <a:ext uri="{FF2B5EF4-FFF2-40B4-BE49-F238E27FC236}">
                <a16:creationId xmlns:a16="http://schemas.microsoft.com/office/drawing/2014/main" id="{4C1B3070-EAD7-DF20-3746-C22DE714AEA6}"/>
              </a:ext>
            </a:extLst>
          </p:cNvPr>
          <p:cNvCxnSpPr>
            <a:cxnSpLocks/>
          </p:cNvCxnSpPr>
          <p:nvPr/>
        </p:nvCxnSpPr>
        <p:spPr bwMode="auto">
          <a:xfrm>
            <a:off x="5987821" y="2491493"/>
            <a:ext cx="0" cy="21568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8" name="TextBox 57">
            <a:extLst>
              <a:ext uri="{FF2B5EF4-FFF2-40B4-BE49-F238E27FC236}">
                <a16:creationId xmlns:a16="http://schemas.microsoft.com/office/drawing/2014/main" id="{5495565C-84DE-D05C-32F8-E0DE31970CCB}"/>
              </a:ext>
            </a:extLst>
          </p:cNvPr>
          <p:cNvSpPr txBox="1"/>
          <p:nvPr/>
        </p:nvSpPr>
        <p:spPr>
          <a:xfrm>
            <a:off x="6066755" y="2490212"/>
            <a:ext cx="2353857" cy="2554545"/>
          </a:xfrm>
          <a:prstGeom prst="rect">
            <a:avLst/>
          </a:prstGeom>
          <a:noFill/>
        </p:spPr>
        <p:txBody>
          <a:bodyPr wrap="square">
            <a:spAutoFit/>
          </a:bodyPr>
          <a:lstStyle/>
          <a:p>
            <a:pPr marL="171446" indent="-171446">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SaaS for </a:t>
            </a:r>
            <a:r>
              <a:rPr lang="en-IN" sz="1000" dirty="0" err="1">
                <a:latin typeface="Times New Roman" panose="02020603050405020304" pitchFamily="18" charset="0"/>
                <a:cs typeface="Times New Roman" panose="02020603050405020304" pitchFamily="18" charset="0"/>
              </a:rPr>
              <a:t>HTOmics</a:t>
            </a:r>
            <a:r>
              <a:rPr lang="en-IN" sz="1000" dirty="0">
                <a:latin typeface="Times New Roman" panose="02020603050405020304" pitchFamily="18" charset="0"/>
                <a:cs typeface="Times New Roman" panose="02020603050405020304" pitchFamily="18" charset="0"/>
              </a:rPr>
              <a:t>.</a:t>
            </a:r>
          </a:p>
          <a:p>
            <a:pPr marL="171446" indent="-171446">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Designing SaaS platform for Impurity management and toxicology reports.</a:t>
            </a:r>
          </a:p>
          <a:p>
            <a:pPr marL="171446" indent="-171446">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Migration of Analytics ready pipeline.</a:t>
            </a:r>
          </a:p>
          <a:p>
            <a:pPr marL="171446" indent="-171446">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algn="l"/>
            <a:r>
              <a:rPr lang="en-IN" sz="1000" b="1" i="1" dirty="0">
                <a:solidFill>
                  <a:srgbClr val="212529"/>
                </a:solidFill>
                <a:latin typeface="Times New Roman" panose="02020603050405020304" pitchFamily="18" charset="0"/>
                <a:cs typeface="Times New Roman" panose="02020603050405020304" pitchFamily="18" charset="0"/>
              </a:rPr>
              <a:t>Skills :</a:t>
            </a:r>
          </a:p>
          <a:p>
            <a:pPr algn="l"/>
            <a:r>
              <a:rPr lang="en-IN" sz="1000" i="1" dirty="0">
                <a:solidFill>
                  <a:srgbClr val="212529"/>
                </a:solidFill>
                <a:latin typeface="Times New Roman" panose="02020603050405020304" pitchFamily="18" charset="0"/>
                <a:cs typeface="Times New Roman" panose="02020603050405020304" pitchFamily="18" charset="0"/>
              </a:rPr>
              <a:t>PostgreSQL · SQL · GitHub · Docker · Data Engineering · </a:t>
            </a:r>
            <a:r>
              <a:rPr lang="en-IN" sz="1000" i="1" dirty="0" err="1">
                <a:solidFill>
                  <a:srgbClr val="212529"/>
                </a:solidFill>
                <a:latin typeface="Times New Roman" panose="02020603050405020304" pitchFamily="18" charset="0"/>
                <a:cs typeface="Times New Roman" panose="02020603050405020304" pitchFamily="18" charset="0"/>
              </a:rPr>
              <a:t>PyTest</a:t>
            </a:r>
            <a:r>
              <a:rPr lang="en-IN" sz="1000" i="1" dirty="0">
                <a:solidFill>
                  <a:srgbClr val="212529"/>
                </a:solidFill>
                <a:latin typeface="Times New Roman" panose="02020603050405020304" pitchFamily="18" charset="0"/>
                <a:cs typeface="Times New Roman" panose="02020603050405020304" pitchFamily="18" charset="0"/>
              </a:rPr>
              <a:t> · Google Cloud Platform (GCP) · Nextflow · Python (Programming Language) · Flask · React.js · </a:t>
            </a:r>
            <a:r>
              <a:rPr lang="en-IN" sz="1000" i="1" dirty="0" err="1">
                <a:solidFill>
                  <a:srgbClr val="212529"/>
                </a:solidFill>
                <a:latin typeface="Times New Roman" panose="02020603050405020304" pitchFamily="18" charset="0"/>
                <a:cs typeface="Times New Roman" panose="02020603050405020304" pitchFamily="18" charset="0"/>
              </a:rPr>
              <a:t>pyspark</a:t>
            </a:r>
            <a:endParaRPr lang="en-IN" sz="1000" i="1" dirty="0">
              <a:solidFill>
                <a:srgbClr val="212529"/>
              </a:solidFill>
              <a:latin typeface="Times New Roman" panose="02020603050405020304" pitchFamily="18" charset="0"/>
              <a:cs typeface="Times New Roman" panose="02020603050405020304" pitchFamily="18" charset="0"/>
            </a:endParaRPr>
          </a:p>
          <a:p>
            <a:r>
              <a:rPr lang="en-US" sz="1000" i="1" dirty="0">
                <a:solidFill>
                  <a:srgbClr val="212529"/>
                </a:solidFill>
                <a:latin typeface="Times New Roman" panose="02020603050405020304" pitchFamily="18" charset="0"/>
                <a:cs typeface="Times New Roman" panose="02020603050405020304" pitchFamily="18" charset="0"/>
              </a:rPr>
              <a:t>· Bioinformatics </a:t>
            </a:r>
            <a:r>
              <a:rPr lang="en-IN" sz="1000" i="1" dirty="0">
                <a:solidFill>
                  <a:srgbClr val="212529"/>
                </a:solidFill>
                <a:latin typeface="Times New Roman" panose="02020603050405020304" pitchFamily="18" charset="0"/>
                <a:cs typeface="Times New Roman" panose="02020603050405020304" pitchFamily="18" charset="0"/>
              </a:rPr>
              <a:t>· RNA-</a:t>
            </a:r>
            <a:r>
              <a:rPr lang="en-IN" sz="1000" i="1" dirty="0" err="1">
                <a:solidFill>
                  <a:srgbClr val="212529"/>
                </a:solidFill>
                <a:latin typeface="Times New Roman" panose="02020603050405020304" pitchFamily="18" charset="0"/>
                <a:cs typeface="Times New Roman" panose="02020603050405020304" pitchFamily="18" charset="0"/>
              </a:rPr>
              <a:t>Seq</a:t>
            </a:r>
            <a:r>
              <a:rPr lang="en-IN" sz="1000" i="1" dirty="0">
                <a:solidFill>
                  <a:srgbClr val="212529"/>
                </a:solidFill>
                <a:latin typeface="Times New Roman" panose="02020603050405020304" pitchFamily="18" charset="0"/>
                <a:cs typeface="Times New Roman" panose="02020603050405020304" pitchFamily="18" charset="0"/>
              </a:rPr>
              <a:t> Analysis using DESeq2, GAGE, </a:t>
            </a:r>
            <a:r>
              <a:rPr lang="en-IN" sz="1000" i="1" dirty="0" err="1">
                <a:solidFill>
                  <a:srgbClr val="212529"/>
                </a:solidFill>
                <a:latin typeface="Times New Roman" panose="02020603050405020304" pitchFamily="18" charset="0"/>
                <a:cs typeface="Times New Roman" panose="02020603050405020304" pitchFamily="18" charset="0"/>
              </a:rPr>
              <a:t>clusterprofiler</a:t>
            </a:r>
            <a:r>
              <a:rPr lang="en-IN" sz="1000" i="1" dirty="0">
                <a:solidFill>
                  <a:srgbClr val="212529"/>
                </a:solidFill>
                <a:latin typeface="Times New Roman" panose="02020603050405020304" pitchFamily="18" charset="0"/>
                <a:cs typeface="Times New Roman" panose="02020603050405020304" pitchFamily="18" charset="0"/>
              </a:rPr>
              <a:t>, David </a:t>
            </a:r>
            <a:r>
              <a:rPr lang="en-US" sz="1000" i="1" dirty="0">
                <a:solidFill>
                  <a:srgbClr val="212529"/>
                </a:solidFill>
                <a:latin typeface="Times New Roman" panose="02020603050405020304" pitchFamily="18" charset="0"/>
                <a:cs typeface="Times New Roman" panose="02020603050405020304" pitchFamily="18" charset="0"/>
              </a:rPr>
              <a:t>· Learning </a:t>
            </a:r>
            <a:r>
              <a:rPr lang="en-US" sz="1000" i="1" dirty="0" err="1">
                <a:solidFill>
                  <a:srgbClr val="212529"/>
                </a:solidFill>
                <a:latin typeface="Times New Roman" panose="02020603050405020304" pitchFamily="18" charset="0"/>
                <a:cs typeface="Times New Roman" panose="02020603050405020304" pitchFamily="18" charset="0"/>
              </a:rPr>
              <a:t>scRNA</a:t>
            </a:r>
            <a:r>
              <a:rPr lang="en-US" sz="1000" i="1" dirty="0">
                <a:solidFill>
                  <a:srgbClr val="212529"/>
                </a:solidFill>
                <a:latin typeface="Times New Roman" panose="02020603050405020304" pitchFamily="18" charset="0"/>
                <a:cs typeface="Times New Roman" panose="02020603050405020304" pitchFamily="18" charset="0"/>
              </a:rPr>
              <a:t>-seq</a:t>
            </a:r>
            <a:r>
              <a:rPr lang="en-IN" sz="1000" i="1" dirty="0">
                <a:solidFill>
                  <a:srgbClr val="212529"/>
                </a:solidFill>
                <a:latin typeface="Times New Roman" panose="02020603050405020304" pitchFamily="18" charset="0"/>
                <a:cs typeface="Times New Roman" panose="02020603050405020304" pitchFamily="18" charset="0"/>
              </a:rPr>
              <a:t> - </a:t>
            </a:r>
            <a:r>
              <a:rPr lang="en-IN" sz="1000" i="1" dirty="0" err="1">
                <a:solidFill>
                  <a:srgbClr val="212529"/>
                </a:solidFill>
                <a:latin typeface="Times New Roman" panose="02020603050405020304" pitchFamily="18" charset="0"/>
                <a:cs typeface="Times New Roman" panose="02020603050405020304" pitchFamily="18" charset="0"/>
              </a:rPr>
              <a:t>scanpy</a:t>
            </a:r>
            <a:endParaRPr lang="en-IN" sz="1000" i="1" dirty="0">
              <a:solidFill>
                <a:srgbClr val="212529"/>
              </a:solidFill>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pPr marL="171446" indent="-171446">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13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51" grpId="0"/>
      <p:bldP spid="54" grpId="0"/>
      <p:bldP spid="56"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p:cNvSpPr>
            <a:spLocks noGrp="1"/>
          </p:cNvSpPr>
          <p:nvPr>
            <p:ph idx="1"/>
          </p:nvPr>
        </p:nvSpPr>
        <p:spPr>
          <a:xfrm>
            <a:off x="43392" y="1124744"/>
            <a:ext cx="3456384" cy="2736304"/>
          </a:xfrm>
        </p:spPr>
        <p:txBody>
          <a:bodyPr/>
          <a:lstStyle/>
          <a:p>
            <a:r>
              <a:rPr lang="en-US" sz="1400" dirty="0">
                <a:latin typeface="Times New Roman" panose="02020603050405020304" pitchFamily="18" charset="0"/>
                <a:cs typeface="Times New Roman" panose="02020603050405020304" pitchFamily="18" charset="0"/>
              </a:rPr>
              <a:t>Precision oncology aims to tailor cancer treatment based on individual patient characteristics, including molecular biomarkers.</a:t>
            </a:r>
          </a:p>
          <a:p>
            <a:r>
              <a:rPr lang="en-US" sz="1400" dirty="0">
                <a:latin typeface="Times New Roman" panose="02020603050405020304" pitchFamily="18" charset="0"/>
                <a:cs typeface="Times New Roman" panose="02020603050405020304" pitchFamily="18" charset="0"/>
              </a:rPr>
              <a:t>Genomic biomarkers have been widely studied, but they have limitations in predicting drug response. </a:t>
            </a:r>
          </a:p>
          <a:p>
            <a:r>
              <a:rPr lang="en-US" sz="1400" dirty="0">
                <a:latin typeface="Times New Roman" panose="02020603050405020304" pitchFamily="18" charset="0"/>
                <a:cs typeface="Times New Roman" panose="02020603050405020304" pitchFamily="18" charset="0"/>
              </a:rPr>
              <a:t>This paper focuses on the identification of predictive biomarkers using gene expression, specifically exploring the concept of bimodality in gene expression. </a:t>
            </a:r>
          </a:p>
        </p:txBody>
      </p:sp>
      <p:pic>
        <p:nvPicPr>
          <p:cNvPr id="2" name="Picture 2" descr="Mer Lab">
            <a:extLst>
              <a:ext uri="{FF2B5EF4-FFF2-40B4-BE49-F238E27FC236}">
                <a16:creationId xmlns:a16="http://schemas.microsoft.com/office/drawing/2014/main" id="{496B3BFE-16F7-8E69-CFF5-FA94597CD8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84371" y="5788059"/>
            <a:ext cx="560581" cy="1052736"/>
          </a:xfrm>
          <a:prstGeom prst="rect">
            <a:avLst/>
          </a:prstGeom>
          <a:solidFill>
            <a:srgbClr val="FFFFFF"/>
          </a:solidFill>
        </p:spPr>
      </p:pic>
      <p:sp>
        <p:nvSpPr>
          <p:cNvPr id="4" name="Title">
            <a:extLst>
              <a:ext uri="{FF2B5EF4-FFF2-40B4-BE49-F238E27FC236}">
                <a16:creationId xmlns:a16="http://schemas.microsoft.com/office/drawing/2014/main" id="{03A8EA09-3293-07B0-3FBC-2E20C5E350F6}"/>
              </a:ext>
            </a:extLst>
          </p:cNvPr>
          <p:cNvSpPr txBox="1">
            <a:spLocks/>
          </p:cNvSpPr>
          <p:nvPr/>
        </p:nvSpPr>
        <p:spPr bwMode="auto">
          <a:xfrm>
            <a:off x="21698" y="116632"/>
            <a:ext cx="8856984" cy="48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a:solidFill>
                  <a:srgbClr val="990000"/>
                </a:solidFill>
                <a:latin typeface="Verdana"/>
                <a:ea typeface="MS PGothic" pitchFamily="34" charset="-128"/>
                <a:cs typeface="Verdana"/>
              </a:defRPr>
            </a:lvl1pPr>
            <a:lvl2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2pPr>
            <a:lvl3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3pPr>
            <a:lvl4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4pPr>
            <a:lvl5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a:lstStyle>
          <a:p>
            <a:r>
              <a:rPr lang="en-US" sz="2400" b="1" kern="0" dirty="0">
                <a:latin typeface="Times New Roman" panose="02020603050405020304" pitchFamily="18" charset="0"/>
                <a:cs typeface="Times New Roman" panose="02020603050405020304" pitchFamily="18" charset="0"/>
              </a:rPr>
              <a:t>Bimodal Gene Expression in Patients with Cancer Provides Interpretable Biomarkers for Drug Sensitivity </a:t>
            </a:r>
          </a:p>
        </p:txBody>
      </p:sp>
      <p:pic>
        <p:nvPicPr>
          <p:cNvPr id="6" name="Picture 5">
            <a:extLst>
              <a:ext uri="{FF2B5EF4-FFF2-40B4-BE49-F238E27FC236}">
                <a16:creationId xmlns:a16="http://schemas.microsoft.com/office/drawing/2014/main" id="{F032B5B4-02DF-F784-CCD0-97A1EF65D898}"/>
              </a:ext>
            </a:extLst>
          </p:cNvPr>
          <p:cNvPicPr>
            <a:picLocks noChangeAspect="1"/>
          </p:cNvPicPr>
          <p:nvPr/>
        </p:nvPicPr>
        <p:blipFill>
          <a:blip r:embed="rId3"/>
          <a:stretch>
            <a:fillRect/>
          </a:stretch>
        </p:blipFill>
        <p:spPr>
          <a:xfrm>
            <a:off x="4283970" y="1283330"/>
            <a:ext cx="3544243" cy="4291343"/>
          </a:xfrm>
          <a:prstGeom prst="rect">
            <a:avLst/>
          </a:prstGeom>
        </p:spPr>
      </p:pic>
      <p:sp>
        <p:nvSpPr>
          <p:cNvPr id="7" name="TextBox 6">
            <a:extLst>
              <a:ext uri="{FF2B5EF4-FFF2-40B4-BE49-F238E27FC236}">
                <a16:creationId xmlns:a16="http://schemas.microsoft.com/office/drawing/2014/main" id="{8DDECC5C-43CF-9462-0B2E-7BAEE3AC6E3A}"/>
              </a:ext>
            </a:extLst>
          </p:cNvPr>
          <p:cNvSpPr txBox="1"/>
          <p:nvPr/>
        </p:nvSpPr>
        <p:spPr>
          <a:xfrm>
            <a:off x="4489924" y="760108"/>
            <a:ext cx="3132333"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Overview of the pipeline to create logic predictors of drug response</a:t>
            </a:r>
            <a:endParaRPr lang="en-IN" sz="1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AC09A5A-E825-47D2-949A-61158E203890}"/>
              </a:ext>
            </a:extLst>
          </p:cNvPr>
          <p:cNvSpPr txBox="1"/>
          <p:nvPr/>
        </p:nvSpPr>
        <p:spPr>
          <a:xfrm>
            <a:off x="323528" y="3860308"/>
            <a:ext cx="4607510" cy="523220"/>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Why Only Gene Expression profile?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Why Not Gene Mutation, CNV or tissue of origin?</a:t>
            </a:r>
          </a:p>
        </p:txBody>
      </p:sp>
      <p:sp>
        <p:nvSpPr>
          <p:cNvPr id="9" name="TextBox 8">
            <a:extLst>
              <a:ext uri="{FF2B5EF4-FFF2-40B4-BE49-F238E27FC236}">
                <a16:creationId xmlns:a16="http://schemas.microsoft.com/office/drawing/2014/main" id="{A90E7D4C-057E-C651-B03F-01F64A5FC836}"/>
              </a:ext>
            </a:extLst>
          </p:cNvPr>
          <p:cNvSpPr txBox="1"/>
          <p:nvPr/>
        </p:nvSpPr>
        <p:spPr>
          <a:xfrm>
            <a:off x="611560" y="4384268"/>
            <a:ext cx="4607510" cy="954107"/>
          </a:xfrm>
          <a:prstGeom prst="rect">
            <a:avLst/>
          </a:prstGeom>
          <a:noFill/>
        </p:spPr>
        <p:txBody>
          <a:bodyPr wrap="square">
            <a:spAutoFit/>
          </a:bodyPr>
          <a:lstStyle/>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Robustness</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Standardization</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Reproducibility</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Feature Selection </a:t>
            </a:r>
          </a:p>
        </p:txBody>
      </p:sp>
      <p:sp>
        <p:nvSpPr>
          <p:cNvPr id="11" name="TextBox 10">
            <a:extLst>
              <a:ext uri="{FF2B5EF4-FFF2-40B4-BE49-F238E27FC236}">
                <a16:creationId xmlns:a16="http://schemas.microsoft.com/office/drawing/2014/main" id="{44DD1ED2-D00A-8D24-F6E7-A4130E2D3165}"/>
              </a:ext>
            </a:extLst>
          </p:cNvPr>
          <p:cNvSpPr txBox="1"/>
          <p:nvPr/>
        </p:nvSpPr>
        <p:spPr>
          <a:xfrm>
            <a:off x="3275856" y="5813625"/>
            <a:ext cx="4709604" cy="646331"/>
          </a:xfrm>
          <a:prstGeom prst="rect">
            <a:avLst/>
          </a:prstGeom>
          <a:noFill/>
        </p:spPr>
        <p:txBody>
          <a:bodyPr wrap="square">
            <a:spAutoFit/>
          </a:bodyPr>
          <a:lstStyle/>
          <a:p>
            <a:r>
              <a:rPr lang="en-IN" sz="900" b="0" i="0" dirty="0">
                <a:solidFill>
                  <a:srgbClr val="212121"/>
                </a:solidFill>
                <a:effectLst/>
                <a:latin typeface="Times New Roman" panose="02020603050405020304" pitchFamily="18" charset="0"/>
                <a:cs typeface="Times New Roman" panose="02020603050405020304" pitchFamily="18" charset="0"/>
              </a:rPr>
              <a:t>Ba-Alawi W, Nair SK, Li B, Mammoliti A, Smirnov P, Mer AS, Penn LZ, </a:t>
            </a:r>
            <a:r>
              <a:rPr lang="en-IN" sz="900" b="0" i="0" dirty="0" err="1">
                <a:solidFill>
                  <a:srgbClr val="212121"/>
                </a:solidFill>
                <a:effectLst/>
                <a:latin typeface="Times New Roman" panose="02020603050405020304" pitchFamily="18" charset="0"/>
                <a:cs typeface="Times New Roman" panose="02020603050405020304" pitchFamily="18" charset="0"/>
              </a:rPr>
              <a:t>Haibe-Kains</a:t>
            </a:r>
            <a:r>
              <a:rPr lang="en-IN" sz="900" b="0" i="0" dirty="0">
                <a:solidFill>
                  <a:srgbClr val="212121"/>
                </a:solidFill>
                <a:effectLst/>
                <a:latin typeface="Times New Roman" panose="02020603050405020304" pitchFamily="18" charset="0"/>
                <a:cs typeface="Times New Roman" panose="02020603050405020304" pitchFamily="18" charset="0"/>
              </a:rPr>
              <a:t> B. Bimodal Gene Expression in Patients with Cancer Provides Interpretable Biomarkers for Drug Sensitivity. Cancer Res. 2022 Jul 5;82(13):2378-2387. </a:t>
            </a:r>
            <a:r>
              <a:rPr lang="en-IN" sz="900" b="0" i="0" dirty="0" err="1">
                <a:solidFill>
                  <a:srgbClr val="212121"/>
                </a:solidFill>
                <a:effectLst/>
                <a:latin typeface="Times New Roman" panose="02020603050405020304" pitchFamily="18" charset="0"/>
                <a:cs typeface="Times New Roman" panose="02020603050405020304" pitchFamily="18" charset="0"/>
              </a:rPr>
              <a:t>doi</a:t>
            </a:r>
            <a:r>
              <a:rPr lang="en-IN" sz="900" b="0" i="0" dirty="0">
                <a:solidFill>
                  <a:srgbClr val="212121"/>
                </a:solidFill>
                <a:effectLst/>
                <a:latin typeface="Times New Roman" panose="02020603050405020304" pitchFamily="18" charset="0"/>
                <a:cs typeface="Times New Roman" panose="02020603050405020304" pitchFamily="18" charset="0"/>
              </a:rPr>
              <a:t>: 10.1158/0008-5472.CAN-21-2395. PMID: 35536872.</a:t>
            </a:r>
            <a:endParaRPr lang="en-IN"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8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7" grpId="0"/>
      <p:bldP spid="5"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A2322FB5-5C52-F97B-767D-64B17047FBD5}"/>
              </a:ext>
            </a:extLst>
          </p:cNvPr>
          <p:cNvSpPr txBox="1">
            <a:spLocks/>
          </p:cNvSpPr>
          <p:nvPr/>
        </p:nvSpPr>
        <p:spPr bwMode="auto">
          <a:xfrm>
            <a:off x="21698" y="116632"/>
            <a:ext cx="8856984" cy="48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a:solidFill>
                  <a:srgbClr val="990000"/>
                </a:solidFill>
                <a:latin typeface="Verdana"/>
                <a:ea typeface="MS PGothic" pitchFamily="34" charset="-128"/>
                <a:cs typeface="Verdana"/>
              </a:defRPr>
            </a:lvl1pPr>
            <a:lvl2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2pPr>
            <a:lvl3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3pPr>
            <a:lvl4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4pPr>
            <a:lvl5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a:lstStyle>
          <a:p>
            <a:r>
              <a:rPr lang="en-US" sz="2400" b="1" kern="0" dirty="0">
                <a:latin typeface="Times New Roman" panose="02020603050405020304" pitchFamily="18" charset="0"/>
                <a:cs typeface="Times New Roman" panose="02020603050405020304" pitchFamily="18" charset="0"/>
              </a:rPr>
              <a:t>Bimodal Gene Expression in Patients with Cancer Provides Interpretable Biomarkers for Drug Sensitivity</a:t>
            </a:r>
          </a:p>
        </p:txBody>
      </p:sp>
      <p:sp>
        <p:nvSpPr>
          <p:cNvPr id="6" name="Rectangle 5">
            <a:extLst>
              <a:ext uri="{FF2B5EF4-FFF2-40B4-BE49-F238E27FC236}">
                <a16:creationId xmlns:a16="http://schemas.microsoft.com/office/drawing/2014/main" id="{E16D6CB4-1F48-1087-5780-9823A1B56A57}"/>
              </a:ext>
            </a:extLst>
          </p:cNvPr>
          <p:cNvSpPr/>
          <p:nvPr/>
        </p:nvSpPr>
        <p:spPr bwMode="auto">
          <a:xfrm>
            <a:off x="158459" y="1387311"/>
            <a:ext cx="1472187" cy="4634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IN" sz="1100" dirty="0">
                <a:latin typeface="Times New Roman" panose="02020603050405020304" pitchFamily="18" charset="0"/>
                <a:cs typeface="Times New Roman" panose="02020603050405020304" pitchFamily="18" charset="0"/>
              </a:rPr>
              <a:t>CCLE – 945 cell lines from 23 tissue types</a:t>
            </a:r>
          </a:p>
        </p:txBody>
      </p:sp>
      <p:sp>
        <p:nvSpPr>
          <p:cNvPr id="7" name="Rectangle 6">
            <a:extLst>
              <a:ext uri="{FF2B5EF4-FFF2-40B4-BE49-F238E27FC236}">
                <a16:creationId xmlns:a16="http://schemas.microsoft.com/office/drawing/2014/main" id="{FDE40847-1F0B-447C-A466-0184BC2B7E1C}"/>
              </a:ext>
            </a:extLst>
          </p:cNvPr>
          <p:cNvSpPr/>
          <p:nvPr/>
        </p:nvSpPr>
        <p:spPr bwMode="auto">
          <a:xfrm>
            <a:off x="1709135" y="1413400"/>
            <a:ext cx="1464042" cy="53541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IN" sz="1100" dirty="0">
                <a:latin typeface="Times New Roman" panose="02020603050405020304" pitchFamily="18" charset="0"/>
                <a:cs typeface="Times New Roman" panose="02020603050405020304" pitchFamily="18" charset="0"/>
              </a:rPr>
              <a:t>TCGA –10,534 tumours from 30 tissue types</a:t>
            </a:r>
          </a:p>
        </p:txBody>
      </p:sp>
      <p:sp>
        <p:nvSpPr>
          <p:cNvPr id="8" name="Rectangle 7">
            <a:extLst>
              <a:ext uri="{FF2B5EF4-FFF2-40B4-BE49-F238E27FC236}">
                <a16:creationId xmlns:a16="http://schemas.microsoft.com/office/drawing/2014/main" id="{D400B5AA-1A0C-55C1-BEDF-C80953F0B8EF}"/>
              </a:ext>
            </a:extLst>
          </p:cNvPr>
          <p:cNvSpPr/>
          <p:nvPr/>
        </p:nvSpPr>
        <p:spPr bwMode="auto">
          <a:xfrm>
            <a:off x="56289" y="1143491"/>
            <a:ext cx="3178203" cy="92325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IN" sz="1200" dirty="0">
                <a:latin typeface="Times New Roman" panose="02020603050405020304" pitchFamily="18" charset="0"/>
                <a:cs typeface="Times New Roman" panose="02020603050405020304" pitchFamily="18" charset="0"/>
              </a:rPr>
              <a:t>21, 903 genes</a:t>
            </a:r>
          </a:p>
        </p:txBody>
      </p:sp>
      <p:sp>
        <p:nvSpPr>
          <p:cNvPr id="9" name="Rectangle 8">
            <a:extLst>
              <a:ext uri="{FF2B5EF4-FFF2-40B4-BE49-F238E27FC236}">
                <a16:creationId xmlns:a16="http://schemas.microsoft.com/office/drawing/2014/main" id="{64535FA4-C363-9634-1558-D27C45800783}"/>
              </a:ext>
            </a:extLst>
          </p:cNvPr>
          <p:cNvSpPr/>
          <p:nvPr/>
        </p:nvSpPr>
        <p:spPr bwMode="auto">
          <a:xfrm>
            <a:off x="189219" y="2273826"/>
            <a:ext cx="2912344" cy="5090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IN" sz="1100" dirty="0">
                <a:latin typeface="Times New Roman" panose="02020603050405020304" pitchFamily="18" charset="0"/>
                <a:cs typeface="Times New Roman" panose="02020603050405020304" pitchFamily="18" charset="0"/>
              </a:rPr>
              <a:t>Fit into mixture of 2 Gaussian distribution – plot showing 2 clear </a:t>
            </a:r>
            <a:r>
              <a:rPr lang="en-IN" sz="1100" dirty="0"/>
              <a:t>distinct expression states</a:t>
            </a:r>
            <a:r>
              <a:rPr lang="en-IN" sz="1100" dirty="0">
                <a:latin typeface="Times New Roman" panose="02020603050405020304" pitchFamily="18" charset="0"/>
                <a:cs typeface="Times New Roman" panose="02020603050405020304" pitchFamily="18" charset="0"/>
              </a:rPr>
              <a:t> </a:t>
            </a:r>
          </a:p>
        </p:txBody>
      </p:sp>
      <p:sp>
        <p:nvSpPr>
          <p:cNvPr id="10" name="Rectangle 9">
            <a:extLst>
              <a:ext uri="{FF2B5EF4-FFF2-40B4-BE49-F238E27FC236}">
                <a16:creationId xmlns:a16="http://schemas.microsoft.com/office/drawing/2014/main" id="{BF492AA5-1D83-40E9-1230-5CAFCF66CC3D}"/>
              </a:ext>
            </a:extLst>
          </p:cNvPr>
          <p:cNvSpPr/>
          <p:nvPr/>
        </p:nvSpPr>
        <p:spPr bwMode="auto">
          <a:xfrm>
            <a:off x="163502" y="3067860"/>
            <a:ext cx="2912344" cy="60858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IN" sz="1100" dirty="0">
                <a:latin typeface="Times New Roman" panose="02020603050405020304" pitchFamily="18" charset="0"/>
                <a:cs typeface="Times New Roman" panose="02020603050405020304" pitchFamily="18" charset="0"/>
              </a:rPr>
              <a:t>Good Fit Genes – Calculate BI score , considers size of two </a:t>
            </a:r>
            <a:r>
              <a:rPr lang="en-IN" sz="1100" dirty="0" err="1">
                <a:latin typeface="Times New Roman" panose="02020603050405020304" pitchFamily="18" charset="0"/>
                <a:cs typeface="Times New Roman" panose="02020603050405020304" pitchFamily="18" charset="0"/>
              </a:rPr>
              <a:t>gps</a:t>
            </a:r>
            <a:r>
              <a:rPr lang="en-IN" sz="1100" dirty="0">
                <a:latin typeface="Times New Roman" panose="02020603050405020304" pitchFamily="18" charset="0"/>
                <a:cs typeface="Times New Roman" panose="02020603050405020304" pitchFamily="18" charset="0"/>
              </a:rPr>
              <a:t>, avg. of their activities and how spread out they are.</a:t>
            </a:r>
          </a:p>
        </p:txBody>
      </p:sp>
      <p:sp>
        <p:nvSpPr>
          <p:cNvPr id="12" name="Rectangle 11">
            <a:extLst>
              <a:ext uri="{FF2B5EF4-FFF2-40B4-BE49-F238E27FC236}">
                <a16:creationId xmlns:a16="http://schemas.microsoft.com/office/drawing/2014/main" id="{FD21AF86-AED8-8662-FCA4-2E9433CF387F}"/>
              </a:ext>
            </a:extLst>
          </p:cNvPr>
          <p:cNvSpPr/>
          <p:nvPr/>
        </p:nvSpPr>
        <p:spPr bwMode="auto">
          <a:xfrm>
            <a:off x="172372" y="3975882"/>
            <a:ext cx="2912344" cy="3438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IN" sz="1100" dirty="0">
                <a:latin typeface="Times New Roman" panose="02020603050405020304" pitchFamily="18" charset="0"/>
                <a:cs typeface="Times New Roman" panose="02020603050405020304" pitchFamily="18" charset="0"/>
              </a:rPr>
              <a:t>Rank the genes – select top 80</a:t>
            </a:r>
            <a:r>
              <a:rPr lang="en-IN" sz="1100" baseline="30000" dirty="0">
                <a:latin typeface="Times New Roman" panose="02020603050405020304" pitchFamily="18" charset="0"/>
                <a:cs typeface="Times New Roman" panose="02020603050405020304" pitchFamily="18" charset="0"/>
              </a:rPr>
              <a:t>th</a:t>
            </a:r>
            <a:r>
              <a:rPr lang="en-IN" sz="1100" dirty="0">
                <a:latin typeface="Times New Roman" panose="02020603050405020304" pitchFamily="18" charset="0"/>
                <a:cs typeface="Times New Roman" panose="02020603050405020304" pitchFamily="18" charset="0"/>
              </a:rPr>
              <a:t> percentile</a:t>
            </a:r>
          </a:p>
        </p:txBody>
      </p:sp>
      <p:sp>
        <p:nvSpPr>
          <p:cNvPr id="13" name="Rectangle 12">
            <a:extLst>
              <a:ext uri="{FF2B5EF4-FFF2-40B4-BE49-F238E27FC236}">
                <a16:creationId xmlns:a16="http://schemas.microsoft.com/office/drawing/2014/main" id="{04B50364-4E1E-A7C8-57AE-0BEA258A285E}"/>
              </a:ext>
            </a:extLst>
          </p:cNvPr>
          <p:cNvSpPr/>
          <p:nvPr/>
        </p:nvSpPr>
        <p:spPr bwMode="auto">
          <a:xfrm>
            <a:off x="766690" y="4469822"/>
            <a:ext cx="1705970" cy="34381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IN" sz="1100" dirty="0">
                <a:latin typeface="Times New Roman" panose="02020603050405020304" pitchFamily="18" charset="0"/>
                <a:cs typeface="Times New Roman" panose="02020603050405020304" pitchFamily="18" charset="0"/>
              </a:rPr>
              <a:t>Testing Reproducibility </a:t>
            </a:r>
          </a:p>
        </p:txBody>
      </p:sp>
      <p:sp>
        <p:nvSpPr>
          <p:cNvPr id="14" name="Rectangle 13">
            <a:extLst>
              <a:ext uri="{FF2B5EF4-FFF2-40B4-BE49-F238E27FC236}">
                <a16:creationId xmlns:a16="http://schemas.microsoft.com/office/drawing/2014/main" id="{385F3DA8-7DDE-2762-0E01-7AB8C88139F1}"/>
              </a:ext>
            </a:extLst>
          </p:cNvPr>
          <p:cNvSpPr/>
          <p:nvPr/>
        </p:nvSpPr>
        <p:spPr bwMode="auto">
          <a:xfrm>
            <a:off x="286894" y="4963762"/>
            <a:ext cx="2665561" cy="6432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IN" sz="1100" dirty="0">
                <a:latin typeface="Times New Roman" panose="02020603050405020304" pitchFamily="18" charset="0"/>
                <a:cs typeface="Times New Roman" panose="02020603050405020304" pitchFamily="18" charset="0"/>
              </a:rPr>
              <a:t>2,816 genes of 21,903 genes were selected and also pathway enrichment analysis was done. </a:t>
            </a:r>
          </a:p>
        </p:txBody>
      </p:sp>
      <p:sp>
        <p:nvSpPr>
          <p:cNvPr id="15" name="Rectangle 14">
            <a:extLst>
              <a:ext uri="{FF2B5EF4-FFF2-40B4-BE49-F238E27FC236}">
                <a16:creationId xmlns:a16="http://schemas.microsoft.com/office/drawing/2014/main" id="{77624EEF-5CE7-D07D-A53E-53709AF6D681}"/>
              </a:ext>
            </a:extLst>
          </p:cNvPr>
          <p:cNvSpPr/>
          <p:nvPr/>
        </p:nvSpPr>
        <p:spPr bwMode="auto">
          <a:xfrm>
            <a:off x="3737255" y="726612"/>
            <a:ext cx="2808312" cy="4634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IN" sz="1100" dirty="0">
                <a:latin typeface="Times New Roman" panose="02020603050405020304" pitchFamily="18" charset="0"/>
                <a:cs typeface="Times New Roman" panose="02020603050405020304" pitchFamily="18" charset="0"/>
              </a:rPr>
              <a:t>CTRP data [544 drugs] Activity used is </a:t>
            </a:r>
            <a:r>
              <a:rPr lang="en-US" sz="1100" dirty="0">
                <a:latin typeface="Times New Roman" panose="02020603050405020304" pitchFamily="18" charset="0"/>
                <a:cs typeface="Times New Roman" panose="02020603050405020304" pitchFamily="18" charset="0"/>
              </a:rPr>
              <a:t>area above the dose–response curve (AAC) metric</a:t>
            </a:r>
            <a:endParaRPr lang="en-IN" sz="11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595EB01A-0138-DD5B-7E80-3E28B2550502}"/>
              </a:ext>
            </a:extLst>
          </p:cNvPr>
          <p:cNvSpPr/>
          <p:nvPr/>
        </p:nvSpPr>
        <p:spPr bwMode="auto">
          <a:xfrm>
            <a:off x="4131548" y="1313687"/>
            <a:ext cx="2035895" cy="6571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IN" sz="1100" dirty="0">
                <a:latin typeface="Times New Roman" panose="02020603050405020304" pitchFamily="18" charset="0"/>
                <a:cs typeface="Times New Roman" panose="02020603050405020304" pitchFamily="18" charset="0"/>
              </a:rPr>
              <a:t>Excluded drugs for which less than 10% of tested cancer cell lines are sensitive </a:t>
            </a:r>
          </a:p>
        </p:txBody>
      </p:sp>
      <p:sp>
        <p:nvSpPr>
          <p:cNvPr id="17" name="Rectangle 16">
            <a:extLst>
              <a:ext uri="{FF2B5EF4-FFF2-40B4-BE49-F238E27FC236}">
                <a16:creationId xmlns:a16="http://schemas.microsoft.com/office/drawing/2014/main" id="{44EE53D6-FCED-AC4F-553A-20D342B1A216}"/>
              </a:ext>
            </a:extLst>
          </p:cNvPr>
          <p:cNvSpPr/>
          <p:nvPr/>
        </p:nvSpPr>
        <p:spPr bwMode="auto">
          <a:xfrm>
            <a:off x="4123464" y="2092618"/>
            <a:ext cx="2035895" cy="7634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IN" sz="1100" dirty="0">
                <a:latin typeface="Times New Roman" panose="02020603050405020304" pitchFamily="18" charset="0"/>
                <a:cs typeface="Times New Roman" panose="02020603050405020304" pitchFamily="18" charset="0"/>
              </a:rPr>
              <a:t>Binarization of expression matrix and drug effect – AAC &lt;0.2 as resistant and &gt;= 0.2 as sensitive </a:t>
            </a:r>
          </a:p>
        </p:txBody>
      </p:sp>
      <p:sp>
        <p:nvSpPr>
          <p:cNvPr id="18" name="Rectangle 17">
            <a:extLst>
              <a:ext uri="{FF2B5EF4-FFF2-40B4-BE49-F238E27FC236}">
                <a16:creationId xmlns:a16="http://schemas.microsoft.com/office/drawing/2014/main" id="{5C0A6E3D-7CF6-346F-133A-30BF14B53C01}"/>
              </a:ext>
            </a:extLst>
          </p:cNvPr>
          <p:cNvSpPr/>
          <p:nvPr/>
        </p:nvSpPr>
        <p:spPr bwMode="auto">
          <a:xfrm>
            <a:off x="5398208" y="3106970"/>
            <a:ext cx="2035895" cy="76344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IN" sz="1100" dirty="0" err="1">
                <a:latin typeface="Times New Roman" panose="02020603050405020304" pitchFamily="18" charset="0"/>
                <a:cs typeface="Times New Roman" panose="02020603050405020304" pitchFamily="18" charset="0"/>
              </a:rPr>
              <a:t>mRMRe</a:t>
            </a:r>
            <a:r>
              <a:rPr lang="en-IN" sz="1100" dirty="0">
                <a:latin typeface="Times New Roman" panose="02020603050405020304" pitchFamily="18" charset="0"/>
                <a:cs typeface="Times New Roman" panose="02020603050405020304" pitchFamily="18" charset="0"/>
              </a:rPr>
              <a:t> – “n” features –&gt; Calculate relevance – &gt; find redundancy and filter –&gt; Rank and select best features</a:t>
            </a:r>
          </a:p>
        </p:txBody>
      </p:sp>
      <p:sp>
        <p:nvSpPr>
          <p:cNvPr id="19" name="Rectangle 18">
            <a:extLst>
              <a:ext uri="{FF2B5EF4-FFF2-40B4-BE49-F238E27FC236}">
                <a16:creationId xmlns:a16="http://schemas.microsoft.com/office/drawing/2014/main" id="{E35EF8AC-4D6C-8CF9-319B-2FA90EFBECC7}"/>
              </a:ext>
            </a:extLst>
          </p:cNvPr>
          <p:cNvSpPr/>
          <p:nvPr/>
        </p:nvSpPr>
        <p:spPr bwMode="auto">
          <a:xfrm>
            <a:off x="6421329" y="1958062"/>
            <a:ext cx="2035895" cy="95359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IN" sz="1100" dirty="0">
                <a:latin typeface="Times New Roman" panose="02020603050405020304" pitchFamily="18" charset="0"/>
                <a:cs typeface="Times New Roman" panose="02020603050405020304" pitchFamily="18" charset="0"/>
              </a:rPr>
              <a:t>Continuous values of AAC are used as weights to optimize modelling </a:t>
            </a:r>
            <a:r>
              <a:rPr lang="en-IN" sz="1100" dirty="0" err="1">
                <a:latin typeface="Times New Roman" panose="02020603050405020304" pitchFamily="18" charset="0"/>
                <a:cs typeface="Times New Roman" panose="02020603050405020304" pitchFamily="18" charset="0"/>
              </a:rPr>
              <a:t>i.e</a:t>
            </a:r>
            <a:r>
              <a:rPr lang="en-IN" sz="1100" dirty="0">
                <a:latin typeface="Times New Roman" panose="02020603050405020304" pitchFamily="18" charset="0"/>
                <a:cs typeface="Times New Roman" panose="02020603050405020304" pitchFamily="18" charset="0"/>
              </a:rPr>
              <a:t> high penalty for high sensitive sample misclassification </a:t>
            </a:r>
          </a:p>
        </p:txBody>
      </p:sp>
      <p:sp>
        <p:nvSpPr>
          <p:cNvPr id="20" name="Rectangle 19">
            <a:extLst>
              <a:ext uri="{FF2B5EF4-FFF2-40B4-BE49-F238E27FC236}">
                <a16:creationId xmlns:a16="http://schemas.microsoft.com/office/drawing/2014/main" id="{E898EDF2-0406-A991-8FF9-175152406AE0}"/>
              </a:ext>
            </a:extLst>
          </p:cNvPr>
          <p:cNvSpPr/>
          <p:nvPr/>
        </p:nvSpPr>
        <p:spPr bwMode="auto">
          <a:xfrm>
            <a:off x="5138221" y="3972774"/>
            <a:ext cx="2530123" cy="58887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IN" sz="1100" dirty="0">
                <a:latin typeface="Times New Roman" panose="02020603050405020304" pitchFamily="18" charset="0"/>
                <a:cs typeface="Times New Roman" panose="02020603050405020304" pitchFamily="18" charset="0"/>
              </a:rPr>
              <a:t>3 feature sets with 5-fold CV used to build model using RLOBICO and Evaluated using Concordance index( CI)</a:t>
            </a:r>
          </a:p>
        </p:txBody>
      </p:sp>
      <p:cxnSp>
        <p:nvCxnSpPr>
          <p:cNvPr id="22" name="Straight Arrow Connector 21">
            <a:extLst>
              <a:ext uri="{FF2B5EF4-FFF2-40B4-BE49-F238E27FC236}">
                <a16:creationId xmlns:a16="http://schemas.microsoft.com/office/drawing/2014/main" id="{A01BD610-5D11-40EE-4176-5C4A2404906A}"/>
              </a:ext>
            </a:extLst>
          </p:cNvPr>
          <p:cNvCxnSpPr>
            <a:stCxn id="8" idx="2"/>
            <a:endCxn id="9" idx="0"/>
          </p:cNvCxnSpPr>
          <p:nvPr/>
        </p:nvCxnSpPr>
        <p:spPr bwMode="auto">
          <a:xfrm>
            <a:off x="1645391" y="2066744"/>
            <a:ext cx="0" cy="20708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C7799CC9-438B-AF20-96C3-A7FBE98CC919}"/>
              </a:ext>
            </a:extLst>
          </p:cNvPr>
          <p:cNvCxnSpPr>
            <a:stCxn id="9" idx="2"/>
            <a:endCxn id="10" idx="0"/>
          </p:cNvCxnSpPr>
          <p:nvPr/>
        </p:nvCxnSpPr>
        <p:spPr bwMode="auto">
          <a:xfrm flipH="1">
            <a:off x="1619674" y="2782915"/>
            <a:ext cx="25717" cy="2849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04CEAED4-9F7C-4B5D-A722-793DDFF5F5B5}"/>
              </a:ext>
            </a:extLst>
          </p:cNvPr>
          <p:cNvCxnSpPr>
            <a:cxnSpLocks/>
            <a:stCxn id="10" idx="2"/>
            <a:endCxn id="12" idx="0"/>
          </p:cNvCxnSpPr>
          <p:nvPr/>
        </p:nvCxnSpPr>
        <p:spPr bwMode="auto">
          <a:xfrm>
            <a:off x="1619674" y="3676447"/>
            <a:ext cx="8870" cy="2994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Straight Arrow Connector 30">
            <a:extLst>
              <a:ext uri="{FF2B5EF4-FFF2-40B4-BE49-F238E27FC236}">
                <a16:creationId xmlns:a16="http://schemas.microsoft.com/office/drawing/2014/main" id="{A40B1FE5-5516-D725-F6C9-7BFED17A3434}"/>
              </a:ext>
            </a:extLst>
          </p:cNvPr>
          <p:cNvCxnSpPr>
            <a:stCxn id="12" idx="2"/>
            <a:endCxn id="13" idx="0"/>
          </p:cNvCxnSpPr>
          <p:nvPr/>
        </p:nvCxnSpPr>
        <p:spPr bwMode="auto">
          <a:xfrm flipH="1">
            <a:off x="1619675" y="4319697"/>
            <a:ext cx="8869" cy="1501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D23BFBC1-73D4-5EFF-3512-8FAB627714B0}"/>
              </a:ext>
            </a:extLst>
          </p:cNvPr>
          <p:cNvCxnSpPr>
            <a:stCxn id="13" idx="2"/>
            <a:endCxn id="14" idx="0"/>
          </p:cNvCxnSpPr>
          <p:nvPr/>
        </p:nvCxnSpPr>
        <p:spPr bwMode="auto">
          <a:xfrm>
            <a:off x="1619675" y="4813637"/>
            <a:ext cx="0" cy="15012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5" name="Connector: Elbow 34">
            <a:extLst>
              <a:ext uri="{FF2B5EF4-FFF2-40B4-BE49-F238E27FC236}">
                <a16:creationId xmlns:a16="http://schemas.microsoft.com/office/drawing/2014/main" id="{4E4D62A0-FAC9-9458-030C-44F0EC81897A}"/>
              </a:ext>
            </a:extLst>
          </p:cNvPr>
          <p:cNvCxnSpPr>
            <a:stCxn id="14" idx="3"/>
            <a:endCxn id="17" idx="1"/>
          </p:cNvCxnSpPr>
          <p:nvPr/>
        </p:nvCxnSpPr>
        <p:spPr bwMode="auto">
          <a:xfrm flipV="1">
            <a:off x="2952455" y="2474342"/>
            <a:ext cx="1171009" cy="2811045"/>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40825A6C-E369-F939-745A-4FD7844C8F13}"/>
              </a:ext>
            </a:extLst>
          </p:cNvPr>
          <p:cNvCxnSpPr>
            <a:cxnSpLocks/>
            <a:stCxn id="15" idx="2"/>
            <a:endCxn id="16" idx="0"/>
          </p:cNvCxnSpPr>
          <p:nvPr/>
        </p:nvCxnSpPr>
        <p:spPr bwMode="auto">
          <a:xfrm>
            <a:off x="5141411" y="1190022"/>
            <a:ext cx="8085" cy="1236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97244740-0E96-1542-1C8C-29A7935F4693}"/>
              </a:ext>
            </a:extLst>
          </p:cNvPr>
          <p:cNvCxnSpPr>
            <a:stCxn id="16" idx="2"/>
            <a:endCxn id="17" idx="0"/>
          </p:cNvCxnSpPr>
          <p:nvPr/>
        </p:nvCxnSpPr>
        <p:spPr bwMode="auto">
          <a:xfrm flipH="1">
            <a:off x="5141412" y="1970837"/>
            <a:ext cx="8084" cy="12178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7" name="Connector: Elbow 46">
            <a:extLst>
              <a:ext uri="{FF2B5EF4-FFF2-40B4-BE49-F238E27FC236}">
                <a16:creationId xmlns:a16="http://schemas.microsoft.com/office/drawing/2014/main" id="{DD8F7562-CDD4-15DF-82EB-E357EB1FA383}"/>
              </a:ext>
            </a:extLst>
          </p:cNvPr>
          <p:cNvCxnSpPr>
            <a:stCxn id="16" idx="3"/>
            <a:endCxn id="19" idx="0"/>
          </p:cNvCxnSpPr>
          <p:nvPr/>
        </p:nvCxnSpPr>
        <p:spPr bwMode="auto">
          <a:xfrm>
            <a:off x="6167443" y="1642262"/>
            <a:ext cx="1271834" cy="315800"/>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49" name="Straight Arrow Connector 48">
            <a:extLst>
              <a:ext uri="{FF2B5EF4-FFF2-40B4-BE49-F238E27FC236}">
                <a16:creationId xmlns:a16="http://schemas.microsoft.com/office/drawing/2014/main" id="{BC97992B-8ED4-E541-0411-BD36252BAF23}"/>
              </a:ext>
            </a:extLst>
          </p:cNvPr>
          <p:cNvCxnSpPr>
            <a:cxnSpLocks/>
            <a:stCxn id="18" idx="2"/>
            <a:endCxn id="20" idx="0"/>
          </p:cNvCxnSpPr>
          <p:nvPr/>
        </p:nvCxnSpPr>
        <p:spPr bwMode="auto">
          <a:xfrm flipH="1">
            <a:off x="6403283" y="3870418"/>
            <a:ext cx="12873" cy="10235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6" name="Connector: Elbow 75">
            <a:extLst>
              <a:ext uri="{FF2B5EF4-FFF2-40B4-BE49-F238E27FC236}">
                <a16:creationId xmlns:a16="http://schemas.microsoft.com/office/drawing/2014/main" id="{B980BD5D-64C1-D2FA-FF30-18AA7DB5E0E9}"/>
              </a:ext>
            </a:extLst>
          </p:cNvPr>
          <p:cNvCxnSpPr>
            <a:stCxn id="19" idx="2"/>
            <a:endCxn id="18" idx="0"/>
          </p:cNvCxnSpPr>
          <p:nvPr/>
        </p:nvCxnSpPr>
        <p:spPr bwMode="auto">
          <a:xfrm rot="5400000">
            <a:off x="6830060" y="2497753"/>
            <a:ext cx="195314" cy="1023121"/>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78" name="Connector: Elbow 77">
            <a:extLst>
              <a:ext uri="{FF2B5EF4-FFF2-40B4-BE49-F238E27FC236}">
                <a16:creationId xmlns:a16="http://schemas.microsoft.com/office/drawing/2014/main" id="{1D629B8F-03BE-A4AE-4CA1-FB8DA116DD06}"/>
              </a:ext>
            </a:extLst>
          </p:cNvPr>
          <p:cNvCxnSpPr>
            <a:stCxn id="17" idx="2"/>
            <a:endCxn id="18" idx="0"/>
          </p:cNvCxnSpPr>
          <p:nvPr/>
        </p:nvCxnSpPr>
        <p:spPr bwMode="auto">
          <a:xfrm rot="16200000" flipH="1">
            <a:off x="5653332" y="2344146"/>
            <a:ext cx="250904" cy="1274744"/>
          </a:xfrm>
          <a:prstGeom prst="bentConnector3">
            <a:avLst/>
          </a:prstGeom>
          <a:solidFill>
            <a:schemeClr val="accent1"/>
          </a:solidFill>
          <a:ln w="9525" cap="flat" cmpd="sng" algn="ctr">
            <a:solidFill>
              <a:schemeClr val="tx1"/>
            </a:solidFill>
            <a:prstDash val="solid"/>
            <a:round/>
            <a:headEnd type="none" w="med" len="med"/>
            <a:tailEnd type="triangle"/>
          </a:ln>
          <a:effectLst/>
        </p:spPr>
      </p:cxnSp>
      <p:sp>
        <p:nvSpPr>
          <p:cNvPr id="92" name="Rectangle 91">
            <a:extLst>
              <a:ext uri="{FF2B5EF4-FFF2-40B4-BE49-F238E27FC236}">
                <a16:creationId xmlns:a16="http://schemas.microsoft.com/office/drawing/2014/main" id="{7569F664-1347-B701-F26D-2AAB04A6065A}"/>
              </a:ext>
            </a:extLst>
          </p:cNvPr>
          <p:cNvSpPr/>
          <p:nvPr/>
        </p:nvSpPr>
        <p:spPr bwMode="auto">
          <a:xfrm>
            <a:off x="3783854" y="4715334"/>
            <a:ext cx="5264604" cy="12488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28600" indent="-228600" eaLnBrk="0" hangingPunct="0">
              <a:buAutoNum type="arabicPeriod"/>
            </a:pPr>
            <a:r>
              <a:rPr lang="en-IN" sz="1100" dirty="0">
                <a:latin typeface="Times New Roman" panose="02020603050405020304" pitchFamily="18" charset="0"/>
                <a:cs typeface="Times New Roman" panose="02020603050405020304" pitchFamily="18" charset="0"/>
              </a:rPr>
              <a:t>Able to build models yielding a CI &gt;0.6 in 5- fold CV setting for 39.9% of drugs in CTRP.</a:t>
            </a:r>
          </a:p>
          <a:p>
            <a:pPr marL="228600" indent="-228600" eaLnBrk="0" hangingPunct="0">
              <a:buAutoNum type="arabicPeriod"/>
            </a:pPr>
            <a:r>
              <a:rPr lang="en-IN" sz="1100" dirty="0">
                <a:latin typeface="Times New Roman" panose="02020603050405020304" pitchFamily="18" charset="0"/>
                <a:cs typeface="Times New Roman" panose="02020603050405020304" pitchFamily="18" charset="0"/>
              </a:rPr>
              <a:t>CT &gt; 0.6 was chosen as threshold to define robust model-based </a:t>
            </a:r>
            <a:r>
              <a:rPr lang="en-US" sz="1100" dirty="0">
                <a:latin typeface="Times New Roman" panose="02020603050405020304" pitchFamily="18" charset="0"/>
                <a:cs typeface="Times New Roman" panose="02020603050405020304" pitchFamily="18" charset="0"/>
              </a:rPr>
              <a:t>evaluation of CI scores between 11 drugs of different drug classes and their associated known biomarkers.</a:t>
            </a:r>
          </a:p>
          <a:p>
            <a:pPr marL="228600" indent="-228600" eaLnBrk="0" hangingPunct="0">
              <a:buAutoNum type="arabicPeriod"/>
            </a:pPr>
            <a:r>
              <a:rPr lang="en-US" sz="1100" dirty="0">
                <a:latin typeface="Times New Roman" panose="02020603050405020304" pitchFamily="18" charset="0"/>
                <a:cs typeface="Times New Roman" panose="02020603050405020304" pitchFamily="18" charset="0"/>
              </a:rPr>
              <a:t>In comparison with Univariate models, 87% of multivariate models had a high CI value. Top predictive models are EGFR, ERBB2, VEGFR </a:t>
            </a:r>
            <a:endParaRPr lang="en-IN" sz="1100" dirty="0">
              <a:latin typeface="Times New Roman" panose="02020603050405020304" pitchFamily="18" charset="0"/>
              <a:cs typeface="Times New Roman" panose="02020603050405020304" pitchFamily="18" charset="0"/>
            </a:endParaRPr>
          </a:p>
        </p:txBody>
      </p:sp>
      <p:cxnSp>
        <p:nvCxnSpPr>
          <p:cNvPr id="94" name="Straight Arrow Connector 93">
            <a:extLst>
              <a:ext uri="{FF2B5EF4-FFF2-40B4-BE49-F238E27FC236}">
                <a16:creationId xmlns:a16="http://schemas.microsoft.com/office/drawing/2014/main" id="{E2580C04-B8E1-D225-1A37-1E3810D8B270}"/>
              </a:ext>
            </a:extLst>
          </p:cNvPr>
          <p:cNvCxnSpPr>
            <a:cxnSpLocks/>
            <a:stCxn id="20" idx="2"/>
            <a:endCxn id="92" idx="0"/>
          </p:cNvCxnSpPr>
          <p:nvPr/>
        </p:nvCxnSpPr>
        <p:spPr bwMode="auto">
          <a:xfrm>
            <a:off x="6403283" y="4561648"/>
            <a:ext cx="12873" cy="15368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5" name="TextBox 114">
            <a:extLst>
              <a:ext uri="{FF2B5EF4-FFF2-40B4-BE49-F238E27FC236}">
                <a16:creationId xmlns:a16="http://schemas.microsoft.com/office/drawing/2014/main" id="{81E3A620-C223-594C-16AD-E2D1E9336DD2}"/>
              </a:ext>
            </a:extLst>
          </p:cNvPr>
          <p:cNvSpPr txBox="1"/>
          <p:nvPr/>
        </p:nvSpPr>
        <p:spPr>
          <a:xfrm>
            <a:off x="56289" y="745394"/>
            <a:ext cx="2211455"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234272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9D21D0BC-28E2-D4DA-1052-B378DF51B5A4}"/>
              </a:ext>
            </a:extLst>
          </p:cNvPr>
          <p:cNvSpPr txBox="1">
            <a:spLocks/>
          </p:cNvSpPr>
          <p:nvPr/>
        </p:nvSpPr>
        <p:spPr bwMode="auto">
          <a:xfrm>
            <a:off x="21698" y="116632"/>
            <a:ext cx="8856984" cy="48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a:solidFill>
                  <a:srgbClr val="990000"/>
                </a:solidFill>
                <a:latin typeface="Verdana"/>
                <a:ea typeface="MS PGothic" pitchFamily="34" charset="-128"/>
                <a:cs typeface="Verdana"/>
              </a:defRPr>
            </a:lvl1pPr>
            <a:lvl2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2pPr>
            <a:lvl3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3pPr>
            <a:lvl4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4pPr>
            <a:lvl5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a:lstStyle>
          <a:p>
            <a:r>
              <a:rPr lang="en-US" sz="2400" b="1" kern="0" dirty="0">
                <a:latin typeface="Times New Roman" panose="02020603050405020304" pitchFamily="18" charset="0"/>
                <a:cs typeface="Times New Roman" panose="02020603050405020304" pitchFamily="18" charset="0"/>
              </a:rPr>
              <a:t>Bimodal Gene Expression in Patients with Cancer Provides Interpretable Biomarkers for Drug Sensitivity</a:t>
            </a:r>
          </a:p>
        </p:txBody>
      </p:sp>
      <p:sp>
        <p:nvSpPr>
          <p:cNvPr id="6" name="Text">
            <a:extLst>
              <a:ext uri="{FF2B5EF4-FFF2-40B4-BE49-F238E27FC236}">
                <a16:creationId xmlns:a16="http://schemas.microsoft.com/office/drawing/2014/main" id="{A007E60C-0EEC-E01D-023A-20B8350A456A}"/>
              </a:ext>
            </a:extLst>
          </p:cNvPr>
          <p:cNvSpPr>
            <a:spLocks noGrp="1"/>
          </p:cNvSpPr>
          <p:nvPr>
            <p:ph idx="1"/>
          </p:nvPr>
        </p:nvSpPr>
        <p:spPr>
          <a:xfrm>
            <a:off x="43394" y="692696"/>
            <a:ext cx="8993104" cy="3600400"/>
          </a:xfrm>
        </p:spPr>
        <p:txBody>
          <a:bodyPr/>
          <a:lstStyle/>
          <a:p>
            <a:pPr marL="0" indent="0">
              <a:buNone/>
            </a:pPr>
            <a:r>
              <a:rPr lang="en-US" sz="1600" b="1" i="0" dirty="0">
                <a:effectLst/>
                <a:latin typeface="Times New Roman" panose="02020603050405020304" pitchFamily="18" charset="0"/>
                <a:cs typeface="Times New Roman" panose="02020603050405020304" pitchFamily="18" charset="0"/>
              </a:rPr>
              <a:t>Results :</a:t>
            </a:r>
          </a:p>
          <a:p>
            <a:r>
              <a:rPr lang="en-US" sz="1200" b="1" i="0" dirty="0">
                <a:effectLst/>
                <a:latin typeface="Times New Roman" panose="02020603050405020304" pitchFamily="18" charset="0"/>
                <a:cs typeface="Times New Roman" panose="02020603050405020304" pitchFamily="18" charset="0"/>
              </a:rPr>
              <a:t>Bimodal Gene Expression vs. Other Data Types</a:t>
            </a:r>
            <a:r>
              <a:rPr lang="en-US" sz="1200" b="0" i="0" dirty="0">
                <a:solidFill>
                  <a:srgbClr val="374151"/>
                </a:solidFill>
                <a:effectLst/>
                <a:latin typeface="Times New Roman" panose="02020603050405020304" pitchFamily="18" charset="0"/>
                <a:cs typeface="Times New Roman" panose="02020603050405020304" pitchFamily="18" charset="0"/>
              </a:rPr>
              <a:t>:</a:t>
            </a:r>
          </a:p>
          <a:p>
            <a:pPr lvl="1"/>
            <a:r>
              <a:rPr lang="en-US" sz="1200" b="0" i="0" dirty="0">
                <a:solidFill>
                  <a:srgbClr val="374151"/>
                </a:solidFill>
                <a:effectLst/>
                <a:latin typeface="Times New Roman" panose="02020603050405020304" pitchFamily="18" charset="0"/>
                <a:cs typeface="Times New Roman" panose="02020603050405020304" pitchFamily="18" charset="0"/>
              </a:rPr>
              <a:t>found that the gene expression of bimodal genes performed much better than other types of data like mutations and CNVs in predicting how cells respond to drugs in about 72% of the drugs they tested.</a:t>
            </a:r>
          </a:p>
          <a:p>
            <a:r>
              <a:rPr lang="en-US" sz="1200" b="1" i="0" dirty="0">
                <a:effectLst/>
                <a:latin typeface="Times New Roman" panose="02020603050405020304" pitchFamily="18" charset="0"/>
                <a:cs typeface="Times New Roman" panose="02020603050405020304" pitchFamily="18" charset="0"/>
              </a:rPr>
              <a:t>Bimodal Genes Are Not Tissue Surrogates</a:t>
            </a:r>
            <a:r>
              <a:rPr lang="en-US" sz="1200" b="0" i="0" dirty="0">
                <a:solidFill>
                  <a:srgbClr val="374151"/>
                </a:solidFill>
                <a:effectLst/>
                <a:latin typeface="Times New Roman" panose="02020603050405020304" pitchFamily="18" charset="0"/>
                <a:cs typeface="Times New Roman" panose="02020603050405020304" pitchFamily="18" charset="0"/>
              </a:rPr>
              <a:t>:</a:t>
            </a:r>
            <a:endParaRPr lang="en-US" sz="1200" dirty="0">
              <a:solidFill>
                <a:srgbClr val="374151"/>
              </a:solidFill>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Wanted check if the genes could tell from which tissue they come from/ belong to, but bimodal genes couldn’t.</a:t>
            </a:r>
          </a:p>
          <a:p>
            <a:r>
              <a:rPr lang="en-IN" sz="1200" b="1" i="0" dirty="0">
                <a:effectLst/>
                <a:latin typeface="Times New Roman" panose="02020603050405020304" pitchFamily="18" charset="0"/>
                <a:cs typeface="Times New Roman" panose="02020603050405020304" pitchFamily="18" charset="0"/>
              </a:rPr>
              <a:t>Tissue Type Predictions vs. Drug Response</a:t>
            </a:r>
            <a:r>
              <a:rPr lang="en-IN" sz="1200" b="0" i="0" dirty="0">
                <a:solidFill>
                  <a:srgbClr val="374151"/>
                </a:solidFill>
                <a:effectLst/>
                <a:latin typeface="Times New Roman" panose="02020603050405020304" pitchFamily="18" charset="0"/>
                <a:cs typeface="Times New Roman" panose="02020603050405020304" pitchFamily="18" charset="0"/>
              </a:rPr>
              <a:t>:</a:t>
            </a:r>
            <a:endParaRPr lang="en-US" sz="1200" b="0" i="0" dirty="0">
              <a:solidFill>
                <a:srgbClr val="374151"/>
              </a:solidFill>
              <a:effectLst/>
              <a:latin typeface="Times New Roman" panose="02020603050405020304" pitchFamily="18" charset="0"/>
              <a:cs typeface="Times New Roman" panose="02020603050405020304" pitchFamily="18" charset="0"/>
            </a:endParaRPr>
          </a:p>
          <a:p>
            <a:pPr lvl="1"/>
            <a:r>
              <a:rPr lang="en-US" sz="1200" b="0" i="0" dirty="0">
                <a:solidFill>
                  <a:srgbClr val="374151"/>
                </a:solidFill>
                <a:effectLst/>
                <a:latin typeface="Times New Roman" panose="02020603050405020304" pitchFamily="18" charset="0"/>
                <a:cs typeface="Times New Roman" panose="02020603050405020304" pitchFamily="18" charset="0"/>
              </a:rPr>
              <a:t>When they compared how well bimodal genes predict drug response with how well tissue types predict drug response, they found that tissue type was the best predictor for about 16% of the drugs. This means that some drugs are linked strongly to specific tissues.</a:t>
            </a:r>
          </a:p>
          <a:p>
            <a:pPr algn="l"/>
            <a:r>
              <a:rPr lang="en-US" sz="1200" b="1" i="0" dirty="0">
                <a:solidFill>
                  <a:srgbClr val="374151"/>
                </a:solidFill>
                <a:effectLst/>
                <a:latin typeface="Times New Roman" panose="02020603050405020304" pitchFamily="18" charset="0"/>
                <a:cs typeface="Times New Roman" panose="02020603050405020304" pitchFamily="18" charset="0"/>
              </a:rPr>
              <a:t>External Datasets for Validation</a:t>
            </a:r>
            <a:r>
              <a:rPr lang="en-US" sz="1200" b="0" i="0" dirty="0">
                <a:solidFill>
                  <a:srgbClr val="374151"/>
                </a:solidFill>
                <a:effectLst/>
                <a:latin typeface="Times New Roman" panose="02020603050405020304" pitchFamily="18" charset="0"/>
                <a:cs typeface="Times New Roman" panose="02020603050405020304" pitchFamily="18" charset="0"/>
              </a:rPr>
              <a:t>:</a:t>
            </a:r>
          </a:p>
          <a:p>
            <a:pPr lvl="1"/>
            <a:r>
              <a:rPr lang="en-US" sz="1200" b="0" i="0" dirty="0">
                <a:solidFill>
                  <a:srgbClr val="374151"/>
                </a:solidFill>
                <a:effectLst/>
                <a:latin typeface="Times New Roman" panose="02020603050405020304" pitchFamily="18" charset="0"/>
                <a:cs typeface="Times New Roman" panose="02020603050405020304" pitchFamily="18" charset="0"/>
              </a:rPr>
              <a:t>used two big datasets, </a:t>
            </a:r>
            <a:r>
              <a:rPr lang="en-US" sz="1200" b="0" i="0" dirty="0" err="1">
                <a:solidFill>
                  <a:srgbClr val="374151"/>
                </a:solidFill>
                <a:effectLst/>
                <a:latin typeface="Times New Roman" panose="02020603050405020304" pitchFamily="18" charset="0"/>
                <a:cs typeface="Times New Roman" panose="02020603050405020304" pitchFamily="18" charset="0"/>
              </a:rPr>
              <a:t>gCSI</a:t>
            </a:r>
            <a:r>
              <a:rPr lang="en-US" sz="1200" b="0" i="0" dirty="0">
                <a:solidFill>
                  <a:srgbClr val="374151"/>
                </a:solidFill>
                <a:effectLst/>
                <a:latin typeface="Times New Roman" panose="02020603050405020304" pitchFamily="18" charset="0"/>
                <a:cs typeface="Times New Roman" panose="02020603050405020304" pitchFamily="18" charset="0"/>
              </a:rPr>
              <a:t> and GDSC2, which contain information about drug responses in various cancers and found that their models performed well on these independent datasets. The validation rates were around 92% for </a:t>
            </a:r>
            <a:r>
              <a:rPr lang="en-US" sz="1200" b="0" i="0" dirty="0" err="1">
                <a:solidFill>
                  <a:srgbClr val="374151"/>
                </a:solidFill>
                <a:effectLst/>
                <a:latin typeface="Times New Roman" panose="02020603050405020304" pitchFamily="18" charset="0"/>
                <a:cs typeface="Times New Roman" panose="02020603050405020304" pitchFamily="18" charset="0"/>
              </a:rPr>
              <a:t>gCSI</a:t>
            </a:r>
            <a:r>
              <a:rPr lang="en-US" sz="1200" b="0" i="0" dirty="0">
                <a:solidFill>
                  <a:srgbClr val="374151"/>
                </a:solidFill>
                <a:effectLst/>
                <a:latin typeface="Times New Roman" panose="02020603050405020304" pitchFamily="18" charset="0"/>
                <a:cs typeface="Times New Roman" panose="02020603050405020304" pitchFamily="18" charset="0"/>
              </a:rPr>
              <a:t> and 61% for GDSC2.</a:t>
            </a:r>
          </a:p>
          <a:p>
            <a:pPr algn="l"/>
            <a:r>
              <a:rPr lang="en-US" sz="1200" b="1" i="0" dirty="0">
                <a:solidFill>
                  <a:srgbClr val="374151"/>
                </a:solidFill>
                <a:effectLst/>
                <a:latin typeface="Times New Roman" panose="02020603050405020304" pitchFamily="18" charset="0"/>
                <a:cs typeface="Times New Roman" panose="02020603050405020304" pitchFamily="18" charset="0"/>
              </a:rPr>
              <a:t>In Vivo Validation and translating to Clinical settings </a:t>
            </a:r>
            <a:r>
              <a:rPr lang="en-US" sz="1200" b="0" i="0" dirty="0">
                <a:solidFill>
                  <a:srgbClr val="374151"/>
                </a:solidFill>
                <a:effectLst/>
                <a:latin typeface="Times New Roman" panose="02020603050405020304" pitchFamily="18" charset="0"/>
                <a:cs typeface="Times New Roman" panose="02020603050405020304" pitchFamily="18" charset="0"/>
              </a:rPr>
              <a:t>:</a:t>
            </a:r>
          </a:p>
          <a:p>
            <a:pPr lvl="1"/>
            <a:r>
              <a:rPr lang="en-US" sz="1200" b="0" i="0" dirty="0">
                <a:solidFill>
                  <a:srgbClr val="374151"/>
                </a:solidFill>
                <a:effectLst/>
                <a:latin typeface="Times New Roman" panose="02020603050405020304" pitchFamily="18" charset="0"/>
                <a:cs typeface="Times New Roman" panose="02020603050405020304" pitchFamily="18" charset="0"/>
              </a:rPr>
              <a:t>Took their predictions to the next level by testing them on </a:t>
            </a:r>
            <a:r>
              <a:rPr lang="en-US" sz="1200" dirty="0">
                <a:latin typeface="Times New Roman" panose="02020603050405020304" pitchFamily="18" charset="0"/>
                <a:cs typeface="Times New Roman" panose="02020603050405020304" pitchFamily="18" charset="0"/>
              </a:rPr>
              <a:t>lung cancer PDX from the Novartis PDXE dataset and also </a:t>
            </a:r>
            <a:r>
              <a:rPr lang="en-US" sz="1200" b="0" i="0" dirty="0">
                <a:solidFill>
                  <a:srgbClr val="374151"/>
                </a:solidFill>
                <a:effectLst/>
                <a:latin typeface="Times New Roman" panose="02020603050405020304" pitchFamily="18" charset="0"/>
                <a:cs typeface="Times New Roman" panose="02020603050405020304" pitchFamily="18" charset="0"/>
              </a:rPr>
              <a:t>clinical genomics dataset from HMF.</a:t>
            </a:r>
            <a:r>
              <a:rPr lang="en-US" sz="1200" dirty="0">
                <a:latin typeface="Times New Roman" panose="02020603050405020304" pitchFamily="18" charset="0"/>
                <a:cs typeface="Times New Roman" panose="02020603050405020304" pitchFamily="18" charset="0"/>
              </a:rPr>
              <a:t> Both r</a:t>
            </a:r>
            <a:r>
              <a:rPr lang="en-US" sz="1200" b="0" i="0" dirty="0">
                <a:solidFill>
                  <a:srgbClr val="374151"/>
                </a:solidFill>
                <a:effectLst/>
                <a:latin typeface="Times New Roman" panose="02020603050405020304" pitchFamily="18" charset="0"/>
                <a:cs typeface="Times New Roman" panose="02020603050405020304" pitchFamily="18" charset="0"/>
              </a:rPr>
              <a:t>esults from these experiments matched their predictions, providing more confidence in the accuracy of their models.</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4F7A58E-9717-95A1-D50C-8A2F3F1A9D75}"/>
              </a:ext>
            </a:extLst>
          </p:cNvPr>
          <p:cNvSpPr txBox="1"/>
          <p:nvPr/>
        </p:nvSpPr>
        <p:spPr>
          <a:xfrm>
            <a:off x="37472" y="4293096"/>
            <a:ext cx="4607510" cy="1323439"/>
          </a:xfrm>
          <a:prstGeom prst="rect">
            <a:avLst/>
          </a:prstGeom>
          <a:noFill/>
        </p:spPr>
        <p:txBody>
          <a:bodyPr wrap="square">
            <a:spAutoFit/>
          </a:bodyPr>
          <a:lstStyle/>
          <a:p>
            <a:pPr marL="0" indent="0">
              <a:buNone/>
            </a:pPr>
            <a:r>
              <a:rPr lang="en-IN" sz="1600" b="1" dirty="0">
                <a:solidFill>
                  <a:srgbClr val="1E1F2A"/>
                </a:solidFill>
                <a:latin typeface="Times New Roman" panose="02020603050405020304" pitchFamily="18" charset="0"/>
                <a:cs typeface="Times New Roman" panose="02020603050405020304" pitchFamily="18" charset="0"/>
              </a:rPr>
              <a:t>Future Scope:</a:t>
            </a:r>
          </a:p>
          <a:p>
            <a:pPr marL="285750" indent="-285750">
              <a:buFont typeface="Arial" panose="020B0604020202020204" pitchFamily="34" charset="0"/>
              <a:buChar char="•"/>
            </a:pPr>
            <a:r>
              <a:rPr lang="en-US" sz="1200" dirty="0">
                <a:solidFill>
                  <a:srgbClr val="1E1F2A"/>
                </a:solidFill>
                <a:latin typeface="Times New Roman" panose="02020603050405020304" pitchFamily="18" charset="0"/>
                <a:cs typeface="Times New Roman" panose="02020603050405020304" pitchFamily="18" charset="0"/>
              </a:rPr>
              <a:t>Integration of multi-omics data</a:t>
            </a:r>
          </a:p>
          <a:p>
            <a:pPr marL="285750" indent="-285750">
              <a:buFont typeface="Arial" panose="020B0604020202020204" pitchFamily="34" charset="0"/>
              <a:buChar char="•"/>
            </a:pPr>
            <a:r>
              <a:rPr lang="en-US" sz="1200" dirty="0">
                <a:solidFill>
                  <a:srgbClr val="1E1F2A"/>
                </a:solidFill>
                <a:latin typeface="Times New Roman" panose="02020603050405020304" pitchFamily="18" charset="0"/>
                <a:cs typeface="Times New Roman" panose="02020603050405020304" pitchFamily="18" charset="0"/>
              </a:rPr>
              <a:t>Development of tissue-specific models</a:t>
            </a:r>
          </a:p>
          <a:p>
            <a:pPr marL="285750" indent="-285750">
              <a:buFont typeface="Arial" panose="020B0604020202020204" pitchFamily="34" charset="0"/>
              <a:buChar char="•"/>
            </a:pPr>
            <a:r>
              <a:rPr lang="en-US" sz="1200" dirty="0">
                <a:solidFill>
                  <a:srgbClr val="1E1F2A"/>
                </a:solidFill>
                <a:latin typeface="Times New Roman" panose="02020603050405020304" pitchFamily="18" charset="0"/>
                <a:cs typeface="Times New Roman" panose="02020603050405020304" pitchFamily="18" charset="0"/>
              </a:rPr>
              <a:t>Validation on patient cohorts</a:t>
            </a:r>
          </a:p>
          <a:p>
            <a:pPr marL="285750" indent="-285750">
              <a:buFont typeface="Arial" panose="020B0604020202020204" pitchFamily="34" charset="0"/>
              <a:buChar char="•"/>
            </a:pPr>
            <a:r>
              <a:rPr lang="en-US" sz="1200" dirty="0">
                <a:solidFill>
                  <a:srgbClr val="1E1F2A"/>
                </a:solidFill>
                <a:latin typeface="Times New Roman" panose="02020603050405020304" pitchFamily="18" charset="0"/>
                <a:cs typeface="Times New Roman" panose="02020603050405020304" pitchFamily="18" charset="0"/>
              </a:rPr>
              <a:t>Functional validation experiments</a:t>
            </a:r>
          </a:p>
          <a:p>
            <a:pPr marL="285750" indent="-285750">
              <a:buFont typeface="Arial" panose="020B0604020202020204" pitchFamily="34" charset="0"/>
              <a:buChar char="•"/>
            </a:pPr>
            <a:endParaRPr lang="en-IN" sz="1600" dirty="0">
              <a:solidFill>
                <a:srgbClr val="1E1F2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58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B0BA8-313F-B768-8F22-67FA635EC055}"/>
              </a:ext>
            </a:extLst>
          </p:cNvPr>
          <p:cNvSpPr>
            <a:spLocks noGrp="1"/>
          </p:cNvSpPr>
          <p:nvPr>
            <p:ph type="title"/>
          </p:nvPr>
        </p:nvSpPr>
        <p:spPr>
          <a:xfrm>
            <a:off x="323528" y="2924944"/>
            <a:ext cx="6553200" cy="914400"/>
          </a:xfrm>
        </p:spPr>
        <p:txBody>
          <a:bodyPr/>
          <a:lstStyle/>
          <a:p>
            <a:r>
              <a:rPr lang="en-IN" dirty="0"/>
              <a:t>Back-up</a:t>
            </a:r>
          </a:p>
        </p:txBody>
      </p:sp>
    </p:spTree>
    <p:extLst>
      <p:ext uri="{BB962C8B-B14F-4D97-AF65-F5344CB8AC3E}">
        <p14:creationId xmlns:p14="http://schemas.microsoft.com/office/powerpoint/2010/main" val="303593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563D-6E99-6D2C-6B98-D07CB02602EA}"/>
              </a:ext>
            </a:extLst>
          </p:cNvPr>
          <p:cNvSpPr>
            <a:spLocks noGrp="1"/>
          </p:cNvSpPr>
          <p:nvPr>
            <p:ph type="title"/>
          </p:nvPr>
        </p:nvSpPr>
        <p:spPr>
          <a:xfrm>
            <a:off x="179512" y="0"/>
            <a:ext cx="6553200" cy="914400"/>
          </a:xfrm>
        </p:spPr>
        <p:txBody>
          <a:bodyPr/>
          <a:lstStyle/>
          <a:p>
            <a:r>
              <a:rPr lang="en-IN" sz="2000" dirty="0" err="1">
                <a:latin typeface="Times New Roman" panose="02020603050405020304" pitchFamily="18" charset="0"/>
                <a:cs typeface="Times New Roman" panose="02020603050405020304" pitchFamily="18" charset="0"/>
              </a:rPr>
              <a:t>BoltChem</a:t>
            </a:r>
            <a:r>
              <a:rPr lang="en-IN" sz="2000" dirty="0">
                <a:latin typeface="Times New Roman" panose="02020603050405020304" pitchFamily="18" charset="0"/>
                <a:cs typeface="Times New Roman" panose="02020603050405020304" pitchFamily="18" charset="0"/>
              </a:rPr>
              <a:t> : </a:t>
            </a:r>
            <a:r>
              <a:rPr lang="en-US" sz="2000" b="1" dirty="0">
                <a:solidFill>
                  <a:srgbClr val="501F84"/>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AI powered platform developed with data driven approaches and emphasis on multi objective optimization</a:t>
            </a:r>
            <a:r>
              <a:rPr lang="en-US" sz="2000" b="1" dirty="0">
                <a:solidFill>
                  <a:srgbClr val="501F84"/>
                </a:solidFill>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6290FF2-4178-90D9-1414-F63EBBE99196}"/>
              </a:ext>
            </a:extLst>
          </p:cNvPr>
          <p:cNvPicPr>
            <a:picLocks noChangeAspect="1"/>
          </p:cNvPicPr>
          <p:nvPr/>
        </p:nvPicPr>
        <p:blipFill>
          <a:blip r:embed="rId2"/>
          <a:stretch>
            <a:fillRect/>
          </a:stretch>
        </p:blipFill>
        <p:spPr>
          <a:xfrm>
            <a:off x="0" y="1412779"/>
            <a:ext cx="9144000" cy="4281185"/>
          </a:xfrm>
          <a:prstGeom prst="rect">
            <a:avLst/>
          </a:prstGeom>
        </p:spPr>
      </p:pic>
    </p:spTree>
    <p:extLst>
      <p:ext uri="{BB962C8B-B14F-4D97-AF65-F5344CB8AC3E}">
        <p14:creationId xmlns:p14="http://schemas.microsoft.com/office/powerpoint/2010/main" val="425463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563D-6E99-6D2C-6B98-D07CB02602EA}"/>
              </a:ext>
            </a:extLst>
          </p:cNvPr>
          <p:cNvSpPr>
            <a:spLocks noGrp="1"/>
          </p:cNvSpPr>
          <p:nvPr>
            <p:ph type="title"/>
          </p:nvPr>
        </p:nvSpPr>
        <p:spPr>
          <a:xfrm>
            <a:off x="179512" y="0"/>
            <a:ext cx="6553200" cy="914400"/>
          </a:xfrm>
        </p:spPr>
        <p:txBody>
          <a:bodyPr/>
          <a:lstStyle/>
          <a:p>
            <a:r>
              <a:rPr lang="en-IN" sz="2000" dirty="0" err="1">
                <a:latin typeface="Times New Roman" panose="02020603050405020304" pitchFamily="18" charset="0"/>
                <a:cs typeface="Times New Roman" panose="02020603050405020304" pitchFamily="18" charset="0"/>
              </a:rPr>
              <a:t>BoltChem</a:t>
            </a:r>
            <a:r>
              <a:rPr lang="en-IN" sz="2000" dirty="0">
                <a:latin typeface="Times New Roman" panose="02020603050405020304" pitchFamily="18" charset="0"/>
                <a:cs typeface="Times New Roman" panose="02020603050405020304" pitchFamily="18" charset="0"/>
              </a:rPr>
              <a:t> : </a:t>
            </a:r>
            <a:r>
              <a:rPr lang="en-US" sz="2000" b="1" dirty="0">
                <a:solidFill>
                  <a:srgbClr val="501F84"/>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AI powered platform developed with data driven approaches and emphasis on multi objective optimization</a:t>
            </a:r>
            <a:r>
              <a:rPr lang="en-US" sz="2000" b="1" dirty="0">
                <a:solidFill>
                  <a:srgbClr val="501F84"/>
                </a:solidFill>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3074" name="Picture 2" descr="...">
            <a:extLst>
              <a:ext uri="{FF2B5EF4-FFF2-40B4-BE49-F238E27FC236}">
                <a16:creationId xmlns:a16="http://schemas.microsoft.com/office/drawing/2014/main" id="{E281BEFD-027B-3B67-3FE7-A1B823478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39928"/>
            <a:ext cx="9144000" cy="297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58715"/>
      </p:ext>
    </p:extLst>
  </p:cSld>
  <p:clrMapOvr>
    <a:masterClrMapping/>
  </p:clrMapOvr>
</p:sld>
</file>

<file path=ppt/theme/theme1.xml><?xml version="1.0" encoding="utf-8"?>
<a:theme xmlns:a="http://schemas.openxmlformats.org/drawingml/2006/main" name="uOttawa-powerpoint-template">
  <a:themeElements>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arnet">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lnDef>
  </a:objectDefaults>
  <a:extraClrSchemeLst>
    <a:extraClrScheme>
      <a:clrScheme name="Garne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arne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arne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arne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arne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arne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arne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uOttawa-powerpoint-template</Template>
  <TotalTime>18861</TotalTime>
  <Words>1679</Words>
  <Application>Microsoft Office PowerPoint</Application>
  <PresentationFormat>On-screen Show (4:3)</PresentationFormat>
  <Paragraphs>140</Paragraphs>
  <Slides>14</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Century Gothic</vt:lpstr>
      <vt:lpstr>system-ui</vt:lpstr>
      <vt:lpstr>Times</vt:lpstr>
      <vt:lpstr>Times New Roman</vt:lpstr>
      <vt:lpstr>ui-sans-serif</vt:lpstr>
      <vt:lpstr>Verdana</vt:lpstr>
      <vt:lpstr>uOttawa-powerpoint-template</vt:lpstr>
      <vt:lpstr>Kiran Franklin G</vt:lpstr>
      <vt:lpstr>Outline</vt:lpstr>
      <vt:lpstr>Education background and projects</vt:lpstr>
      <vt:lpstr>PowerPoint Presentation</vt:lpstr>
      <vt:lpstr>PowerPoint Presentation</vt:lpstr>
      <vt:lpstr>PowerPoint Presentation</vt:lpstr>
      <vt:lpstr>Back-up</vt:lpstr>
      <vt:lpstr>BoltChem :  AI powered platform developed with data driven approaches and emphasis on multi objective optimization.</vt:lpstr>
      <vt:lpstr>BoltChem :  AI powered platform developed with data driven approaches and emphasis on multi objective optimization.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mcadieux</dc:creator>
  <cp:lastModifiedBy>Kiran Franklin</cp:lastModifiedBy>
  <cp:revision>133</cp:revision>
  <dcterms:created xsi:type="dcterms:W3CDTF">2013-11-08T14:43:49Z</dcterms:created>
  <dcterms:modified xsi:type="dcterms:W3CDTF">2023-08-24T19:42:44Z</dcterms:modified>
</cp:coreProperties>
</file>