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9" r:id="rId4"/>
    <p:sldId id="258" r:id="rId5"/>
    <p:sldId id="259" r:id="rId6"/>
    <p:sldId id="260" r:id="rId7"/>
    <p:sldId id="261" r:id="rId8"/>
    <p:sldId id="262" r:id="rId9"/>
    <p:sldId id="263" r:id="rId10"/>
    <p:sldId id="265" r:id="rId11"/>
    <p:sldId id="266" r:id="rId12"/>
    <p:sldId id="267"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910366-7B4C-4C45-93ED-05BFACA888E0}"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BB8D946-420E-4117-8303-1223D68CE656}">
      <dgm:prSet custT="1"/>
      <dgm:spPr/>
      <dgm:t>
        <a:bodyPr/>
        <a:lstStyle/>
        <a:p>
          <a:pPr>
            <a:lnSpc>
              <a:spcPct val="100000"/>
            </a:lnSpc>
            <a:defRPr b="1"/>
          </a:pPr>
          <a:r>
            <a:rPr lang="en-US" sz="1400" b="1" i="0" dirty="0">
              <a:latin typeface="Times New Roman" panose="02020603050405020304" pitchFamily="18" charset="0"/>
              <a:ea typeface="Tahoma" panose="020B0604030504040204" pitchFamily="34" charset="0"/>
              <a:cs typeface="Times New Roman" panose="02020603050405020304" pitchFamily="18" charset="0"/>
            </a:rPr>
            <a:t>Immunotherapy </a:t>
          </a:r>
          <a:r>
            <a:rPr lang="en-US" sz="1400" b="0" i="0" dirty="0">
              <a:latin typeface="Times New Roman" panose="02020603050405020304" pitchFamily="18" charset="0"/>
              <a:ea typeface="Tahoma" panose="020B0604030504040204" pitchFamily="34" charset="0"/>
              <a:cs typeface="Times New Roman" panose="02020603050405020304" pitchFamily="18" charset="0"/>
            </a:rPr>
            <a:t>is a cancer treatment that uses a person's immune system to fight cancer. It works by boosting the immune system to help the body find and destroy cancer cells. Immunotherapy can be used alone or in combination with other cancer treatments. </a:t>
          </a:r>
          <a:endParaRPr lang="en-US" sz="1400" dirty="0">
            <a:latin typeface="Times New Roman" panose="02020603050405020304" pitchFamily="18" charset="0"/>
            <a:ea typeface="Tahoma" panose="020B0604030504040204" pitchFamily="34" charset="0"/>
            <a:cs typeface="Times New Roman" panose="02020603050405020304" pitchFamily="18" charset="0"/>
          </a:endParaRPr>
        </a:p>
      </dgm:t>
    </dgm:pt>
    <dgm:pt modelId="{1C2A178D-1A74-4B27-9855-E0161432654B}" type="parTrans" cxnId="{33AF8868-C49C-45B0-A333-DCB773A65E06}">
      <dgm:prSet/>
      <dgm:spPr/>
      <dgm:t>
        <a:bodyPr/>
        <a:lstStyle/>
        <a:p>
          <a:endParaRPr lang="en-US"/>
        </a:p>
      </dgm:t>
    </dgm:pt>
    <dgm:pt modelId="{945A8B3E-6E28-49E5-88D7-191510E320B7}" type="sibTrans" cxnId="{33AF8868-C49C-45B0-A333-DCB773A65E06}">
      <dgm:prSet/>
      <dgm:spPr/>
      <dgm:t>
        <a:bodyPr/>
        <a:lstStyle/>
        <a:p>
          <a:endParaRPr lang="en-US"/>
        </a:p>
      </dgm:t>
    </dgm:pt>
    <dgm:pt modelId="{F4E8040E-C357-4622-AFC9-71364DB79BDF}">
      <dgm:prSet custT="1"/>
      <dgm:spPr/>
      <dgm:t>
        <a:bodyPr/>
        <a:lstStyle/>
        <a:p>
          <a:pPr>
            <a:lnSpc>
              <a:spcPct val="100000"/>
            </a:lnSpc>
            <a:defRPr b="1"/>
          </a:pPr>
          <a:r>
            <a:rPr lang="en-US" sz="1400" b="0" i="0" dirty="0">
              <a:latin typeface="Times New Roman" panose="02020603050405020304" pitchFamily="18" charset="0"/>
              <a:ea typeface="Tahoma" panose="020B0604030504040204" pitchFamily="34" charset="0"/>
              <a:cs typeface="Times New Roman" panose="02020603050405020304" pitchFamily="18" charset="0"/>
            </a:rPr>
            <a:t>Immunotherapy can treat many different types of cancer, including advanced cancer, cancer that hasn't responded to other treatments, and cancer that has come back. The effectiveness of immunotherapy depends on the type and stage of cancer. </a:t>
          </a:r>
          <a:endParaRPr lang="en-US" sz="1400" dirty="0">
            <a:latin typeface="Times New Roman" panose="02020603050405020304" pitchFamily="18" charset="0"/>
            <a:ea typeface="Tahoma" panose="020B0604030504040204" pitchFamily="34" charset="0"/>
            <a:cs typeface="Times New Roman" panose="02020603050405020304" pitchFamily="18" charset="0"/>
          </a:endParaRPr>
        </a:p>
      </dgm:t>
    </dgm:pt>
    <dgm:pt modelId="{E3BF4C06-5298-415C-A851-3307353BCB04}" type="parTrans" cxnId="{E5A6499B-BBE3-48A9-A014-5351704250B3}">
      <dgm:prSet/>
      <dgm:spPr/>
      <dgm:t>
        <a:bodyPr/>
        <a:lstStyle/>
        <a:p>
          <a:endParaRPr lang="en-US"/>
        </a:p>
      </dgm:t>
    </dgm:pt>
    <dgm:pt modelId="{A606C84F-8D85-4A97-BCC8-F1C42AEA5AF3}" type="sibTrans" cxnId="{E5A6499B-BBE3-48A9-A014-5351704250B3}">
      <dgm:prSet/>
      <dgm:spPr/>
      <dgm:t>
        <a:bodyPr/>
        <a:lstStyle/>
        <a:p>
          <a:endParaRPr lang="en-US"/>
        </a:p>
      </dgm:t>
    </dgm:pt>
    <dgm:pt modelId="{40FD7FC1-ACA2-4432-ADCB-48AC3C3828AA}">
      <dgm:prSet custT="1"/>
      <dgm:spPr/>
      <dgm:t>
        <a:bodyPr/>
        <a:lstStyle/>
        <a:p>
          <a:pPr>
            <a:lnSpc>
              <a:spcPct val="100000"/>
            </a:lnSpc>
            <a:defRPr b="1"/>
          </a:pPr>
          <a:r>
            <a:rPr lang="en-US" sz="1400" b="1" i="0" dirty="0">
              <a:latin typeface="Times New Roman" panose="02020603050405020304" pitchFamily="18" charset="0"/>
              <a:ea typeface="Tahoma" panose="020B0604030504040204" pitchFamily="34" charset="0"/>
              <a:cs typeface="Times New Roman" panose="02020603050405020304" pitchFamily="18" charset="0"/>
            </a:rPr>
            <a:t>There are five types of immunotherapy, including: </a:t>
          </a:r>
          <a:endParaRPr lang="en-US" sz="1400" dirty="0">
            <a:latin typeface="Times New Roman" panose="02020603050405020304" pitchFamily="18" charset="0"/>
            <a:ea typeface="Tahoma" panose="020B0604030504040204" pitchFamily="34" charset="0"/>
            <a:cs typeface="Times New Roman" panose="02020603050405020304" pitchFamily="18" charset="0"/>
          </a:endParaRPr>
        </a:p>
      </dgm:t>
    </dgm:pt>
    <dgm:pt modelId="{094546A7-2AFA-4C6E-B5C1-32596EF85464}" type="parTrans" cxnId="{64F6D0C1-9BA6-400D-A01B-95E87223D78D}">
      <dgm:prSet/>
      <dgm:spPr/>
      <dgm:t>
        <a:bodyPr/>
        <a:lstStyle/>
        <a:p>
          <a:endParaRPr lang="en-US"/>
        </a:p>
      </dgm:t>
    </dgm:pt>
    <dgm:pt modelId="{99D3920D-2778-40FD-A080-31DE855A04FD}" type="sibTrans" cxnId="{64F6D0C1-9BA6-400D-A01B-95E87223D78D}">
      <dgm:prSet/>
      <dgm:spPr/>
      <dgm:t>
        <a:bodyPr/>
        <a:lstStyle/>
        <a:p>
          <a:endParaRPr lang="en-US"/>
        </a:p>
      </dgm:t>
    </dgm:pt>
    <dgm:pt modelId="{D9C55BAD-69EE-4950-A08B-BF741C779921}">
      <dgm:prSet custT="1"/>
      <dgm:spPr/>
      <dgm:t>
        <a:bodyPr/>
        <a:lstStyle/>
        <a:p>
          <a:pPr>
            <a:lnSpc>
              <a:spcPct val="100000"/>
            </a:lnSpc>
          </a:pPr>
          <a:r>
            <a:rPr lang="en-US" sz="1400" b="0" i="0" dirty="0">
              <a:latin typeface="Times New Roman" panose="02020603050405020304" pitchFamily="18" charset="0"/>
              <a:ea typeface="Tahoma" panose="020B0604030504040204" pitchFamily="34" charset="0"/>
              <a:cs typeface="Times New Roman" panose="02020603050405020304" pitchFamily="18" charset="0"/>
            </a:rPr>
            <a:t>Checkpoint inhibitors</a:t>
          </a:r>
          <a:endParaRPr lang="en-US" sz="1400" dirty="0">
            <a:latin typeface="Times New Roman" panose="02020603050405020304" pitchFamily="18" charset="0"/>
            <a:ea typeface="Tahoma" panose="020B0604030504040204" pitchFamily="34" charset="0"/>
            <a:cs typeface="Times New Roman" panose="02020603050405020304" pitchFamily="18" charset="0"/>
          </a:endParaRPr>
        </a:p>
      </dgm:t>
    </dgm:pt>
    <dgm:pt modelId="{B49B4E36-0C87-4F53-A780-2569D96A83F2}" type="parTrans" cxnId="{2AC10FC4-94C1-41AB-991A-8B175B043574}">
      <dgm:prSet/>
      <dgm:spPr/>
      <dgm:t>
        <a:bodyPr/>
        <a:lstStyle/>
        <a:p>
          <a:endParaRPr lang="en-US"/>
        </a:p>
      </dgm:t>
    </dgm:pt>
    <dgm:pt modelId="{E240EFDE-AD62-48C9-89CC-F2D20429D6B3}" type="sibTrans" cxnId="{2AC10FC4-94C1-41AB-991A-8B175B043574}">
      <dgm:prSet/>
      <dgm:spPr/>
      <dgm:t>
        <a:bodyPr/>
        <a:lstStyle/>
        <a:p>
          <a:endParaRPr lang="en-US"/>
        </a:p>
      </dgm:t>
    </dgm:pt>
    <dgm:pt modelId="{3C2205D3-F4E6-4CCA-B7DA-A6AF8C049A95}">
      <dgm:prSet custT="1"/>
      <dgm:spPr/>
      <dgm:t>
        <a:bodyPr/>
        <a:lstStyle/>
        <a:p>
          <a:pPr>
            <a:lnSpc>
              <a:spcPct val="100000"/>
            </a:lnSpc>
          </a:pPr>
          <a:r>
            <a:rPr lang="en-US" sz="1400" b="0" i="0" dirty="0">
              <a:latin typeface="Times New Roman" panose="02020603050405020304" pitchFamily="18" charset="0"/>
              <a:ea typeface="Tahoma" panose="020B0604030504040204" pitchFamily="34" charset="0"/>
              <a:cs typeface="Times New Roman" panose="02020603050405020304" pitchFamily="18" charset="0"/>
            </a:rPr>
            <a:t>CAR-T therapy</a:t>
          </a:r>
          <a:endParaRPr lang="en-US" sz="1400" dirty="0">
            <a:latin typeface="Times New Roman" panose="02020603050405020304" pitchFamily="18" charset="0"/>
            <a:ea typeface="Tahoma" panose="020B0604030504040204" pitchFamily="34" charset="0"/>
            <a:cs typeface="Times New Roman" panose="02020603050405020304" pitchFamily="18" charset="0"/>
          </a:endParaRPr>
        </a:p>
      </dgm:t>
    </dgm:pt>
    <dgm:pt modelId="{5D64BDB2-ECD2-457B-92C5-19FEB36222F9}" type="parTrans" cxnId="{5B0F1865-4174-4973-A397-BA4A757633E1}">
      <dgm:prSet/>
      <dgm:spPr/>
      <dgm:t>
        <a:bodyPr/>
        <a:lstStyle/>
        <a:p>
          <a:endParaRPr lang="en-US"/>
        </a:p>
      </dgm:t>
    </dgm:pt>
    <dgm:pt modelId="{F0549CEC-13C8-4CB7-AAC3-F4F2302A54C2}" type="sibTrans" cxnId="{5B0F1865-4174-4973-A397-BA4A757633E1}">
      <dgm:prSet/>
      <dgm:spPr/>
      <dgm:t>
        <a:bodyPr/>
        <a:lstStyle/>
        <a:p>
          <a:endParaRPr lang="en-US"/>
        </a:p>
      </dgm:t>
    </dgm:pt>
    <dgm:pt modelId="{60DC5B24-2830-49D6-B375-DC1D33983802}">
      <dgm:prSet custT="1"/>
      <dgm:spPr/>
      <dgm:t>
        <a:bodyPr/>
        <a:lstStyle/>
        <a:p>
          <a:pPr>
            <a:lnSpc>
              <a:spcPct val="100000"/>
            </a:lnSpc>
          </a:pPr>
          <a:r>
            <a:rPr lang="en-US" sz="1400" b="0" i="0" dirty="0">
              <a:latin typeface="Times New Roman" panose="02020603050405020304" pitchFamily="18" charset="0"/>
              <a:ea typeface="Tahoma" panose="020B0604030504040204" pitchFamily="34" charset="0"/>
              <a:cs typeface="Times New Roman" panose="02020603050405020304" pitchFamily="18" charset="0"/>
            </a:rPr>
            <a:t>Cancer vaccines</a:t>
          </a:r>
          <a:endParaRPr lang="en-US" sz="1400" dirty="0">
            <a:latin typeface="Times New Roman" panose="02020603050405020304" pitchFamily="18" charset="0"/>
            <a:ea typeface="Tahoma" panose="020B0604030504040204" pitchFamily="34" charset="0"/>
            <a:cs typeface="Times New Roman" panose="02020603050405020304" pitchFamily="18" charset="0"/>
          </a:endParaRPr>
        </a:p>
      </dgm:t>
    </dgm:pt>
    <dgm:pt modelId="{05BB0EE2-1D6E-405A-9FF4-B07C5811AA38}" type="parTrans" cxnId="{701C896A-47ED-4350-8BF7-95ABF5A23EAE}">
      <dgm:prSet/>
      <dgm:spPr/>
      <dgm:t>
        <a:bodyPr/>
        <a:lstStyle/>
        <a:p>
          <a:endParaRPr lang="en-US"/>
        </a:p>
      </dgm:t>
    </dgm:pt>
    <dgm:pt modelId="{637C0546-750B-444F-8DAB-7B4A2CBB6C5F}" type="sibTrans" cxnId="{701C896A-47ED-4350-8BF7-95ABF5A23EAE}">
      <dgm:prSet/>
      <dgm:spPr/>
      <dgm:t>
        <a:bodyPr/>
        <a:lstStyle/>
        <a:p>
          <a:endParaRPr lang="en-US"/>
        </a:p>
      </dgm:t>
    </dgm:pt>
    <dgm:pt modelId="{659B7DE5-19D4-4EAA-B958-37419EBCA95C}">
      <dgm:prSet custT="1"/>
      <dgm:spPr/>
      <dgm:t>
        <a:bodyPr/>
        <a:lstStyle/>
        <a:p>
          <a:pPr>
            <a:lnSpc>
              <a:spcPct val="100000"/>
            </a:lnSpc>
          </a:pPr>
          <a:r>
            <a:rPr lang="en-US" sz="1400" b="0" i="0" dirty="0">
              <a:latin typeface="Times New Roman" panose="02020603050405020304" pitchFamily="18" charset="0"/>
              <a:ea typeface="Tahoma" panose="020B0604030504040204" pitchFamily="34" charset="0"/>
              <a:cs typeface="Times New Roman" panose="02020603050405020304" pitchFamily="18" charset="0"/>
            </a:rPr>
            <a:t>Monoclonal antibodies</a:t>
          </a:r>
        </a:p>
        <a:p>
          <a:pPr>
            <a:lnSpc>
              <a:spcPct val="100000"/>
            </a:lnSpc>
          </a:pPr>
          <a:r>
            <a:rPr lang="en-US" sz="1400" b="0" i="0" dirty="0">
              <a:latin typeface="Times New Roman" panose="02020603050405020304" pitchFamily="18" charset="0"/>
              <a:ea typeface="Tahoma" panose="020B0604030504040204" pitchFamily="34" charset="0"/>
              <a:cs typeface="Times New Roman" panose="02020603050405020304" pitchFamily="18" charset="0"/>
            </a:rPr>
            <a:t>Cytokine therapy</a:t>
          </a:r>
          <a:endParaRPr lang="en-US" sz="1400" dirty="0">
            <a:latin typeface="Times New Roman" panose="02020603050405020304" pitchFamily="18" charset="0"/>
            <a:ea typeface="Tahoma" panose="020B0604030504040204" pitchFamily="34" charset="0"/>
            <a:cs typeface="Times New Roman" panose="02020603050405020304" pitchFamily="18" charset="0"/>
          </a:endParaRPr>
        </a:p>
      </dgm:t>
    </dgm:pt>
    <dgm:pt modelId="{DDCC8C54-79BA-4574-B5D1-B6B4F93BFB70}" type="parTrans" cxnId="{C736D77F-8C71-4780-8FB0-2C8BC2EF63F3}">
      <dgm:prSet/>
      <dgm:spPr/>
      <dgm:t>
        <a:bodyPr/>
        <a:lstStyle/>
        <a:p>
          <a:endParaRPr lang="en-US"/>
        </a:p>
      </dgm:t>
    </dgm:pt>
    <dgm:pt modelId="{50AC97A3-E571-4B90-8731-8E73BF868A2E}" type="sibTrans" cxnId="{C736D77F-8C71-4780-8FB0-2C8BC2EF63F3}">
      <dgm:prSet/>
      <dgm:spPr/>
      <dgm:t>
        <a:bodyPr/>
        <a:lstStyle/>
        <a:p>
          <a:endParaRPr lang="en-US"/>
        </a:p>
      </dgm:t>
    </dgm:pt>
    <dgm:pt modelId="{44A0B2A8-08C4-4A76-BECF-B181663C4C12}">
      <dgm:prSet custT="1"/>
      <dgm:spPr/>
      <dgm:t>
        <a:bodyPr/>
        <a:lstStyle/>
        <a:p>
          <a:pPr>
            <a:lnSpc>
              <a:spcPct val="100000"/>
            </a:lnSpc>
            <a:defRPr b="1"/>
          </a:pPr>
          <a:r>
            <a:rPr lang="en-US" sz="1400" b="0" i="0">
              <a:latin typeface="Times New Roman" panose="02020603050405020304" pitchFamily="18" charset="0"/>
              <a:ea typeface="Tahoma" panose="020B0604030504040204" pitchFamily="34" charset="0"/>
              <a:cs typeface="Times New Roman" panose="02020603050405020304" pitchFamily="18" charset="0"/>
            </a:rPr>
            <a:t>Immunotherapy is currently recognized as the fourth modality in cancer therapy.</a:t>
          </a:r>
          <a:endParaRPr lang="en-US" sz="1400">
            <a:latin typeface="Times New Roman" panose="02020603050405020304" pitchFamily="18" charset="0"/>
            <a:ea typeface="Tahoma" panose="020B0604030504040204" pitchFamily="34" charset="0"/>
            <a:cs typeface="Times New Roman" panose="02020603050405020304" pitchFamily="18" charset="0"/>
          </a:endParaRPr>
        </a:p>
      </dgm:t>
    </dgm:pt>
    <dgm:pt modelId="{C9968BDF-AF71-4843-BB57-73C4C6F3D683}" type="parTrans" cxnId="{3DC39D60-ADF2-42E2-978C-A355151DE839}">
      <dgm:prSet/>
      <dgm:spPr/>
      <dgm:t>
        <a:bodyPr/>
        <a:lstStyle/>
        <a:p>
          <a:endParaRPr lang="en-US"/>
        </a:p>
      </dgm:t>
    </dgm:pt>
    <dgm:pt modelId="{C22E9F38-B654-4AFE-B8E5-F52DC8CDD360}" type="sibTrans" cxnId="{3DC39D60-ADF2-42E2-978C-A355151DE839}">
      <dgm:prSet/>
      <dgm:spPr/>
      <dgm:t>
        <a:bodyPr/>
        <a:lstStyle/>
        <a:p>
          <a:endParaRPr lang="en-US"/>
        </a:p>
      </dgm:t>
    </dgm:pt>
    <dgm:pt modelId="{5FE52709-D4B6-4D9E-8189-4134BD9D8304}">
      <dgm:prSet custT="1"/>
      <dgm:spPr/>
      <dgm:t>
        <a:bodyPr/>
        <a:lstStyle/>
        <a:p>
          <a:pPr>
            <a:lnSpc>
              <a:spcPct val="100000"/>
            </a:lnSpc>
            <a:defRPr b="1"/>
          </a:pPr>
          <a:r>
            <a:rPr lang="en-US" sz="1400" b="0" i="0" dirty="0">
              <a:latin typeface="Times New Roman" panose="02020603050405020304" pitchFamily="18" charset="0"/>
              <a:ea typeface="Tahoma" panose="020B0604030504040204" pitchFamily="34" charset="0"/>
              <a:cs typeface="Times New Roman" panose="02020603050405020304" pitchFamily="18" charset="0"/>
            </a:rPr>
            <a:t>Immunotherapy can cause inflammatory and autoimmune complications, which can affect any part of the body. These complications most frequently affect the skin, colon, endocrine organs, liver, joints, and lungs. </a:t>
          </a:r>
        </a:p>
        <a:p>
          <a:pPr>
            <a:lnSpc>
              <a:spcPct val="100000"/>
            </a:lnSpc>
            <a:defRPr b="1"/>
          </a:pPr>
          <a:endParaRPr lang="en-US" sz="1400" b="0" i="0" dirty="0">
            <a:latin typeface="Times New Roman" panose="02020603050405020304" pitchFamily="18" charset="0"/>
            <a:ea typeface="Tahoma" panose="020B0604030504040204" pitchFamily="34" charset="0"/>
            <a:cs typeface="Times New Roman" panose="02020603050405020304" pitchFamily="18" charset="0"/>
          </a:endParaRPr>
        </a:p>
        <a:p>
          <a:pPr>
            <a:lnSpc>
              <a:spcPct val="100000"/>
            </a:lnSpc>
            <a:defRPr b="1"/>
          </a:pPr>
          <a:r>
            <a:rPr lang="en-US" sz="1400" b="1" i="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What is the solution for this drawback?</a:t>
          </a:r>
          <a:br>
            <a:rPr lang="en-US" sz="1400" b="0" i="0" dirty="0">
              <a:latin typeface="Times New Roman" panose="02020603050405020304" pitchFamily="18" charset="0"/>
              <a:ea typeface="Tahoma" panose="020B0604030504040204" pitchFamily="34" charset="0"/>
              <a:cs typeface="Times New Roman" panose="02020603050405020304" pitchFamily="18" charset="0"/>
            </a:rPr>
          </a:br>
          <a:endParaRPr lang="en-US" sz="1400" dirty="0">
            <a:latin typeface="Times New Roman" panose="02020603050405020304" pitchFamily="18" charset="0"/>
            <a:ea typeface="Tahoma" panose="020B0604030504040204" pitchFamily="34" charset="0"/>
            <a:cs typeface="Times New Roman" panose="02020603050405020304" pitchFamily="18" charset="0"/>
          </a:endParaRPr>
        </a:p>
      </dgm:t>
    </dgm:pt>
    <dgm:pt modelId="{3060BB5B-005B-4254-8C5F-E86BC86BA8B8}" type="parTrans" cxnId="{C2094970-BE6D-445C-8E00-B92D7AD99248}">
      <dgm:prSet/>
      <dgm:spPr/>
      <dgm:t>
        <a:bodyPr/>
        <a:lstStyle/>
        <a:p>
          <a:endParaRPr lang="en-US"/>
        </a:p>
      </dgm:t>
    </dgm:pt>
    <dgm:pt modelId="{6064648D-E7FE-431F-BDD4-E841286EDF77}" type="sibTrans" cxnId="{C2094970-BE6D-445C-8E00-B92D7AD99248}">
      <dgm:prSet/>
      <dgm:spPr/>
      <dgm:t>
        <a:bodyPr/>
        <a:lstStyle/>
        <a:p>
          <a:endParaRPr lang="en-US"/>
        </a:p>
      </dgm:t>
    </dgm:pt>
    <dgm:pt modelId="{0FBAAB0C-B674-46F0-ADF6-ED10A8845512}" type="pres">
      <dgm:prSet presAssocID="{1D910366-7B4C-4C45-93ED-05BFACA888E0}" presName="root" presStyleCnt="0">
        <dgm:presLayoutVars>
          <dgm:dir/>
          <dgm:resizeHandles val="exact"/>
        </dgm:presLayoutVars>
      </dgm:prSet>
      <dgm:spPr/>
    </dgm:pt>
    <dgm:pt modelId="{D1B4F8AB-9B0C-4028-A243-3E38FCB53643}" type="pres">
      <dgm:prSet presAssocID="{4BB8D946-420E-4117-8303-1223D68CE656}" presName="compNode" presStyleCnt="0"/>
      <dgm:spPr/>
    </dgm:pt>
    <dgm:pt modelId="{0321A334-CD3B-4514-AE94-D6C9EE98965C}" type="pres">
      <dgm:prSet presAssocID="{4BB8D946-420E-4117-8303-1223D68CE65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edle"/>
        </a:ext>
      </dgm:extLst>
    </dgm:pt>
    <dgm:pt modelId="{EF232DA7-FE48-40BA-A1D7-A4105AFFAF19}" type="pres">
      <dgm:prSet presAssocID="{4BB8D946-420E-4117-8303-1223D68CE656}" presName="iconSpace" presStyleCnt="0"/>
      <dgm:spPr/>
    </dgm:pt>
    <dgm:pt modelId="{AF7C8AD1-4EE1-4050-99C0-9115C52F5BF3}" type="pres">
      <dgm:prSet presAssocID="{4BB8D946-420E-4117-8303-1223D68CE656}" presName="parTx" presStyleLbl="revTx" presStyleIdx="0" presStyleCnt="10">
        <dgm:presLayoutVars>
          <dgm:chMax val="0"/>
          <dgm:chPref val="0"/>
        </dgm:presLayoutVars>
      </dgm:prSet>
      <dgm:spPr/>
    </dgm:pt>
    <dgm:pt modelId="{E7F6225A-CF1D-4ED6-BF01-AEFE062FB8C8}" type="pres">
      <dgm:prSet presAssocID="{4BB8D946-420E-4117-8303-1223D68CE656}" presName="txSpace" presStyleCnt="0"/>
      <dgm:spPr/>
    </dgm:pt>
    <dgm:pt modelId="{AD9B3AB7-F69F-423F-8795-998279C72BF1}" type="pres">
      <dgm:prSet presAssocID="{4BB8D946-420E-4117-8303-1223D68CE656}" presName="desTx" presStyleLbl="revTx" presStyleIdx="1" presStyleCnt="10">
        <dgm:presLayoutVars/>
      </dgm:prSet>
      <dgm:spPr/>
    </dgm:pt>
    <dgm:pt modelId="{2CB67D97-BF43-4DF3-84F1-D9516D969FD7}" type="pres">
      <dgm:prSet presAssocID="{945A8B3E-6E28-49E5-88D7-191510E320B7}" presName="sibTrans" presStyleCnt="0"/>
      <dgm:spPr/>
    </dgm:pt>
    <dgm:pt modelId="{7B0ED70E-BAB2-4386-821A-C024462C5516}" type="pres">
      <dgm:prSet presAssocID="{F4E8040E-C357-4622-AFC9-71364DB79BDF}" presName="compNode" presStyleCnt="0"/>
      <dgm:spPr/>
    </dgm:pt>
    <dgm:pt modelId="{35F8EAB7-DD2D-4F52-9D07-D7BF16DF0B0C}" type="pres">
      <dgm:prSet presAssocID="{F4E8040E-C357-4622-AFC9-71364DB79BD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NA"/>
        </a:ext>
      </dgm:extLst>
    </dgm:pt>
    <dgm:pt modelId="{94E42DF7-8577-4A64-9BB7-803CBEA583B0}" type="pres">
      <dgm:prSet presAssocID="{F4E8040E-C357-4622-AFC9-71364DB79BDF}" presName="iconSpace" presStyleCnt="0"/>
      <dgm:spPr/>
    </dgm:pt>
    <dgm:pt modelId="{4BE2B952-A005-46EC-A651-311FEFFBCADF}" type="pres">
      <dgm:prSet presAssocID="{F4E8040E-C357-4622-AFC9-71364DB79BDF}" presName="parTx" presStyleLbl="revTx" presStyleIdx="2" presStyleCnt="10">
        <dgm:presLayoutVars>
          <dgm:chMax val="0"/>
          <dgm:chPref val="0"/>
        </dgm:presLayoutVars>
      </dgm:prSet>
      <dgm:spPr/>
    </dgm:pt>
    <dgm:pt modelId="{14B8DA75-5F48-4D9C-958B-1CE64E5C4205}" type="pres">
      <dgm:prSet presAssocID="{F4E8040E-C357-4622-AFC9-71364DB79BDF}" presName="txSpace" presStyleCnt="0"/>
      <dgm:spPr/>
    </dgm:pt>
    <dgm:pt modelId="{D5BA1F31-3853-4CD2-AE63-0327F5C31B0B}" type="pres">
      <dgm:prSet presAssocID="{F4E8040E-C357-4622-AFC9-71364DB79BDF}" presName="desTx" presStyleLbl="revTx" presStyleIdx="3" presStyleCnt="10">
        <dgm:presLayoutVars/>
      </dgm:prSet>
      <dgm:spPr/>
    </dgm:pt>
    <dgm:pt modelId="{7FCCD390-303B-47BC-AB73-FA8D88C46434}" type="pres">
      <dgm:prSet presAssocID="{A606C84F-8D85-4A97-BCC8-F1C42AEA5AF3}" presName="sibTrans" presStyleCnt="0"/>
      <dgm:spPr/>
    </dgm:pt>
    <dgm:pt modelId="{73A323B2-91A9-4A08-A792-89F4B8AC870D}" type="pres">
      <dgm:prSet presAssocID="{40FD7FC1-ACA2-4432-ADCB-48AC3C3828AA}" presName="compNode" presStyleCnt="0"/>
      <dgm:spPr/>
    </dgm:pt>
    <dgm:pt modelId="{1134435A-6C42-4042-B700-77F9408026D1}" type="pres">
      <dgm:prSet presAssocID="{40FD7FC1-ACA2-4432-ADCB-48AC3C3828AA}" presName="iconRect" presStyleLbl="node1" presStyleIdx="2" presStyleCnt="5"/>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Kidney"/>
        </a:ext>
      </dgm:extLst>
    </dgm:pt>
    <dgm:pt modelId="{141566F2-688E-42D9-AA38-043586D91556}" type="pres">
      <dgm:prSet presAssocID="{40FD7FC1-ACA2-4432-ADCB-48AC3C3828AA}" presName="iconSpace" presStyleCnt="0"/>
      <dgm:spPr/>
    </dgm:pt>
    <dgm:pt modelId="{E36D94A3-6073-45BA-9DF2-3DFFE3F47DEB}" type="pres">
      <dgm:prSet presAssocID="{40FD7FC1-ACA2-4432-ADCB-48AC3C3828AA}" presName="parTx" presStyleLbl="revTx" presStyleIdx="4" presStyleCnt="10">
        <dgm:presLayoutVars>
          <dgm:chMax val="0"/>
          <dgm:chPref val="0"/>
        </dgm:presLayoutVars>
      </dgm:prSet>
      <dgm:spPr/>
    </dgm:pt>
    <dgm:pt modelId="{D6F5398B-681D-4EDC-99EE-E26B3A120931}" type="pres">
      <dgm:prSet presAssocID="{40FD7FC1-ACA2-4432-ADCB-48AC3C3828AA}" presName="txSpace" presStyleCnt="0"/>
      <dgm:spPr/>
    </dgm:pt>
    <dgm:pt modelId="{2703700B-3213-4442-B2AD-461AE9AC2EFE}" type="pres">
      <dgm:prSet presAssocID="{40FD7FC1-ACA2-4432-ADCB-48AC3C3828AA}" presName="desTx" presStyleLbl="revTx" presStyleIdx="5" presStyleCnt="10" custLinFactY="-1658" custLinFactNeighborX="-1766" custLinFactNeighborY="-100000">
        <dgm:presLayoutVars/>
      </dgm:prSet>
      <dgm:spPr/>
    </dgm:pt>
    <dgm:pt modelId="{E1C7757A-6877-4269-8FCC-575476F5C759}" type="pres">
      <dgm:prSet presAssocID="{99D3920D-2778-40FD-A080-31DE855A04FD}" presName="sibTrans" presStyleCnt="0"/>
      <dgm:spPr/>
    </dgm:pt>
    <dgm:pt modelId="{4B6A7DD8-E536-40A1-AE79-48CCD244934F}" type="pres">
      <dgm:prSet presAssocID="{44A0B2A8-08C4-4A76-BECF-B181663C4C12}" presName="compNode" presStyleCnt="0"/>
      <dgm:spPr/>
    </dgm:pt>
    <dgm:pt modelId="{AC12AAA2-17D5-4347-BDB4-5E7498CEB5A1}" type="pres">
      <dgm:prSet presAssocID="{44A0B2A8-08C4-4A76-BECF-B181663C4C1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V"/>
        </a:ext>
      </dgm:extLst>
    </dgm:pt>
    <dgm:pt modelId="{21B69C25-80AC-4578-A894-6F5C1D1D239E}" type="pres">
      <dgm:prSet presAssocID="{44A0B2A8-08C4-4A76-BECF-B181663C4C12}" presName="iconSpace" presStyleCnt="0"/>
      <dgm:spPr/>
    </dgm:pt>
    <dgm:pt modelId="{9F3C898F-227E-46A5-A9E3-AC2D4DBC1AC3}" type="pres">
      <dgm:prSet presAssocID="{44A0B2A8-08C4-4A76-BECF-B181663C4C12}" presName="parTx" presStyleLbl="revTx" presStyleIdx="6" presStyleCnt="10">
        <dgm:presLayoutVars>
          <dgm:chMax val="0"/>
          <dgm:chPref val="0"/>
        </dgm:presLayoutVars>
      </dgm:prSet>
      <dgm:spPr/>
    </dgm:pt>
    <dgm:pt modelId="{F5519891-07AA-46DF-9C59-6BCA2B4DD598}" type="pres">
      <dgm:prSet presAssocID="{44A0B2A8-08C4-4A76-BECF-B181663C4C12}" presName="txSpace" presStyleCnt="0"/>
      <dgm:spPr/>
    </dgm:pt>
    <dgm:pt modelId="{716FEDCC-81C7-44B0-AEAC-DD5C70E8062C}" type="pres">
      <dgm:prSet presAssocID="{44A0B2A8-08C4-4A76-BECF-B181663C4C12}" presName="desTx" presStyleLbl="revTx" presStyleIdx="7" presStyleCnt="10">
        <dgm:presLayoutVars/>
      </dgm:prSet>
      <dgm:spPr/>
    </dgm:pt>
    <dgm:pt modelId="{47D2493E-00AC-4356-9866-6804F1CF3817}" type="pres">
      <dgm:prSet presAssocID="{C22E9F38-B654-4AFE-B8E5-F52DC8CDD360}" presName="sibTrans" presStyleCnt="0"/>
      <dgm:spPr/>
    </dgm:pt>
    <dgm:pt modelId="{7B8745A6-C365-474A-9883-52168E66FEA2}" type="pres">
      <dgm:prSet presAssocID="{5FE52709-D4B6-4D9E-8189-4134BD9D8304}" presName="compNode" presStyleCnt="0"/>
      <dgm:spPr/>
    </dgm:pt>
    <dgm:pt modelId="{7AC372F5-B391-4DC8-BB59-1146DBEF874E}" type="pres">
      <dgm:prSet presAssocID="{5FE52709-D4B6-4D9E-8189-4134BD9D830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Lst>
          </a:blip>
          <a:srcRect/>
          <a:stretch>
            <a:fillRect/>
          </a:stretch>
        </a:blipFill>
        <a:ln>
          <a:noFill/>
        </a:ln>
      </dgm:spPr>
    </dgm:pt>
    <dgm:pt modelId="{B9DD13C8-CACD-4275-8130-285810B99B17}" type="pres">
      <dgm:prSet presAssocID="{5FE52709-D4B6-4D9E-8189-4134BD9D8304}" presName="iconSpace" presStyleCnt="0"/>
      <dgm:spPr/>
    </dgm:pt>
    <dgm:pt modelId="{782BF9A1-777D-4693-A0C4-591AF5B11A46}" type="pres">
      <dgm:prSet presAssocID="{5FE52709-D4B6-4D9E-8189-4134BD9D8304}" presName="parTx" presStyleLbl="revTx" presStyleIdx="8" presStyleCnt="10">
        <dgm:presLayoutVars>
          <dgm:chMax val="0"/>
          <dgm:chPref val="0"/>
        </dgm:presLayoutVars>
      </dgm:prSet>
      <dgm:spPr/>
    </dgm:pt>
    <dgm:pt modelId="{5F31E3CB-3AA3-4DDC-AA18-E114AF431B4B}" type="pres">
      <dgm:prSet presAssocID="{5FE52709-D4B6-4D9E-8189-4134BD9D8304}" presName="txSpace" presStyleCnt="0"/>
      <dgm:spPr/>
    </dgm:pt>
    <dgm:pt modelId="{ECAE2CE1-633B-40DD-98FF-309070456B11}" type="pres">
      <dgm:prSet presAssocID="{5FE52709-D4B6-4D9E-8189-4134BD9D8304}" presName="desTx" presStyleLbl="revTx" presStyleIdx="9" presStyleCnt="10">
        <dgm:presLayoutVars/>
      </dgm:prSet>
      <dgm:spPr/>
    </dgm:pt>
  </dgm:ptLst>
  <dgm:cxnLst>
    <dgm:cxn modelId="{3DC39D60-ADF2-42E2-978C-A355151DE839}" srcId="{1D910366-7B4C-4C45-93ED-05BFACA888E0}" destId="{44A0B2A8-08C4-4A76-BECF-B181663C4C12}" srcOrd="3" destOrd="0" parTransId="{C9968BDF-AF71-4843-BB57-73C4C6F3D683}" sibTransId="{C22E9F38-B654-4AFE-B8E5-F52DC8CDD360}"/>
    <dgm:cxn modelId="{5B0F1865-4174-4973-A397-BA4A757633E1}" srcId="{40FD7FC1-ACA2-4432-ADCB-48AC3C3828AA}" destId="{3C2205D3-F4E6-4CCA-B7DA-A6AF8C049A95}" srcOrd="1" destOrd="0" parTransId="{5D64BDB2-ECD2-457B-92C5-19FEB36222F9}" sibTransId="{F0549CEC-13C8-4CB7-AAC3-F4F2302A54C2}"/>
    <dgm:cxn modelId="{E8F92F45-D873-4B6A-940C-2DE1FEEEA36F}" type="presOf" srcId="{F4E8040E-C357-4622-AFC9-71364DB79BDF}" destId="{4BE2B952-A005-46EC-A651-311FEFFBCADF}" srcOrd="0" destOrd="0" presId="urn:microsoft.com/office/officeart/2018/2/layout/IconLabelDescriptionList"/>
    <dgm:cxn modelId="{49067968-49D2-4E14-A7A3-9420F15D7769}" type="presOf" srcId="{3C2205D3-F4E6-4CCA-B7DA-A6AF8C049A95}" destId="{2703700B-3213-4442-B2AD-461AE9AC2EFE}" srcOrd="0" destOrd="1" presId="urn:microsoft.com/office/officeart/2018/2/layout/IconLabelDescriptionList"/>
    <dgm:cxn modelId="{33AF8868-C49C-45B0-A333-DCB773A65E06}" srcId="{1D910366-7B4C-4C45-93ED-05BFACA888E0}" destId="{4BB8D946-420E-4117-8303-1223D68CE656}" srcOrd="0" destOrd="0" parTransId="{1C2A178D-1A74-4B27-9855-E0161432654B}" sibTransId="{945A8B3E-6E28-49E5-88D7-191510E320B7}"/>
    <dgm:cxn modelId="{BFCFD468-6747-428C-83BB-BFC4A94016DE}" type="presOf" srcId="{60DC5B24-2830-49D6-B375-DC1D33983802}" destId="{2703700B-3213-4442-B2AD-461AE9AC2EFE}" srcOrd="0" destOrd="2" presId="urn:microsoft.com/office/officeart/2018/2/layout/IconLabelDescriptionList"/>
    <dgm:cxn modelId="{701C896A-47ED-4350-8BF7-95ABF5A23EAE}" srcId="{40FD7FC1-ACA2-4432-ADCB-48AC3C3828AA}" destId="{60DC5B24-2830-49D6-B375-DC1D33983802}" srcOrd="2" destOrd="0" parTransId="{05BB0EE2-1D6E-405A-9FF4-B07C5811AA38}" sibTransId="{637C0546-750B-444F-8DAB-7B4A2CBB6C5F}"/>
    <dgm:cxn modelId="{B1FB5E6D-F7B8-44BF-A8DC-AA8F03636649}" type="presOf" srcId="{659B7DE5-19D4-4EAA-B958-37419EBCA95C}" destId="{2703700B-3213-4442-B2AD-461AE9AC2EFE}" srcOrd="0" destOrd="3" presId="urn:microsoft.com/office/officeart/2018/2/layout/IconLabelDescriptionList"/>
    <dgm:cxn modelId="{C2094970-BE6D-445C-8E00-B92D7AD99248}" srcId="{1D910366-7B4C-4C45-93ED-05BFACA888E0}" destId="{5FE52709-D4B6-4D9E-8189-4134BD9D8304}" srcOrd="4" destOrd="0" parTransId="{3060BB5B-005B-4254-8C5F-E86BC86BA8B8}" sibTransId="{6064648D-E7FE-431F-BDD4-E841286EDF77}"/>
    <dgm:cxn modelId="{C736D77F-8C71-4780-8FB0-2C8BC2EF63F3}" srcId="{40FD7FC1-ACA2-4432-ADCB-48AC3C3828AA}" destId="{659B7DE5-19D4-4EAA-B958-37419EBCA95C}" srcOrd="3" destOrd="0" parTransId="{DDCC8C54-79BA-4574-B5D1-B6B4F93BFB70}" sibTransId="{50AC97A3-E571-4B90-8731-8E73BF868A2E}"/>
    <dgm:cxn modelId="{767D908B-4A4D-4052-8C14-6C9780BD13F7}" type="presOf" srcId="{40FD7FC1-ACA2-4432-ADCB-48AC3C3828AA}" destId="{E36D94A3-6073-45BA-9DF2-3DFFE3F47DEB}" srcOrd="0" destOrd="0" presId="urn:microsoft.com/office/officeart/2018/2/layout/IconLabelDescriptionList"/>
    <dgm:cxn modelId="{4C62EF8E-53CF-477B-B0B5-DD842F6E3515}" type="presOf" srcId="{44A0B2A8-08C4-4A76-BECF-B181663C4C12}" destId="{9F3C898F-227E-46A5-A9E3-AC2D4DBC1AC3}" srcOrd="0" destOrd="0" presId="urn:microsoft.com/office/officeart/2018/2/layout/IconLabelDescriptionList"/>
    <dgm:cxn modelId="{E5A6499B-BBE3-48A9-A014-5351704250B3}" srcId="{1D910366-7B4C-4C45-93ED-05BFACA888E0}" destId="{F4E8040E-C357-4622-AFC9-71364DB79BDF}" srcOrd="1" destOrd="0" parTransId="{E3BF4C06-5298-415C-A851-3307353BCB04}" sibTransId="{A606C84F-8D85-4A97-BCC8-F1C42AEA5AF3}"/>
    <dgm:cxn modelId="{A5813F9E-C3C7-4265-9375-073A53279212}" type="presOf" srcId="{5FE52709-D4B6-4D9E-8189-4134BD9D8304}" destId="{782BF9A1-777D-4693-A0C4-591AF5B11A46}" srcOrd="0" destOrd="0" presId="urn:microsoft.com/office/officeart/2018/2/layout/IconLabelDescriptionList"/>
    <dgm:cxn modelId="{32B46DC1-B3CE-4EB8-9083-4C2FC685C4FD}" type="presOf" srcId="{D9C55BAD-69EE-4950-A08B-BF741C779921}" destId="{2703700B-3213-4442-B2AD-461AE9AC2EFE}" srcOrd="0" destOrd="0" presId="urn:microsoft.com/office/officeart/2018/2/layout/IconLabelDescriptionList"/>
    <dgm:cxn modelId="{64F6D0C1-9BA6-400D-A01B-95E87223D78D}" srcId="{1D910366-7B4C-4C45-93ED-05BFACA888E0}" destId="{40FD7FC1-ACA2-4432-ADCB-48AC3C3828AA}" srcOrd="2" destOrd="0" parTransId="{094546A7-2AFA-4C6E-B5C1-32596EF85464}" sibTransId="{99D3920D-2778-40FD-A080-31DE855A04FD}"/>
    <dgm:cxn modelId="{2AC10FC4-94C1-41AB-991A-8B175B043574}" srcId="{40FD7FC1-ACA2-4432-ADCB-48AC3C3828AA}" destId="{D9C55BAD-69EE-4950-A08B-BF741C779921}" srcOrd="0" destOrd="0" parTransId="{B49B4E36-0C87-4F53-A780-2569D96A83F2}" sibTransId="{E240EFDE-AD62-48C9-89CC-F2D20429D6B3}"/>
    <dgm:cxn modelId="{8235D1C8-B739-4F37-AD1F-55046891CF46}" type="presOf" srcId="{1D910366-7B4C-4C45-93ED-05BFACA888E0}" destId="{0FBAAB0C-B674-46F0-ADF6-ED10A8845512}" srcOrd="0" destOrd="0" presId="urn:microsoft.com/office/officeart/2018/2/layout/IconLabelDescriptionList"/>
    <dgm:cxn modelId="{B06FA7E5-6C6E-44A5-B910-3C389E30A7A3}" type="presOf" srcId="{4BB8D946-420E-4117-8303-1223D68CE656}" destId="{AF7C8AD1-4EE1-4050-99C0-9115C52F5BF3}" srcOrd="0" destOrd="0" presId="urn:microsoft.com/office/officeart/2018/2/layout/IconLabelDescriptionList"/>
    <dgm:cxn modelId="{B6856FF0-7688-4091-981B-26E3C6ED1A8B}" type="presParOf" srcId="{0FBAAB0C-B674-46F0-ADF6-ED10A8845512}" destId="{D1B4F8AB-9B0C-4028-A243-3E38FCB53643}" srcOrd="0" destOrd="0" presId="urn:microsoft.com/office/officeart/2018/2/layout/IconLabelDescriptionList"/>
    <dgm:cxn modelId="{30A84BFD-D901-4959-9578-AD985F532E3A}" type="presParOf" srcId="{D1B4F8AB-9B0C-4028-A243-3E38FCB53643}" destId="{0321A334-CD3B-4514-AE94-D6C9EE98965C}" srcOrd="0" destOrd="0" presId="urn:microsoft.com/office/officeart/2018/2/layout/IconLabelDescriptionList"/>
    <dgm:cxn modelId="{8E7E0095-222A-478A-86C9-EEB1F748A26D}" type="presParOf" srcId="{D1B4F8AB-9B0C-4028-A243-3E38FCB53643}" destId="{EF232DA7-FE48-40BA-A1D7-A4105AFFAF19}" srcOrd="1" destOrd="0" presId="urn:microsoft.com/office/officeart/2018/2/layout/IconLabelDescriptionList"/>
    <dgm:cxn modelId="{9858F40D-73E3-4E02-9157-347B0B1005D1}" type="presParOf" srcId="{D1B4F8AB-9B0C-4028-A243-3E38FCB53643}" destId="{AF7C8AD1-4EE1-4050-99C0-9115C52F5BF3}" srcOrd="2" destOrd="0" presId="urn:microsoft.com/office/officeart/2018/2/layout/IconLabelDescriptionList"/>
    <dgm:cxn modelId="{E2C9571F-DCAE-432D-833B-CD24757BE187}" type="presParOf" srcId="{D1B4F8AB-9B0C-4028-A243-3E38FCB53643}" destId="{E7F6225A-CF1D-4ED6-BF01-AEFE062FB8C8}" srcOrd="3" destOrd="0" presId="urn:microsoft.com/office/officeart/2018/2/layout/IconLabelDescriptionList"/>
    <dgm:cxn modelId="{494335FC-F3E6-4C27-875B-B3F30475F0A4}" type="presParOf" srcId="{D1B4F8AB-9B0C-4028-A243-3E38FCB53643}" destId="{AD9B3AB7-F69F-423F-8795-998279C72BF1}" srcOrd="4" destOrd="0" presId="urn:microsoft.com/office/officeart/2018/2/layout/IconLabelDescriptionList"/>
    <dgm:cxn modelId="{752282CB-DA79-4BCF-B484-84345F84B3DE}" type="presParOf" srcId="{0FBAAB0C-B674-46F0-ADF6-ED10A8845512}" destId="{2CB67D97-BF43-4DF3-84F1-D9516D969FD7}" srcOrd="1" destOrd="0" presId="urn:microsoft.com/office/officeart/2018/2/layout/IconLabelDescriptionList"/>
    <dgm:cxn modelId="{8FCCDC7D-03BD-49FB-8540-0A3B7B7C0747}" type="presParOf" srcId="{0FBAAB0C-B674-46F0-ADF6-ED10A8845512}" destId="{7B0ED70E-BAB2-4386-821A-C024462C5516}" srcOrd="2" destOrd="0" presId="urn:microsoft.com/office/officeart/2018/2/layout/IconLabelDescriptionList"/>
    <dgm:cxn modelId="{B03FAF95-F9B1-4D5A-AD3A-799CC0B8D080}" type="presParOf" srcId="{7B0ED70E-BAB2-4386-821A-C024462C5516}" destId="{35F8EAB7-DD2D-4F52-9D07-D7BF16DF0B0C}" srcOrd="0" destOrd="0" presId="urn:microsoft.com/office/officeart/2018/2/layout/IconLabelDescriptionList"/>
    <dgm:cxn modelId="{EE8D91BB-2921-4E0B-ADC6-719217AD535C}" type="presParOf" srcId="{7B0ED70E-BAB2-4386-821A-C024462C5516}" destId="{94E42DF7-8577-4A64-9BB7-803CBEA583B0}" srcOrd="1" destOrd="0" presId="urn:microsoft.com/office/officeart/2018/2/layout/IconLabelDescriptionList"/>
    <dgm:cxn modelId="{6A3C9F18-4EEA-43C9-A7E3-ED0ECE912FF7}" type="presParOf" srcId="{7B0ED70E-BAB2-4386-821A-C024462C5516}" destId="{4BE2B952-A005-46EC-A651-311FEFFBCADF}" srcOrd="2" destOrd="0" presId="urn:microsoft.com/office/officeart/2018/2/layout/IconLabelDescriptionList"/>
    <dgm:cxn modelId="{977753CB-801C-4C42-8558-578CDB2E8329}" type="presParOf" srcId="{7B0ED70E-BAB2-4386-821A-C024462C5516}" destId="{14B8DA75-5F48-4D9C-958B-1CE64E5C4205}" srcOrd="3" destOrd="0" presId="urn:microsoft.com/office/officeart/2018/2/layout/IconLabelDescriptionList"/>
    <dgm:cxn modelId="{D306D56D-ABD5-4E74-92DA-CE3E17599E26}" type="presParOf" srcId="{7B0ED70E-BAB2-4386-821A-C024462C5516}" destId="{D5BA1F31-3853-4CD2-AE63-0327F5C31B0B}" srcOrd="4" destOrd="0" presId="urn:microsoft.com/office/officeart/2018/2/layout/IconLabelDescriptionList"/>
    <dgm:cxn modelId="{5FB88EBB-F8D3-420E-AC12-E1976676E4C6}" type="presParOf" srcId="{0FBAAB0C-B674-46F0-ADF6-ED10A8845512}" destId="{7FCCD390-303B-47BC-AB73-FA8D88C46434}" srcOrd="3" destOrd="0" presId="urn:microsoft.com/office/officeart/2018/2/layout/IconLabelDescriptionList"/>
    <dgm:cxn modelId="{9502901C-0F93-427F-94E6-4E82193291BE}" type="presParOf" srcId="{0FBAAB0C-B674-46F0-ADF6-ED10A8845512}" destId="{73A323B2-91A9-4A08-A792-89F4B8AC870D}" srcOrd="4" destOrd="0" presId="urn:microsoft.com/office/officeart/2018/2/layout/IconLabelDescriptionList"/>
    <dgm:cxn modelId="{93861C7A-8FA3-499B-B592-D7F5B0DA72FF}" type="presParOf" srcId="{73A323B2-91A9-4A08-A792-89F4B8AC870D}" destId="{1134435A-6C42-4042-B700-77F9408026D1}" srcOrd="0" destOrd="0" presId="urn:microsoft.com/office/officeart/2018/2/layout/IconLabelDescriptionList"/>
    <dgm:cxn modelId="{883B692E-1B5D-4BEA-A42B-4330C7E94FA5}" type="presParOf" srcId="{73A323B2-91A9-4A08-A792-89F4B8AC870D}" destId="{141566F2-688E-42D9-AA38-043586D91556}" srcOrd="1" destOrd="0" presId="urn:microsoft.com/office/officeart/2018/2/layout/IconLabelDescriptionList"/>
    <dgm:cxn modelId="{DECEB0AC-A17E-44F3-BC05-7453A6DB727A}" type="presParOf" srcId="{73A323B2-91A9-4A08-A792-89F4B8AC870D}" destId="{E36D94A3-6073-45BA-9DF2-3DFFE3F47DEB}" srcOrd="2" destOrd="0" presId="urn:microsoft.com/office/officeart/2018/2/layout/IconLabelDescriptionList"/>
    <dgm:cxn modelId="{DCEF88D7-D888-4064-A18F-CB9FA7CDE2EB}" type="presParOf" srcId="{73A323B2-91A9-4A08-A792-89F4B8AC870D}" destId="{D6F5398B-681D-4EDC-99EE-E26B3A120931}" srcOrd="3" destOrd="0" presId="urn:microsoft.com/office/officeart/2018/2/layout/IconLabelDescriptionList"/>
    <dgm:cxn modelId="{C96A0786-4BB5-4E4F-BCAF-6F4E1558645A}" type="presParOf" srcId="{73A323B2-91A9-4A08-A792-89F4B8AC870D}" destId="{2703700B-3213-4442-B2AD-461AE9AC2EFE}" srcOrd="4" destOrd="0" presId="urn:microsoft.com/office/officeart/2018/2/layout/IconLabelDescriptionList"/>
    <dgm:cxn modelId="{7895D02B-918A-4F6F-93D0-A7F221F80D61}" type="presParOf" srcId="{0FBAAB0C-B674-46F0-ADF6-ED10A8845512}" destId="{E1C7757A-6877-4269-8FCC-575476F5C759}" srcOrd="5" destOrd="0" presId="urn:microsoft.com/office/officeart/2018/2/layout/IconLabelDescriptionList"/>
    <dgm:cxn modelId="{C766D68B-D885-4B44-933E-2BB5726725C3}" type="presParOf" srcId="{0FBAAB0C-B674-46F0-ADF6-ED10A8845512}" destId="{4B6A7DD8-E536-40A1-AE79-48CCD244934F}" srcOrd="6" destOrd="0" presId="urn:microsoft.com/office/officeart/2018/2/layout/IconLabelDescriptionList"/>
    <dgm:cxn modelId="{C99BAEAD-80F1-4456-991F-71402B67D0FF}" type="presParOf" srcId="{4B6A7DD8-E536-40A1-AE79-48CCD244934F}" destId="{AC12AAA2-17D5-4347-BDB4-5E7498CEB5A1}" srcOrd="0" destOrd="0" presId="urn:microsoft.com/office/officeart/2018/2/layout/IconLabelDescriptionList"/>
    <dgm:cxn modelId="{D1938FF2-B8A0-4401-A0A8-D041C94EE335}" type="presParOf" srcId="{4B6A7DD8-E536-40A1-AE79-48CCD244934F}" destId="{21B69C25-80AC-4578-A894-6F5C1D1D239E}" srcOrd="1" destOrd="0" presId="urn:microsoft.com/office/officeart/2018/2/layout/IconLabelDescriptionList"/>
    <dgm:cxn modelId="{A8997D9D-F00C-42A4-9147-23E1961C3CED}" type="presParOf" srcId="{4B6A7DD8-E536-40A1-AE79-48CCD244934F}" destId="{9F3C898F-227E-46A5-A9E3-AC2D4DBC1AC3}" srcOrd="2" destOrd="0" presId="urn:microsoft.com/office/officeart/2018/2/layout/IconLabelDescriptionList"/>
    <dgm:cxn modelId="{C62BA2E1-BB97-429D-8041-96AD0E32698C}" type="presParOf" srcId="{4B6A7DD8-E536-40A1-AE79-48CCD244934F}" destId="{F5519891-07AA-46DF-9C59-6BCA2B4DD598}" srcOrd="3" destOrd="0" presId="urn:microsoft.com/office/officeart/2018/2/layout/IconLabelDescriptionList"/>
    <dgm:cxn modelId="{C764C7DA-A547-470A-B71F-CF2FEF5E2660}" type="presParOf" srcId="{4B6A7DD8-E536-40A1-AE79-48CCD244934F}" destId="{716FEDCC-81C7-44B0-AEAC-DD5C70E8062C}" srcOrd="4" destOrd="0" presId="urn:microsoft.com/office/officeart/2018/2/layout/IconLabelDescriptionList"/>
    <dgm:cxn modelId="{94484DF1-B895-4573-9369-338561544B0A}" type="presParOf" srcId="{0FBAAB0C-B674-46F0-ADF6-ED10A8845512}" destId="{47D2493E-00AC-4356-9866-6804F1CF3817}" srcOrd="7" destOrd="0" presId="urn:microsoft.com/office/officeart/2018/2/layout/IconLabelDescriptionList"/>
    <dgm:cxn modelId="{0E9D413F-6F96-43C7-A32A-73EAB4CEAA23}" type="presParOf" srcId="{0FBAAB0C-B674-46F0-ADF6-ED10A8845512}" destId="{7B8745A6-C365-474A-9883-52168E66FEA2}" srcOrd="8" destOrd="0" presId="urn:microsoft.com/office/officeart/2018/2/layout/IconLabelDescriptionList"/>
    <dgm:cxn modelId="{23DB71F4-EBB7-4FED-9ED5-52667BD129BD}" type="presParOf" srcId="{7B8745A6-C365-474A-9883-52168E66FEA2}" destId="{7AC372F5-B391-4DC8-BB59-1146DBEF874E}" srcOrd="0" destOrd="0" presId="urn:microsoft.com/office/officeart/2018/2/layout/IconLabelDescriptionList"/>
    <dgm:cxn modelId="{E853E74B-2732-469E-9D1A-B7B5D676389E}" type="presParOf" srcId="{7B8745A6-C365-474A-9883-52168E66FEA2}" destId="{B9DD13C8-CACD-4275-8130-285810B99B17}" srcOrd="1" destOrd="0" presId="urn:microsoft.com/office/officeart/2018/2/layout/IconLabelDescriptionList"/>
    <dgm:cxn modelId="{EEC9BE94-BC9A-48C8-ABFD-0EB1A2C71BFB}" type="presParOf" srcId="{7B8745A6-C365-474A-9883-52168E66FEA2}" destId="{782BF9A1-777D-4693-A0C4-591AF5B11A46}" srcOrd="2" destOrd="0" presId="urn:microsoft.com/office/officeart/2018/2/layout/IconLabelDescriptionList"/>
    <dgm:cxn modelId="{7EB9624A-EE2E-4F65-B667-32097B52633C}" type="presParOf" srcId="{7B8745A6-C365-474A-9883-52168E66FEA2}" destId="{5F31E3CB-3AA3-4DDC-AA18-E114AF431B4B}" srcOrd="3" destOrd="0" presId="urn:microsoft.com/office/officeart/2018/2/layout/IconLabelDescriptionList"/>
    <dgm:cxn modelId="{4365AB04-9EC1-4D62-819E-716A683CE409}" type="presParOf" srcId="{7B8745A6-C365-474A-9883-52168E66FEA2}" destId="{ECAE2CE1-633B-40DD-98FF-309070456B1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21A334-CD3B-4514-AE94-D6C9EE98965C}">
      <dsp:nvSpPr>
        <dsp:cNvPr id="0" name=""/>
        <dsp:cNvSpPr/>
      </dsp:nvSpPr>
      <dsp:spPr>
        <a:xfrm>
          <a:off x="16033" y="0"/>
          <a:ext cx="643998" cy="4832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7C8AD1-4EE1-4050-99C0-9115C52F5BF3}">
      <dsp:nvSpPr>
        <dsp:cNvPr id="0" name=""/>
        <dsp:cNvSpPr/>
      </dsp:nvSpPr>
      <dsp:spPr>
        <a:xfrm>
          <a:off x="16033" y="609488"/>
          <a:ext cx="1839994" cy="2257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dirty="0">
              <a:latin typeface="Times New Roman" panose="02020603050405020304" pitchFamily="18" charset="0"/>
              <a:ea typeface="Tahoma" panose="020B0604030504040204" pitchFamily="34" charset="0"/>
              <a:cs typeface="Times New Roman" panose="02020603050405020304" pitchFamily="18" charset="0"/>
            </a:rPr>
            <a:t>Immunotherapy </a:t>
          </a:r>
          <a:r>
            <a:rPr lang="en-US" sz="1400" b="0" i="0" kern="1200" dirty="0">
              <a:latin typeface="Times New Roman" panose="02020603050405020304" pitchFamily="18" charset="0"/>
              <a:ea typeface="Tahoma" panose="020B0604030504040204" pitchFamily="34" charset="0"/>
              <a:cs typeface="Times New Roman" panose="02020603050405020304" pitchFamily="18" charset="0"/>
            </a:rPr>
            <a:t>is a cancer treatment that uses a person's immune system to fight cancer. It works by boosting the immune system to help the body find and destroy cancer cells. Immunotherapy can be used alone or in combination with other cancer treatments. </a:t>
          </a:r>
          <a:endParaRPr lang="en-US" sz="1400" kern="1200" dirty="0">
            <a:latin typeface="Times New Roman" panose="02020603050405020304" pitchFamily="18" charset="0"/>
            <a:ea typeface="Tahoma" panose="020B0604030504040204" pitchFamily="34" charset="0"/>
            <a:cs typeface="Times New Roman" panose="02020603050405020304" pitchFamily="18" charset="0"/>
          </a:endParaRPr>
        </a:p>
      </dsp:txBody>
      <dsp:txXfrm>
        <a:off x="16033" y="609488"/>
        <a:ext cx="1839994" cy="2257506"/>
      </dsp:txXfrm>
    </dsp:sp>
    <dsp:sp modelId="{AD9B3AB7-F69F-423F-8795-998279C72BF1}">
      <dsp:nvSpPr>
        <dsp:cNvPr id="0" name=""/>
        <dsp:cNvSpPr/>
      </dsp:nvSpPr>
      <dsp:spPr>
        <a:xfrm>
          <a:off x="16033" y="2925715"/>
          <a:ext cx="1839994" cy="990878"/>
        </a:xfrm>
        <a:prstGeom prst="rect">
          <a:avLst/>
        </a:prstGeom>
        <a:noFill/>
        <a:ln>
          <a:noFill/>
        </a:ln>
        <a:effectLst/>
      </dsp:spPr>
      <dsp:style>
        <a:lnRef idx="0">
          <a:scrgbClr r="0" g="0" b="0"/>
        </a:lnRef>
        <a:fillRef idx="0">
          <a:scrgbClr r="0" g="0" b="0"/>
        </a:fillRef>
        <a:effectRef idx="0">
          <a:scrgbClr r="0" g="0" b="0"/>
        </a:effectRef>
        <a:fontRef idx="minor"/>
      </dsp:style>
    </dsp:sp>
    <dsp:sp modelId="{35F8EAB7-DD2D-4F52-9D07-D7BF16DF0B0C}">
      <dsp:nvSpPr>
        <dsp:cNvPr id="0" name=""/>
        <dsp:cNvSpPr/>
      </dsp:nvSpPr>
      <dsp:spPr>
        <a:xfrm>
          <a:off x="2178027" y="0"/>
          <a:ext cx="643998" cy="4832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BE2B952-A005-46EC-A651-311FEFFBCADF}">
      <dsp:nvSpPr>
        <dsp:cNvPr id="0" name=""/>
        <dsp:cNvSpPr/>
      </dsp:nvSpPr>
      <dsp:spPr>
        <a:xfrm>
          <a:off x="2178027" y="609488"/>
          <a:ext cx="1839994" cy="2257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0" i="0" kern="1200" dirty="0">
              <a:latin typeface="Times New Roman" panose="02020603050405020304" pitchFamily="18" charset="0"/>
              <a:ea typeface="Tahoma" panose="020B0604030504040204" pitchFamily="34" charset="0"/>
              <a:cs typeface="Times New Roman" panose="02020603050405020304" pitchFamily="18" charset="0"/>
            </a:rPr>
            <a:t>Immunotherapy can treat many different types of cancer, including advanced cancer, cancer that hasn't responded to other treatments, and cancer that has come back. The effectiveness of immunotherapy depends on the type and stage of cancer. </a:t>
          </a:r>
          <a:endParaRPr lang="en-US" sz="1400" kern="1200" dirty="0">
            <a:latin typeface="Times New Roman" panose="02020603050405020304" pitchFamily="18" charset="0"/>
            <a:ea typeface="Tahoma" panose="020B0604030504040204" pitchFamily="34" charset="0"/>
            <a:cs typeface="Times New Roman" panose="02020603050405020304" pitchFamily="18" charset="0"/>
          </a:endParaRPr>
        </a:p>
      </dsp:txBody>
      <dsp:txXfrm>
        <a:off x="2178027" y="609488"/>
        <a:ext cx="1839994" cy="2257506"/>
      </dsp:txXfrm>
    </dsp:sp>
    <dsp:sp modelId="{D5BA1F31-3853-4CD2-AE63-0327F5C31B0B}">
      <dsp:nvSpPr>
        <dsp:cNvPr id="0" name=""/>
        <dsp:cNvSpPr/>
      </dsp:nvSpPr>
      <dsp:spPr>
        <a:xfrm>
          <a:off x="2178027" y="2925715"/>
          <a:ext cx="1839994" cy="990878"/>
        </a:xfrm>
        <a:prstGeom prst="rect">
          <a:avLst/>
        </a:prstGeom>
        <a:noFill/>
        <a:ln>
          <a:noFill/>
        </a:ln>
        <a:effectLst/>
      </dsp:spPr>
      <dsp:style>
        <a:lnRef idx="0">
          <a:scrgbClr r="0" g="0" b="0"/>
        </a:lnRef>
        <a:fillRef idx="0">
          <a:scrgbClr r="0" g="0" b="0"/>
        </a:fillRef>
        <a:effectRef idx="0">
          <a:scrgbClr r="0" g="0" b="0"/>
        </a:effectRef>
        <a:fontRef idx="minor"/>
      </dsp:style>
    </dsp:sp>
    <dsp:sp modelId="{1134435A-6C42-4042-B700-77F9408026D1}">
      <dsp:nvSpPr>
        <dsp:cNvPr id="0" name=""/>
        <dsp:cNvSpPr/>
      </dsp:nvSpPr>
      <dsp:spPr>
        <a:xfrm>
          <a:off x="4340021" y="0"/>
          <a:ext cx="643998" cy="483239"/>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36D94A3-6073-45BA-9DF2-3DFFE3F47DEB}">
      <dsp:nvSpPr>
        <dsp:cNvPr id="0" name=""/>
        <dsp:cNvSpPr/>
      </dsp:nvSpPr>
      <dsp:spPr>
        <a:xfrm>
          <a:off x="4340021" y="609488"/>
          <a:ext cx="1839994" cy="2257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dirty="0">
              <a:latin typeface="Times New Roman" panose="02020603050405020304" pitchFamily="18" charset="0"/>
              <a:ea typeface="Tahoma" panose="020B0604030504040204" pitchFamily="34" charset="0"/>
              <a:cs typeface="Times New Roman" panose="02020603050405020304" pitchFamily="18" charset="0"/>
            </a:rPr>
            <a:t>There are five types of immunotherapy, including: </a:t>
          </a:r>
          <a:endParaRPr lang="en-US" sz="1400" kern="1200" dirty="0">
            <a:latin typeface="Times New Roman" panose="02020603050405020304" pitchFamily="18" charset="0"/>
            <a:ea typeface="Tahoma" panose="020B0604030504040204" pitchFamily="34" charset="0"/>
            <a:cs typeface="Times New Roman" panose="02020603050405020304" pitchFamily="18" charset="0"/>
          </a:endParaRPr>
        </a:p>
      </dsp:txBody>
      <dsp:txXfrm>
        <a:off x="4340021" y="609488"/>
        <a:ext cx="1839994" cy="2257506"/>
      </dsp:txXfrm>
    </dsp:sp>
    <dsp:sp modelId="{2703700B-3213-4442-B2AD-461AE9AC2EFE}">
      <dsp:nvSpPr>
        <dsp:cNvPr id="0" name=""/>
        <dsp:cNvSpPr/>
      </dsp:nvSpPr>
      <dsp:spPr>
        <a:xfrm>
          <a:off x="4307526" y="1918408"/>
          <a:ext cx="1839994" cy="990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ea typeface="Tahoma" panose="020B0604030504040204" pitchFamily="34" charset="0"/>
              <a:cs typeface="Times New Roman" panose="02020603050405020304" pitchFamily="18" charset="0"/>
            </a:rPr>
            <a:t>Checkpoint inhibitors</a:t>
          </a:r>
          <a:endParaRPr lang="en-US" sz="1400" kern="1200" dirty="0">
            <a:latin typeface="Times New Roman" panose="02020603050405020304" pitchFamily="18" charset="0"/>
            <a:ea typeface="Tahoma" panose="020B0604030504040204" pitchFamily="34" charset="0"/>
            <a:cs typeface="Times New Roman" panose="02020603050405020304" pitchFamily="18" charset="0"/>
          </a:endParaRPr>
        </a:p>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ea typeface="Tahoma" panose="020B0604030504040204" pitchFamily="34" charset="0"/>
              <a:cs typeface="Times New Roman" panose="02020603050405020304" pitchFamily="18" charset="0"/>
            </a:rPr>
            <a:t>CAR-T therapy</a:t>
          </a:r>
          <a:endParaRPr lang="en-US" sz="1400" kern="1200" dirty="0">
            <a:latin typeface="Times New Roman" panose="02020603050405020304" pitchFamily="18" charset="0"/>
            <a:ea typeface="Tahoma" panose="020B0604030504040204" pitchFamily="34" charset="0"/>
            <a:cs typeface="Times New Roman" panose="02020603050405020304" pitchFamily="18" charset="0"/>
          </a:endParaRPr>
        </a:p>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ea typeface="Tahoma" panose="020B0604030504040204" pitchFamily="34" charset="0"/>
              <a:cs typeface="Times New Roman" panose="02020603050405020304" pitchFamily="18" charset="0"/>
            </a:rPr>
            <a:t>Cancer vaccines</a:t>
          </a:r>
          <a:endParaRPr lang="en-US" sz="1400" kern="1200" dirty="0">
            <a:latin typeface="Times New Roman" panose="02020603050405020304" pitchFamily="18" charset="0"/>
            <a:ea typeface="Tahoma" panose="020B0604030504040204" pitchFamily="34" charset="0"/>
            <a:cs typeface="Times New Roman" panose="02020603050405020304" pitchFamily="18" charset="0"/>
          </a:endParaRPr>
        </a:p>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ea typeface="Tahoma" panose="020B0604030504040204" pitchFamily="34" charset="0"/>
              <a:cs typeface="Times New Roman" panose="02020603050405020304" pitchFamily="18" charset="0"/>
            </a:rPr>
            <a:t>Monoclonal antibodies</a:t>
          </a:r>
        </a:p>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ea typeface="Tahoma" panose="020B0604030504040204" pitchFamily="34" charset="0"/>
              <a:cs typeface="Times New Roman" panose="02020603050405020304" pitchFamily="18" charset="0"/>
            </a:rPr>
            <a:t>Cytokine therapy</a:t>
          </a:r>
          <a:endParaRPr lang="en-US" sz="1400" kern="1200" dirty="0">
            <a:latin typeface="Times New Roman" panose="02020603050405020304" pitchFamily="18" charset="0"/>
            <a:ea typeface="Tahoma" panose="020B0604030504040204" pitchFamily="34" charset="0"/>
            <a:cs typeface="Times New Roman" panose="02020603050405020304" pitchFamily="18" charset="0"/>
          </a:endParaRPr>
        </a:p>
      </dsp:txBody>
      <dsp:txXfrm>
        <a:off x="4307526" y="1918408"/>
        <a:ext cx="1839994" cy="990878"/>
      </dsp:txXfrm>
    </dsp:sp>
    <dsp:sp modelId="{AC12AAA2-17D5-4347-BDB4-5E7498CEB5A1}">
      <dsp:nvSpPr>
        <dsp:cNvPr id="0" name=""/>
        <dsp:cNvSpPr/>
      </dsp:nvSpPr>
      <dsp:spPr>
        <a:xfrm>
          <a:off x="6502014" y="0"/>
          <a:ext cx="643998" cy="4832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F3C898F-227E-46A5-A9E3-AC2D4DBC1AC3}">
      <dsp:nvSpPr>
        <dsp:cNvPr id="0" name=""/>
        <dsp:cNvSpPr/>
      </dsp:nvSpPr>
      <dsp:spPr>
        <a:xfrm>
          <a:off x="6502014" y="609488"/>
          <a:ext cx="1839994" cy="2257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0" i="0" kern="1200">
              <a:latin typeface="Times New Roman" panose="02020603050405020304" pitchFamily="18" charset="0"/>
              <a:ea typeface="Tahoma" panose="020B0604030504040204" pitchFamily="34" charset="0"/>
              <a:cs typeface="Times New Roman" panose="02020603050405020304" pitchFamily="18" charset="0"/>
            </a:rPr>
            <a:t>Immunotherapy is currently recognized as the fourth modality in cancer therapy.</a:t>
          </a:r>
          <a:endParaRPr lang="en-US" sz="1400" kern="1200">
            <a:latin typeface="Times New Roman" panose="02020603050405020304" pitchFamily="18" charset="0"/>
            <a:ea typeface="Tahoma" panose="020B0604030504040204" pitchFamily="34" charset="0"/>
            <a:cs typeface="Times New Roman" panose="02020603050405020304" pitchFamily="18" charset="0"/>
          </a:endParaRPr>
        </a:p>
      </dsp:txBody>
      <dsp:txXfrm>
        <a:off x="6502014" y="609488"/>
        <a:ext cx="1839994" cy="2257506"/>
      </dsp:txXfrm>
    </dsp:sp>
    <dsp:sp modelId="{716FEDCC-81C7-44B0-AEAC-DD5C70E8062C}">
      <dsp:nvSpPr>
        <dsp:cNvPr id="0" name=""/>
        <dsp:cNvSpPr/>
      </dsp:nvSpPr>
      <dsp:spPr>
        <a:xfrm>
          <a:off x="6502014" y="2925715"/>
          <a:ext cx="1839994" cy="990878"/>
        </a:xfrm>
        <a:prstGeom prst="rect">
          <a:avLst/>
        </a:prstGeom>
        <a:noFill/>
        <a:ln>
          <a:noFill/>
        </a:ln>
        <a:effectLst/>
      </dsp:spPr>
      <dsp:style>
        <a:lnRef idx="0">
          <a:scrgbClr r="0" g="0" b="0"/>
        </a:lnRef>
        <a:fillRef idx="0">
          <a:scrgbClr r="0" g="0" b="0"/>
        </a:fillRef>
        <a:effectRef idx="0">
          <a:scrgbClr r="0" g="0" b="0"/>
        </a:effectRef>
        <a:fontRef idx="minor"/>
      </dsp:style>
    </dsp:sp>
    <dsp:sp modelId="{7AC372F5-B391-4DC8-BB59-1146DBEF874E}">
      <dsp:nvSpPr>
        <dsp:cNvPr id="0" name=""/>
        <dsp:cNvSpPr/>
      </dsp:nvSpPr>
      <dsp:spPr>
        <a:xfrm>
          <a:off x="8664008" y="0"/>
          <a:ext cx="643998" cy="483239"/>
        </a:xfrm>
        <a:prstGeom prst="rect">
          <a:avLst/>
        </a:prstGeom>
        <a:blipFill>
          <a:blip xmlns:r="http://schemas.openxmlformats.org/officeDocument/2006/relationships" r:embed="rId9">
            <a:extLst>
              <a:ext uri="{28A0092B-C50C-407E-A947-70E740481C1C}">
                <a14:useLocalDpi xmlns:a14="http://schemas.microsoft.com/office/drawing/2010/main" val="0"/>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82BF9A1-777D-4693-A0C4-591AF5B11A46}">
      <dsp:nvSpPr>
        <dsp:cNvPr id="0" name=""/>
        <dsp:cNvSpPr/>
      </dsp:nvSpPr>
      <dsp:spPr>
        <a:xfrm>
          <a:off x="8664008" y="609488"/>
          <a:ext cx="1839994" cy="2257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0" i="0" kern="1200" dirty="0">
              <a:latin typeface="Times New Roman" panose="02020603050405020304" pitchFamily="18" charset="0"/>
              <a:ea typeface="Tahoma" panose="020B0604030504040204" pitchFamily="34" charset="0"/>
              <a:cs typeface="Times New Roman" panose="02020603050405020304" pitchFamily="18" charset="0"/>
            </a:rPr>
            <a:t>Immunotherapy can cause inflammatory and autoimmune complications, which can affect any part of the body. These complications most frequently affect the skin, colon, endocrine organs, liver, joints, and lungs. </a:t>
          </a:r>
        </a:p>
        <a:p>
          <a:pPr marL="0" lvl="0" indent="0" algn="l" defTabSz="622300">
            <a:lnSpc>
              <a:spcPct val="100000"/>
            </a:lnSpc>
            <a:spcBef>
              <a:spcPct val="0"/>
            </a:spcBef>
            <a:spcAft>
              <a:spcPct val="35000"/>
            </a:spcAft>
            <a:buNone/>
            <a:defRPr b="1"/>
          </a:pPr>
          <a:endParaRPr lang="en-US" sz="1400" b="0" i="0" kern="1200" dirty="0">
            <a:latin typeface="Times New Roman" panose="02020603050405020304" pitchFamily="18" charset="0"/>
            <a:ea typeface="Tahoma" panose="020B0604030504040204" pitchFamily="34" charset="0"/>
            <a:cs typeface="Times New Roman" panose="02020603050405020304" pitchFamily="18" charset="0"/>
          </a:endParaRPr>
        </a:p>
        <a:p>
          <a:pPr marL="0" lvl="0" indent="0" algn="l" defTabSz="622300">
            <a:lnSpc>
              <a:spcPct val="100000"/>
            </a:lnSpc>
            <a:spcBef>
              <a:spcPct val="0"/>
            </a:spcBef>
            <a:spcAft>
              <a:spcPct val="35000"/>
            </a:spcAft>
            <a:buNone/>
            <a:defRPr b="1"/>
          </a:pPr>
          <a:r>
            <a:rPr lang="en-US" sz="1400" b="1" i="0" kern="12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What is the solution for this drawback?</a:t>
          </a:r>
          <a:br>
            <a:rPr lang="en-US" sz="1400" b="0" i="0" kern="1200" dirty="0">
              <a:latin typeface="Times New Roman" panose="02020603050405020304" pitchFamily="18" charset="0"/>
              <a:ea typeface="Tahoma" panose="020B0604030504040204" pitchFamily="34" charset="0"/>
              <a:cs typeface="Times New Roman" panose="02020603050405020304" pitchFamily="18" charset="0"/>
            </a:rPr>
          </a:br>
          <a:endParaRPr lang="en-US" sz="1400" kern="1200" dirty="0">
            <a:latin typeface="Times New Roman" panose="02020603050405020304" pitchFamily="18" charset="0"/>
            <a:ea typeface="Tahoma" panose="020B0604030504040204" pitchFamily="34" charset="0"/>
            <a:cs typeface="Times New Roman" panose="02020603050405020304" pitchFamily="18" charset="0"/>
          </a:endParaRPr>
        </a:p>
      </dsp:txBody>
      <dsp:txXfrm>
        <a:off x="8664008" y="609488"/>
        <a:ext cx="1839994" cy="2257506"/>
      </dsp:txXfrm>
    </dsp:sp>
    <dsp:sp modelId="{ECAE2CE1-633B-40DD-98FF-309070456B11}">
      <dsp:nvSpPr>
        <dsp:cNvPr id="0" name=""/>
        <dsp:cNvSpPr/>
      </dsp:nvSpPr>
      <dsp:spPr>
        <a:xfrm>
          <a:off x="8664008" y="2925715"/>
          <a:ext cx="1839994" cy="99087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E6E0E7-3746-43E4-97D2-F82F457D4B84}"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D199E36-F183-4510-B5D1-C8D35E1DDB5B}" type="slidenum">
              <a:rPr lang="en-IN" smtClean="0"/>
              <a:t>‹#›</a:t>
            </a:fld>
            <a:endParaRPr lang="en-IN"/>
          </a:p>
        </p:txBody>
      </p:sp>
    </p:spTree>
    <p:extLst>
      <p:ext uri="{BB962C8B-B14F-4D97-AF65-F5344CB8AC3E}">
        <p14:creationId xmlns:p14="http://schemas.microsoft.com/office/powerpoint/2010/main" val="3935925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E6E0E7-3746-43E4-97D2-F82F457D4B84}"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199E36-F183-4510-B5D1-C8D35E1DDB5B}" type="slidenum">
              <a:rPr lang="en-IN" smtClean="0"/>
              <a:t>‹#›</a:t>
            </a:fld>
            <a:endParaRPr lang="en-IN"/>
          </a:p>
        </p:txBody>
      </p:sp>
    </p:spTree>
    <p:extLst>
      <p:ext uri="{BB962C8B-B14F-4D97-AF65-F5344CB8AC3E}">
        <p14:creationId xmlns:p14="http://schemas.microsoft.com/office/powerpoint/2010/main" val="3999235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E6E0E7-3746-43E4-97D2-F82F457D4B84}"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199E36-F183-4510-B5D1-C8D35E1DDB5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19621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6E6E0E7-3746-43E4-97D2-F82F457D4B84}"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199E36-F183-4510-B5D1-C8D35E1DDB5B}" type="slidenum">
              <a:rPr lang="en-IN" smtClean="0"/>
              <a:t>‹#›</a:t>
            </a:fld>
            <a:endParaRPr lang="en-IN"/>
          </a:p>
        </p:txBody>
      </p:sp>
    </p:spTree>
    <p:extLst>
      <p:ext uri="{BB962C8B-B14F-4D97-AF65-F5344CB8AC3E}">
        <p14:creationId xmlns:p14="http://schemas.microsoft.com/office/powerpoint/2010/main" val="28947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6E6E0E7-3746-43E4-97D2-F82F457D4B84}"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199E36-F183-4510-B5D1-C8D35E1DDB5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47040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6E6E0E7-3746-43E4-97D2-F82F457D4B84}"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199E36-F183-4510-B5D1-C8D35E1DDB5B}" type="slidenum">
              <a:rPr lang="en-IN" smtClean="0"/>
              <a:t>‹#›</a:t>
            </a:fld>
            <a:endParaRPr lang="en-IN"/>
          </a:p>
        </p:txBody>
      </p:sp>
    </p:spTree>
    <p:extLst>
      <p:ext uri="{BB962C8B-B14F-4D97-AF65-F5344CB8AC3E}">
        <p14:creationId xmlns:p14="http://schemas.microsoft.com/office/powerpoint/2010/main" val="3393738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E6E0E7-3746-43E4-97D2-F82F457D4B84}"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199E36-F183-4510-B5D1-C8D35E1DDB5B}" type="slidenum">
              <a:rPr lang="en-IN" smtClean="0"/>
              <a:t>‹#›</a:t>
            </a:fld>
            <a:endParaRPr lang="en-IN"/>
          </a:p>
        </p:txBody>
      </p:sp>
    </p:spTree>
    <p:extLst>
      <p:ext uri="{BB962C8B-B14F-4D97-AF65-F5344CB8AC3E}">
        <p14:creationId xmlns:p14="http://schemas.microsoft.com/office/powerpoint/2010/main" val="3793838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E6E0E7-3746-43E4-97D2-F82F457D4B84}"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199E36-F183-4510-B5D1-C8D35E1DDB5B}" type="slidenum">
              <a:rPr lang="en-IN" smtClean="0"/>
              <a:t>‹#›</a:t>
            </a:fld>
            <a:endParaRPr lang="en-IN"/>
          </a:p>
        </p:txBody>
      </p:sp>
    </p:spTree>
    <p:extLst>
      <p:ext uri="{BB962C8B-B14F-4D97-AF65-F5344CB8AC3E}">
        <p14:creationId xmlns:p14="http://schemas.microsoft.com/office/powerpoint/2010/main" val="635433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E6E0E7-3746-43E4-97D2-F82F457D4B84}"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199E36-F183-4510-B5D1-C8D35E1DDB5B}" type="slidenum">
              <a:rPr lang="en-IN" smtClean="0"/>
              <a:t>‹#›</a:t>
            </a:fld>
            <a:endParaRPr lang="en-IN"/>
          </a:p>
        </p:txBody>
      </p:sp>
    </p:spTree>
    <p:extLst>
      <p:ext uri="{BB962C8B-B14F-4D97-AF65-F5344CB8AC3E}">
        <p14:creationId xmlns:p14="http://schemas.microsoft.com/office/powerpoint/2010/main" val="71552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E6E0E7-3746-43E4-97D2-F82F457D4B84}"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199E36-F183-4510-B5D1-C8D35E1DDB5B}" type="slidenum">
              <a:rPr lang="en-IN" smtClean="0"/>
              <a:t>‹#›</a:t>
            </a:fld>
            <a:endParaRPr lang="en-IN"/>
          </a:p>
        </p:txBody>
      </p:sp>
    </p:spTree>
    <p:extLst>
      <p:ext uri="{BB962C8B-B14F-4D97-AF65-F5344CB8AC3E}">
        <p14:creationId xmlns:p14="http://schemas.microsoft.com/office/powerpoint/2010/main" val="419344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E6E0E7-3746-43E4-97D2-F82F457D4B84}"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D199E36-F183-4510-B5D1-C8D35E1DDB5B}" type="slidenum">
              <a:rPr lang="en-IN" smtClean="0"/>
              <a:t>‹#›</a:t>
            </a:fld>
            <a:endParaRPr lang="en-IN"/>
          </a:p>
        </p:txBody>
      </p:sp>
    </p:spTree>
    <p:extLst>
      <p:ext uri="{BB962C8B-B14F-4D97-AF65-F5344CB8AC3E}">
        <p14:creationId xmlns:p14="http://schemas.microsoft.com/office/powerpoint/2010/main" val="3834657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E6E0E7-3746-43E4-97D2-F82F457D4B84}" type="datetimeFigureOut">
              <a:rPr lang="en-IN" smtClean="0"/>
              <a:t>27-09-2023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D199E36-F183-4510-B5D1-C8D35E1DDB5B}" type="slidenum">
              <a:rPr lang="en-IN" smtClean="0"/>
              <a:t>‹#›</a:t>
            </a:fld>
            <a:endParaRPr lang="en-IN"/>
          </a:p>
        </p:txBody>
      </p:sp>
    </p:spTree>
    <p:extLst>
      <p:ext uri="{BB962C8B-B14F-4D97-AF65-F5344CB8AC3E}">
        <p14:creationId xmlns:p14="http://schemas.microsoft.com/office/powerpoint/2010/main" val="428251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E6E0E7-3746-43E4-97D2-F82F457D4B84}"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D199E36-F183-4510-B5D1-C8D35E1DDB5B}" type="slidenum">
              <a:rPr lang="en-IN" smtClean="0"/>
              <a:t>‹#›</a:t>
            </a:fld>
            <a:endParaRPr lang="en-IN"/>
          </a:p>
        </p:txBody>
      </p:sp>
    </p:spTree>
    <p:extLst>
      <p:ext uri="{BB962C8B-B14F-4D97-AF65-F5344CB8AC3E}">
        <p14:creationId xmlns:p14="http://schemas.microsoft.com/office/powerpoint/2010/main" val="2515713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6E0E7-3746-43E4-97D2-F82F457D4B84}" type="datetimeFigureOut">
              <a:rPr lang="en-IN" smtClean="0"/>
              <a:t>27-09-2023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D199E36-F183-4510-B5D1-C8D35E1DDB5B}" type="slidenum">
              <a:rPr lang="en-IN" smtClean="0"/>
              <a:t>‹#›</a:t>
            </a:fld>
            <a:endParaRPr lang="en-IN"/>
          </a:p>
        </p:txBody>
      </p:sp>
    </p:spTree>
    <p:extLst>
      <p:ext uri="{BB962C8B-B14F-4D97-AF65-F5344CB8AC3E}">
        <p14:creationId xmlns:p14="http://schemas.microsoft.com/office/powerpoint/2010/main" val="1625512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E6E0E7-3746-43E4-97D2-F82F457D4B84}"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D199E36-F183-4510-B5D1-C8D35E1DDB5B}" type="slidenum">
              <a:rPr lang="en-IN" smtClean="0"/>
              <a:t>‹#›</a:t>
            </a:fld>
            <a:endParaRPr lang="en-IN"/>
          </a:p>
        </p:txBody>
      </p:sp>
    </p:spTree>
    <p:extLst>
      <p:ext uri="{BB962C8B-B14F-4D97-AF65-F5344CB8AC3E}">
        <p14:creationId xmlns:p14="http://schemas.microsoft.com/office/powerpoint/2010/main" val="406709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E6E0E7-3746-43E4-97D2-F82F457D4B84}"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199E36-F183-4510-B5D1-C8D35E1DDB5B}" type="slidenum">
              <a:rPr lang="en-IN" smtClean="0"/>
              <a:t>‹#›</a:t>
            </a:fld>
            <a:endParaRPr lang="en-IN"/>
          </a:p>
        </p:txBody>
      </p:sp>
    </p:spTree>
    <p:extLst>
      <p:ext uri="{BB962C8B-B14F-4D97-AF65-F5344CB8AC3E}">
        <p14:creationId xmlns:p14="http://schemas.microsoft.com/office/powerpoint/2010/main" val="3175459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6E6E0E7-3746-43E4-97D2-F82F457D4B84}" type="datetimeFigureOut">
              <a:rPr lang="en-IN" smtClean="0"/>
              <a:t>27-09-2023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D199E36-F183-4510-B5D1-C8D35E1DDB5B}" type="slidenum">
              <a:rPr lang="en-IN" smtClean="0"/>
              <a:t>‹#›</a:t>
            </a:fld>
            <a:endParaRPr lang="en-IN"/>
          </a:p>
        </p:txBody>
      </p:sp>
    </p:spTree>
    <p:extLst>
      <p:ext uri="{BB962C8B-B14F-4D97-AF65-F5344CB8AC3E}">
        <p14:creationId xmlns:p14="http://schemas.microsoft.com/office/powerpoint/2010/main" val="399445557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2B2ECD-A62A-E879-EF0D-C195E11838DB}"/>
              </a:ext>
            </a:extLst>
          </p:cNvPr>
          <p:cNvSpPr txBox="1"/>
          <p:nvPr/>
        </p:nvSpPr>
        <p:spPr>
          <a:xfrm>
            <a:off x="1138560" y="915270"/>
            <a:ext cx="8644631" cy="954107"/>
          </a:xfrm>
          <a:prstGeom prst="rect">
            <a:avLst/>
          </a:prstGeom>
          <a:noFill/>
        </p:spPr>
        <p:txBody>
          <a:bodyPr wrap="square">
            <a:spAutoFit/>
          </a:bodyPr>
          <a:lstStyle/>
          <a:p>
            <a:pPr algn="l"/>
            <a:r>
              <a:rPr lang="en-US" sz="2800" b="0" i="0" dirty="0">
                <a:solidFill>
                  <a:srgbClr val="282828"/>
                </a:solidFill>
                <a:effectLst/>
                <a:latin typeface="MuseoSans"/>
              </a:rPr>
              <a:t>Artificial intelligence applied in neoantigen identification facilitates personalized cancer immunotherapy</a:t>
            </a:r>
          </a:p>
        </p:txBody>
      </p:sp>
      <p:sp>
        <p:nvSpPr>
          <p:cNvPr id="6" name="TextBox 5">
            <a:extLst>
              <a:ext uri="{FF2B5EF4-FFF2-40B4-BE49-F238E27FC236}">
                <a16:creationId xmlns:a16="http://schemas.microsoft.com/office/drawing/2014/main" id="{74640665-17E5-6087-6E27-5F372F92E63A}"/>
              </a:ext>
            </a:extLst>
          </p:cNvPr>
          <p:cNvSpPr txBox="1"/>
          <p:nvPr/>
        </p:nvSpPr>
        <p:spPr>
          <a:xfrm>
            <a:off x="1138560" y="1869377"/>
            <a:ext cx="8211845" cy="369332"/>
          </a:xfrm>
          <a:prstGeom prst="rect">
            <a:avLst/>
          </a:prstGeom>
          <a:noFill/>
        </p:spPr>
        <p:txBody>
          <a:bodyPr wrap="square" rtlCol="0">
            <a:spAutoFit/>
          </a:bodyPr>
          <a:lstStyle/>
          <a:p>
            <a:r>
              <a:rPr lang="en-IN" sz="1800" b="0" i="0" dirty="0">
                <a:solidFill>
                  <a:srgbClr val="3E3D40"/>
                </a:solidFill>
                <a:effectLst/>
                <a:latin typeface="Times New Roman" panose="02020603050405020304" pitchFamily="18" charset="0"/>
                <a:cs typeface="Times New Roman" panose="02020603050405020304" pitchFamily="18" charset="0"/>
              </a:rPr>
              <a:t>Cai Y, Chen R, Gao S, Li W, Liu Y, Su G, Song M, Jiang M, Jiang C and Zhang X</a:t>
            </a:r>
            <a:endParaRPr lang="en-IN" dirty="0"/>
          </a:p>
        </p:txBody>
      </p:sp>
      <p:sp>
        <p:nvSpPr>
          <p:cNvPr id="8" name="TextBox 7">
            <a:extLst>
              <a:ext uri="{FF2B5EF4-FFF2-40B4-BE49-F238E27FC236}">
                <a16:creationId xmlns:a16="http://schemas.microsoft.com/office/drawing/2014/main" id="{6D80851A-5E9D-9138-EED9-BF35A5F4DE50}"/>
              </a:ext>
            </a:extLst>
          </p:cNvPr>
          <p:cNvSpPr txBox="1"/>
          <p:nvPr/>
        </p:nvSpPr>
        <p:spPr>
          <a:xfrm>
            <a:off x="1138560" y="2509425"/>
            <a:ext cx="6094520" cy="369332"/>
          </a:xfrm>
          <a:prstGeom prst="rect">
            <a:avLst/>
          </a:prstGeom>
          <a:noFill/>
        </p:spPr>
        <p:txBody>
          <a:bodyPr wrap="square">
            <a:spAutoFit/>
          </a:bodyPr>
          <a:lstStyle/>
          <a:p>
            <a:r>
              <a:rPr lang="en-IN" sz="1800" b="0" i="0" dirty="0">
                <a:solidFill>
                  <a:srgbClr val="3E3D40"/>
                </a:solidFill>
                <a:effectLst/>
                <a:latin typeface="Times New Roman" panose="02020603050405020304" pitchFamily="18" charset="0"/>
                <a:cs typeface="Times New Roman" panose="02020603050405020304" pitchFamily="18" charset="0"/>
              </a:rPr>
              <a:t>2023</a:t>
            </a:r>
            <a:endParaRPr lang="en-IN" dirty="0"/>
          </a:p>
        </p:txBody>
      </p:sp>
      <p:sp>
        <p:nvSpPr>
          <p:cNvPr id="10" name="TextBox 9">
            <a:extLst>
              <a:ext uri="{FF2B5EF4-FFF2-40B4-BE49-F238E27FC236}">
                <a16:creationId xmlns:a16="http://schemas.microsoft.com/office/drawing/2014/main" id="{D2FACCC7-81DE-C7ED-FE8E-60DE3D36E6BC}"/>
              </a:ext>
            </a:extLst>
          </p:cNvPr>
          <p:cNvSpPr txBox="1"/>
          <p:nvPr/>
        </p:nvSpPr>
        <p:spPr>
          <a:xfrm>
            <a:off x="1138560" y="2189401"/>
            <a:ext cx="6094520" cy="369332"/>
          </a:xfrm>
          <a:prstGeom prst="rect">
            <a:avLst/>
          </a:prstGeom>
          <a:noFill/>
        </p:spPr>
        <p:txBody>
          <a:bodyPr wrap="square">
            <a:spAutoFit/>
          </a:bodyPr>
          <a:lstStyle/>
          <a:p>
            <a:pPr algn="l"/>
            <a:r>
              <a:rPr lang="en-IN" b="0" i="0" dirty="0">
                <a:solidFill>
                  <a:srgbClr val="1F1F1F"/>
                </a:solidFill>
                <a:effectLst/>
                <a:latin typeface="Google Sans"/>
              </a:rPr>
              <a:t>Journal: Frontiers in Oncology</a:t>
            </a:r>
          </a:p>
        </p:txBody>
      </p:sp>
      <p:sp>
        <p:nvSpPr>
          <p:cNvPr id="11" name="Title">
            <a:extLst>
              <a:ext uri="{FF2B5EF4-FFF2-40B4-BE49-F238E27FC236}">
                <a16:creationId xmlns:a16="http://schemas.microsoft.com/office/drawing/2014/main" id="{099793EF-5E64-D76E-0A00-A156DEA05208}"/>
              </a:ext>
            </a:extLst>
          </p:cNvPr>
          <p:cNvSpPr txBox="1">
            <a:spLocks/>
          </p:cNvSpPr>
          <p:nvPr/>
        </p:nvSpPr>
        <p:spPr>
          <a:xfrm>
            <a:off x="8531442" y="5234058"/>
            <a:ext cx="3660558" cy="914400"/>
          </a:xfrm>
          <a:prstGeom prst="rect">
            <a:avLst/>
          </a:prstGeom>
        </p:spPr>
        <p:txBody>
          <a:bodyPr vert="horz" wrap="square"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dirty="0">
                <a:latin typeface="Times New Roman" panose="02020603050405020304" pitchFamily="18" charset="0"/>
                <a:cs typeface="Times New Roman" panose="02020603050405020304" pitchFamily="18" charset="0"/>
              </a:rPr>
              <a:t>Kiran Franklin G</a:t>
            </a:r>
          </a:p>
          <a:p>
            <a:pPr algn="l"/>
            <a:r>
              <a:rPr lang="en-US" sz="1800" kern="0" dirty="0">
                <a:latin typeface="Times New Roman" panose="02020603050405020304" pitchFamily="18" charset="0"/>
                <a:cs typeface="Times New Roman" panose="02020603050405020304" pitchFamily="18" charset="0"/>
              </a:rPr>
              <a:t>Senior Research Associate, </a:t>
            </a:r>
            <a:r>
              <a:rPr lang="en-US" sz="1800" kern="0" dirty="0" err="1">
                <a:latin typeface="Times New Roman" panose="02020603050405020304" pitchFamily="18" charset="0"/>
                <a:cs typeface="Times New Roman" panose="02020603050405020304" pitchFamily="18" charset="0"/>
              </a:rPr>
              <a:t>Excelra</a:t>
            </a:r>
            <a:r>
              <a:rPr lang="en-US" sz="1800" kern="0" dirty="0">
                <a:latin typeface="Times New Roman" panose="02020603050405020304" pitchFamily="18" charset="0"/>
                <a:cs typeface="Times New Roman" panose="02020603050405020304" pitchFamily="18" charset="0"/>
              </a:rPr>
              <a:t>  </a:t>
            </a:r>
          </a:p>
          <a:p>
            <a:pPr algn="l"/>
            <a:r>
              <a:rPr lang="en-US" sz="1800" kern="0" dirty="0">
                <a:latin typeface="Times New Roman" panose="02020603050405020304" pitchFamily="18" charset="0"/>
                <a:cs typeface="Times New Roman" panose="02020603050405020304" pitchFamily="18" charset="0"/>
              </a:rPr>
              <a:t>28</a:t>
            </a:r>
            <a:r>
              <a:rPr lang="en-US" sz="1800" kern="0" baseline="30000" dirty="0">
                <a:latin typeface="Times New Roman" panose="02020603050405020304" pitchFamily="18" charset="0"/>
                <a:cs typeface="Times New Roman" panose="02020603050405020304" pitchFamily="18" charset="0"/>
              </a:rPr>
              <a:t>th</a:t>
            </a:r>
            <a:r>
              <a:rPr lang="en-US" sz="1800" kern="0" dirty="0">
                <a:latin typeface="Times New Roman" panose="02020603050405020304" pitchFamily="18" charset="0"/>
                <a:cs typeface="Times New Roman" panose="02020603050405020304" pitchFamily="18" charset="0"/>
              </a:rPr>
              <a:t> Sept 2023</a:t>
            </a:r>
          </a:p>
          <a:p>
            <a:pPr algn="l"/>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8726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FFE3-BB78-FD62-BEB8-413BE769B203}"/>
              </a:ext>
            </a:extLst>
          </p:cNvPr>
          <p:cNvSpPr>
            <a:spLocks noGrp="1"/>
          </p:cNvSpPr>
          <p:nvPr>
            <p:ph type="title"/>
          </p:nvPr>
        </p:nvSpPr>
        <p:spPr>
          <a:xfrm>
            <a:off x="329120" y="0"/>
            <a:ext cx="8911687" cy="1280890"/>
          </a:xfrm>
        </p:spPr>
        <p:txBody>
          <a:bodyPr/>
          <a:lstStyle/>
          <a:p>
            <a:r>
              <a:rPr lang="en-IN" dirty="0"/>
              <a:t>Peptide-MHC binding prediction</a:t>
            </a:r>
          </a:p>
        </p:txBody>
      </p:sp>
      <p:sp>
        <p:nvSpPr>
          <p:cNvPr id="3" name="Content Placeholder 2">
            <a:extLst>
              <a:ext uri="{FF2B5EF4-FFF2-40B4-BE49-F238E27FC236}">
                <a16:creationId xmlns:a16="http://schemas.microsoft.com/office/drawing/2014/main" id="{E792B520-DC78-65C5-4C9E-6F1284FD8422}"/>
              </a:ext>
            </a:extLst>
          </p:cNvPr>
          <p:cNvSpPr>
            <a:spLocks noGrp="1"/>
          </p:cNvSpPr>
          <p:nvPr>
            <p:ph idx="1"/>
          </p:nvPr>
        </p:nvSpPr>
        <p:spPr>
          <a:xfrm>
            <a:off x="1633490" y="719092"/>
            <a:ext cx="9604791" cy="4696287"/>
          </a:xfrm>
        </p:spPr>
        <p:txBody>
          <a:bodyPr>
            <a:noAutofit/>
          </a:bodyPr>
          <a:lstStyle/>
          <a:p>
            <a:r>
              <a:rPr lang="en-US" sz="1300" b="0" i="0" dirty="0">
                <a:solidFill>
                  <a:srgbClr val="1F1F1F"/>
                </a:solidFill>
                <a:effectLst/>
                <a:latin typeface="Times New Roman" panose="02020603050405020304" pitchFamily="18" charset="0"/>
                <a:cs typeface="Times New Roman" panose="02020603050405020304" pitchFamily="18" charset="0"/>
              </a:rPr>
              <a:t>Peptide-MHC binding prediction is the process of predicting how well a peptide will bind to an HLA molecule. Peptide-MHC binding is a critical step in the immune response. </a:t>
            </a:r>
            <a:r>
              <a:rPr lang="en-US" sz="1300" b="0" i="0" dirty="0">
                <a:solidFill>
                  <a:srgbClr val="374151"/>
                </a:solidFill>
                <a:effectLst/>
                <a:latin typeface="Times New Roman" panose="02020603050405020304" pitchFamily="18" charset="0"/>
                <a:cs typeface="Times New Roman" panose="02020603050405020304" pitchFamily="18" charset="0"/>
              </a:rPr>
              <a:t>Neoantigens are abnormal proteins produced by cancer cells, and predicting their binding to MHC molecules helps in designing targeted therapies.</a:t>
            </a:r>
          </a:p>
          <a:p>
            <a:r>
              <a:rPr lang="en-US" sz="1300" b="1" i="0" dirty="0">
                <a:effectLst/>
                <a:latin typeface="Times New Roman" panose="02020603050405020304" pitchFamily="18" charset="0"/>
                <a:cs typeface="Times New Roman" panose="02020603050405020304" pitchFamily="18" charset="0"/>
              </a:rPr>
              <a:t>Development of Prediction Tools</a:t>
            </a:r>
            <a:r>
              <a:rPr lang="en-US" sz="1300" b="0" i="0" dirty="0">
                <a:solidFill>
                  <a:srgbClr val="374151"/>
                </a:solidFill>
                <a:effectLst/>
                <a:latin typeface="Times New Roman" panose="02020603050405020304" pitchFamily="18" charset="0"/>
                <a:cs typeface="Times New Roman" panose="02020603050405020304" pitchFamily="18" charset="0"/>
              </a:rPr>
              <a:t>: Over time, various tools and methods have been developed to predict peptide-MHC binding affinity. Initially, these tools relied on linear regression and stabilized matrix approaches. However, the state-of-the-art methods now use machine learning algorithms because they can capture nonlinear relationships between peptide sequences and MHC molecules more effectively.</a:t>
            </a:r>
            <a:endParaRPr lang="en-US" sz="1300" b="0" i="0" dirty="0">
              <a:solidFill>
                <a:srgbClr val="1F1F1F"/>
              </a:solidFill>
              <a:effectLst/>
              <a:latin typeface="Times New Roman" panose="02020603050405020304" pitchFamily="18" charset="0"/>
              <a:cs typeface="Times New Roman" panose="02020603050405020304" pitchFamily="18" charset="0"/>
            </a:endParaRPr>
          </a:p>
          <a:p>
            <a:r>
              <a:rPr lang="en-US" sz="1300" b="0" i="0" dirty="0">
                <a:solidFill>
                  <a:srgbClr val="1F1F1F"/>
                </a:solidFill>
                <a:effectLst/>
                <a:latin typeface="Times New Roman" panose="02020603050405020304" pitchFamily="18" charset="0"/>
                <a:cs typeface="Times New Roman" panose="02020603050405020304" pitchFamily="18" charset="0"/>
              </a:rPr>
              <a:t>Here is an example of how a peptide-MHC binding prediction model could be built:</a:t>
            </a:r>
          </a:p>
          <a:p>
            <a:pPr lvl="1"/>
            <a:r>
              <a:rPr lang="en-US" sz="1300" b="0" i="0" dirty="0">
                <a:solidFill>
                  <a:srgbClr val="1F1F1F"/>
                </a:solidFill>
                <a:effectLst/>
                <a:latin typeface="Times New Roman" panose="02020603050405020304" pitchFamily="18" charset="0"/>
                <a:cs typeface="Times New Roman" panose="02020603050405020304" pitchFamily="18" charset="0"/>
              </a:rPr>
              <a:t>Collect a dataset of known peptide-MHC binding pairs. </a:t>
            </a:r>
            <a:r>
              <a:rPr lang="en-US" sz="1300" b="0" i="0" dirty="0">
                <a:solidFill>
                  <a:srgbClr val="1F1F1F"/>
                </a:solidFill>
                <a:effectLst/>
                <a:latin typeface="Times New Roman" panose="02020603050405020304" pitchFamily="18" charset="0"/>
                <a:cs typeface="Times New Roman" panose="02020603050405020304" pitchFamily="18" charset="0"/>
                <a:sym typeface="Wingdings" panose="05000000000000000000" pitchFamily="2" charset="2"/>
              </a:rPr>
              <a:t> </a:t>
            </a:r>
            <a:r>
              <a:rPr lang="en-US" sz="1300" b="0" i="0" dirty="0">
                <a:solidFill>
                  <a:srgbClr val="1F1F1F"/>
                </a:solidFill>
                <a:effectLst/>
                <a:latin typeface="Times New Roman" panose="02020603050405020304" pitchFamily="18" charset="0"/>
                <a:cs typeface="Times New Roman" panose="02020603050405020304" pitchFamily="18" charset="0"/>
              </a:rPr>
              <a:t>Preprocess the data </a:t>
            </a:r>
            <a:r>
              <a:rPr lang="en-US" sz="1300" b="0" i="0" dirty="0">
                <a:solidFill>
                  <a:srgbClr val="1F1F1F"/>
                </a:solidFill>
                <a:effectLst/>
                <a:latin typeface="Times New Roman" panose="02020603050405020304" pitchFamily="18" charset="0"/>
                <a:cs typeface="Times New Roman" panose="02020603050405020304" pitchFamily="18" charset="0"/>
                <a:sym typeface="Wingdings" panose="05000000000000000000" pitchFamily="2" charset="2"/>
              </a:rPr>
              <a:t> </a:t>
            </a:r>
            <a:r>
              <a:rPr lang="en-US" sz="1300" b="0" i="0" dirty="0">
                <a:solidFill>
                  <a:srgbClr val="1F1F1F"/>
                </a:solidFill>
                <a:effectLst/>
                <a:latin typeface="Times New Roman" panose="02020603050405020304" pitchFamily="18" charset="0"/>
                <a:cs typeface="Times New Roman" panose="02020603050405020304" pitchFamily="18" charset="0"/>
              </a:rPr>
              <a:t>Choose a machine learning algorithm. </a:t>
            </a:r>
            <a:r>
              <a:rPr lang="en-US" sz="1300" b="0" i="0" dirty="0">
                <a:solidFill>
                  <a:srgbClr val="1F1F1F"/>
                </a:solidFill>
                <a:effectLst/>
                <a:latin typeface="Times New Roman" panose="02020603050405020304" pitchFamily="18" charset="0"/>
                <a:cs typeface="Times New Roman" panose="02020603050405020304" pitchFamily="18" charset="0"/>
                <a:sym typeface="Wingdings" panose="05000000000000000000" pitchFamily="2" charset="2"/>
              </a:rPr>
              <a:t></a:t>
            </a:r>
            <a:r>
              <a:rPr lang="en-US" sz="1300" b="0" i="0" dirty="0">
                <a:solidFill>
                  <a:srgbClr val="1F1F1F"/>
                </a:solidFill>
                <a:effectLst/>
                <a:latin typeface="Times New Roman" panose="02020603050405020304" pitchFamily="18" charset="0"/>
                <a:cs typeface="Times New Roman" panose="02020603050405020304" pitchFamily="18" charset="0"/>
              </a:rPr>
              <a:t>Train the model. Train the model on the training set to learn the relationship between the peptide and HLA sequence and the binding affinity. </a:t>
            </a:r>
            <a:r>
              <a:rPr lang="en-US" sz="1300" b="0" i="0" dirty="0">
                <a:solidFill>
                  <a:srgbClr val="1F1F1F"/>
                </a:solidFill>
                <a:effectLst/>
                <a:latin typeface="Times New Roman" panose="02020603050405020304" pitchFamily="18" charset="0"/>
                <a:cs typeface="Times New Roman" panose="02020603050405020304" pitchFamily="18" charset="0"/>
                <a:sym typeface="Wingdings" panose="05000000000000000000" pitchFamily="2" charset="2"/>
              </a:rPr>
              <a:t></a:t>
            </a:r>
            <a:r>
              <a:rPr lang="en-US" sz="1300" b="0" i="0" dirty="0">
                <a:solidFill>
                  <a:srgbClr val="1F1F1F"/>
                </a:solidFill>
                <a:effectLst/>
                <a:latin typeface="Times New Roman" panose="02020603050405020304" pitchFamily="18" charset="0"/>
                <a:cs typeface="Times New Roman" panose="02020603050405020304" pitchFamily="18" charset="0"/>
              </a:rPr>
              <a:t>Evaluate the model. Evaluate the model on the test set to assess its performance. </a:t>
            </a:r>
            <a:r>
              <a:rPr lang="en-US" sz="1300" b="0" i="0" dirty="0">
                <a:solidFill>
                  <a:srgbClr val="1F1F1F"/>
                </a:solidFill>
                <a:effectLst/>
                <a:latin typeface="Times New Roman" panose="02020603050405020304" pitchFamily="18" charset="0"/>
                <a:cs typeface="Times New Roman" panose="02020603050405020304" pitchFamily="18" charset="0"/>
                <a:sym typeface="Wingdings" panose="05000000000000000000" pitchFamily="2" charset="2"/>
              </a:rPr>
              <a:t> </a:t>
            </a:r>
            <a:r>
              <a:rPr lang="en-US" sz="1300" b="0" i="0" dirty="0">
                <a:solidFill>
                  <a:srgbClr val="1F1F1F"/>
                </a:solidFill>
                <a:effectLst/>
                <a:latin typeface="Times New Roman" panose="02020603050405020304" pitchFamily="18" charset="0"/>
                <a:cs typeface="Times New Roman" panose="02020603050405020304" pitchFamily="18" charset="0"/>
              </a:rPr>
              <a:t>Deploy the model. </a:t>
            </a:r>
          </a:p>
          <a:p>
            <a:r>
              <a:rPr lang="en-IN" sz="1300" b="1" i="0" dirty="0" err="1">
                <a:effectLst/>
                <a:latin typeface="Times New Roman" panose="02020603050405020304" pitchFamily="18" charset="0"/>
                <a:cs typeface="Times New Roman" panose="02020603050405020304" pitchFamily="18" charset="0"/>
              </a:rPr>
              <a:t>NetMHC</a:t>
            </a:r>
            <a:r>
              <a:rPr lang="en-IN" sz="1300" b="1" i="0" dirty="0">
                <a:effectLst/>
                <a:latin typeface="Times New Roman" panose="02020603050405020304" pitchFamily="18" charset="0"/>
                <a:cs typeface="Times New Roman" panose="02020603050405020304" pitchFamily="18" charset="0"/>
              </a:rPr>
              <a:t> and </a:t>
            </a:r>
            <a:r>
              <a:rPr lang="en-IN" sz="1300" b="1" i="0" dirty="0" err="1">
                <a:effectLst/>
                <a:latin typeface="Times New Roman" panose="02020603050405020304" pitchFamily="18" charset="0"/>
                <a:cs typeface="Times New Roman" panose="02020603050405020304" pitchFamily="18" charset="0"/>
              </a:rPr>
              <a:t>NetMHCpan</a:t>
            </a:r>
            <a:r>
              <a:rPr lang="en-IN" sz="1300" dirty="0">
                <a:solidFill>
                  <a:srgbClr val="374151"/>
                </a:solidFill>
                <a:latin typeface="Times New Roman" panose="02020603050405020304" pitchFamily="18" charset="0"/>
                <a:cs typeface="Times New Roman" panose="02020603050405020304" pitchFamily="18" charset="0"/>
              </a:rPr>
              <a:t>, </a:t>
            </a:r>
            <a:r>
              <a:rPr lang="en-IN" sz="1300" b="1" i="0" dirty="0" err="1">
                <a:effectLst/>
                <a:latin typeface="Times New Roman" panose="02020603050405020304" pitchFamily="18" charset="0"/>
                <a:cs typeface="Times New Roman" panose="02020603050405020304" pitchFamily="18" charset="0"/>
              </a:rPr>
              <a:t>MHCflurry</a:t>
            </a:r>
            <a:r>
              <a:rPr lang="en-IN" sz="1300" dirty="0">
                <a:solidFill>
                  <a:srgbClr val="374151"/>
                </a:solidFill>
                <a:latin typeface="Times New Roman" panose="02020603050405020304" pitchFamily="18" charset="0"/>
                <a:cs typeface="Times New Roman" panose="02020603050405020304" pitchFamily="18" charset="0"/>
              </a:rPr>
              <a:t>, </a:t>
            </a:r>
            <a:r>
              <a:rPr lang="en-IN" sz="1300" b="1" i="0" dirty="0">
                <a:effectLst/>
                <a:latin typeface="Times New Roman" panose="02020603050405020304" pitchFamily="18" charset="0"/>
                <a:cs typeface="Times New Roman" panose="02020603050405020304" pitchFamily="18" charset="0"/>
              </a:rPr>
              <a:t>ACME</a:t>
            </a:r>
            <a:endParaRPr lang="en-IN" sz="1300" dirty="0">
              <a:solidFill>
                <a:srgbClr val="374151"/>
              </a:solidFill>
              <a:latin typeface="Times New Roman" panose="02020603050405020304" pitchFamily="18" charset="0"/>
              <a:cs typeface="Times New Roman" panose="02020603050405020304" pitchFamily="18" charset="0"/>
            </a:endParaRPr>
          </a:p>
          <a:p>
            <a:r>
              <a:rPr lang="en-US" sz="1300" b="1" i="0" dirty="0">
                <a:solidFill>
                  <a:srgbClr val="374151"/>
                </a:solidFill>
                <a:effectLst/>
                <a:latin typeface="Times New Roman" panose="02020603050405020304" pitchFamily="18" charset="0"/>
                <a:cs typeface="Times New Roman" panose="02020603050405020304" pitchFamily="18" charset="0"/>
              </a:rPr>
              <a:t>Challenges in Prediction</a:t>
            </a:r>
            <a:r>
              <a:rPr lang="en-US" sz="1300" b="0" i="0" dirty="0">
                <a:solidFill>
                  <a:srgbClr val="374151"/>
                </a:solidFill>
                <a:effectLst/>
                <a:latin typeface="Times New Roman" panose="02020603050405020304" pitchFamily="18" charset="0"/>
                <a:cs typeface="Times New Roman" panose="02020603050405020304" pitchFamily="18" charset="0"/>
              </a:rPr>
              <a:t>: </a:t>
            </a:r>
          </a:p>
          <a:p>
            <a:pPr lvl="1">
              <a:buFont typeface="+mj-lt"/>
              <a:buAutoNum type="arabicPeriod"/>
            </a:pPr>
            <a:r>
              <a:rPr lang="en-US" sz="1300" b="0" i="0" dirty="0">
                <a:solidFill>
                  <a:srgbClr val="374151"/>
                </a:solidFill>
                <a:effectLst/>
                <a:latin typeface="Times New Roman" panose="02020603050405020304" pitchFamily="18" charset="0"/>
                <a:cs typeface="Times New Roman" panose="02020603050405020304" pitchFamily="18" charset="0"/>
              </a:rPr>
              <a:t>One of the challenges in peptide-MHC binding prediction is the polymorphism of HLA alleles and the lack of experimental data for many alleles. To address this, existing predictors often use a threshold value for binding affinity that applies to all HLA alleles. However, this approach may introduce biases for alleles with limited training data.</a:t>
            </a:r>
          </a:p>
          <a:p>
            <a:pPr lvl="1">
              <a:buFont typeface="+mj-lt"/>
              <a:buAutoNum type="arabicPeriod"/>
            </a:pPr>
            <a:r>
              <a:rPr lang="en-US" sz="1300" b="1" i="0" dirty="0">
                <a:solidFill>
                  <a:srgbClr val="374151"/>
                </a:solidFill>
                <a:effectLst/>
                <a:latin typeface="Times New Roman" panose="02020603050405020304" pitchFamily="18" charset="0"/>
                <a:cs typeface="Times New Roman" panose="02020603050405020304" pitchFamily="18" charset="0"/>
              </a:rPr>
              <a:t>Amino Acid Representation</a:t>
            </a:r>
            <a:r>
              <a:rPr lang="en-US" sz="1300" b="0" i="0" dirty="0">
                <a:solidFill>
                  <a:srgbClr val="374151"/>
                </a:solidFill>
                <a:effectLst/>
                <a:latin typeface="Times New Roman" panose="02020603050405020304" pitchFamily="18" charset="0"/>
                <a:cs typeface="Times New Roman" panose="02020603050405020304" pitchFamily="18" charset="0"/>
              </a:rPr>
              <a:t>: Certain amino acids, like </a:t>
            </a:r>
            <a:br>
              <a:rPr lang="en-US" sz="1300" b="0" i="0" dirty="0">
                <a:solidFill>
                  <a:srgbClr val="374151"/>
                </a:solidFill>
                <a:effectLst/>
                <a:latin typeface="Times New Roman" panose="02020603050405020304" pitchFamily="18" charset="0"/>
                <a:cs typeface="Times New Roman" panose="02020603050405020304" pitchFamily="18" charset="0"/>
              </a:rPr>
            </a:br>
            <a:r>
              <a:rPr lang="en-US" sz="1300" b="0" i="0" dirty="0">
                <a:solidFill>
                  <a:srgbClr val="374151"/>
                </a:solidFill>
                <a:effectLst/>
                <a:latin typeface="Times New Roman" panose="02020603050405020304" pitchFamily="18" charset="0"/>
                <a:cs typeface="Times New Roman" panose="02020603050405020304" pitchFamily="18" charset="0"/>
              </a:rPr>
              <a:t>cysteine, may be underrepresented in training data, leading to </a:t>
            </a:r>
            <a:br>
              <a:rPr lang="en-US" sz="1300" b="0" i="0" dirty="0">
                <a:solidFill>
                  <a:srgbClr val="374151"/>
                </a:solidFill>
                <a:effectLst/>
                <a:latin typeface="Times New Roman" panose="02020603050405020304" pitchFamily="18" charset="0"/>
                <a:cs typeface="Times New Roman" panose="02020603050405020304" pitchFamily="18" charset="0"/>
              </a:rPr>
            </a:br>
            <a:r>
              <a:rPr lang="en-US" sz="1300" b="0" i="0" dirty="0">
                <a:solidFill>
                  <a:srgbClr val="374151"/>
                </a:solidFill>
                <a:effectLst/>
                <a:latin typeface="Times New Roman" panose="02020603050405020304" pitchFamily="18" charset="0"/>
                <a:cs typeface="Times New Roman" panose="02020603050405020304" pitchFamily="18" charset="0"/>
              </a:rPr>
              <a:t>bias in predictions. Strategies have been proposed to correct for</a:t>
            </a:r>
            <a:br>
              <a:rPr lang="en-US" sz="1300" b="0" i="0" dirty="0">
                <a:solidFill>
                  <a:srgbClr val="374151"/>
                </a:solidFill>
                <a:effectLst/>
                <a:latin typeface="Times New Roman" panose="02020603050405020304" pitchFamily="18" charset="0"/>
                <a:cs typeface="Times New Roman" panose="02020603050405020304" pitchFamily="18" charset="0"/>
              </a:rPr>
            </a:br>
            <a:r>
              <a:rPr lang="en-US" sz="1300" b="0" i="0" dirty="0">
                <a:solidFill>
                  <a:srgbClr val="374151"/>
                </a:solidFill>
                <a:effectLst/>
                <a:latin typeface="Times New Roman" panose="02020603050405020304" pitchFamily="18" charset="0"/>
                <a:cs typeface="Times New Roman" panose="02020603050405020304" pitchFamily="18" charset="0"/>
              </a:rPr>
              <a:t> this bias.</a:t>
            </a:r>
            <a:br>
              <a:rPr lang="en-US" sz="1300" b="0" i="0" dirty="0">
                <a:solidFill>
                  <a:srgbClr val="374151"/>
                </a:solidFill>
                <a:effectLst/>
                <a:latin typeface="Times New Roman" panose="02020603050405020304" pitchFamily="18" charset="0"/>
                <a:cs typeface="Times New Roman" panose="02020603050405020304" pitchFamily="18" charset="0"/>
              </a:rPr>
            </a:br>
            <a:br>
              <a:rPr lang="en-US" sz="1300" b="0" i="0" dirty="0">
                <a:solidFill>
                  <a:srgbClr val="374151"/>
                </a:solidFill>
                <a:effectLst/>
                <a:latin typeface="Times New Roman" panose="02020603050405020304" pitchFamily="18" charset="0"/>
                <a:cs typeface="Times New Roman" panose="02020603050405020304" pitchFamily="18" charset="0"/>
              </a:rPr>
            </a:br>
            <a:br>
              <a:rPr lang="en-US" sz="1300" b="0" i="0" dirty="0">
                <a:solidFill>
                  <a:srgbClr val="374151"/>
                </a:solidFill>
                <a:effectLst/>
                <a:latin typeface="Times New Roman" panose="02020603050405020304" pitchFamily="18" charset="0"/>
                <a:cs typeface="Times New Roman" panose="02020603050405020304" pitchFamily="18" charset="0"/>
              </a:rPr>
            </a:br>
            <a:endParaRPr lang="en-US" sz="1300" b="0" i="0" dirty="0">
              <a:solidFill>
                <a:srgbClr val="374151"/>
              </a:solidFill>
              <a:effectLst/>
              <a:latin typeface="Times New Roman" panose="02020603050405020304" pitchFamily="18" charset="0"/>
              <a:cs typeface="Times New Roman" panose="02020603050405020304" pitchFamily="18" charset="0"/>
            </a:endParaRPr>
          </a:p>
          <a:p>
            <a:r>
              <a:rPr lang="en-US" sz="1300" dirty="0">
                <a:solidFill>
                  <a:srgbClr val="374151"/>
                </a:solidFill>
                <a:latin typeface="Söhne"/>
              </a:rPr>
              <a:t>P</a:t>
            </a:r>
            <a:r>
              <a:rPr lang="en-US" sz="1300" b="0" i="0" dirty="0">
                <a:solidFill>
                  <a:srgbClr val="374151"/>
                </a:solidFill>
                <a:effectLst/>
                <a:latin typeface="Söhne"/>
              </a:rPr>
              <a:t>redicting peptide-MHC II binding affinity is a challenging task due to the variable peptide lengths and limited training data. While several prediction tools and models have been developed, there is still room for improvement in accuracy, and efforts are ongoing to expand training datasets and refine machine learning models for better predictions in the context of anti-tumor immune responses.</a:t>
            </a:r>
            <a:endParaRPr lang="en-US" sz="1300" b="0" i="0" dirty="0">
              <a:solidFill>
                <a:srgbClr val="374151"/>
              </a:solidFill>
              <a:effectLst/>
              <a:latin typeface="Times New Roman" panose="02020603050405020304" pitchFamily="18" charset="0"/>
              <a:cs typeface="Times New Roman" panose="02020603050405020304" pitchFamily="18" charset="0"/>
            </a:endParaRPr>
          </a:p>
          <a:p>
            <a:endParaRPr lang="en-US" sz="1300" b="0" i="0" dirty="0">
              <a:solidFill>
                <a:srgbClr val="1F1F1F"/>
              </a:solidFill>
              <a:effectLst/>
              <a:latin typeface="Times New Roman" panose="02020603050405020304" pitchFamily="18" charset="0"/>
              <a:cs typeface="Times New Roman" panose="02020603050405020304" pitchFamily="18" charset="0"/>
            </a:endParaRPr>
          </a:p>
          <a:p>
            <a:endParaRPr lang="en-US" sz="1300" b="0" i="0" dirty="0">
              <a:solidFill>
                <a:srgbClr val="1F1F1F"/>
              </a:solidFill>
              <a:effectLst/>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A1E54C6C-C4DF-824A-C8D4-4C9B6CA7B6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750" t="36081" r="28942" b="51284"/>
          <a:stretch/>
        </p:blipFill>
        <p:spPr bwMode="auto">
          <a:xfrm>
            <a:off x="6848738" y="4562847"/>
            <a:ext cx="5143498" cy="157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3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FFE3-BB78-FD62-BEB8-413BE769B203}"/>
              </a:ext>
            </a:extLst>
          </p:cNvPr>
          <p:cNvSpPr>
            <a:spLocks noGrp="1"/>
          </p:cNvSpPr>
          <p:nvPr>
            <p:ph type="title"/>
          </p:nvPr>
        </p:nvSpPr>
        <p:spPr>
          <a:xfrm>
            <a:off x="329120" y="0"/>
            <a:ext cx="8911687" cy="1280890"/>
          </a:xfrm>
        </p:spPr>
        <p:txBody>
          <a:bodyPr/>
          <a:lstStyle/>
          <a:p>
            <a:r>
              <a:rPr lang="en-IN" dirty="0"/>
              <a:t>TCR-</a:t>
            </a:r>
            <a:r>
              <a:rPr lang="en-IN" dirty="0" err="1"/>
              <a:t>pMHC</a:t>
            </a:r>
            <a:r>
              <a:rPr lang="en-IN" dirty="0"/>
              <a:t> binding prediction</a:t>
            </a:r>
          </a:p>
        </p:txBody>
      </p:sp>
      <p:sp>
        <p:nvSpPr>
          <p:cNvPr id="3" name="Content Placeholder 2">
            <a:extLst>
              <a:ext uri="{FF2B5EF4-FFF2-40B4-BE49-F238E27FC236}">
                <a16:creationId xmlns:a16="http://schemas.microsoft.com/office/drawing/2014/main" id="{E792B520-DC78-65C5-4C9E-6F1284FD8422}"/>
              </a:ext>
            </a:extLst>
          </p:cNvPr>
          <p:cNvSpPr>
            <a:spLocks noGrp="1"/>
          </p:cNvSpPr>
          <p:nvPr>
            <p:ph idx="1"/>
          </p:nvPr>
        </p:nvSpPr>
        <p:spPr>
          <a:xfrm>
            <a:off x="1899821" y="1012054"/>
            <a:ext cx="9604791" cy="4899168"/>
          </a:xfrm>
        </p:spPr>
        <p:txBody>
          <a:bodyPr>
            <a:normAutofit/>
          </a:bodyPr>
          <a:lstStyle/>
          <a:p>
            <a:r>
              <a:rPr lang="en-US" sz="1600" b="0" i="0" dirty="0">
                <a:solidFill>
                  <a:srgbClr val="1F1F1F"/>
                </a:solidFill>
                <a:effectLst/>
                <a:latin typeface="Times New Roman" panose="02020603050405020304" pitchFamily="18" charset="0"/>
                <a:cs typeface="Times New Roman" panose="02020603050405020304" pitchFamily="18" charset="0"/>
              </a:rPr>
              <a:t>TCR-</a:t>
            </a:r>
            <a:r>
              <a:rPr lang="en-US" sz="1600" b="0" i="0" dirty="0" err="1">
                <a:solidFill>
                  <a:srgbClr val="1F1F1F"/>
                </a:solidFill>
                <a:effectLst/>
                <a:latin typeface="Times New Roman" panose="02020603050405020304" pitchFamily="18" charset="0"/>
                <a:cs typeface="Times New Roman" panose="02020603050405020304" pitchFamily="18" charset="0"/>
              </a:rPr>
              <a:t>pMHC</a:t>
            </a:r>
            <a:r>
              <a:rPr lang="en-US" sz="1600" b="0" i="0" dirty="0">
                <a:solidFill>
                  <a:srgbClr val="1F1F1F"/>
                </a:solidFill>
                <a:effectLst/>
                <a:latin typeface="Times New Roman" panose="02020603050405020304" pitchFamily="18" charset="0"/>
                <a:cs typeface="Times New Roman" panose="02020603050405020304" pitchFamily="18" charset="0"/>
              </a:rPr>
              <a:t> binding prediction is the process of predicting how well a T cell receptor (TCR) will bind to a peptide-MHC complex. TCR binding is the final step in the activation of T cells. TCRs that bind to peptide-MHC complexes can then signal the T cell to become activated and kill infected cells or tumor cells.</a:t>
            </a:r>
          </a:p>
          <a:p>
            <a:r>
              <a:rPr lang="en-US" sz="1600" b="0" i="0" dirty="0">
                <a:solidFill>
                  <a:srgbClr val="1F1F1F"/>
                </a:solidFill>
                <a:effectLst/>
                <a:latin typeface="Google Sans"/>
              </a:rPr>
              <a:t>TCR-</a:t>
            </a:r>
            <a:r>
              <a:rPr lang="en-US" sz="1600" b="0" i="0" dirty="0" err="1">
                <a:solidFill>
                  <a:srgbClr val="1F1F1F"/>
                </a:solidFill>
                <a:effectLst/>
                <a:latin typeface="Google Sans"/>
              </a:rPr>
              <a:t>pMHC</a:t>
            </a:r>
            <a:r>
              <a:rPr lang="en-US" sz="1600" b="0" i="0" dirty="0">
                <a:solidFill>
                  <a:srgbClr val="1F1F1F"/>
                </a:solidFill>
                <a:effectLst/>
                <a:latin typeface="Google Sans"/>
              </a:rPr>
              <a:t> binding prediction is a more challenging task, as it requires the model to consider the interaction between three molecules: the TCR, the peptide, and the MHC molecule.</a:t>
            </a:r>
            <a:endParaRPr lang="en-IN" sz="1600" dirty="0"/>
          </a:p>
          <a:p>
            <a:r>
              <a:rPr lang="en-US" sz="1600" dirty="0">
                <a:solidFill>
                  <a:srgbClr val="1F1F1F"/>
                </a:solidFill>
                <a:latin typeface="Google Sans"/>
              </a:rPr>
              <a:t>B</a:t>
            </a:r>
            <a:r>
              <a:rPr lang="en-US" sz="1600" b="0" i="0" dirty="0">
                <a:solidFill>
                  <a:srgbClr val="1F1F1F"/>
                </a:solidFill>
                <a:effectLst/>
                <a:latin typeface="Google Sans"/>
              </a:rPr>
              <a:t>uilding TCR-</a:t>
            </a:r>
            <a:r>
              <a:rPr lang="en-US" sz="1600" b="0" i="0" dirty="0" err="1">
                <a:solidFill>
                  <a:srgbClr val="1F1F1F"/>
                </a:solidFill>
                <a:effectLst/>
                <a:latin typeface="Google Sans"/>
              </a:rPr>
              <a:t>pMHC</a:t>
            </a:r>
            <a:r>
              <a:rPr lang="en-US" sz="1600" b="0" i="0" dirty="0">
                <a:solidFill>
                  <a:srgbClr val="1F1F1F"/>
                </a:solidFill>
                <a:effectLst/>
                <a:latin typeface="Google Sans"/>
              </a:rPr>
              <a:t> binding prediction models using a sequence-based approach</a:t>
            </a:r>
            <a:r>
              <a:rPr lang="en-US" sz="1600" b="0" i="0" dirty="0">
                <a:solidFill>
                  <a:srgbClr val="1F1F1F"/>
                </a:solidFill>
                <a:effectLst/>
                <a:latin typeface="Google Sans"/>
                <a:sym typeface="Wingdings" panose="05000000000000000000" pitchFamily="2" charset="2"/>
              </a:rPr>
              <a:t></a:t>
            </a:r>
            <a:r>
              <a:rPr lang="en-US" sz="1600" b="0" i="0" dirty="0">
                <a:solidFill>
                  <a:srgbClr val="1F1F1F"/>
                </a:solidFill>
                <a:effectLst/>
                <a:latin typeface="Google Sans"/>
              </a:rPr>
              <a:t> This involves using only the amino acid sequences of the TCR, peptide, and MHC molecule to train the model to predict the binding affinity between the three molecules.</a:t>
            </a:r>
          </a:p>
          <a:p>
            <a:r>
              <a:rPr lang="en-IN" sz="1600" b="1" i="0" dirty="0">
                <a:effectLst/>
                <a:latin typeface="Söhne"/>
              </a:rPr>
              <a:t>ERGO Predictor</a:t>
            </a:r>
            <a:r>
              <a:rPr lang="en-US" sz="1600" dirty="0">
                <a:solidFill>
                  <a:srgbClr val="1F1F1F"/>
                </a:solidFill>
                <a:latin typeface="Google Sans"/>
              </a:rPr>
              <a:t>, </a:t>
            </a:r>
            <a:r>
              <a:rPr lang="en-IN" sz="1600" b="1" i="0" dirty="0">
                <a:effectLst/>
                <a:latin typeface="Söhne"/>
              </a:rPr>
              <a:t>NetTCR-2.0</a:t>
            </a:r>
            <a:r>
              <a:rPr lang="en-IN" sz="1600" dirty="0">
                <a:solidFill>
                  <a:srgbClr val="374151"/>
                </a:solidFill>
                <a:latin typeface="Söhne"/>
              </a:rPr>
              <a:t>, </a:t>
            </a:r>
            <a:r>
              <a:rPr lang="en-IN" sz="1600" b="1" i="0" dirty="0" err="1">
                <a:effectLst/>
                <a:latin typeface="Söhne"/>
              </a:rPr>
              <a:t>pMTnet</a:t>
            </a:r>
            <a:endParaRPr lang="en-IN" sz="1600" dirty="0"/>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2D5D63FA-C047-B7FC-F5F2-4D0FFA9BF3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597" t="48486" r="29436" b="37156"/>
          <a:stretch/>
        </p:blipFill>
        <p:spPr bwMode="auto">
          <a:xfrm>
            <a:off x="5856303" y="3594809"/>
            <a:ext cx="5991149"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85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FFE3-BB78-FD62-BEB8-413BE769B203}"/>
              </a:ext>
            </a:extLst>
          </p:cNvPr>
          <p:cNvSpPr>
            <a:spLocks noGrp="1"/>
          </p:cNvSpPr>
          <p:nvPr>
            <p:ph type="title"/>
          </p:nvPr>
        </p:nvSpPr>
        <p:spPr>
          <a:xfrm>
            <a:off x="329120" y="0"/>
            <a:ext cx="8911687" cy="1280890"/>
          </a:xfrm>
        </p:spPr>
        <p:txBody>
          <a:bodyPr/>
          <a:lstStyle/>
          <a:p>
            <a:r>
              <a:rPr lang="en-IN" dirty="0"/>
              <a:t>Immunogenicity prediction</a:t>
            </a:r>
          </a:p>
        </p:txBody>
      </p:sp>
      <p:sp>
        <p:nvSpPr>
          <p:cNvPr id="3" name="Content Placeholder 2">
            <a:extLst>
              <a:ext uri="{FF2B5EF4-FFF2-40B4-BE49-F238E27FC236}">
                <a16:creationId xmlns:a16="http://schemas.microsoft.com/office/drawing/2014/main" id="{E792B520-DC78-65C5-4C9E-6F1284FD8422}"/>
              </a:ext>
            </a:extLst>
          </p:cNvPr>
          <p:cNvSpPr>
            <a:spLocks noGrp="1"/>
          </p:cNvSpPr>
          <p:nvPr>
            <p:ph idx="1"/>
          </p:nvPr>
        </p:nvSpPr>
        <p:spPr>
          <a:xfrm>
            <a:off x="1899821" y="1012054"/>
            <a:ext cx="9604791" cy="4899168"/>
          </a:xfrm>
        </p:spPr>
        <p:txBody>
          <a:bodyPr>
            <a:normAutofit/>
          </a:bodyPr>
          <a:lstStyle/>
          <a:p>
            <a:pPr algn="l"/>
            <a:r>
              <a:rPr lang="en-US" sz="1600" b="0" i="0" dirty="0">
                <a:solidFill>
                  <a:srgbClr val="1F1F1F"/>
                </a:solidFill>
                <a:effectLst/>
                <a:latin typeface="Google Sans"/>
              </a:rPr>
              <a:t>The process of predicting how likely a protein or peptide is to induce an immune response. Immunogenicity prediction is important for a number of reasons, such as:</a:t>
            </a:r>
          </a:p>
          <a:p>
            <a:pPr algn="l">
              <a:buFont typeface="Arial" panose="020B0604020202020204" pitchFamily="34" charset="0"/>
              <a:buChar char="•"/>
            </a:pPr>
            <a:r>
              <a:rPr lang="en-US" sz="1600" b="0" i="0" dirty="0">
                <a:solidFill>
                  <a:srgbClr val="1F1F1F"/>
                </a:solidFill>
                <a:effectLst/>
                <a:latin typeface="Google Sans"/>
              </a:rPr>
              <a:t>To identify potential neoantigens for cancer vaccines.</a:t>
            </a:r>
          </a:p>
          <a:p>
            <a:pPr algn="l">
              <a:buFont typeface="Arial" panose="020B0604020202020204" pitchFamily="34" charset="0"/>
              <a:buChar char="•"/>
            </a:pPr>
            <a:r>
              <a:rPr lang="en-US" sz="1600" b="0" i="0" dirty="0">
                <a:solidFill>
                  <a:srgbClr val="1F1F1F"/>
                </a:solidFill>
                <a:effectLst/>
                <a:latin typeface="Google Sans"/>
              </a:rPr>
              <a:t>To predict the risk of immunogenicity for therapeutic proteins.</a:t>
            </a:r>
          </a:p>
          <a:p>
            <a:pPr algn="l">
              <a:buFont typeface="Arial" panose="020B0604020202020204" pitchFamily="34" charset="0"/>
              <a:buChar char="•"/>
            </a:pPr>
            <a:r>
              <a:rPr lang="en-US" sz="1600" b="0" i="0" dirty="0">
                <a:solidFill>
                  <a:srgbClr val="1F1F1F"/>
                </a:solidFill>
                <a:effectLst/>
                <a:latin typeface="Google Sans"/>
              </a:rPr>
              <a:t>To design more immunogenic vaccines.</a:t>
            </a:r>
          </a:p>
          <a:p>
            <a:pPr marL="457200" lvl="1" indent="0">
              <a:buNone/>
            </a:pPr>
            <a:endParaRPr lang="en-US" sz="1400" b="0" i="0" dirty="0">
              <a:solidFill>
                <a:srgbClr val="1F1F1F"/>
              </a:solidFill>
              <a:effectLst/>
              <a:latin typeface="Google Sans"/>
            </a:endParaRPr>
          </a:p>
          <a:p>
            <a:r>
              <a:rPr lang="en-US" sz="1600" b="0" i="0" dirty="0">
                <a:solidFill>
                  <a:srgbClr val="1F1F1F"/>
                </a:solidFill>
                <a:effectLst/>
                <a:latin typeface="Google Sans"/>
              </a:rPr>
              <a:t>These algorithms are trained on a dataset of known immunogenic and non-immunogenic proteins or peptides. The input data for the model typically consists of the amino acid sequence of the protein or peptide, as well as other features such as the peptide hydrophobicity, entropy, binding stability etc. The model is then trained to predict whether the protein or peptide is likely to be immunogenic.</a:t>
            </a:r>
          </a:p>
          <a:p>
            <a:r>
              <a:rPr lang="en-IN" sz="1600" b="1" i="0" dirty="0" err="1">
                <a:solidFill>
                  <a:srgbClr val="282828"/>
                </a:solidFill>
                <a:effectLst/>
                <a:latin typeface="MuseoSans"/>
              </a:rPr>
              <a:t>Neopepsee</a:t>
            </a:r>
            <a:r>
              <a:rPr lang="en-IN" sz="1600" b="1" i="0" dirty="0">
                <a:solidFill>
                  <a:srgbClr val="282828"/>
                </a:solidFill>
                <a:effectLst/>
                <a:latin typeface="MuseoSans"/>
              </a:rPr>
              <a:t>, </a:t>
            </a:r>
            <a:r>
              <a:rPr lang="en-IN" sz="1600" b="1" i="0" dirty="0" err="1">
                <a:solidFill>
                  <a:srgbClr val="282828"/>
                </a:solidFill>
                <a:effectLst/>
                <a:latin typeface="MuseoSans"/>
              </a:rPr>
              <a:t>pTuneos</a:t>
            </a:r>
            <a:r>
              <a:rPr lang="en-IN" sz="1600" b="0" i="0" dirty="0">
                <a:solidFill>
                  <a:srgbClr val="282828"/>
                </a:solidFill>
                <a:effectLst/>
                <a:latin typeface="MuseoSans"/>
              </a:rPr>
              <a:t> </a:t>
            </a:r>
            <a:endParaRPr lang="en-IN" sz="1600" dirty="0"/>
          </a:p>
          <a:p>
            <a:pPr algn="l"/>
            <a:endParaRPr lang="en-US" sz="1600" b="0" i="0" dirty="0">
              <a:solidFill>
                <a:srgbClr val="1F1F1F"/>
              </a:solidFill>
              <a:effectLst/>
              <a:latin typeface="Google Sans"/>
            </a:endParaRPr>
          </a:p>
        </p:txBody>
      </p:sp>
      <p:pic>
        <p:nvPicPr>
          <p:cNvPr id="4" name="Picture 2">
            <a:extLst>
              <a:ext uri="{FF2B5EF4-FFF2-40B4-BE49-F238E27FC236}">
                <a16:creationId xmlns:a16="http://schemas.microsoft.com/office/drawing/2014/main" id="{6294F028-7077-881A-FD02-02A0502833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091" t="62499" r="29931" b="19306"/>
          <a:stretch/>
        </p:blipFill>
        <p:spPr bwMode="auto">
          <a:xfrm>
            <a:off x="7373906" y="4572000"/>
            <a:ext cx="4670287" cy="2066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095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40D5C-0EA2-9877-0380-742B6879BF05}"/>
              </a:ext>
            </a:extLst>
          </p:cNvPr>
          <p:cNvSpPr>
            <a:spLocks noGrp="1"/>
          </p:cNvSpPr>
          <p:nvPr>
            <p:ph type="title"/>
          </p:nvPr>
        </p:nvSpPr>
        <p:spPr>
          <a:xfrm>
            <a:off x="302487" y="0"/>
            <a:ext cx="8911687" cy="716418"/>
          </a:xfrm>
        </p:spPr>
        <p:txBody>
          <a:bodyPr/>
          <a:lstStyle/>
          <a:p>
            <a:r>
              <a:rPr lang="en-IN" dirty="0"/>
              <a:t>Conclusion</a:t>
            </a:r>
          </a:p>
        </p:txBody>
      </p:sp>
      <p:sp>
        <p:nvSpPr>
          <p:cNvPr id="7" name="Content Placeholder 6">
            <a:extLst>
              <a:ext uri="{FF2B5EF4-FFF2-40B4-BE49-F238E27FC236}">
                <a16:creationId xmlns:a16="http://schemas.microsoft.com/office/drawing/2014/main" id="{A65B1099-C3F9-9118-8BC0-06BA9E54140A}"/>
              </a:ext>
            </a:extLst>
          </p:cNvPr>
          <p:cNvSpPr>
            <a:spLocks noGrp="1"/>
          </p:cNvSpPr>
          <p:nvPr>
            <p:ph idx="1"/>
          </p:nvPr>
        </p:nvSpPr>
        <p:spPr>
          <a:xfrm>
            <a:off x="2065430" y="1050524"/>
            <a:ext cx="8915400" cy="4480264"/>
          </a:xfrm>
        </p:spPr>
        <p:txBody>
          <a:bodyPr>
            <a:noAutofit/>
          </a:bodyPr>
          <a:lstStyle/>
          <a:p>
            <a:pPr algn="l"/>
            <a:r>
              <a:rPr lang="en-US" sz="1400" b="0" i="0" dirty="0">
                <a:solidFill>
                  <a:schemeClr val="tx1"/>
                </a:solidFill>
                <a:effectLst/>
                <a:latin typeface="Times New Roman" panose="02020603050405020304" pitchFamily="18" charset="0"/>
                <a:cs typeface="Times New Roman" panose="02020603050405020304" pitchFamily="18" charset="0"/>
              </a:rPr>
              <a:t>In conclusion, AI-based platforms for neoantigen prediction have received increasing attention in recent years. This is because AI models can solve problems that bioinformatics methods cannot, such as assessing the ability of a predicted neoantigen to elicit an immune response. By creating scores to refine predicted candidate neoantigens, the accuracy of neoantigen prediction pipelines can be improved.</a:t>
            </a:r>
          </a:p>
          <a:p>
            <a:pPr algn="l"/>
            <a:r>
              <a:rPr lang="en-US" sz="1400" b="0" i="0" dirty="0">
                <a:solidFill>
                  <a:schemeClr val="tx1"/>
                </a:solidFill>
                <a:effectLst/>
                <a:latin typeface="Times New Roman" panose="02020603050405020304" pitchFamily="18" charset="0"/>
                <a:cs typeface="Times New Roman" panose="02020603050405020304" pitchFamily="18" charset="0"/>
              </a:rPr>
              <a:t>Although several computational and experimental approaches are being used for research and clinical trials, there is still an urgent need to further optimize these methods and develop new accurate pipelines.</a:t>
            </a:r>
          </a:p>
          <a:p>
            <a:pPr lvl="1"/>
            <a:r>
              <a:rPr lang="en-US" sz="1400" b="0" i="0" dirty="0">
                <a:solidFill>
                  <a:schemeClr val="tx1"/>
                </a:solidFill>
                <a:effectLst/>
                <a:latin typeface="Times New Roman" panose="02020603050405020304" pitchFamily="18" charset="0"/>
                <a:cs typeface="Times New Roman" panose="02020603050405020304" pitchFamily="18" charset="0"/>
              </a:rPr>
              <a:t>The current methods mainly focus on peptide-MHC binding affinity, which leads to few predicted candidate neoantigens that can induce T cell response by in vitro or in vivo experiments.</a:t>
            </a:r>
          </a:p>
          <a:p>
            <a:pPr lvl="1"/>
            <a:r>
              <a:rPr lang="en-US" sz="1400" dirty="0">
                <a:solidFill>
                  <a:schemeClr val="tx1"/>
                </a:solidFill>
                <a:latin typeface="Times New Roman" panose="02020603050405020304" pitchFamily="18" charset="0"/>
                <a:cs typeface="Times New Roman" panose="02020603050405020304" pitchFamily="18" charset="0"/>
              </a:rPr>
              <a:t>The accuracy of predictions can also be affected by the complexity of the immune system and the dynamic nature of tumor-immune interactions.</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lvl="1"/>
            <a:r>
              <a:rPr lang="en-US" sz="1400" b="0" i="0" dirty="0">
                <a:solidFill>
                  <a:schemeClr val="tx1"/>
                </a:solidFill>
                <a:effectLst/>
                <a:latin typeface="Times New Roman" panose="02020603050405020304" pitchFamily="18" charset="0"/>
                <a:cs typeface="Times New Roman" panose="02020603050405020304" pitchFamily="18" charset="0"/>
              </a:rPr>
              <a:t>Our knowledge of the features of immunogenic neoantigens and the mechanism of TCR recognition of tumor antigens has considerable room for improvement.</a:t>
            </a:r>
          </a:p>
          <a:p>
            <a:r>
              <a:rPr lang="en-US" sz="1400" dirty="0">
                <a:solidFill>
                  <a:schemeClr val="tx1"/>
                </a:solidFill>
                <a:latin typeface="Times New Roman" panose="02020603050405020304" pitchFamily="18" charset="0"/>
                <a:cs typeface="Times New Roman" panose="02020603050405020304" pitchFamily="18" charset="0"/>
              </a:rPr>
              <a:t>Future directions in the field include expanding training datasets, refining machine learning models to capture more complex relationships, and integrating multi-omics data for more comprehensive neoantigen prediction. Additionally, efforts are underway to develop new AI-based algorithms to predict immunogenic neoantigens and improve our understanding of TCR recognition of tumor antigens.</a:t>
            </a:r>
            <a:endParaRPr lang="en-US" sz="1400" b="0" i="0" dirty="0">
              <a:solidFill>
                <a:schemeClr val="tx1"/>
              </a:solidFill>
              <a:effectLst/>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462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 calcmode="lin" valueType="num">
                                      <p:cBhvr additive="base">
                                        <p:cTn id="2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 calcmode="lin" valueType="num">
                                      <p:cBhvr additive="base">
                                        <p:cTn id="2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2B14D-1774-91A3-AFF8-4E2382AA9A1E}"/>
              </a:ext>
            </a:extLst>
          </p:cNvPr>
          <p:cNvSpPr>
            <a:spLocks noGrp="1"/>
          </p:cNvSpPr>
          <p:nvPr>
            <p:ph type="title"/>
          </p:nvPr>
        </p:nvSpPr>
        <p:spPr>
          <a:xfrm>
            <a:off x="2468638" y="3678029"/>
            <a:ext cx="8911687" cy="1280890"/>
          </a:xfrm>
        </p:spPr>
        <p:txBody>
          <a:bodyPr/>
          <a:lstStyle/>
          <a:p>
            <a:r>
              <a:rPr lang="en-IN" dirty="0"/>
              <a:t>Thank you</a:t>
            </a:r>
          </a:p>
        </p:txBody>
      </p:sp>
    </p:spTree>
    <p:extLst>
      <p:ext uri="{BB962C8B-B14F-4D97-AF65-F5344CB8AC3E}">
        <p14:creationId xmlns:p14="http://schemas.microsoft.com/office/powerpoint/2010/main" val="2919438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49B32-E989-8A8F-AD40-EA4C65B0EB50}"/>
              </a:ext>
            </a:extLst>
          </p:cNvPr>
          <p:cNvSpPr>
            <a:spLocks noGrp="1"/>
          </p:cNvSpPr>
          <p:nvPr>
            <p:ph type="title"/>
          </p:nvPr>
        </p:nvSpPr>
        <p:spPr>
          <a:xfrm>
            <a:off x="284730" y="0"/>
            <a:ext cx="8911687" cy="1280890"/>
          </a:xfrm>
        </p:spPr>
        <p:txBody>
          <a:bodyPr/>
          <a:lstStyle/>
          <a:p>
            <a:r>
              <a:rPr lang="en-IN" dirty="0"/>
              <a:t>Content</a:t>
            </a:r>
          </a:p>
        </p:txBody>
      </p:sp>
      <p:sp>
        <p:nvSpPr>
          <p:cNvPr id="3" name="Content Placeholder 2">
            <a:extLst>
              <a:ext uri="{FF2B5EF4-FFF2-40B4-BE49-F238E27FC236}">
                <a16:creationId xmlns:a16="http://schemas.microsoft.com/office/drawing/2014/main" id="{0295E9A1-FFEF-0874-C436-395E23F703B6}"/>
              </a:ext>
            </a:extLst>
          </p:cNvPr>
          <p:cNvSpPr>
            <a:spLocks noGrp="1"/>
          </p:cNvSpPr>
          <p:nvPr>
            <p:ph idx="1"/>
          </p:nvPr>
        </p:nvSpPr>
        <p:spPr>
          <a:xfrm>
            <a:off x="2278494" y="1023891"/>
            <a:ext cx="8915400" cy="3777622"/>
          </a:xfrm>
        </p:spPr>
        <p:txBody>
          <a:bodyPr>
            <a:normAutofit fontScale="92500" lnSpcReduction="20000"/>
          </a:bodyPr>
          <a:lstStyle/>
          <a:p>
            <a:r>
              <a:rPr lang="en-IN" dirty="0"/>
              <a:t>Cancer and Immune System</a:t>
            </a:r>
          </a:p>
          <a:p>
            <a:r>
              <a:rPr lang="en-IN" dirty="0"/>
              <a:t>Immunotherapy</a:t>
            </a:r>
          </a:p>
          <a:p>
            <a:r>
              <a:rPr lang="en-IN" dirty="0"/>
              <a:t>Neo-Antigens</a:t>
            </a:r>
          </a:p>
          <a:p>
            <a:r>
              <a:rPr lang="en-US" dirty="0"/>
              <a:t>A proposed neoantigen-predicting workflow implemented with machine learning (ML) models targeting individual characteristics. </a:t>
            </a:r>
          </a:p>
          <a:p>
            <a:r>
              <a:rPr lang="en-IN" dirty="0"/>
              <a:t>WES/WGS Workflow to variant calling MHC typing</a:t>
            </a:r>
          </a:p>
          <a:p>
            <a:r>
              <a:rPr lang="en-IN" dirty="0"/>
              <a:t>RNA-</a:t>
            </a:r>
            <a:r>
              <a:rPr lang="en-IN" dirty="0" err="1"/>
              <a:t>seq</a:t>
            </a:r>
            <a:r>
              <a:rPr lang="en-IN" dirty="0"/>
              <a:t> ( RNA-sequencing)</a:t>
            </a:r>
          </a:p>
          <a:p>
            <a:r>
              <a:rPr lang="en-IN" dirty="0"/>
              <a:t>Peptide-MHC binding prediction</a:t>
            </a:r>
          </a:p>
          <a:p>
            <a:r>
              <a:rPr lang="en-IN" dirty="0"/>
              <a:t>TCR-</a:t>
            </a:r>
            <a:r>
              <a:rPr lang="en-IN" dirty="0" err="1"/>
              <a:t>pMHC</a:t>
            </a:r>
            <a:r>
              <a:rPr lang="en-IN" dirty="0"/>
              <a:t> binding prediction</a:t>
            </a:r>
          </a:p>
          <a:p>
            <a:r>
              <a:rPr lang="en-IN" dirty="0"/>
              <a:t>Immunogenicity prediction</a:t>
            </a:r>
          </a:p>
          <a:p>
            <a:r>
              <a:rPr lang="en-IN" dirty="0"/>
              <a:t>Conclusion</a:t>
            </a:r>
          </a:p>
          <a:p>
            <a:endParaRPr lang="en-IN" dirty="0"/>
          </a:p>
        </p:txBody>
      </p:sp>
    </p:spTree>
    <p:extLst>
      <p:ext uri="{BB962C8B-B14F-4D97-AF65-F5344CB8AC3E}">
        <p14:creationId xmlns:p14="http://schemas.microsoft.com/office/powerpoint/2010/main" val="2788565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rnessing innate immunity in cancer therapy | Nature">
            <a:extLst>
              <a:ext uri="{FF2B5EF4-FFF2-40B4-BE49-F238E27FC236}">
                <a16:creationId xmlns:a16="http://schemas.microsoft.com/office/drawing/2014/main" id="{05823643-6300-741B-4399-2D538B7498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0999" y="818728"/>
            <a:ext cx="4191001" cy="55469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553A71E-A9BC-26B5-A7D1-23424DA299EA}"/>
              </a:ext>
            </a:extLst>
          </p:cNvPr>
          <p:cNvSpPr>
            <a:spLocks noGrp="1"/>
          </p:cNvSpPr>
          <p:nvPr>
            <p:ph type="title"/>
          </p:nvPr>
        </p:nvSpPr>
        <p:spPr>
          <a:xfrm>
            <a:off x="69594" y="0"/>
            <a:ext cx="8911687" cy="1280890"/>
          </a:xfrm>
        </p:spPr>
        <p:txBody>
          <a:bodyPr/>
          <a:lstStyle/>
          <a:p>
            <a:r>
              <a:rPr lang="en-IN" dirty="0"/>
              <a:t>Cancer and Immune system</a:t>
            </a:r>
          </a:p>
        </p:txBody>
      </p:sp>
      <p:sp>
        <p:nvSpPr>
          <p:cNvPr id="6" name="Content Placeholder 2">
            <a:extLst>
              <a:ext uri="{FF2B5EF4-FFF2-40B4-BE49-F238E27FC236}">
                <a16:creationId xmlns:a16="http://schemas.microsoft.com/office/drawing/2014/main" id="{08925262-72EB-EB53-B7B8-33466609ADE6}"/>
              </a:ext>
            </a:extLst>
          </p:cNvPr>
          <p:cNvSpPr>
            <a:spLocks noGrp="1"/>
          </p:cNvSpPr>
          <p:nvPr>
            <p:ph idx="1"/>
          </p:nvPr>
        </p:nvSpPr>
        <p:spPr>
          <a:xfrm>
            <a:off x="1574308" y="785200"/>
            <a:ext cx="6426691" cy="5915201"/>
          </a:xfrm>
        </p:spPr>
        <p:txBody>
          <a:bodyPr>
            <a:noAutofit/>
          </a:bodyPr>
          <a:lstStyle/>
          <a:p>
            <a:r>
              <a:rPr lang="en-US" sz="1400" b="1" dirty="0">
                <a:latin typeface="Times New Roman" panose="02020603050405020304" pitchFamily="18" charset="0"/>
                <a:cs typeface="Times New Roman" panose="02020603050405020304" pitchFamily="18" charset="0"/>
              </a:rPr>
              <a:t>Step 1: Formation of Cancer</a:t>
            </a:r>
            <a:endParaRPr lang="en-US" sz="1400" dirty="0">
              <a:latin typeface="Times New Roman" panose="02020603050405020304" pitchFamily="18" charset="0"/>
              <a:cs typeface="Times New Roman" panose="02020603050405020304" pitchFamily="18" charset="0"/>
            </a:endParaRPr>
          </a:p>
          <a:p>
            <a:pPr lvl="1"/>
            <a:r>
              <a:rPr lang="en-US" sz="1200" dirty="0">
                <a:latin typeface="Times New Roman" panose="02020603050405020304" pitchFamily="18" charset="0"/>
                <a:cs typeface="Times New Roman" panose="02020603050405020304" pitchFamily="18" charset="0"/>
              </a:rPr>
              <a:t>Cancer begins when normal cells in the body undergo genetic mutations or changes that cause them to grow and divide uncontrollably. These mutations can be caused by various factors, including exposure to carcinogens (cancer-causing substances), genetic predisposition, or a combination of both. As cancer cells multiply, they form a tumor or mass of abnormal tissue.</a:t>
            </a:r>
          </a:p>
          <a:p>
            <a:r>
              <a:rPr lang="en-US" sz="1400" b="1" dirty="0">
                <a:latin typeface="Times New Roman" panose="02020603050405020304" pitchFamily="18" charset="0"/>
                <a:cs typeface="Times New Roman" panose="02020603050405020304" pitchFamily="18" charset="0"/>
              </a:rPr>
              <a:t>Step 2: Recognition of Cancer Cells</a:t>
            </a:r>
            <a:endParaRPr lang="en-US" sz="1400" dirty="0">
              <a:latin typeface="Times New Roman" panose="02020603050405020304" pitchFamily="18" charset="0"/>
              <a:cs typeface="Times New Roman" panose="02020603050405020304" pitchFamily="18" charset="0"/>
            </a:endParaRPr>
          </a:p>
          <a:p>
            <a:pPr lvl="1"/>
            <a:r>
              <a:rPr lang="en-US" sz="1200" dirty="0">
                <a:latin typeface="Times New Roman" panose="02020603050405020304" pitchFamily="18" charset="0"/>
                <a:cs typeface="Times New Roman" panose="02020603050405020304" pitchFamily="18" charset="0"/>
              </a:rPr>
              <a:t>Initially, the immune system may not recognize cancer cells as foreign or harmful because they originate from the body's own cells. However, some cancer cells can produce abnormal proteins or antigens that are not present in healthy cells. These tumor-specific antigens can serve as targets for the immune system.</a:t>
            </a:r>
          </a:p>
          <a:p>
            <a:r>
              <a:rPr lang="en-US" sz="1400" b="1" dirty="0">
                <a:latin typeface="Times New Roman" panose="02020603050405020304" pitchFamily="18" charset="0"/>
                <a:cs typeface="Times New Roman" panose="02020603050405020304" pitchFamily="18" charset="0"/>
              </a:rPr>
              <a:t>Step 3: Immune Surveillance</a:t>
            </a:r>
            <a:endParaRPr lang="en-US" sz="1400" dirty="0">
              <a:latin typeface="Times New Roman" panose="02020603050405020304" pitchFamily="18" charset="0"/>
              <a:cs typeface="Times New Roman" panose="02020603050405020304" pitchFamily="18" charset="0"/>
            </a:endParaRPr>
          </a:p>
          <a:p>
            <a:pPr lvl="1"/>
            <a:r>
              <a:rPr lang="en-US" sz="1200" dirty="0">
                <a:latin typeface="Times New Roman" panose="02020603050405020304" pitchFamily="18" charset="0"/>
                <a:cs typeface="Times New Roman" panose="02020603050405020304" pitchFamily="18" charset="0"/>
              </a:rPr>
              <a:t>The immune system constantly patrols the body, including the bloodstream and tissues, looking for signs of abnormal or infected cells. Immune cells, particularly cytotoxic T cells and natural killer (NK) cells, can recognize and destroy cancer cells that display tumor-specific antigens on their surfaces.</a:t>
            </a:r>
          </a:p>
          <a:p>
            <a:r>
              <a:rPr lang="en-US" sz="1400" b="1" dirty="0">
                <a:latin typeface="Times New Roman" panose="02020603050405020304" pitchFamily="18" charset="0"/>
                <a:cs typeface="Times New Roman" panose="02020603050405020304" pitchFamily="18" charset="0"/>
              </a:rPr>
              <a:t>Step 4: Immune Evasion by Cancer Cells</a:t>
            </a:r>
            <a:endParaRPr lang="en-US" sz="1400" dirty="0">
              <a:latin typeface="Times New Roman" panose="02020603050405020304" pitchFamily="18" charset="0"/>
              <a:cs typeface="Times New Roman" panose="02020603050405020304" pitchFamily="18" charset="0"/>
            </a:endParaRPr>
          </a:p>
          <a:p>
            <a:pPr lvl="1"/>
            <a:r>
              <a:rPr lang="en-US" sz="1200" dirty="0">
                <a:latin typeface="Times New Roman" panose="02020603050405020304" pitchFamily="18" charset="0"/>
                <a:cs typeface="Times New Roman" panose="02020603050405020304" pitchFamily="18" charset="0"/>
              </a:rPr>
              <a:t>Cancer cells are clever at evading the immune system. They can employ various strategies to escape detection and destruction, including:</a:t>
            </a:r>
          </a:p>
          <a:p>
            <a:pPr lvl="1"/>
            <a:r>
              <a:rPr lang="en-US" sz="1200" b="1" dirty="0">
                <a:latin typeface="Times New Roman" panose="02020603050405020304" pitchFamily="18" charset="0"/>
                <a:cs typeface="Times New Roman" panose="02020603050405020304" pitchFamily="18" charset="0"/>
              </a:rPr>
              <a:t>Downregulating Antigens</a:t>
            </a:r>
          </a:p>
          <a:p>
            <a:pPr lvl="1"/>
            <a:r>
              <a:rPr lang="en-US" sz="1200" b="1" dirty="0">
                <a:latin typeface="Times New Roman" panose="02020603050405020304" pitchFamily="18" charset="0"/>
                <a:cs typeface="Times New Roman" panose="02020603050405020304" pitchFamily="18" charset="0"/>
              </a:rPr>
              <a:t>Immune Checkpoints</a:t>
            </a:r>
          </a:p>
          <a:p>
            <a:pPr lvl="1"/>
            <a:r>
              <a:rPr lang="en-US" sz="1200" b="1" dirty="0">
                <a:latin typeface="Times New Roman" panose="02020603050405020304" pitchFamily="18" charset="0"/>
                <a:cs typeface="Times New Roman" panose="02020603050405020304" pitchFamily="18" charset="0"/>
              </a:rPr>
              <a:t>Suppressive Cells</a:t>
            </a:r>
            <a:r>
              <a:rPr lang="en-US" sz="1200" dirty="0">
                <a:latin typeface="Times New Roman" panose="02020603050405020304" pitchFamily="18" charset="0"/>
                <a:cs typeface="Times New Roman" panose="02020603050405020304" pitchFamily="18" charset="0"/>
              </a:rPr>
              <a:t>.</a:t>
            </a:r>
          </a:p>
          <a:p>
            <a:r>
              <a:rPr lang="en-US" sz="1400" b="1" dirty="0">
                <a:solidFill>
                  <a:srgbClr val="FF0000"/>
                </a:solidFill>
                <a:latin typeface="Times New Roman" panose="02020603050405020304" pitchFamily="18" charset="0"/>
                <a:cs typeface="Times New Roman" panose="02020603050405020304" pitchFamily="18" charset="0"/>
              </a:rPr>
              <a:t>How to Treat it? </a:t>
            </a:r>
          </a:p>
        </p:txBody>
      </p:sp>
      <p:sp>
        <p:nvSpPr>
          <p:cNvPr id="8" name="TextBox 7">
            <a:extLst>
              <a:ext uri="{FF2B5EF4-FFF2-40B4-BE49-F238E27FC236}">
                <a16:creationId xmlns:a16="http://schemas.microsoft.com/office/drawing/2014/main" id="{25A6220A-A041-2DE2-8BE3-6717A07B2045}"/>
              </a:ext>
            </a:extLst>
          </p:cNvPr>
          <p:cNvSpPr txBox="1"/>
          <p:nvPr/>
        </p:nvSpPr>
        <p:spPr>
          <a:xfrm>
            <a:off x="7643672" y="6408398"/>
            <a:ext cx="4629003" cy="430887"/>
          </a:xfrm>
          <a:prstGeom prst="rect">
            <a:avLst/>
          </a:prstGeom>
          <a:noFill/>
        </p:spPr>
        <p:txBody>
          <a:bodyPr wrap="square">
            <a:spAutoFit/>
          </a:bodyPr>
          <a:lstStyle/>
          <a:p>
            <a:r>
              <a:rPr lang="en-IN" sz="1050" b="0" i="0" dirty="0">
                <a:solidFill>
                  <a:srgbClr val="222222"/>
                </a:solidFill>
                <a:effectLst/>
                <a:latin typeface="-apple-system"/>
              </a:rPr>
              <a:t>Demaria, O., </a:t>
            </a:r>
            <a:r>
              <a:rPr lang="en-IN" sz="1050" b="0" i="0" dirty="0" err="1">
                <a:solidFill>
                  <a:srgbClr val="222222"/>
                </a:solidFill>
                <a:effectLst/>
                <a:latin typeface="-apple-system"/>
              </a:rPr>
              <a:t>Cornen</a:t>
            </a:r>
            <a:r>
              <a:rPr lang="en-IN" sz="1050" b="0" i="0" dirty="0">
                <a:solidFill>
                  <a:srgbClr val="222222"/>
                </a:solidFill>
                <a:effectLst/>
                <a:latin typeface="-apple-system"/>
              </a:rPr>
              <a:t>, S., </a:t>
            </a:r>
            <a:r>
              <a:rPr lang="en-IN" sz="1050" b="0" i="0" dirty="0" err="1">
                <a:solidFill>
                  <a:srgbClr val="222222"/>
                </a:solidFill>
                <a:effectLst/>
                <a:latin typeface="-apple-system"/>
              </a:rPr>
              <a:t>Daëron</a:t>
            </a:r>
            <a:r>
              <a:rPr lang="en-IN" sz="1050" b="0" i="0" dirty="0">
                <a:solidFill>
                  <a:srgbClr val="222222"/>
                </a:solidFill>
                <a:effectLst/>
                <a:latin typeface="-apple-system"/>
              </a:rPr>
              <a:t>, M. </a:t>
            </a:r>
            <a:r>
              <a:rPr lang="en-IN" sz="1050" b="0" i="1" dirty="0">
                <a:solidFill>
                  <a:srgbClr val="222222"/>
                </a:solidFill>
                <a:effectLst/>
                <a:latin typeface="-apple-system"/>
              </a:rPr>
              <a:t>et al.</a:t>
            </a:r>
            <a:r>
              <a:rPr lang="en-IN" sz="1050" b="0" i="0" dirty="0">
                <a:solidFill>
                  <a:srgbClr val="222222"/>
                </a:solidFill>
                <a:effectLst/>
                <a:latin typeface="-apple-system"/>
              </a:rPr>
              <a:t> Harnessing innate immunity in cancer therapy. </a:t>
            </a:r>
            <a:r>
              <a:rPr lang="en-IN" sz="1050" b="0" i="1" dirty="0">
                <a:solidFill>
                  <a:srgbClr val="222222"/>
                </a:solidFill>
                <a:effectLst/>
                <a:latin typeface="-apple-system"/>
              </a:rPr>
              <a:t>Nature</a:t>
            </a:r>
            <a:r>
              <a:rPr lang="en-IN" sz="1050" b="0" i="0" dirty="0">
                <a:solidFill>
                  <a:srgbClr val="222222"/>
                </a:solidFill>
                <a:effectLst/>
                <a:latin typeface="-apple-system"/>
              </a:rPr>
              <a:t> </a:t>
            </a:r>
            <a:r>
              <a:rPr lang="en-IN" sz="1050" b="1" i="0" dirty="0">
                <a:solidFill>
                  <a:srgbClr val="222222"/>
                </a:solidFill>
                <a:effectLst/>
                <a:latin typeface="-apple-system"/>
              </a:rPr>
              <a:t>574</a:t>
            </a:r>
            <a:r>
              <a:rPr lang="en-IN" sz="1050" b="0" i="0" dirty="0">
                <a:solidFill>
                  <a:srgbClr val="222222"/>
                </a:solidFill>
                <a:effectLst/>
                <a:latin typeface="-apple-system"/>
              </a:rPr>
              <a:t>, 45–56 (2019). https://doi.org/10.1038/s41586-019-1593-5</a:t>
            </a:r>
            <a:endParaRPr lang="en-IN" sz="1050" dirty="0"/>
          </a:p>
        </p:txBody>
      </p:sp>
    </p:spTree>
    <p:extLst>
      <p:ext uri="{BB962C8B-B14F-4D97-AF65-F5344CB8AC3E}">
        <p14:creationId xmlns:p14="http://schemas.microsoft.com/office/powerpoint/2010/main" val="174719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additive="base">
                                        <p:cTn id="2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anim calcmode="lin" valueType="num">
                                      <p:cBhvr additive="base">
                                        <p:cTn id="41"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anim calcmode="lin" valueType="num">
                                      <p:cBhvr additive="base">
                                        <p:cTn id="4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
                                            <p:txEl>
                                              <p:pRg st="9" end="9"/>
                                            </p:txEl>
                                          </p:spTgt>
                                        </p:tgtEl>
                                        <p:attrNameLst>
                                          <p:attrName>style.visibility</p:attrName>
                                        </p:attrNameLst>
                                      </p:cBhvr>
                                      <p:to>
                                        <p:strVal val="visible"/>
                                      </p:to>
                                    </p:set>
                                    <p:anim calcmode="lin" valueType="num">
                                      <p:cBhvr additive="base">
                                        <p:cTn id="49"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6">
                                            <p:txEl>
                                              <p:pRg st="10" end="10"/>
                                            </p:txEl>
                                          </p:spTgt>
                                        </p:tgtEl>
                                        <p:attrNameLst>
                                          <p:attrName>style.visibility</p:attrName>
                                        </p:attrNameLst>
                                      </p:cBhvr>
                                      <p:to>
                                        <p:strVal val="visible"/>
                                      </p:to>
                                    </p:set>
                                    <p:anim calcmode="lin" valueType="num">
                                      <p:cBhvr additive="base">
                                        <p:cTn id="53"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6">
                                            <p:txEl>
                                              <p:pRg st="11" end="11"/>
                                            </p:txEl>
                                          </p:spTgt>
                                        </p:tgtEl>
                                        <p:attrNameLst>
                                          <p:attrName>style.visibility</p:attrName>
                                        </p:attrNameLst>
                                      </p:cBhvr>
                                      <p:to>
                                        <p:strVal val="visible"/>
                                      </p:to>
                                    </p:set>
                                    <p:anim calcmode="lin" valueType="num">
                                      <p:cBhvr additive="base">
                                        <p:cTn id="59"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4F7AE-4DE4-4749-63CE-FDC778C1ADAA}"/>
              </a:ext>
            </a:extLst>
          </p:cNvPr>
          <p:cNvSpPr>
            <a:spLocks noGrp="1"/>
          </p:cNvSpPr>
          <p:nvPr>
            <p:ph type="title"/>
          </p:nvPr>
        </p:nvSpPr>
        <p:spPr>
          <a:xfrm>
            <a:off x="293609" y="0"/>
            <a:ext cx="8911687" cy="751929"/>
          </a:xfrm>
        </p:spPr>
        <p:txBody>
          <a:bodyPr/>
          <a:lstStyle/>
          <a:p>
            <a:r>
              <a:rPr lang="en-US" sz="3600" i="0" dirty="0">
                <a:effectLst/>
                <a:latin typeface="Times New Roman" panose="02020603050405020304" pitchFamily="18" charset="0"/>
                <a:cs typeface="Times New Roman" panose="02020603050405020304" pitchFamily="18" charset="0"/>
              </a:rPr>
              <a:t>Immunotherapy</a:t>
            </a:r>
            <a:endParaRPr lang="en-IN" dirty="0"/>
          </a:p>
        </p:txBody>
      </p:sp>
      <p:graphicFrame>
        <p:nvGraphicFramePr>
          <p:cNvPr id="10" name="Content Placeholder 2">
            <a:extLst>
              <a:ext uri="{FF2B5EF4-FFF2-40B4-BE49-F238E27FC236}">
                <a16:creationId xmlns:a16="http://schemas.microsoft.com/office/drawing/2014/main" id="{F0803B12-7EA0-9159-439E-AE27E942FE18}"/>
              </a:ext>
            </a:extLst>
          </p:cNvPr>
          <p:cNvGraphicFramePr>
            <a:graphicFrameLocks noGrp="1"/>
          </p:cNvGraphicFramePr>
          <p:nvPr>
            <p:ph idx="1"/>
            <p:extLst>
              <p:ext uri="{D42A27DB-BD31-4B8C-83A1-F6EECF244321}">
                <p14:modId xmlns:p14="http://schemas.microsoft.com/office/powerpoint/2010/main" val="121195324"/>
              </p:ext>
            </p:extLst>
          </p:nvPr>
        </p:nvGraphicFramePr>
        <p:xfrm>
          <a:off x="1544715" y="1766656"/>
          <a:ext cx="10520037" cy="3916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329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562E0-C19E-7B52-CF0F-2FEAAE620A20}"/>
              </a:ext>
            </a:extLst>
          </p:cNvPr>
          <p:cNvSpPr>
            <a:spLocks noGrp="1"/>
          </p:cNvSpPr>
          <p:nvPr>
            <p:ph type="title"/>
          </p:nvPr>
        </p:nvSpPr>
        <p:spPr>
          <a:xfrm>
            <a:off x="284731" y="0"/>
            <a:ext cx="8911687" cy="751929"/>
          </a:xfrm>
        </p:spPr>
        <p:txBody>
          <a:bodyPr/>
          <a:lstStyle/>
          <a:p>
            <a:r>
              <a:rPr lang="en-IN" sz="3600" dirty="0">
                <a:latin typeface="Times New Roman" panose="02020603050405020304" pitchFamily="18" charset="0"/>
                <a:cs typeface="Times New Roman" panose="02020603050405020304" pitchFamily="18" charset="0"/>
              </a:rPr>
              <a:t>Neoantigen</a:t>
            </a:r>
            <a:endParaRPr lang="en-IN" dirty="0"/>
          </a:p>
        </p:txBody>
      </p:sp>
      <p:sp>
        <p:nvSpPr>
          <p:cNvPr id="4" name="Content Placeholder 2">
            <a:extLst>
              <a:ext uri="{FF2B5EF4-FFF2-40B4-BE49-F238E27FC236}">
                <a16:creationId xmlns:a16="http://schemas.microsoft.com/office/drawing/2014/main" id="{7FD0085D-3949-385D-D2EA-A5B7AE844E15}"/>
              </a:ext>
            </a:extLst>
          </p:cNvPr>
          <p:cNvSpPr>
            <a:spLocks noGrp="1"/>
          </p:cNvSpPr>
          <p:nvPr>
            <p:ph idx="1"/>
          </p:nvPr>
        </p:nvSpPr>
        <p:spPr>
          <a:xfrm>
            <a:off x="1671962" y="751929"/>
            <a:ext cx="10304015" cy="5915201"/>
          </a:xfrm>
        </p:spPr>
        <p:txBody>
          <a:bodyPr>
            <a:noAutofit/>
          </a:bodyPr>
          <a:lstStyle/>
          <a:p>
            <a:pPr marL="0" indent="0" algn="l">
              <a:buNone/>
            </a:pPr>
            <a:r>
              <a:rPr lang="en-US" sz="1300" b="1" i="0" dirty="0">
                <a:solidFill>
                  <a:srgbClr val="1F1F1F"/>
                </a:solidFill>
                <a:effectLst/>
                <a:latin typeface="Times New Roman" panose="02020603050405020304" pitchFamily="18" charset="0"/>
                <a:cs typeface="Times New Roman" panose="02020603050405020304" pitchFamily="18" charset="0"/>
              </a:rPr>
              <a:t>What are neoantigens?</a:t>
            </a:r>
          </a:p>
          <a:p>
            <a:pPr algn="l"/>
            <a:r>
              <a:rPr lang="en-US" sz="1300" b="0" i="0" dirty="0">
                <a:solidFill>
                  <a:srgbClr val="1F1F1F"/>
                </a:solidFill>
                <a:effectLst/>
                <a:latin typeface="Times New Roman" panose="02020603050405020304" pitchFamily="18" charset="0"/>
                <a:cs typeface="Times New Roman" panose="02020603050405020304" pitchFamily="18" charset="0"/>
              </a:rPr>
              <a:t>Neoantigens are proteins that are unique to cancer cells and can be targeted by the immune system. They are created by mutations in the DNA of cancer cells. These mutations can lead to the production of proteins that are not found in normal cells.</a:t>
            </a:r>
          </a:p>
          <a:p>
            <a:pPr marL="0" indent="0" algn="l">
              <a:buNone/>
            </a:pPr>
            <a:r>
              <a:rPr lang="en-US" sz="1300" b="1" i="0" dirty="0">
                <a:solidFill>
                  <a:srgbClr val="1F1F1F"/>
                </a:solidFill>
                <a:effectLst/>
                <a:latin typeface="Times New Roman" panose="02020603050405020304" pitchFamily="18" charset="0"/>
                <a:cs typeface="Times New Roman" panose="02020603050405020304" pitchFamily="18" charset="0"/>
              </a:rPr>
              <a:t>Why are neoantigens important for cancer immunotherapy?</a:t>
            </a:r>
          </a:p>
          <a:p>
            <a:pPr algn="l"/>
            <a:r>
              <a:rPr lang="en-US" sz="1300" b="0" i="0" dirty="0">
                <a:solidFill>
                  <a:srgbClr val="1F1F1F"/>
                </a:solidFill>
                <a:effectLst/>
                <a:latin typeface="Times New Roman" panose="02020603050405020304" pitchFamily="18" charset="0"/>
                <a:cs typeface="Times New Roman" panose="02020603050405020304" pitchFamily="18" charset="0"/>
              </a:rPr>
              <a:t>Neoantigens are important for cancer immunotherapy because they can be used to train the immune system to attack cancer cells. Immunotherapy treatments work by stimulating the immune system to recognize and kill cancer cells. By targeting neoantigens, immunotherapy treatments can be more effective and less toxic than traditional cancer treatments, such as chemotherapy and radiation therapy. No off-target, better specificity. </a:t>
            </a:r>
          </a:p>
          <a:p>
            <a:pPr marL="0" indent="0" algn="l">
              <a:buNone/>
            </a:pPr>
            <a:r>
              <a:rPr lang="en-US" sz="1300" b="1" i="0" dirty="0">
                <a:solidFill>
                  <a:srgbClr val="1F1F1F"/>
                </a:solidFill>
                <a:effectLst/>
                <a:latin typeface="Times New Roman" panose="02020603050405020304" pitchFamily="18" charset="0"/>
                <a:cs typeface="Times New Roman" panose="02020603050405020304" pitchFamily="18" charset="0"/>
              </a:rPr>
              <a:t>How is AI being used to identify neoantigens?</a:t>
            </a:r>
          </a:p>
          <a:p>
            <a:pPr algn="l"/>
            <a:r>
              <a:rPr lang="en-US" sz="1300" b="0" i="0" dirty="0">
                <a:solidFill>
                  <a:srgbClr val="1F1F1F"/>
                </a:solidFill>
                <a:effectLst/>
                <a:latin typeface="Times New Roman" panose="02020603050405020304" pitchFamily="18" charset="0"/>
                <a:cs typeface="Times New Roman" panose="02020603050405020304" pitchFamily="18" charset="0"/>
              </a:rPr>
              <a:t>AI is being used to identify neoantigens by analyzing the DNA and RNA of cancer cells. AI algorithms can be trained to identify patterns in the DNA and RNA sequences that are associated with neoantigens. Once AI algorithms have been trained, they can be used to identify neoantigens in new cancer samples.</a:t>
            </a:r>
          </a:p>
          <a:p>
            <a:pPr marL="0" indent="0" algn="l">
              <a:buNone/>
            </a:pPr>
            <a:r>
              <a:rPr lang="en-US" sz="1300" b="1" i="0" dirty="0">
                <a:solidFill>
                  <a:srgbClr val="1F1F1F"/>
                </a:solidFill>
                <a:effectLst/>
                <a:latin typeface="Times New Roman" panose="02020603050405020304" pitchFamily="18" charset="0"/>
                <a:cs typeface="Times New Roman" panose="02020603050405020304" pitchFamily="18" charset="0"/>
              </a:rPr>
              <a:t>What are the potential benefits of using AI in neoantigen identification and personalized cancer immunotherapy?</a:t>
            </a:r>
          </a:p>
          <a:p>
            <a:pPr algn="l"/>
            <a:r>
              <a:rPr lang="en-US" sz="1300" b="0" i="0" dirty="0">
                <a:solidFill>
                  <a:srgbClr val="1F1F1F"/>
                </a:solidFill>
                <a:effectLst/>
                <a:latin typeface="Times New Roman" panose="02020603050405020304" pitchFamily="18" charset="0"/>
                <a:cs typeface="Times New Roman" panose="02020603050405020304" pitchFamily="18" charset="0"/>
              </a:rPr>
              <a:t>The potential benefits of using AI in neoantigen identification and personalized cancer immunotherapy include:</a:t>
            </a:r>
          </a:p>
          <a:p>
            <a:pPr lvl="1"/>
            <a:r>
              <a:rPr lang="en-US" sz="1300" b="0" i="0" dirty="0">
                <a:solidFill>
                  <a:srgbClr val="1F1F1F"/>
                </a:solidFill>
                <a:effectLst/>
                <a:latin typeface="Times New Roman" panose="02020603050405020304" pitchFamily="18" charset="0"/>
                <a:cs typeface="Times New Roman" panose="02020603050405020304" pitchFamily="18" charset="0"/>
              </a:rPr>
              <a:t>Improved accuracy and efficiency of neoantigen identification.</a:t>
            </a:r>
          </a:p>
          <a:p>
            <a:pPr lvl="1"/>
            <a:r>
              <a:rPr lang="en-US" sz="1300" b="0" i="0" dirty="0">
                <a:solidFill>
                  <a:srgbClr val="1F1F1F"/>
                </a:solidFill>
                <a:effectLst/>
                <a:latin typeface="Times New Roman" panose="02020603050405020304" pitchFamily="18" charset="0"/>
                <a:cs typeface="Times New Roman" panose="02020603050405020304" pitchFamily="18" charset="0"/>
              </a:rPr>
              <a:t>Development of personalized cancer immunotherapy treatments.</a:t>
            </a:r>
          </a:p>
          <a:p>
            <a:pPr lvl="1"/>
            <a:r>
              <a:rPr lang="en-US" sz="1300" b="0" i="0" dirty="0">
                <a:solidFill>
                  <a:srgbClr val="1F1F1F"/>
                </a:solidFill>
                <a:effectLst/>
                <a:latin typeface="Times New Roman" panose="02020603050405020304" pitchFamily="18" charset="0"/>
                <a:cs typeface="Times New Roman" panose="02020603050405020304" pitchFamily="18" charset="0"/>
              </a:rPr>
              <a:t>Reduced side effects.</a:t>
            </a:r>
          </a:p>
          <a:p>
            <a:pPr lvl="1"/>
            <a:r>
              <a:rPr lang="en-US" sz="1300" b="0" i="0" dirty="0">
                <a:solidFill>
                  <a:srgbClr val="1F1F1F"/>
                </a:solidFill>
                <a:effectLst/>
                <a:latin typeface="Times New Roman" panose="02020603050405020304" pitchFamily="18" charset="0"/>
                <a:cs typeface="Times New Roman" panose="02020603050405020304" pitchFamily="18" charset="0"/>
              </a:rPr>
              <a:t>Improved patient outcomes.</a:t>
            </a:r>
          </a:p>
          <a:p>
            <a:pPr algn="l"/>
            <a:r>
              <a:rPr lang="en-US" sz="1300" b="0" i="0" dirty="0">
                <a:solidFill>
                  <a:srgbClr val="1F1F1F"/>
                </a:solidFill>
                <a:effectLst/>
                <a:latin typeface="Times New Roman" panose="02020603050405020304" pitchFamily="18" charset="0"/>
                <a:cs typeface="Times New Roman" panose="02020603050405020304" pitchFamily="18" charset="0"/>
              </a:rPr>
              <a:t>AI is still in its early stages of development for neoantigen identification and personalized cancer immunotherapy, but the results are promising. AI has the potential to revolutionize the way that cancer is treated.</a:t>
            </a:r>
          </a:p>
          <a:p>
            <a:endParaRPr lang="en-IN" sz="1300" dirty="0"/>
          </a:p>
        </p:txBody>
      </p:sp>
    </p:spTree>
    <p:extLst>
      <p:ext uri="{BB962C8B-B14F-4D97-AF65-F5344CB8AC3E}">
        <p14:creationId xmlns:p14="http://schemas.microsoft.com/office/powerpoint/2010/main" val="402307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anim calcmode="lin" valueType="num">
                                      <p:cBhvr additive="base">
                                        <p:cTn id="5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8" end="8"/>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 calcmode="lin" valueType="num">
                                      <p:cBhvr additive="base">
                                        <p:cTn id="5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9" end="9"/>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xEl>
                                              <p:pRg st="10" end="10"/>
                                            </p:txEl>
                                          </p:spTgt>
                                        </p:tgtEl>
                                        <p:attrNameLst>
                                          <p:attrName>style.visibility</p:attrName>
                                        </p:attrNameLst>
                                      </p:cBhvr>
                                      <p:to>
                                        <p:strVal val="visible"/>
                                      </p:to>
                                    </p:set>
                                    <p:anim calcmode="lin" valueType="num">
                                      <p:cBhvr additive="base">
                                        <p:cTn id="6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
                                            <p:txEl>
                                              <p:pRg st="11" end="11"/>
                                            </p:txEl>
                                          </p:spTgt>
                                        </p:tgtEl>
                                        <p:attrNameLst>
                                          <p:attrName>style.visibility</p:attrName>
                                        </p:attrNameLst>
                                      </p:cBhvr>
                                      <p:to>
                                        <p:strVal val="visible"/>
                                      </p:to>
                                    </p:set>
                                    <p:anim calcmode="lin" valueType="num">
                                      <p:cBhvr additive="base">
                                        <p:cTn id="65"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4">
                                            <p:txEl>
                                              <p:pRg st="12" end="12"/>
                                            </p:txEl>
                                          </p:spTgt>
                                        </p:tgtEl>
                                        <p:attrNameLst>
                                          <p:attrName>style.visibility</p:attrName>
                                        </p:attrNameLst>
                                      </p:cBhvr>
                                      <p:to>
                                        <p:strVal val="visible"/>
                                      </p:to>
                                    </p:set>
                                    <p:anim calcmode="lin" valueType="num">
                                      <p:cBhvr additive="base">
                                        <p:cTn id="71"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7E040E1C-0EA7-149A-8276-BF7FD83AE5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5" b="19306"/>
          <a:stretch/>
        </p:blipFill>
        <p:spPr bwMode="auto">
          <a:xfrm>
            <a:off x="6321549" y="158091"/>
            <a:ext cx="5781675" cy="654181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7D41FD3-68C7-D4E0-D206-F35DD893CE20}"/>
              </a:ext>
            </a:extLst>
          </p:cNvPr>
          <p:cNvSpPr txBox="1"/>
          <p:nvPr/>
        </p:nvSpPr>
        <p:spPr>
          <a:xfrm>
            <a:off x="1762310" y="4288263"/>
            <a:ext cx="4181290" cy="1200329"/>
          </a:xfrm>
          <a:prstGeom prst="rect">
            <a:avLst/>
          </a:prstGeom>
          <a:noFill/>
        </p:spPr>
        <p:txBody>
          <a:bodyPr wrap="square">
            <a:spAutoFit/>
          </a:bodyPr>
          <a:lstStyle/>
          <a:p>
            <a:r>
              <a:rPr lang="en-US" b="1" i="0" dirty="0">
                <a:solidFill>
                  <a:srgbClr val="282828"/>
                </a:solidFill>
                <a:effectLst/>
                <a:latin typeface="MuseoSans"/>
              </a:rPr>
              <a:t>A proposed neoantigen-predicting workflow implemented with machine learning (ML) models targeting individual characteristics. </a:t>
            </a:r>
            <a:endParaRPr lang="en-IN" b="1" dirty="0"/>
          </a:p>
        </p:txBody>
      </p:sp>
    </p:spTree>
    <p:extLst>
      <p:ext uri="{BB962C8B-B14F-4D97-AF65-F5344CB8AC3E}">
        <p14:creationId xmlns:p14="http://schemas.microsoft.com/office/powerpoint/2010/main" val="3778313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6D006-6C60-B14E-7BFF-7B20136FBD4A}"/>
              </a:ext>
            </a:extLst>
          </p:cNvPr>
          <p:cNvSpPr>
            <a:spLocks noGrp="1"/>
          </p:cNvSpPr>
          <p:nvPr>
            <p:ph type="title"/>
          </p:nvPr>
        </p:nvSpPr>
        <p:spPr>
          <a:xfrm>
            <a:off x="222588" y="60741"/>
            <a:ext cx="11007664" cy="503354"/>
          </a:xfrm>
        </p:spPr>
        <p:txBody>
          <a:bodyPr>
            <a:normAutofit fontScale="90000"/>
          </a:bodyPr>
          <a:lstStyle/>
          <a:p>
            <a:r>
              <a:rPr lang="en-IN" dirty="0">
                <a:latin typeface="Times New Roman" panose="02020603050405020304" pitchFamily="18" charset="0"/>
                <a:cs typeface="Times New Roman" panose="02020603050405020304" pitchFamily="18" charset="0"/>
              </a:rPr>
              <a:t>WES/WGS Workflow to Variant calling - MHC typing </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A68B607-D78F-2A1A-0339-8AF900CACDE3}"/>
              </a:ext>
            </a:extLst>
          </p:cNvPr>
          <p:cNvSpPr>
            <a:spLocks noGrp="1"/>
          </p:cNvSpPr>
          <p:nvPr>
            <p:ph idx="1"/>
          </p:nvPr>
        </p:nvSpPr>
        <p:spPr>
          <a:xfrm>
            <a:off x="1786208" y="681037"/>
            <a:ext cx="8915400" cy="1044606"/>
          </a:xfrm>
        </p:spPr>
        <p:txBody>
          <a:bodyPr>
            <a:normAutofit/>
          </a:bodyPr>
          <a:lstStyle/>
          <a:p>
            <a:r>
              <a:rPr lang="en-US" sz="1400" b="0" i="0" dirty="0">
                <a:solidFill>
                  <a:srgbClr val="1F1F1F"/>
                </a:solidFill>
                <a:effectLst/>
                <a:latin typeface="Times New Roman" panose="02020603050405020304" pitchFamily="18" charset="0"/>
                <a:cs typeface="Times New Roman" panose="02020603050405020304" pitchFamily="18" charset="0"/>
              </a:rPr>
              <a:t>WES is a technique used to sequence the exomes of all genes in the human genome. The exome is the part of the genome that contains the coding regions of genes, which are the regions that are translated into proteins. </a:t>
            </a:r>
          </a:p>
          <a:p>
            <a:endParaRPr lang="en-IN" sz="1400" dirty="0"/>
          </a:p>
        </p:txBody>
      </p:sp>
      <p:sp>
        <p:nvSpPr>
          <p:cNvPr id="4" name="Title 1">
            <a:extLst>
              <a:ext uri="{FF2B5EF4-FFF2-40B4-BE49-F238E27FC236}">
                <a16:creationId xmlns:a16="http://schemas.microsoft.com/office/drawing/2014/main" id="{33D5820E-56A8-8E5C-C999-F1AB061BBFC8}"/>
              </a:ext>
            </a:extLst>
          </p:cNvPr>
          <p:cNvSpPr txBox="1">
            <a:spLocks/>
          </p:cNvSpPr>
          <p:nvPr/>
        </p:nvSpPr>
        <p:spPr>
          <a:xfrm>
            <a:off x="838200" y="60741"/>
            <a:ext cx="10170111" cy="620296"/>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58B5586-E553-3C0E-04EC-52CA092E9334}"/>
              </a:ext>
            </a:extLst>
          </p:cNvPr>
          <p:cNvPicPr>
            <a:picLocks noChangeAspect="1"/>
          </p:cNvPicPr>
          <p:nvPr/>
        </p:nvPicPr>
        <p:blipFill>
          <a:blip r:embed="rId2"/>
          <a:stretch>
            <a:fillRect/>
          </a:stretch>
        </p:blipFill>
        <p:spPr>
          <a:xfrm>
            <a:off x="679789" y="1301333"/>
            <a:ext cx="5631692" cy="3105294"/>
          </a:xfrm>
          <a:prstGeom prst="rect">
            <a:avLst/>
          </a:prstGeom>
        </p:spPr>
      </p:pic>
      <p:pic>
        <p:nvPicPr>
          <p:cNvPr id="6" name="Picture 5">
            <a:extLst>
              <a:ext uri="{FF2B5EF4-FFF2-40B4-BE49-F238E27FC236}">
                <a16:creationId xmlns:a16="http://schemas.microsoft.com/office/drawing/2014/main" id="{E5064A36-71D5-38B6-175B-6560935FF841}"/>
              </a:ext>
            </a:extLst>
          </p:cNvPr>
          <p:cNvPicPr>
            <a:picLocks noChangeAspect="1"/>
          </p:cNvPicPr>
          <p:nvPr/>
        </p:nvPicPr>
        <p:blipFill>
          <a:blip r:embed="rId3"/>
          <a:stretch>
            <a:fillRect/>
          </a:stretch>
        </p:blipFill>
        <p:spPr>
          <a:xfrm>
            <a:off x="5715000" y="2109316"/>
            <a:ext cx="6477000" cy="3541271"/>
          </a:xfrm>
          <a:prstGeom prst="rect">
            <a:avLst/>
          </a:prstGeom>
        </p:spPr>
      </p:pic>
      <p:cxnSp>
        <p:nvCxnSpPr>
          <p:cNvPr id="8" name="Connector: Elbow 7">
            <a:extLst>
              <a:ext uri="{FF2B5EF4-FFF2-40B4-BE49-F238E27FC236}">
                <a16:creationId xmlns:a16="http://schemas.microsoft.com/office/drawing/2014/main" id="{B8FB89F8-37F2-27CD-895F-1524D0BC54E5}"/>
              </a:ext>
            </a:extLst>
          </p:cNvPr>
          <p:cNvCxnSpPr>
            <a:cxnSpLocks/>
            <a:stCxn id="5" idx="2"/>
          </p:cNvCxnSpPr>
          <p:nvPr/>
        </p:nvCxnSpPr>
        <p:spPr>
          <a:xfrm rot="5400000" flipH="1" flipV="1">
            <a:off x="3716858" y="2408485"/>
            <a:ext cx="1776918" cy="2219365"/>
          </a:xfrm>
          <a:prstGeom prst="bentConnector4">
            <a:avLst>
              <a:gd name="adj1" fmla="val -12865"/>
              <a:gd name="adj2" fmla="val 88429"/>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A816C0F6-A3FC-0D0E-11F5-704784DEAD83}"/>
              </a:ext>
            </a:extLst>
          </p:cNvPr>
          <p:cNvSpPr txBox="1">
            <a:spLocks/>
          </p:cNvSpPr>
          <p:nvPr/>
        </p:nvSpPr>
        <p:spPr>
          <a:xfrm>
            <a:off x="1465554" y="5834906"/>
            <a:ext cx="10315113" cy="10446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b="1" dirty="0">
                <a:solidFill>
                  <a:srgbClr val="1F1F1F"/>
                </a:solidFill>
                <a:latin typeface="Google Sans"/>
              </a:rPr>
              <a:t>MHC typing </a:t>
            </a:r>
            <a:r>
              <a:rPr lang="en-US" sz="1400" dirty="0">
                <a:solidFill>
                  <a:srgbClr val="1F1F1F"/>
                </a:solidFill>
                <a:latin typeface="Google Sans"/>
              </a:rPr>
              <a:t>is the process of determining MHC molecules that are present on the surface of cells. MHC  molecules are proteins that play a key role in the immune system..</a:t>
            </a:r>
            <a:endParaRPr lang="en-IN" sz="1400" dirty="0"/>
          </a:p>
        </p:txBody>
      </p:sp>
      <p:sp>
        <p:nvSpPr>
          <p:cNvPr id="14" name="Rectangle: Rounded Corners 13">
            <a:extLst>
              <a:ext uri="{FF2B5EF4-FFF2-40B4-BE49-F238E27FC236}">
                <a16:creationId xmlns:a16="http://schemas.microsoft.com/office/drawing/2014/main" id="{BED0D8FC-7148-4664-0F2E-99C0D857A5DC}"/>
              </a:ext>
            </a:extLst>
          </p:cNvPr>
          <p:cNvSpPr/>
          <p:nvPr/>
        </p:nvSpPr>
        <p:spPr>
          <a:xfrm>
            <a:off x="1600251" y="4927019"/>
            <a:ext cx="3790765" cy="723568"/>
          </a:xfrm>
          <a:prstGeom prst="round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latin typeface="Times New Roman" panose="02020603050405020304" pitchFamily="18" charset="0"/>
                <a:cs typeface="Times New Roman" panose="02020603050405020304" pitchFamily="18" charset="0"/>
              </a:rPr>
              <a:t>MHC typing : </a:t>
            </a:r>
            <a:r>
              <a:rPr lang="en-US" sz="1100" b="0" i="0" dirty="0">
                <a:solidFill>
                  <a:srgbClr val="374151"/>
                </a:solidFill>
                <a:effectLst/>
                <a:latin typeface="Söhne"/>
              </a:rPr>
              <a:t>For HLA typing, can use specialized HLA-typing software/tools such as </a:t>
            </a:r>
            <a:r>
              <a:rPr lang="en-US" sz="1100" b="0" i="0" dirty="0" err="1">
                <a:solidFill>
                  <a:srgbClr val="374151"/>
                </a:solidFill>
                <a:effectLst/>
                <a:latin typeface="Söhne"/>
              </a:rPr>
              <a:t>OptiType</a:t>
            </a:r>
            <a:r>
              <a:rPr lang="en-US" sz="1100" b="0" i="0" dirty="0">
                <a:solidFill>
                  <a:srgbClr val="374151"/>
                </a:solidFill>
                <a:effectLst/>
                <a:latin typeface="Söhne"/>
              </a:rPr>
              <a:t>, HLA-HD, or </a:t>
            </a:r>
            <a:r>
              <a:rPr lang="en-US" sz="1100" b="0" i="0" dirty="0" err="1">
                <a:solidFill>
                  <a:srgbClr val="374151"/>
                </a:solidFill>
                <a:effectLst/>
                <a:latin typeface="Söhne"/>
              </a:rPr>
              <a:t>HLAminer</a:t>
            </a:r>
            <a:r>
              <a:rPr lang="en-US" sz="1100" b="0" i="0" dirty="0">
                <a:solidFill>
                  <a:srgbClr val="374151"/>
                </a:solidFill>
                <a:effectLst/>
                <a:latin typeface="Söhne"/>
              </a:rPr>
              <a:t>.</a:t>
            </a:r>
            <a:endParaRPr lang="en-IN" sz="1100" dirty="0">
              <a:solidFill>
                <a:schemeClr val="tx1"/>
              </a:solidFill>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8362649E-7383-52EF-7F6B-AC9B14977D33}"/>
              </a:ext>
            </a:extLst>
          </p:cNvPr>
          <p:cNvCxnSpPr>
            <a:stCxn id="5" idx="2"/>
            <a:endCxn id="14" idx="0"/>
          </p:cNvCxnSpPr>
          <p:nvPr/>
        </p:nvCxnSpPr>
        <p:spPr>
          <a:xfrm flipH="1">
            <a:off x="3495634" y="4406627"/>
            <a:ext cx="1" cy="52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76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6D006-6C60-B14E-7BFF-7B20136FBD4A}"/>
              </a:ext>
            </a:extLst>
          </p:cNvPr>
          <p:cNvSpPr>
            <a:spLocks noGrp="1"/>
          </p:cNvSpPr>
          <p:nvPr>
            <p:ph type="title"/>
          </p:nvPr>
        </p:nvSpPr>
        <p:spPr>
          <a:xfrm>
            <a:off x="222588" y="60741"/>
            <a:ext cx="8911687" cy="503354"/>
          </a:xfrm>
        </p:spPr>
        <p:txBody>
          <a:bodyPr>
            <a:normAutofit fontScale="90000"/>
          </a:bodyPr>
          <a:lstStyle/>
          <a:p>
            <a:r>
              <a:rPr lang="en-IN" dirty="0">
                <a:latin typeface="Times New Roman" panose="02020603050405020304" pitchFamily="18" charset="0"/>
                <a:cs typeface="Times New Roman" panose="02020603050405020304" pitchFamily="18" charset="0"/>
              </a:rPr>
              <a:t>RNA-</a:t>
            </a:r>
            <a:r>
              <a:rPr lang="en-IN" dirty="0" err="1">
                <a:latin typeface="Times New Roman" panose="02020603050405020304" pitchFamily="18" charset="0"/>
                <a:cs typeface="Times New Roman" panose="02020603050405020304" pitchFamily="18" charset="0"/>
              </a:rPr>
              <a:t>seq</a:t>
            </a:r>
            <a:r>
              <a:rPr lang="en-IN" dirty="0">
                <a:latin typeface="Times New Roman" panose="02020603050405020304" pitchFamily="18" charset="0"/>
                <a:cs typeface="Times New Roman" panose="02020603050405020304" pitchFamily="18" charset="0"/>
              </a:rPr>
              <a:t> (RNA sequencing):</a:t>
            </a:r>
            <a:endParaRPr lang="en-IN" dirty="0"/>
          </a:p>
        </p:txBody>
      </p:sp>
      <p:sp>
        <p:nvSpPr>
          <p:cNvPr id="3" name="Content Placeholder 2">
            <a:extLst>
              <a:ext uri="{FF2B5EF4-FFF2-40B4-BE49-F238E27FC236}">
                <a16:creationId xmlns:a16="http://schemas.microsoft.com/office/drawing/2014/main" id="{FA68B607-D78F-2A1A-0339-8AF900CACDE3}"/>
              </a:ext>
            </a:extLst>
          </p:cNvPr>
          <p:cNvSpPr>
            <a:spLocks noGrp="1"/>
          </p:cNvSpPr>
          <p:nvPr>
            <p:ph idx="1"/>
          </p:nvPr>
        </p:nvSpPr>
        <p:spPr>
          <a:xfrm>
            <a:off x="1786208" y="681037"/>
            <a:ext cx="8915400" cy="1044606"/>
          </a:xfrm>
        </p:spPr>
        <p:txBody>
          <a:bodyPr>
            <a:normAutofit/>
          </a:bodyPr>
          <a:lstStyle/>
          <a:p>
            <a:r>
              <a:rPr lang="en-US" sz="1400" b="0" i="0" dirty="0">
                <a:solidFill>
                  <a:srgbClr val="1F1F1F"/>
                </a:solidFill>
                <a:effectLst/>
                <a:latin typeface="Times New Roman" panose="02020603050405020304" pitchFamily="18" charset="0"/>
                <a:cs typeface="Times New Roman" panose="02020603050405020304" pitchFamily="18" charset="0"/>
              </a:rPr>
              <a:t>RNA-seq is a technique used to sequence the RNA transcripts of all genes in the genome. RNA transcripts are the intermediate molecules that are produced during the process of gene expression. RNA-seq can be used to measure the expression levels of genes and to identify alternative splicing events.</a:t>
            </a:r>
          </a:p>
        </p:txBody>
      </p:sp>
      <p:sp>
        <p:nvSpPr>
          <p:cNvPr id="4" name="Title 1">
            <a:extLst>
              <a:ext uri="{FF2B5EF4-FFF2-40B4-BE49-F238E27FC236}">
                <a16:creationId xmlns:a16="http://schemas.microsoft.com/office/drawing/2014/main" id="{33D5820E-56A8-8E5C-C999-F1AB061BBFC8}"/>
              </a:ext>
            </a:extLst>
          </p:cNvPr>
          <p:cNvSpPr txBox="1">
            <a:spLocks/>
          </p:cNvSpPr>
          <p:nvPr/>
        </p:nvSpPr>
        <p:spPr>
          <a:xfrm>
            <a:off x="838200" y="60741"/>
            <a:ext cx="10170111" cy="620296"/>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latin typeface="Times New Roman" panose="02020603050405020304" pitchFamily="18" charset="0"/>
              <a:cs typeface="Times New Roman" panose="02020603050405020304" pitchFamily="18" charset="0"/>
            </a:endParaRPr>
          </a:p>
        </p:txBody>
      </p:sp>
      <p:pic>
        <p:nvPicPr>
          <p:cNvPr id="7" name="Picture 2" descr="Flowchart">
            <a:extLst>
              <a:ext uri="{FF2B5EF4-FFF2-40B4-BE49-F238E27FC236}">
                <a16:creationId xmlns:a16="http://schemas.microsoft.com/office/drawing/2014/main" id="{F7E8B3AF-BFCC-48E0-9B35-FE206CCA8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330" y="1649084"/>
            <a:ext cx="5519129" cy="225651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Flowchart (1)">
            <a:extLst>
              <a:ext uri="{FF2B5EF4-FFF2-40B4-BE49-F238E27FC236}">
                <a16:creationId xmlns:a16="http://schemas.microsoft.com/office/drawing/2014/main" id="{854B4AD1-E08C-E8AA-A0B0-B58C36D66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3900" y="4104675"/>
            <a:ext cx="7658100" cy="199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94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6D006-6C60-B14E-7BFF-7B20136FBD4A}"/>
              </a:ext>
            </a:extLst>
          </p:cNvPr>
          <p:cNvSpPr>
            <a:spLocks noGrp="1"/>
          </p:cNvSpPr>
          <p:nvPr>
            <p:ph type="title"/>
          </p:nvPr>
        </p:nvSpPr>
        <p:spPr>
          <a:xfrm>
            <a:off x="222588" y="60741"/>
            <a:ext cx="8911687" cy="503354"/>
          </a:xfrm>
        </p:spPr>
        <p:txBody>
          <a:bodyPr>
            <a:normAutofit fontScale="90000"/>
          </a:bodyPr>
          <a:lstStyle/>
          <a:p>
            <a:r>
              <a:rPr lang="en-IN" dirty="0">
                <a:latin typeface="Times New Roman" panose="02020603050405020304" pitchFamily="18" charset="0"/>
                <a:cs typeface="Times New Roman" panose="02020603050405020304" pitchFamily="18" charset="0"/>
              </a:rPr>
              <a:t>RNA-</a:t>
            </a:r>
            <a:r>
              <a:rPr lang="en-IN" dirty="0" err="1">
                <a:latin typeface="Times New Roman" panose="02020603050405020304" pitchFamily="18" charset="0"/>
                <a:cs typeface="Times New Roman" panose="02020603050405020304" pitchFamily="18" charset="0"/>
              </a:rPr>
              <a:t>seq</a:t>
            </a:r>
            <a:r>
              <a:rPr lang="en-IN" dirty="0">
                <a:latin typeface="Times New Roman" panose="02020603050405020304" pitchFamily="18" charset="0"/>
                <a:cs typeface="Times New Roman" panose="02020603050405020304" pitchFamily="18" charset="0"/>
              </a:rPr>
              <a:t> (RNA sequencing):</a:t>
            </a:r>
            <a:endParaRPr lang="en-IN" dirty="0"/>
          </a:p>
        </p:txBody>
      </p:sp>
      <p:sp>
        <p:nvSpPr>
          <p:cNvPr id="4" name="Title 1">
            <a:extLst>
              <a:ext uri="{FF2B5EF4-FFF2-40B4-BE49-F238E27FC236}">
                <a16:creationId xmlns:a16="http://schemas.microsoft.com/office/drawing/2014/main" id="{33D5820E-56A8-8E5C-C999-F1AB061BBFC8}"/>
              </a:ext>
            </a:extLst>
          </p:cNvPr>
          <p:cNvSpPr txBox="1">
            <a:spLocks/>
          </p:cNvSpPr>
          <p:nvPr/>
        </p:nvSpPr>
        <p:spPr>
          <a:xfrm>
            <a:off x="838200" y="60741"/>
            <a:ext cx="10170111" cy="620296"/>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latin typeface="Times New Roman" panose="02020603050405020304" pitchFamily="18" charset="0"/>
              <a:cs typeface="Times New Roman" panose="02020603050405020304" pitchFamily="18" charset="0"/>
            </a:endParaRPr>
          </a:p>
        </p:txBody>
      </p:sp>
      <p:pic>
        <p:nvPicPr>
          <p:cNvPr id="6" name="Picture 2" descr="Flowchart (2)">
            <a:extLst>
              <a:ext uri="{FF2B5EF4-FFF2-40B4-BE49-F238E27FC236}">
                <a16:creationId xmlns:a16="http://schemas.microsoft.com/office/drawing/2014/main" id="{63C06C40-CD5A-1635-A9C0-2CD85D3552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9686" y="564095"/>
            <a:ext cx="9774237" cy="6293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36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1750</TotalTime>
  <Words>1879</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vt:lpstr>
      <vt:lpstr>Arial</vt:lpstr>
      <vt:lpstr>Century Gothic</vt:lpstr>
      <vt:lpstr>Google Sans</vt:lpstr>
      <vt:lpstr>MuseoSans</vt:lpstr>
      <vt:lpstr>Söhne</vt:lpstr>
      <vt:lpstr>Times New Roman</vt:lpstr>
      <vt:lpstr>Wingdings 3</vt:lpstr>
      <vt:lpstr>Wisp</vt:lpstr>
      <vt:lpstr>PowerPoint Presentation</vt:lpstr>
      <vt:lpstr>Content</vt:lpstr>
      <vt:lpstr>Cancer and Immune system</vt:lpstr>
      <vt:lpstr>Immunotherapy</vt:lpstr>
      <vt:lpstr>Neoantigen</vt:lpstr>
      <vt:lpstr>PowerPoint Presentation</vt:lpstr>
      <vt:lpstr>WES/WGS Workflow to Variant calling - MHC typing  </vt:lpstr>
      <vt:lpstr>RNA-seq (RNA sequencing):</vt:lpstr>
      <vt:lpstr>RNA-seq (RNA sequencing):</vt:lpstr>
      <vt:lpstr>Peptide-MHC binding prediction</vt:lpstr>
      <vt:lpstr>TCR-pMHC binding prediction</vt:lpstr>
      <vt:lpstr>Immunogenicity prediction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 Franklin</dc:creator>
  <cp:lastModifiedBy>Kiran Franklin</cp:lastModifiedBy>
  <cp:revision>6</cp:revision>
  <dcterms:created xsi:type="dcterms:W3CDTF">2023-09-27T05:19:29Z</dcterms:created>
  <dcterms:modified xsi:type="dcterms:W3CDTF">2023-09-28T10:30:16Z</dcterms:modified>
</cp:coreProperties>
</file>