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2" r:id="rId7"/>
    <p:sldId id="261" r:id="rId8"/>
    <p:sldId id="268" r:id="rId9"/>
    <p:sldId id="269" r:id="rId10"/>
    <p:sldId id="263" r:id="rId11"/>
    <p:sldId id="264" r:id="rId12"/>
    <p:sldId id="265" r:id="rId13"/>
    <p:sldId id="267" r:id="rId14"/>
    <p:sldId id="273" r:id="rId15"/>
    <p:sldId id="266" r:id="rId16"/>
    <p:sldId id="271" r:id="rId17"/>
    <p:sldId id="260"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10366-7B4C-4C45-93ED-05BFACA888E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B8D946-420E-4117-8303-1223D68CE656}">
      <dgm:prSet/>
      <dgm:spPr/>
      <dgm:t>
        <a:bodyPr/>
        <a:lstStyle/>
        <a:p>
          <a:pPr>
            <a:defRPr b="1"/>
          </a:pPr>
          <a:r>
            <a:rPr lang="en-US" b="1" i="0"/>
            <a:t>Immunotherapy </a:t>
          </a:r>
          <a:r>
            <a:rPr lang="en-US" b="0" i="0"/>
            <a:t>is a cancer treatment that uses a person's immune system to fight cancer. It works by boosting the immune system to help the body find and destroy cancer cells. Immunotherapy can be used alone or in combination with other cancer treatments. </a:t>
          </a:r>
          <a:endParaRPr lang="en-US"/>
        </a:p>
      </dgm:t>
    </dgm:pt>
    <dgm:pt modelId="{1C2A178D-1A74-4B27-9855-E0161432654B}" type="parTrans" cxnId="{33AF8868-C49C-45B0-A333-DCB773A65E06}">
      <dgm:prSet/>
      <dgm:spPr/>
      <dgm:t>
        <a:bodyPr/>
        <a:lstStyle/>
        <a:p>
          <a:endParaRPr lang="en-US"/>
        </a:p>
      </dgm:t>
    </dgm:pt>
    <dgm:pt modelId="{945A8B3E-6E28-49E5-88D7-191510E320B7}" type="sibTrans" cxnId="{33AF8868-C49C-45B0-A333-DCB773A65E06}">
      <dgm:prSet/>
      <dgm:spPr/>
      <dgm:t>
        <a:bodyPr/>
        <a:lstStyle/>
        <a:p>
          <a:endParaRPr lang="en-US"/>
        </a:p>
      </dgm:t>
    </dgm:pt>
    <dgm:pt modelId="{F4E8040E-C357-4622-AFC9-71364DB79BDF}">
      <dgm:prSet/>
      <dgm:spPr/>
      <dgm:t>
        <a:bodyPr/>
        <a:lstStyle/>
        <a:p>
          <a:pPr>
            <a:defRPr b="1"/>
          </a:pPr>
          <a:r>
            <a:rPr lang="en-US" b="0" i="0" dirty="0"/>
            <a:t>Immunotherapy can treat many different types of cancer, including advanced cancer, cancer that hasn't responded to other treatments, and cancer that has come back. The effectiveness of immunotherapy depends on the type and stage of cancer. </a:t>
          </a:r>
          <a:endParaRPr lang="en-US" dirty="0"/>
        </a:p>
      </dgm:t>
    </dgm:pt>
    <dgm:pt modelId="{E3BF4C06-5298-415C-A851-3307353BCB04}" type="parTrans" cxnId="{E5A6499B-BBE3-48A9-A014-5351704250B3}">
      <dgm:prSet/>
      <dgm:spPr/>
      <dgm:t>
        <a:bodyPr/>
        <a:lstStyle/>
        <a:p>
          <a:endParaRPr lang="en-US"/>
        </a:p>
      </dgm:t>
    </dgm:pt>
    <dgm:pt modelId="{A606C84F-8D85-4A97-BCC8-F1C42AEA5AF3}" type="sibTrans" cxnId="{E5A6499B-BBE3-48A9-A014-5351704250B3}">
      <dgm:prSet/>
      <dgm:spPr/>
      <dgm:t>
        <a:bodyPr/>
        <a:lstStyle/>
        <a:p>
          <a:endParaRPr lang="en-US"/>
        </a:p>
      </dgm:t>
    </dgm:pt>
    <dgm:pt modelId="{40FD7FC1-ACA2-4432-ADCB-48AC3C3828AA}">
      <dgm:prSet/>
      <dgm:spPr/>
      <dgm:t>
        <a:bodyPr/>
        <a:lstStyle/>
        <a:p>
          <a:pPr>
            <a:defRPr b="1"/>
          </a:pPr>
          <a:r>
            <a:rPr lang="en-US" b="1" i="0" dirty="0"/>
            <a:t>There are five types of immunotherapy, including: </a:t>
          </a:r>
          <a:endParaRPr lang="en-US" dirty="0"/>
        </a:p>
      </dgm:t>
    </dgm:pt>
    <dgm:pt modelId="{094546A7-2AFA-4C6E-B5C1-32596EF85464}" type="parTrans" cxnId="{64F6D0C1-9BA6-400D-A01B-95E87223D78D}">
      <dgm:prSet/>
      <dgm:spPr/>
      <dgm:t>
        <a:bodyPr/>
        <a:lstStyle/>
        <a:p>
          <a:endParaRPr lang="en-US"/>
        </a:p>
      </dgm:t>
    </dgm:pt>
    <dgm:pt modelId="{99D3920D-2778-40FD-A080-31DE855A04FD}" type="sibTrans" cxnId="{64F6D0C1-9BA6-400D-A01B-95E87223D78D}">
      <dgm:prSet/>
      <dgm:spPr/>
      <dgm:t>
        <a:bodyPr/>
        <a:lstStyle/>
        <a:p>
          <a:endParaRPr lang="en-US"/>
        </a:p>
      </dgm:t>
    </dgm:pt>
    <dgm:pt modelId="{D9C55BAD-69EE-4950-A08B-BF741C779921}">
      <dgm:prSet/>
      <dgm:spPr/>
      <dgm:t>
        <a:bodyPr/>
        <a:lstStyle/>
        <a:p>
          <a:pPr>
            <a:buFont typeface="Arial" panose="020B0604020202020204" pitchFamily="34" charset="0"/>
            <a:buNone/>
          </a:pPr>
          <a:r>
            <a:rPr lang="en-US" b="0" i="0"/>
            <a:t>Checkpoint inhibitors</a:t>
          </a:r>
          <a:endParaRPr lang="en-US"/>
        </a:p>
      </dgm:t>
    </dgm:pt>
    <dgm:pt modelId="{B49B4E36-0C87-4F53-A780-2569D96A83F2}" type="parTrans" cxnId="{2AC10FC4-94C1-41AB-991A-8B175B043574}">
      <dgm:prSet/>
      <dgm:spPr/>
      <dgm:t>
        <a:bodyPr/>
        <a:lstStyle/>
        <a:p>
          <a:endParaRPr lang="en-US"/>
        </a:p>
      </dgm:t>
    </dgm:pt>
    <dgm:pt modelId="{E240EFDE-AD62-48C9-89CC-F2D20429D6B3}" type="sibTrans" cxnId="{2AC10FC4-94C1-41AB-991A-8B175B043574}">
      <dgm:prSet/>
      <dgm:spPr/>
      <dgm:t>
        <a:bodyPr/>
        <a:lstStyle/>
        <a:p>
          <a:endParaRPr lang="en-US"/>
        </a:p>
      </dgm:t>
    </dgm:pt>
    <dgm:pt modelId="{3C2205D3-F4E6-4CCA-B7DA-A6AF8C049A95}">
      <dgm:prSet/>
      <dgm:spPr/>
      <dgm:t>
        <a:bodyPr/>
        <a:lstStyle/>
        <a:p>
          <a:pPr>
            <a:buFont typeface="Arial" panose="020B0604020202020204" pitchFamily="34" charset="0"/>
            <a:buNone/>
          </a:pPr>
          <a:r>
            <a:rPr lang="en-US" b="0" i="0" dirty="0"/>
            <a:t>Adoptive cell therapy</a:t>
          </a:r>
          <a:endParaRPr lang="en-US" dirty="0"/>
        </a:p>
      </dgm:t>
    </dgm:pt>
    <dgm:pt modelId="{5D64BDB2-ECD2-457B-92C5-19FEB36222F9}" type="parTrans" cxnId="{5B0F1865-4174-4973-A397-BA4A757633E1}">
      <dgm:prSet/>
      <dgm:spPr/>
      <dgm:t>
        <a:bodyPr/>
        <a:lstStyle/>
        <a:p>
          <a:endParaRPr lang="en-US"/>
        </a:p>
      </dgm:t>
    </dgm:pt>
    <dgm:pt modelId="{F0549CEC-13C8-4CB7-AAC3-F4F2302A54C2}" type="sibTrans" cxnId="{5B0F1865-4174-4973-A397-BA4A757633E1}">
      <dgm:prSet/>
      <dgm:spPr/>
      <dgm:t>
        <a:bodyPr/>
        <a:lstStyle/>
        <a:p>
          <a:endParaRPr lang="en-US"/>
        </a:p>
      </dgm:t>
    </dgm:pt>
    <dgm:pt modelId="{60DC5B24-2830-49D6-B375-DC1D33983802}">
      <dgm:prSet/>
      <dgm:spPr/>
      <dgm:t>
        <a:bodyPr/>
        <a:lstStyle/>
        <a:p>
          <a:pPr>
            <a:buFont typeface="Arial" panose="020B0604020202020204" pitchFamily="34" charset="0"/>
            <a:buNone/>
          </a:pPr>
          <a:r>
            <a:rPr lang="en-US" b="0" i="0"/>
            <a:t>Cancer vaccines</a:t>
          </a:r>
          <a:endParaRPr lang="en-US"/>
        </a:p>
      </dgm:t>
    </dgm:pt>
    <dgm:pt modelId="{05BB0EE2-1D6E-405A-9FF4-B07C5811AA38}" type="parTrans" cxnId="{701C896A-47ED-4350-8BF7-95ABF5A23EAE}">
      <dgm:prSet/>
      <dgm:spPr/>
      <dgm:t>
        <a:bodyPr/>
        <a:lstStyle/>
        <a:p>
          <a:endParaRPr lang="en-US"/>
        </a:p>
      </dgm:t>
    </dgm:pt>
    <dgm:pt modelId="{637C0546-750B-444F-8DAB-7B4A2CBB6C5F}" type="sibTrans" cxnId="{701C896A-47ED-4350-8BF7-95ABF5A23EAE}">
      <dgm:prSet/>
      <dgm:spPr/>
      <dgm:t>
        <a:bodyPr/>
        <a:lstStyle/>
        <a:p>
          <a:endParaRPr lang="en-US"/>
        </a:p>
      </dgm:t>
    </dgm:pt>
    <dgm:pt modelId="{659B7DE5-19D4-4EAA-B958-37419EBCA95C}">
      <dgm:prSet/>
      <dgm:spPr/>
      <dgm:t>
        <a:bodyPr/>
        <a:lstStyle/>
        <a:p>
          <a:pPr>
            <a:buFont typeface="Arial" panose="020B0604020202020204" pitchFamily="34" charset="0"/>
            <a:buNone/>
          </a:pPr>
          <a:r>
            <a:rPr lang="en-US" b="0" i="0" dirty="0"/>
            <a:t>Monoclonal antibodies</a:t>
          </a:r>
          <a:endParaRPr lang="en-US" dirty="0"/>
        </a:p>
      </dgm:t>
    </dgm:pt>
    <dgm:pt modelId="{DDCC8C54-79BA-4574-B5D1-B6B4F93BFB70}" type="parTrans" cxnId="{C736D77F-8C71-4780-8FB0-2C8BC2EF63F3}">
      <dgm:prSet/>
      <dgm:spPr/>
      <dgm:t>
        <a:bodyPr/>
        <a:lstStyle/>
        <a:p>
          <a:endParaRPr lang="en-US"/>
        </a:p>
      </dgm:t>
    </dgm:pt>
    <dgm:pt modelId="{50AC97A3-E571-4B90-8731-8E73BF868A2E}" type="sibTrans" cxnId="{C736D77F-8C71-4780-8FB0-2C8BC2EF63F3}">
      <dgm:prSet/>
      <dgm:spPr/>
      <dgm:t>
        <a:bodyPr/>
        <a:lstStyle/>
        <a:p>
          <a:endParaRPr lang="en-US"/>
        </a:p>
      </dgm:t>
    </dgm:pt>
    <dgm:pt modelId="{525E502C-60BC-4002-9AC6-76844A8728F4}">
      <dgm:prSet/>
      <dgm:spPr/>
      <dgm:t>
        <a:bodyPr/>
        <a:lstStyle/>
        <a:p>
          <a:pPr>
            <a:buFont typeface="Arial" panose="020B0604020202020204" pitchFamily="34" charset="0"/>
            <a:buNone/>
          </a:pPr>
          <a:r>
            <a:rPr lang="en-US" b="0" i="0" dirty="0"/>
            <a:t>Immune system modulators</a:t>
          </a:r>
          <a:endParaRPr lang="en-US" dirty="0"/>
        </a:p>
      </dgm:t>
    </dgm:pt>
    <dgm:pt modelId="{5B34605E-45B2-4BBB-863D-01BB2731810F}" type="parTrans" cxnId="{71B6EDDC-1BAF-40A0-96DF-88D80BABF32B}">
      <dgm:prSet/>
      <dgm:spPr/>
      <dgm:t>
        <a:bodyPr/>
        <a:lstStyle/>
        <a:p>
          <a:endParaRPr lang="en-US"/>
        </a:p>
      </dgm:t>
    </dgm:pt>
    <dgm:pt modelId="{4401BF05-6A12-4CF3-AA8F-9B9AE68FB174}" type="sibTrans" cxnId="{71B6EDDC-1BAF-40A0-96DF-88D80BABF32B}">
      <dgm:prSet/>
      <dgm:spPr/>
      <dgm:t>
        <a:bodyPr/>
        <a:lstStyle/>
        <a:p>
          <a:endParaRPr lang="en-US"/>
        </a:p>
      </dgm:t>
    </dgm:pt>
    <dgm:pt modelId="{44A0B2A8-08C4-4A76-BECF-B181663C4C12}">
      <dgm:prSet/>
      <dgm:spPr/>
      <dgm:t>
        <a:bodyPr/>
        <a:lstStyle/>
        <a:p>
          <a:pPr>
            <a:defRPr b="1"/>
          </a:pPr>
          <a:r>
            <a:rPr lang="en-US" b="0" i="0"/>
            <a:t>Immunotherapy is currently recognized as the fourth modality in cancer therapy.</a:t>
          </a:r>
          <a:endParaRPr lang="en-US"/>
        </a:p>
      </dgm:t>
    </dgm:pt>
    <dgm:pt modelId="{C9968BDF-AF71-4843-BB57-73C4C6F3D683}" type="parTrans" cxnId="{3DC39D60-ADF2-42E2-978C-A355151DE839}">
      <dgm:prSet/>
      <dgm:spPr/>
      <dgm:t>
        <a:bodyPr/>
        <a:lstStyle/>
        <a:p>
          <a:endParaRPr lang="en-US"/>
        </a:p>
      </dgm:t>
    </dgm:pt>
    <dgm:pt modelId="{C22E9F38-B654-4AFE-B8E5-F52DC8CDD360}" type="sibTrans" cxnId="{3DC39D60-ADF2-42E2-978C-A355151DE839}">
      <dgm:prSet/>
      <dgm:spPr/>
      <dgm:t>
        <a:bodyPr/>
        <a:lstStyle/>
        <a:p>
          <a:endParaRPr lang="en-US"/>
        </a:p>
      </dgm:t>
    </dgm:pt>
    <dgm:pt modelId="{5FE52709-D4B6-4D9E-8189-4134BD9D8304}">
      <dgm:prSet/>
      <dgm:spPr/>
      <dgm:t>
        <a:bodyPr/>
        <a:lstStyle/>
        <a:p>
          <a:pPr>
            <a:defRPr b="1"/>
          </a:pPr>
          <a:r>
            <a:rPr lang="en-US" b="0" i="0" dirty="0"/>
            <a:t>Immunotherapy can cause inflammatory and autoimmune complications, which can affect any part of the body. These complications most frequently affect the skin, colon, endocrine organs, liver, joints, and lungs. </a:t>
          </a:r>
          <a:br>
            <a:rPr lang="en-US" b="0" i="0" dirty="0"/>
          </a:br>
          <a:endParaRPr lang="en-US" dirty="0"/>
        </a:p>
      </dgm:t>
    </dgm:pt>
    <dgm:pt modelId="{3060BB5B-005B-4254-8C5F-E86BC86BA8B8}" type="parTrans" cxnId="{C2094970-BE6D-445C-8E00-B92D7AD99248}">
      <dgm:prSet/>
      <dgm:spPr/>
      <dgm:t>
        <a:bodyPr/>
        <a:lstStyle/>
        <a:p>
          <a:endParaRPr lang="en-US"/>
        </a:p>
      </dgm:t>
    </dgm:pt>
    <dgm:pt modelId="{6064648D-E7FE-431F-BDD4-E841286EDF77}" type="sibTrans" cxnId="{C2094970-BE6D-445C-8E00-B92D7AD99248}">
      <dgm:prSet/>
      <dgm:spPr/>
      <dgm:t>
        <a:bodyPr/>
        <a:lstStyle/>
        <a:p>
          <a:endParaRPr lang="en-US"/>
        </a:p>
      </dgm:t>
    </dgm:pt>
    <dgm:pt modelId="{0FBAAB0C-B674-46F0-ADF6-ED10A8845512}" type="pres">
      <dgm:prSet presAssocID="{1D910366-7B4C-4C45-93ED-05BFACA888E0}" presName="root" presStyleCnt="0">
        <dgm:presLayoutVars>
          <dgm:dir/>
          <dgm:resizeHandles val="exact"/>
        </dgm:presLayoutVars>
      </dgm:prSet>
      <dgm:spPr/>
    </dgm:pt>
    <dgm:pt modelId="{D1B4F8AB-9B0C-4028-A243-3E38FCB53643}" type="pres">
      <dgm:prSet presAssocID="{4BB8D946-420E-4117-8303-1223D68CE656}" presName="compNode" presStyleCnt="0"/>
      <dgm:spPr/>
    </dgm:pt>
    <dgm:pt modelId="{0321A334-CD3B-4514-AE94-D6C9EE98965C}" type="pres">
      <dgm:prSet presAssocID="{4BB8D946-420E-4117-8303-1223D68CE65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edle"/>
        </a:ext>
      </dgm:extLst>
    </dgm:pt>
    <dgm:pt modelId="{EF232DA7-FE48-40BA-A1D7-A4105AFFAF19}" type="pres">
      <dgm:prSet presAssocID="{4BB8D946-420E-4117-8303-1223D68CE656}" presName="iconSpace" presStyleCnt="0"/>
      <dgm:spPr/>
    </dgm:pt>
    <dgm:pt modelId="{AF7C8AD1-4EE1-4050-99C0-9115C52F5BF3}" type="pres">
      <dgm:prSet presAssocID="{4BB8D946-420E-4117-8303-1223D68CE656}" presName="parTx" presStyleLbl="revTx" presStyleIdx="0" presStyleCnt="10">
        <dgm:presLayoutVars>
          <dgm:chMax val="0"/>
          <dgm:chPref val="0"/>
        </dgm:presLayoutVars>
      </dgm:prSet>
      <dgm:spPr/>
    </dgm:pt>
    <dgm:pt modelId="{E7F6225A-CF1D-4ED6-BF01-AEFE062FB8C8}" type="pres">
      <dgm:prSet presAssocID="{4BB8D946-420E-4117-8303-1223D68CE656}" presName="txSpace" presStyleCnt="0"/>
      <dgm:spPr/>
    </dgm:pt>
    <dgm:pt modelId="{AD9B3AB7-F69F-423F-8795-998279C72BF1}" type="pres">
      <dgm:prSet presAssocID="{4BB8D946-420E-4117-8303-1223D68CE656}" presName="desTx" presStyleLbl="revTx" presStyleIdx="1" presStyleCnt="10">
        <dgm:presLayoutVars/>
      </dgm:prSet>
      <dgm:spPr/>
    </dgm:pt>
    <dgm:pt modelId="{2CB67D97-BF43-4DF3-84F1-D9516D969FD7}" type="pres">
      <dgm:prSet presAssocID="{945A8B3E-6E28-49E5-88D7-191510E320B7}" presName="sibTrans" presStyleCnt="0"/>
      <dgm:spPr/>
    </dgm:pt>
    <dgm:pt modelId="{7B0ED70E-BAB2-4386-821A-C024462C5516}" type="pres">
      <dgm:prSet presAssocID="{F4E8040E-C357-4622-AFC9-71364DB79BDF}" presName="compNode" presStyleCnt="0"/>
      <dgm:spPr/>
    </dgm:pt>
    <dgm:pt modelId="{35F8EAB7-DD2D-4F52-9D07-D7BF16DF0B0C}" type="pres">
      <dgm:prSet presAssocID="{F4E8040E-C357-4622-AFC9-71364DB79BD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94E42DF7-8577-4A64-9BB7-803CBEA583B0}" type="pres">
      <dgm:prSet presAssocID="{F4E8040E-C357-4622-AFC9-71364DB79BDF}" presName="iconSpace" presStyleCnt="0"/>
      <dgm:spPr/>
    </dgm:pt>
    <dgm:pt modelId="{4BE2B952-A005-46EC-A651-311FEFFBCADF}" type="pres">
      <dgm:prSet presAssocID="{F4E8040E-C357-4622-AFC9-71364DB79BDF}" presName="parTx" presStyleLbl="revTx" presStyleIdx="2" presStyleCnt="10">
        <dgm:presLayoutVars>
          <dgm:chMax val="0"/>
          <dgm:chPref val="0"/>
        </dgm:presLayoutVars>
      </dgm:prSet>
      <dgm:spPr/>
    </dgm:pt>
    <dgm:pt modelId="{14B8DA75-5F48-4D9C-958B-1CE64E5C4205}" type="pres">
      <dgm:prSet presAssocID="{F4E8040E-C357-4622-AFC9-71364DB79BDF}" presName="txSpace" presStyleCnt="0"/>
      <dgm:spPr/>
    </dgm:pt>
    <dgm:pt modelId="{D5BA1F31-3853-4CD2-AE63-0327F5C31B0B}" type="pres">
      <dgm:prSet presAssocID="{F4E8040E-C357-4622-AFC9-71364DB79BDF}" presName="desTx" presStyleLbl="revTx" presStyleIdx="3" presStyleCnt="10">
        <dgm:presLayoutVars/>
      </dgm:prSet>
      <dgm:spPr/>
    </dgm:pt>
    <dgm:pt modelId="{7FCCD390-303B-47BC-AB73-FA8D88C46434}" type="pres">
      <dgm:prSet presAssocID="{A606C84F-8D85-4A97-BCC8-F1C42AEA5AF3}" presName="sibTrans" presStyleCnt="0"/>
      <dgm:spPr/>
    </dgm:pt>
    <dgm:pt modelId="{73A323B2-91A9-4A08-A792-89F4B8AC870D}" type="pres">
      <dgm:prSet presAssocID="{40FD7FC1-ACA2-4432-ADCB-48AC3C3828AA}" presName="compNode" presStyleCnt="0"/>
      <dgm:spPr/>
    </dgm:pt>
    <dgm:pt modelId="{1134435A-6C42-4042-B700-77F9408026D1}" type="pres">
      <dgm:prSet presAssocID="{40FD7FC1-ACA2-4432-ADCB-48AC3C3828AA}"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Kidney"/>
        </a:ext>
      </dgm:extLst>
    </dgm:pt>
    <dgm:pt modelId="{141566F2-688E-42D9-AA38-043586D91556}" type="pres">
      <dgm:prSet presAssocID="{40FD7FC1-ACA2-4432-ADCB-48AC3C3828AA}" presName="iconSpace" presStyleCnt="0"/>
      <dgm:spPr/>
    </dgm:pt>
    <dgm:pt modelId="{E36D94A3-6073-45BA-9DF2-3DFFE3F47DEB}" type="pres">
      <dgm:prSet presAssocID="{40FD7FC1-ACA2-4432-ADCB-48AC3C3828AA}" presName="parTx" presStyleLbl="revTx" presStyleIdx="4" presStyleCnt="10">
        <dgm:presLayoutVars>
          <dgm:chMax val="0"/>
          <dgm:chPref val="0"/>
        </dgm:presLayoutVars>
      </dgm:prSet>
      <dgm:spPr/>
    </dgm:pt>
    <dgm:pt modelId="{D6F5398B-681D-4EDC-99EE-E26B3A120931}" type="pres">
      <dgm:prSet presAssocID="{40FD7FC1-ACA2-4432-ADCB-48AC3C3828AA}" presName="txSpace" presStyleCnt="0"/>
      <dgm:spPr/>
    </dgm:pt>
    <dgm:pt modelId="{2703700B-3213-4442-B2AD-461AE9AC2EFE}" type="pres">
      <dgm:prSet presAssocID="{40FD7FC1-ACA2-4432-ADCB-48AC3C3828AA}" presName="desTx" presStyleLbl="revTx" presStyleIdx="5" presStyleCnt="10" custLinFactY="-58702" custLinFactNeighborX="-83" custLinFactNeighborY="-100000">
        <dgm:presLayoutVars/>
      </dgm:prSet>
      <dgm:spPr/>
    </dgm:pt>
    <dgm:pt modelId="{E1C7757A-6877-4269-8FCC-575476F5C759}" type="pres">
      <dgm:prSet presAssocID="{99D3920D-2778-40FD-A080-31DE855A04FD}" presName="sibTrans" presStyleCnt="0"/>
      <dgm:spPr/>
    </dgm:pt>
    <dgm:pt modelId="{4B6A7DD8-E536-40A1-AE79-48CCD244934F}" type="pres">
      <dgm:prSet presAssocID="{44A0B2A8-08C4-4A76-BECF-B181663C4C12}" presName="compNode" presStyleCnt="0"/>
      <dgm:spPr/>
    </dgm:pt>
    <dgm:pt modelId="{AC12AAA2-17D5-4347-BDB4-5E7498CEB5A1}" type="pres">
      <dgm:prSet presAssocID="{44A0B2A8-08C4-4A76-BECF-B181663C4C1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V"/>
        </a:ext>
      </dgm:extLst>
    </dgm:pt>
    <dgm:pt modelId="{21B69C25-80AC-4578-A894-6F5C1D1D239E}" type="pres">
      <dgm:prSet presAssocID="{44A0B2A8-08C4-4A76-BECF-B181663C4C12}" presName="iconSpace" presStyleCnt="0"/>
      <dgm:spPr/>
    </dgm:pt>
    <dgm:pt modelId="{9F3C898F-227E-46A5-A9E3-AC2D4DBC1AC3}" type="pres">
      <dgm:prSet presAssocID="{44A0B2A8-08C4-4A76-BECF-B181663C4C12}" presName="parTx" presStyleLbl="revTx" presStyleIdx="6" presStyleCnt="10">
        <dgm:presLayoutVars>
          <dgm:chMax val="0"/>
          <dgm:chPref val="0"/>
        </dgm:presLayoutVars>
      </dgm:prSet>
      <dgm:spPr/>
    </dgm:pt>
    <dgm:pt modelId="{F5519891-07AA-46DF-9C59-6BCA2B4DD598}" type="pres">
      <dgm:prSet presAssocID="{44A0B2A8-08C4-4A76-BECF-B181663C4C12}" presName="txSpace" presStyleCnt="0"/>
      <dgm:spPr/>
    </dgm:pt>
    <dgm:pt modelId="{716FEDCC-81C7-44B0-AEAC-DD5C70E8062C}" type="pres">
      <dgm:prSet presAssocID="{44A0B2A8-08C4-4A76-BECF-B181663C4C12}" presName="desTx" presStyleLbl="revTx" presStyleIdx="7" presStyleCnt="10">
        <dgm:presLayoutVars/>
      </dgm:prSet>
      <dgm:spPr/>
    </dgm:pt>
    <dgm:pt modelId="{47D2493E-00AC-4356-9866-6804F1CF3817}" type="pres">
      <dgm:prSet presAssocID="{C22E9F38-B654-4AFE-B8E5-F52DC8CDD360}" presName="sibTrans" presStyleCnt="0"/>
      <dgm:spPr/>
    </dgm:pt>
    <dgm:pt modelId="{7B8745A6-C365-474A-9883-52168E66FEA2}" type="pres">
      <dgm:prSet presAssocID="{5FE52709-D4B6-4D9E-8189-4134BD9D8304}" presName="compNode" presStyleCnt="0"/>
      <dgm:spPr/>
    </dgm:pt>
    <dgm:pt modelId="{7AC372F5-B391-4DC8-BB59-1146DBEF874E}" type="pres">
      <dgm:prSet presAssocID="{5FE52709-D4B6-4D9E-8189-4134BD9D830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Lst>
          </a:blip>
          <a:srcRect/>
          <a:stretch>
            <a:fillRect/>
          </a:stretch>
        </a:blipFill>
        <a:ln>
          <a:noFill/>
        </a:ln>
      </dgm:spPr>
    </dgm:pt>
    <dgm:pt modelId="{B9DD13C8-CACD-4275-8130-285810B99B17}" type="pres">
      <dgm:prSet presAssocID="{5FE52709-D4B6-4D9E-8189-4134BD9D8304}" presName="iconSpace" presStyleCnt="0"/>
      <dgm:spPr/>
    </dgm:pt>
    <dgm:pt modelId="{782BF9A1-777D-4693-A0C4-591AF5B11A46}" type="pres">
      <dgm:prSet presAssocID="{5FE52709-D4B6-4D9E-8189-4134BD9D8304}" presName="parTx" presStyleLbl="revTx" presStyleIdx="8" presStyleCnt="10">
        <dgm:presLayoutVars>
          <dgm:chMax val="0"/>
          <dgm:chPref val="0"/>
        </dgm:presLayoutVars>
      </dgm:prSet>
      <dgm:spPr/>
    </dgm:pt>
    <dgm:pt modelId="{5F31E3CB-3AA3-4DDC-AA18-E114AF431B4B}" type="pres">
      <dgm:prSet presAssocID="{5FE52709-D4B6-4D9E-8189-4134BD9D8304}" presName="txSpace" presStyleCnt="0"/>
      <dgm:spPr/>
    </dgm:pt>
    <dgm:pt modelId="{ECAE2CE1-633B-40DD-98FF-309070456B11}" type="pres">
      <dgm:prSet presAssocID="{5FE52709-D4B6-4D9E-8189-4134BD9D8304}" presName="desTx" presStyleLbl="revTx" presStyleIdx="9" presStyleCnt="10">
        <dgm:presLayoutVars/>
      </dgm:prSet>
      <dgm:spPr/>
    </dgm:pt>
  </dgm:ptLst>
  <dgm:cxnLst>
    <dgm:cxn modelId="{CB865916-032F-4DAC-9752-568C1A79F70A}" type="presOf" srcId="{525E502C-60BC-4002-9AC6-76844A8728F4}" destId="{2703700B-3213-4442-B2AD-461AE9AC2EFE}" srcOrd="0" destOrd="4" presId="urn:microsoft.com/office/officeart/2018/2/layout/IconLabelDescriptionList"/>
    <dgm:cxn modelId="{3DC39D60-ADF2-42E2-978C-A355151DE839}" srcId="{1D910366-7B4C-4C45-93ED-05BFACA888E0}" destId="{44A0B2A8-08C4-4A76-BECF-B181663C4C12}" srcOrd="3" destOrd="0" parTransId="{C9968BDF-AF71-4843-BB57-73C4C6F3D683}" sibTransId="{C22E9F38-B654-4AFE-B8E5-F52DC8CDD360}"/>
    <dgm:cxn modelId="{5B0F1865-4174-4973-A397-BA4A757633E1}" srcId="{40FD7FC1-ACA2-4432-ADCB-48AC3C3828AA}" destId="{3C2205D3-F4E6-4CCA-B7DA-A6AF8C049A95}" srcOrd="1" destOrd="0" parTransId="{5D64BDB2-ECD2-457B-92C5-19FEB36222F9}" sibTransId="{F0549CEC-13C8-4CB7-AAC3-F4F2302A54C2}"/>
    <dgm:cxn modelId="{E8F92F45-D873-4B6A-940C-2DE1FEEEA36F}" type="presOf" srcId="{F4E8040E-C357-4622-AFC9-71364DB79BDF}" destId="{4BE2B952-A005-46EC-A651-311FEFFBCADF}" srcOrd="0" destOrd="0" presId="urn:microsoft.com/office/officeart/2018/2/layout/IconLabelDescriptionList"/>
    <dgm:cxn modelId="{49067968-49D2-4E14-A7A3-9420F15D7769}" type="presOf" srcId="{3C2205D3-F4E6-4CCA-B7DA-A6AF8C049A95}" destId="{2703700B-3213-4442-B2AD-461AE9AC2EFE}" srcOrd="0" destOrd="1" presId="urn:microsoft.com/office/officeart/2018/2/layout/IconLabelDescriptionList"/>
    <dgm:cxn modelId="{33AF8868-C49C-45B0-A333-DCB773A65E06}" srcId="{1D910366-7B4C-4C45-93ED-05BFACA888E0}" destId="{4BB8D946-420E-4117-8303-1223D68CE656}" srcOrd="0" destOrd="0" parTransId="{1C2A178D-1A74-4B27-9855-E0161432654B}" sibTransId="{945A8B3E-6E28-49E5-88D7-191510E320B7}"/>
    <dgm:cxn modelId="{BFCFD468-6747-428C-83BB-BFC4A94016DE}" type="presOf" srcId="{60DC5B24-2830-49D6-B375-DC1D33983802}" destId="{2703700B-3213-4442-B2AD-461AE9AC2EFE}" srcOrd="0" destOrd="2" presId="urn:microsoft.com/office/officeart/2018/2/layout/IconLabelDescriptionList"/>
    <dgm:cxn modelId="{701C896A-47ED-4350-8BF7-95ABF5A23EAE}" srcId="{40FD7FC1-ACA2-4432-ADCB-48AC3C3828AA}" destId="{60DC5B24-2830-49D6-B375-DC1D33983802}" srcOrd="2" destOrd="0" parTransId="{05BB0EE2-1D6E-405A-9FF4-B07C5811AA38}" sibTransId="{637C0546-750B-444F-8DAB-7B4A2CBB6C5F}"/>
    <dgm:cxn modelId="{B1FB5E6D-F7B8-44BF-A8DC-AA8F03636649}" type="presOf" srcId="{659B7DE5-19D4-4EAA-B958-37419EBCA95C}" destId="{2703700B-3213-4442-B2AD-461AE9AC2EFE}" srcOrd="0" destOrd="3" presId="urn:microsoft.com/office/officeart/2018/2/layout/IconLabelDescriptionList"/>
    <dgm:cxn modelId="{C2094970-BE6D-445C-8E00-B92D7AD99248}" srcId="{1D910366-7B4C-4C45-93ED-05BFACA888E0}" destId="{5FE52709-D4B6-4D9E-8189-4134BD9D8304}" srcOrd="4" destOrd="0" parTransId="{3060BB5B-005B-4254-8C5F-E86BC86BA8B8}" sibTransId="{6064648D-E7FE-431F-BDD4-E841286EDF77}"/>
    <dgm:cxn modelId="{C736D77F-8C71-4780-8FB0-2C8BC2EF63F3}" srcId="{40FD7FC1-ACA2-4432-ADCB-48AC3C3828AA}" destId="{659B7DE5-19D4-4EAA-B958-37419EBCA95C}" srcOrd="3" destOrd="0" parTransId="{DDCC8C54-79BA-4574-B5D1-B6B4F93BFB70}" sibTransId="{50AC97A3-E571-4B90-8731-8E73BF868A2E}"/>
    <dgm:cxn modelId="{767D908B-4A4D-4052-8C14-6C9780BD13F7}" type="presOf" srcId="{40FD7FC1-ACA2-4432-ADCB-48AC3C3828AA}" destId="{E36D94A3-6073-45BA-9DF2-3DFFE3F47DEB}" srcOrd="0" destOrd="0" presId="urn:microsoft.com/office/officeart/2018/2/layout/IconLabelDescriptionList"/>
    <dgm:cxn modelId="{4C62EF8E-53CF-477B-B0B5-DD842F6E3515}" type="presOf" srcId="{44A0B2A8-08C4-4A76-BECF-B181663C4C12}" destId="{9F3C898F-227E-46A5-A9E3-AC2D4DBC1AC3}" srcOrd="0" destOrd="0" presId="urn:microsoft.com/office/officeart/2018/2/layout/IconLabelDescriptionList"/>
    <dgm:cxn modelId="{E5A6499B-BBE3-48A9-A014-5351704250B3}" srcId="{1D910366-7B4C-4C45-93ED-05BFACA888E0}" destId="{F4E8040E-C357-4622-AFC9-71364DB79BDF}" srcOrd="1" destOrd="0" parTransId="{E3BF4C06-5298-415C-A851-3307353BCB04}" sibTransId="{A606C84F-8D85-4A97-BCC8-F1C42AEA5AF3}"/>
    <dgm:cxn modelId="{A5813F9E-C3C7-4265-9375-073A53279212}" type="presOf" srcId="{5FE52709-D4B6-4D9E-8189-4134BD9D8304}" destId="{782BF9A1-777D-4693-A0C4-591AF5B11A46}" srcOrd="0" destOrd="0" presId="urn:microsoft.com/office/officeart/2018/2/layout/IconLabelDescriptionList"/>
    <dgm:cxn modelId="{32B46DC1-B3CE-4EB8-9083-4C2FC685C4FD}" type="presOf" srcId="{D9C55BAD-69EE-4950-A08B-BF741C779921}" destId="{2703700B-3213-4442-B2AD-461AE9AC2EFE}" srcOrd="0" destOrd="0" presId="urn:microsoft.com/office/officeart/2018/2/layout/IconLabelDescriptionList"/>
    <dgm:cxn modelId="{64F6D0C1-9BA6-400D-A01B-95E87223D78D}" srcId="{1D910366-7B4C-4C45-93ED-05BFACA888E0}" destId="{40FD7FC1-ACA2-4432-ADCB-48AC3C3828AA}" srcOrd="2" destOrd="0" parTransId="{094546A7-2AFA-4C6E-B5C1-32596EF85464}" sibTransId="{99D3920D-2778-40FD-A080-31DE855A04FD}"/>
    <dgm:cxn modelId="{2AC10FC4-94C1-41AB-991A-8B175B043574}" srcId="{40FD7FC1-ACA2-4432-ADCB-48AC3C3828AA}" destId="{D9C55BAD-69EE-4950-A08B-BF741C779921}" srcOrd="0" destOrd="0" parTransId="{B49B4E36-0C87-4F53-A780-2569D96A83F2}" sibTransId="{E240EFDE-AD62-48C9-89CC-F2D20429D6B3}"/>
    <dgm:cxn modelId="{8235D1C8-B739-4F37-AD1F-55046891CF46}" type="presOf" srcId="{1D910366-7B4C-4C45-93ED-05BFACA888E0}" destId="{0FBAAB0C-B674-46F0-ADF6-ED10A8845512}" srcOrd="0" destOrd="0" presId="urn:microsoft.com/office/officeart/2018/2/layout/IconLabelDescriptionList"/>
    <dgm:cxn modelId="{71B6EDDC-1BAF-40A0-96DF-88D80BABF32B}" srcId="{40FD7FC1-ACA2-4432-ADCB-48AC3C3828AA}" destId="{525E502C-60BC-4002-9AC6-76844A8728F4}" srcOrd="4" destOrd="0" parTransId="{5B34605E-45B2-4BBB-863D-01BB2731810F}" sibTransId="{4401BF05-6A12-4CF3-AA8F-9B9AE68FB174}"/>
    <dgm:cxn modelId="{B06FA7E5-6C6E-44A5-B910-3C389E30A7A3}" type="presOf" srcId="{4BB8D946-420E-4117-8303-1223D68CE656}" destId="{AF7C8AD1-4EE1-4050-99C0-9115C52F5BF3}" srcOrd="0" destOrd="0" presId="urn:microsoft.com/office/officeart/2018/2/layout/IconLabelDescriptionList"/>
    <dgm:cxn modelId="{B6856FF0-7688-4091-981B-26E3C6ED1A8B}" type="presParOf" srcId="{0FBAAB0C-B674-46F0-ADF6-ED10A8845512}" destId="{D1B4F8AB-9B0C-4028-A243-3E38FCB53643}" srcOrd="0" destOrd="0" presId="urn:microsoft.com/office/officeart/2018/2/layout/IconLabelDescriptionList"/>
    <dgm:cxn modelId="{30A84BFD-D901-4959-9578-AD985F532E3A}" type="presParOf" srcId="{D1B4F8AB-9B0C-4028-A243-3E38FCB53643}" destId="{0321A334-CD3B-4514-AE94-D6C9EE98965C}" srcOrd="0" destOrd="0" presId="urn:microsoft.com/office/officeart/2018/2/layout/IconLabelDescriptionList"/>
    <dgm:cxn modelId="{8E7E0095-222A-478A-86C9-EEB1F748A26D}" type="presParOf" srcId="{D1B4F8AB-9B0C-4028-A243-3E38FCB53643}" destId="{EF232DA7-FE48-40BA-A1D7-A4105AFFAF19}" srcOrd="1" destOrd="0" presId="urn:microsoft.com/office/officeart/2018/2/layout/IconLabelDescriptionList"/>
    <dgm:cxn modelId="{9858F40D-73E3-4E02-9157-347B0B1005D1}" type="presParOf" srcId="{D1B4F8AB-9B0C-4028-A243-3E38FCB53643}" destId="{AF7C8AD1-4EE1-4050-99C0-9115C52F5BF3}" srcOrd="2" destOrd="0" presId="urn:microsoft.com/office/officeart/2018/2/layout/IconLabelDescriptionList"/>
    <dgm:cxn modelId="{E2C9571F-DCAE-432D-833B-CD24757BE187}" type="presParOf" srcId="{D1B4F8AB-9B0C-4028-A243-3E38FCB53643}" destId="{E7F6225A-CF1D-4ED6-BF01-AEFE062FB8C8}" srcOrd="3" destOrd="0" presId="urn:microsoft.com/office/officeart/2018/2/layout/IconLabelDescriptionList"/>
    <dgm:cxn modelId="{494335FC-F3E6-4C27-875B-B3F30475F0A4}" type="presParOf" srcId="{D1B4F8AB-9B0C-4028-A243-3E38FCB53643}" destId="{AD9B3AB7-F69F-423F-8795-998279C72BF1}" srcOrd="4" destOrd="0" presId="urn:microsoft.com/office/officeart/2018/2/layout/IconLabelDescriptionList"/>
    <dgm:cxn modelId="{752282CB-DA79-4BCF-B484-84345F84B3DE}" type="presParOf" srcId="{0FBAAB0C-B674-46F0-ADF6-ED10A8845512}" destId="{2CB67D97-BF43-4DF3-84F1-D9516D969FD7}" srcOrd="1" destOrd="0" presId="urn:microsoft.com/office/officeart/2018/2/layout/IconLabelDescriptionList"/>
    <dgm:cxn modelId="{8FCCDC7D-03BD-49FB-8540-0A3B7B7C0747}" type="presParOf" srcId="{0FBAAB0C-B674-46F0-ADF6-ED10A8845512}" destId="{7B0ED70E-BAB2-4386-821A-C024462C5516}" srcOrd="2" destOrd="0" presId="urn:microsoft.com/office/officeart/2018/2/layout/IconLabelDescriptionList"/>
    <dgm:cxn modelId="{B03FAF95-F9B1-4D5A-AD3A-799CC0B8D080}" type="presParOf" srcId="{7B0ED70E-BAB2-4386-821A-C024462C5516}" destId="{35F8EAB7-DD2D-4F52-9D07-D7BF16DF0B0C}" srcOrd="0" destOrd="0" presId="urn:microsoft.com/office/officeart/2018/2/layout/IconLabelDescriptionList"/>
    <dgm:cxn modelId="{EE8D91BB-2921-4E0B-ADC6-719217AD535C}" type="presParOf" srcId="{7B0ED70E-BAB2-4386-821A-C024462C5516}" destId="{94E42DF7-8577-4A64-9BB7-803CBEA583B0}" srcOrd="1" destOrd="0" presId="urn:microsoft.com/office/officeart/2018/2/layout/IconLabelDescriptionList"/>
    <dgm:cxn modelId="{6A3C9F18-4EEA-43C9-A7E3-ED0ECE912FF7}" type="presParOf" srcId="{7B0ED70E-BAB2-4386-821A-C024462C5516}" destId="{4BE2B952-A005-46EC-A651-311FEFFBCADF}" srcOrd="2" destOrd="0" presId="urn:microsoft.com/office/officeart/2018/2/layout/IconLabelDescriptionList"/>
    <dgm:cxn modelId="{977753CB-801C-4C42-8558-578CDB2E8329}" type="presParOf" srcId="{7B0ED70E-BAB2-4386-821A-C024462C5516}" destId="{14B8DA75-5F48-4D9C-958B-1CE64E5C4205}" srcOrd="3" destOrd="0" presId="urn:microsoft.com/office/officeart/2018/2/layout/IconLabelDescriptionList"/>
    <dgm:cxn modelId="{D306D56D-ABD5-4E74-92DA-CE3E17599E26}" type="presParOf" srcId="{7B0ED70E-BAB2-4386-821A-C024462C5516}" destId="{D5BA1F31-3853-4CD2-AE63-0327F5C31B0B}" srcOrd="4" destOrd="0" presId="urn:microsoft.com/office/officeart/2018/2/layout/IconLabelDescriptionList"/>
    <dgm:cxn modelId="{5FB88EBB-F8D3-420E-AC12-E1976676E4C6}" type="presParOf" srcId="{0FBAAB0C-B674-46F0-ADF6-ED10A8845512}" destId="{7FCCD390-303B-47BC-AB73-FA8D88C46434}" srcOrd="3" destOrd="0" presId="urn:microsoft.com/office/officeart/2018/2/layout/IconLabelDescriptionList"/>
    <dgm:cxn modelId="{9502901C-0F93-427F-94E6-4E82193291BE}" type="presParOf" srcId="{0FBAAB0C-B674-46F0-ADF6-ED10A8845512}" destId="{73A323B2-91A9-4A08-A792-89F4B8AC870D}" srcOrd="4" destOrd="0" presId="urn:microsoft.com/office/officeart/2018/2/layout/IconLabelDescriptionList"/>
    <dgm:cxn modelId="{93861C7A-8FA3-499B-B592-D7F5B0DA72FF}" type="presParOf" srcId="{73A323B2-91A9-4A08-A792-89F4B8AC870D}" destId="{1134435A-6C42-4042-B700-77F9408026D1}" srcOrd="0" destOrd="0" presId="urn:microsoft.com/office/officeart/2018/2/layout/IconLabelDescriptionList"/>
    <dgm:cxn modelId="{883B692E-1B5D-4BEA-A42B-4330C7E94FA5}" type="presParOf" srcId="{73A323B2-91A9-4A08-A792-89F4B8AC870D}" destId="{141566F2-688E-42D9-AA38-043586D91556}" srcOrd="1" destOrd="0" presId="urn:microsoft.com/office/officeart/2018/2/layout/IconLabelDescriptionList"/>
    <dgm:cxn modelId="{DECEB0AC-A17E-44F3-BC05-7453A6DB727A}" type="presParOf" srcId="{73A323B2-91A9-4A08-A792-89F4B8AC870D}" destId="{E36D94A3-6073-45BA-9DF2-3DFFE3F47DEB}" srcOrd="2" destOrd="0" presId="urn:microsoft.com/office/officeart/2018/2/layout/IconLabelDescriptionList"/>
    <dgm:cxn modelId="{DCEF88D7-D888-4064-A18F-CB9FA7CDE2EB}" type="presParOf" srcId="{73A323B2-91A9-4A08-A792-89F4B8AC870D}" destId="{D6F5398B-681D-4EDC-99EE-E26B3A120931}" srcOrd="3" destOrd="0" presId="urn:microsoft.com/office/officeart/2018/2/layout/IconLabelDescriptionList"/>
    <dgm:cxn modelId="{C96A0786-4BB5-4E4F-BCAF-6F4E1558645A}" type="presParOf" srcId="{73A323B2-91A9-4A08-A792-89F4B8AC870D}" destId="{2703700B-3213-4442-B2AD-461AE9AC2EFE}" srcOrd="4" destOrd="0" presId="urn:microsoft.com/office/officeart/2018/2/layout/IconLabelDescriptionList"/>
    <dgm:cxn modelId="{7895D02B-918A-4F6F-93D0-A7F221F80D61}" type="presParOf" srcId="{0FBAAB0C-B674-46F0-ADF6-ED10A8845512}" destId="{E1C7757A-6877-4269-8FCC-575476F5C759}" srcOrd="5" destOrd="0" presId="urn:microsoft.com/office/officeart/2018/2/layout/IconLabelDescriptionList"/>
    <dgm:cxn modelId="{C766D68B-D885-4B44-933E-2BB5726725C3}" type="presParOf" srcId="{0FBAAB0C-B674-46F0-ADF6-ED10A8845512}" destId="{4B6A7DD8-E536-40A1-AE79-48CCD244934F}" srcOrd="6" destOrd="0" presId="urn:microsoft.com/office/officeart/2018/2/layout/IconLabelDescriptionList"/>
    <dgm:cxn modelId="{C99BAEAD-80F1-4456-991F-71402B67D0FF}" type="presParOf" srcId="{4B6A7DD8-E536-40A1-AE79-48CCD244934F}" destId="{AC12AAA2-17D5-4347-BDB4-5E7498CEB5A1}" srcOrd="0" destOrd="0" presId="urn:microsoft.com/office/officeart/2018/2/layout/IconLabelDescriptionList"/>
    <dgm:cxn modelId="{D1938FF2-B8A0-4401-A0A8-D041C94EE335}" type="presParOf" srcId="{4B6A7DD8-E536-40A1-AE79-48CCD244934F}" destId="{21B69C25-80AC-4578-A894-6F5C1D1D239E}" srcOrd="1" destOrd="0" presId="urn:microsoft.com/office/officeart/2018/2/layout/IconLabelDescriptionList"/>
    <dgm:cxn modelId="{A8997D9D-F00C-42A4-9147-23E1961C3CED}" type="presParOf" srcId="{4B6A7DD8-E536-40A1-AE79-48CCD244934F}" destId="{9F3C898F-227E-46A5-A9E3-AC2D4DBC1AC3}" srcOrd="2" destOrd="0" presId="urn:microsoft.com/office/officeart/2018/2/layout/IconLabelDescriptionList"/>
    <dgm:cxn modelId="{C62BA2E1-BB97-429D-8041-96AD0E32698C}" type="presParOf" srcId="{4B6A7DD8-E536-40A1-AE79-48CCD244934F}" destId="{F5519891-07AA-46DF-9C59-6BCA2B4DD598}" srcOrd="3" destOrd="0" presId="urn:microsoft.com/office/officeart/2018/2/layout/IconLabelDescriptionList"/>
    <dgm:cxn modelId="{C764C7DA-A547-470A-B71F-CF2FEF5E2660}" type="presParOf" srcId="{4B6A7DD8-E536-40A1-AE79-48CCD244934F}" destId="{716FEDCC-81C7-44B0-AEAC-DD5C70E8062C}" srcOrd="4" destOrd="0" presId="urn:microsoft.com/office/officeart/2018/2/layout/IconLabelDescriptionList"/>
    <dgm:cxn modelId="{94484DF1-B895-4573-9369-338561544B0A}" type="presParOf" srcId="{0FBAAB0C-B674-46F0-ADF6-ED10A8845512}" destId="{47D2493E-00AC-4356-9866-6804F1CF3817}" srcOrd="7" destOrd="0" presId="urn:microsoft.com/office/officeart/2018/2/layout/IconLabelDescriptionList"/>
    <dgm:cxn modelId="{0E9D413F-6F96-43C7-A32A-73EAB4CEAA23}" type="presParOf" srcId="{0FBAAB0C-B674-46F0-ADF6-ED10A8845512}" destId="{7B8745A6-C365-474A-9883-52168E66FEA2}" srcOrd="8" destOrd="0" presId="urn:microsoft.com/office/officeart/2018/2/layout/IconLabelDescriptionList"/>
    <dgm:cxn modelId="{23DB71F4-EBB7-4FED-9ED5-52667BD129BD}" type="presParOf" srcId="{7B8745A6-C365-474A-9883-52168E66FEA2}" destId="{7AC372F5-B391-4DC8-BB59-1146DBEF874E}" srcOrd="0" destOrd="0" presId="urn:microsoft.com/office/officeart/2018/2/layout/IconLabelDescriptionList"/>
    <dgm:cxn modelId="{E853E74B-2732-469E-9D1A-B7B5D676389E}" type="presParOf" srcId="{7B8745A6-C365-474A-9883-52168E66FEA2}" destId="{B9DD13C8-CACD-4275-8130-285810B99B17}" srcOrd="1" destOrd="0" presId="urn:microsoft.com/office/officeart/2018/2/layout/IconLabelDescriptionList"/>
    <dgm:cxn modelId="{EEC9BE94-BC9A-48C8-ABFD-0EB1A2C71BFB}" type="presParOf" srcId="{7B8745A6-C365-474A-9883-52168E66FEA2}" destId="{782BF9A1-777D-4693-A0C4-591AF5B11A46}" srcOrd="2" destOrd="0" presId="urn:microsoft.com/office/officeart/2018/2/layout/IconLabelDescriptionList"/>
    <dgm:cxn modelId="{7EB9624A-EE2E-4F65-B667-32097B52633C}" type="presParOf" srcId="{7B8745A6-C365-474A-9883-52168E66FEA2}" destId="{5F31E3CB-3AA3-4DDC-AA18-E114AF431B4B}" srcOrd="3" destOrd="0" presId="urn:microsoft.com/office/officeart/2018/2/layout/IconLabelDescriptionList"/>
    <dgm:cxn modelId="{4365AB04-9EC1-4D62-819E-716A683CE409}" type="presParOf" srcId="{7B8745A6-C365-474A-9883-52168E66FEA2}" destId="{ECAE2CE1-633B-40DD-98FF-309070456B1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1A334-CD3B-4514-AE94-D6C9EE98965C}">
      <dsp:nvSpPr>
        <dsp:cNvPr id="0" name=""/>
        <dsp:cNvSpPr/>
      </dsp:nvSpPr>
      <dsp:spPr>
        <a:xfrm>
          <a:off x="3557" y="36693"/>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C8AD1-4EE1-4050-99C0-9115C52F5BF3}">
      <dsp:nvSpPr>
        <dsp:cNvPr id="0" name=""/>
        <dsp:cNvSpPr/>
      </dsp:nvSpPr>
      <dsp:spPr>
        <a:xfrm>
          <a:off x="3557" y="865971"/>
          <a:ext cx="1843593" cy="235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Immunotherapy </a:t>
          </a:r>
          <a:r>
            <a:rPr lang="en-US" sz="1400" b="0" i="0" kern="1200"/>
            <a:t>is a cancer treatment that uses a person's immune system to fight cancer. It works by boosting the immune system to help the body find and destroy cancer cells. Immunotherapy can be used alone or in combination with other cancer treatments. </a:t>
          </a:r>
          <a:endParaRPr lang="en-US" sz="1400" kern="1200"/>
        </a:p>
      </dsp:txBody>
      <dsp:txXfrm>
        <a:off x="3557" y="865971"/>
        <a:ext cx="1843593" cy="2350582"/>
      </dsp:txXfrm>
    </dsp:sp>
    <dsp:sp modelId="{AD9B3AB7-F69F-423F-8795-998279C72BF1}">
      <dsp:nvSpPr>
        <dsp:cNvPr id="0" name=""/>
        <dsp:cNvSpPr/>
      </dsp:nvSpPr>
      <dsp:spPr>
        <a:xfrm>
          <a:off x="3557" y="3302143"/>
          <a:ext cx="1843593" cy="1012500"/>
        </a:xfrm>
        <a:prstGeom prst="rect">
          <a:avLst/>
        </a:prstGeom>
        <a:noFill/>
        <a:ln>
          <a:noFill/>
        </a:ln>
        <a:effectLst/>
      </dsp:spPr>
      <dsp:style>
        <a:lnRef idx="0">
          <a:scrgbClr r="0" g="0" b="0"/>
        </a:lnRef>
        <a:fillRef idx="0">
          <a:scrgbClr r="0" g="0" b="0"/>
        </a:fillRef>
        <a:effectRef idx="0">
          <a:scrgbClr r="0" g="0" b="0"/>
        </a:effectRef>
        <a:fontRef idx="minor"/>
      </dsp:style>
    </dsp:sp>
    <dsp:sp modelId="{35F8EAB7-DD2D-4F52-9D07-D7BF16DF0B0C}">
      <dsp:nvSpPr>
        <dsp:cNvPr id="0" name=""/>
        <dsp:cNvSpPr/>
      </dsp:nvSpPr>
      <dsp:spPr>
        <a:xfrm>
          <a:off x="2169780" y="36693"/>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E2B952-A005-46EC-A651-311FEFFBCADF}">
      <dsp:nvSpPr>
        <dsp:cNvPr id="0" name=""/>
        <dsp:cNvSpPr/>
      </dsp:nvSpPr>
      <dsp:spPr>
        <a:xfrm>
          <a:off x="2169780" y="865971"/>
          <a:ext cx="1843593" cy="235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dirty="0"/>
            <a:t>Immunotherapy can treat many different types of cancer, including advanced cancer, cancer that hasn't responded to other treatments, and cancer that has come back. The effectiveness of immunotherapy depends on the type and stage of cancer. </a:t>
          </a:r>
          <a:endParaRPr lang="en-US" sz="1400" kern="1200" dirty="0"/>
        </a:p>
      </dsp:txBody>
      <dsp:txXfrm>
        <a:off x="2169780" y="865971"/>
        <a:ext cx="1843593" cy="2350582"/>
      </dsp:txXfrm>
    </dsp:sp>
    <dsp:sp modelId="{D5BA1F31-3853-4CD2-AE63-0327F5C31B0B}">
      <dsp:nvSpPr>
        <dsp:cNvPr id="0" name=""/>
        <dsp:cNvSpPr/>
      </dsp:nvSpPr>
      <dsp:spPr>
        <a:xfrm>
          <a:off x="2169780" y="3302143"/>
          <a:ext cx="1843593" cy="1012500"/>
        </a:xfrm>
        <a:prstGeom prst="rect">
          <a:avLst/>
        </a:prstGeom>
        <a:noFill/>
        <a:ln>
          <a:noFill/>
        </a:ln>
        <a:effectLst/>
      </dsp:spPr>
      <dsp:style>
        <a:lnRef idx="0">
          <a:scrgbClr r="0" g="0" b="0"/>
        </a:lnRef>
        <a:fillRef idx="0">
          <a:scrgbClr r="0" g="0" b="0"/>
        </a:fillRef>
        <a:effectRef idx="0">
          <a:scrgbClr r="0" g="0" b="0"/>
        </a:effectRef>
        <a:fontRef idx="minor"/>
      </dsp:style>
    </dsp:sp>
    <dsp:sp modelId="{1134435A-6C42-4042-B700-77F9408026D1}">
      <dsp:nvSpPr>
        <dsp:cNvPr id="0" name=""/>
        <dsp:cNvSpPr/>
      </dsp:nvSpPr>
      <dsp:spPr>
        <a:xfrm>
          <a:off x="4336003" y="36693"/>
          <a:ext cx="645257" cy="64525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6D94A3-6073-45BA-9DF2-3DFFE3F47DEB}">
      <dsp:nvSpPr>
        <dsp:cNvPr id="0" name=""/>
        <dsp:cNvSpPr/>
      </dsp:nvSpPr>
      <dsp:spPr>
        <a:xfrm>
          <a:off x="4336003" y="865971"/>
          <a:ext cx="1843593" cy="235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dirty="0"/>
            <a:t>There are five types of immunotherapy, including: </a:t>
          </a:r>
          <a:endParaRPr lang="en-US" sz="1400" kern="1200" dirty="0"/>
        </a:p>
      </dsp:txBody>
      <dsp:txXfrm>
        <a:off x="4336003" y="865971"/>
        <a:ext cx="1843593" cy="2350582"/>
      </dsp:txXfrm>
    </dsp:sp>
    <dsp:sp modelId="{2703700B-3213-4442-B2AD-461AE9AC2EFE}">
      <dsp:nvSpPr>
        <dsp:cNvPr id="0" name=""/>
        <dsp:cNvSpPr/>
      </dsp:nvSpPr>
      <dsp:spPr>
        <a:xfrm>
          <a:off x="4334472" y="1695284"/>
          <a:ext cx="1843593"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a:t>Checkpoint inhibitors</a:t>
          </a:r>
          <a:endParaRPr lang="en-US" sz="1100" kern="1200"/>
        </a:p>
        <a:p>
          <a:pPr marL="0" lvl="0" indent="0" algn="l" defTabSz="488950">
            <a:lnSpc>
              <a:spcPct val="90000"/>
            </a:lnSpc>
            <a:spcBef>
              <a:spcPct val="0"/>
            </a:spcBef>
            <a:spcAft>
              <a:spcPct val="35000"/>
            </a:spcAft>
            <a:buFont typeface="Arial" panose="020B0604020202020204" pitchFamily="34" charset="0"/>
            <a:buNone/>
          </a:pPr>
          <a:r>
            <a:rPr lang="en-US" sz="1100" b="0" i="0" kern="1200" dirty="0"/>
            <a:t>Adoptive cell therapy</a:t>
          </a:r>
          <a:endParaRPr lang="en-US" sz="1100" kern="1200" dirty="0"/>
        </a:p>
        <a:p>
          <a:pPr marL="0" lvl="0" indent="0" algn="l" defTabSz="488950">
            <a:lnSpc>
              <a:spcPct val="90000"/>
            </a:lnSpc>
            <a:spcBef>
              <a:spcPct val="0"/>
            </a:spcBef>
            <a:spcAft>
              <a:spcPct val="35000"/>
            </a:spcAft>
            <a:buFont typeface="Arial" panose="020B0604020202020204" pitchFamily="34" charset="0"/>
            <a:buNone/>
          </a:pPr>
          <a:r>
            <a:rPr lang="en-US" sz="1100" b="0" i="0" kern="1200"/>
            <a:t>Cancer vaccines</a:t>
          </a:r>
          <a:endParaRPr lang="en-US" sz="1100" kern="1200"/>
        </a:p>
        <a:p>
          <a:pPr marL="0" lvl="0" indent="0" algn="l" defTabSz="488950">
            <a:lnSpc>
              <a:spcPct val="90000"/>
            </a:lnSpc>
            <a:spcBef>
              <a:spcPct val="0"/>
            </a:spcBef>
            <a:spcAft>
              <a:spcPct val="35000"/>
            </a:spcAft>
            <a:buFont typeface="Arial" panose="020B0604020202020204" pitchFamily="34" charset="0"/>
            <a:buNone/>
          </a:pPr>
          <a:r>
            <a:rPr lang="en-US" sz="1100" b="0" i="0" kern="1200" dirty="0"/>
            <a:t>Monoclonal antibodies</a:t>
          </a:r>
          <a:endParaRPr lang="en-US" sz="1100" kern="1200" dirty="0"/>
        </a:p>
        <a:p>
          <a:pPr marL="0" lvl="0" indent="0" algn="l" defTabSz="488950">
            <a:lnSpc>
              <a:spcPct val="90000"/>
            </a:lnSpc>
            <a:spcBef>
              <a:spcPct val="0"/>
            </a:spcBef>
            <a:spcAft>
              <a:spcPct val="35000"/>
            </a:spcAft>
            <a:buFont typeface="Arial" panose="020B0604020202020204" pitchFamily="34" charset="0"/>
            <a:buNone/>
          </a:pPr>
          <a:r>
            <a:rPr lang="en-US" sz="1100" b="0" i="0" kern="1200" dirty="0"/>
            <a:t>Immune system modulators</a:t>
          </a:r>
          <a:endParaRPr lang="en-US" sz="1100" kern="1200" dirty="0"/>
        </a:p>
      </dsp:txBody>
      <dsp:txXfrm>
        <a:off x="4334472" y="1695284"/>
        <a:ext cx="1843593" cy="1012500"/>
      </dsp:txXfrm>
    </dsp:sp>
    <dsp:sp modelId="{AC12AAA2-17D5-4347-BDB4-5E7498CEB5A1}">
      <dsp:nvSpPr>
        <dsp:cNvPr id="0" name=""/>
        <dsp:cNvSpPr/>
      </dsp:nvSpPr>
      <dsp:spPr>
        <a:xfrm>
          <a:off x="6502225" y="36693"/>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3C898F-227E-46A5-A9E3-AC2D4DBC1AC3}">
      <dsp:nvSpPr>
        <dsp:cNvPr id="0" name=""/>
        <dsp:cNvSpPr/>
      </dsp:nvSpPr>
      <dsp:spPr>
        <a:xfrm>
          <a:off x="6502225" y="865971"/>
          <a:ext cx="1843593" cy="235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Immunotherapy is currently recognized as the fourth modality in cancer therapy.</a:t>
          </a:r>
          <a:endParaRPr lang="en-US" sz="1400" kern="1200"/>
        </a:p>
      </dsp:txBody>
      <dsp:txXfrm>
        <a:off x="6502225" y="865971"/>
        <a:ext cx="1843593" cy="2350582"/>
      </dsp:txXfrm>
    </dsp:sp>
    <dsp:sp modelId="{716FEDCC-81C7-44B0-AEAC-DD5C70E8062C}">
      <dsp:nvSpPr>
        <dsp:cNvPr id="0" name=""/>
        <dsp:cNvSpPr/>
      </dsp:nvSpPr>
      <dsp:spPr>
        <a:xfrm>
          <a:off x="6502225" y="3302143"/>
          <a:ext cx="1843593" cy="1012500"/>
        </a:xfrm>
        <a:prstGeom prst="rect">
          <a:avLst/>
        </a:prstGeom>
        <a:noFill/>
        <a:ln>
          <a:noFill/>
        </a:ln>
        <a:effectLst/>
      </dsp:spPr>
      <dsp:style>
        <a:lnRef idx="0">
          <a:scrgbClr r="0" g="0" b="0"/>
        </a:lnRef>
        <a:fillRef idx="0">
          <a:scrgbClr r="0" g="0" b="0"/>
        </a:fillRef>
        <a:effectRef idx="0">
          <a:scrgbClr r="0" g="0" b="0"/>
        </a:effectRef>
        <a:fontRef idx="minor"/>
      </dsp:style>
    </dsp:sp>
    <dsp:sp modelId="{7AC372F5-B391-4DC8-BB59-1146DBEF874E}">
      <dsp:nvSpPr>
        <dsp:cNvPr id="0" name=""/>
        <dsp:cNvSpPr/>
      </dsp:nvSpPr>
      <dsp:spPr>
        <a:xfrm>
          <a:off x="8668448" y="36693"/>
          <a:ext cx="645257" cy="645257"/>
        </a:xfrm>
        <a:prstGeom prst="rect">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2BF9A1-777D-4693-A0C4-591AF5B11A46}">
      <dsp:nvSpPr>
        <dsp:cNvPr id="0" name=""/>
        <dsp:cNvSpPr/>
      </dsp:nvSpPr>
      <dsp:spPr>
        <a:xfrm>
          <a:off x="8668448" y="865971"/>
          <a:ext cx="1843593" cy="235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dirty="0"/>
            <a:t>Immunotherapy can cause inflammatory and autoimmune complications, which can affect any part of the body. These complications most frequently affect the skin, colon, endocrine organs, liver, joints, and lungs. </a:t>
          </a:r>
          <a:br>
            <a:rPr lang="en-US" sz="1400" b="0" i="0" kern="1200" dirty="0"/>
          </a:br>
          <a:endParaRPr lang="en-US" sz="1400" kern="1200" dirty="0"/>
        </a:p>
      </dsp:txBody>
      <dsp:txXfrm>
        <a:off x="8668448" y="865971"/>
        <a:ext cx="1843593" cy="2350582"/>
      </dsp:txXfrm>
    </dsp:sp>
    <dsp:sp modelId="{ECAE2CE1-633B-40DD-98FF-309070456B11}">
      <dsp:nvSpPr>
        <dsp:cNvPr id="0" name=""/>
        <dsp:cNvSpPr/>
      </dsp:nvSpPr>
      <dsp:spPr>
        <a:xfrm>
          <a:off x="8668448" y="3302143"/>
          <a:ext cx="1843593" cy="101250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A00E-F2AA-13FB-B161-C762FA554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087D31-C965-7B4B-1803-75D88E43B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0E10DB-50A7-6FD7-07C4-8B45FDFAC387}"/>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CF76FCA6-A5DE-B022-9C33-44EB4ADBF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6A29A-2BCA-25B8-9D62-020793C36027}"/>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356819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E45F-921E-2329-0C80-C35BACB313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501974-7144-6162-0030-07AE4C95B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DE355B-6AEC-04CF-80B3-D76439328CE5}"/>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6E044EE2-2613-CA69-330E-E63E66E3A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C024BF-2380-D207-5A52-A9AA4DE756AD}"/>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196426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3B6792-F9A3-DAC7-8228-6F3744F3CE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C6FCEC-B7CF-E36A-0A79-1854B4630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A90B4-81B3-8100-32AC-DB0570BFD548}"/>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6D2ECB66-F4F8-64EE-5006-00E3487A66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C498E-E691-5557-F013-5BDB9998FDB2}"/>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396458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F82B-38A4-3756-7384-2A7F26E36A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9D563E-D275-7041-B712-99B1781C0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BB2D1-71A1-75A0-71EE-0F7F7F994878}"/>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92F26E43-D213-2205-582E-391570744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B7FF6-1034-CC8C-2827-DE9284704C5B}"/>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87698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56BB-FCDC-61E0-098C-CA504431CF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6CF839-FED9-EA9E-2886-F8F838C076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03954C-6A4B-D808-0E87-07BC792118A9}"/>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39667757-491E-7C0A-239B-6003C404F3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1B043-854C-3B45-B780-431633E03BD4}"/>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54285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C355-DF5D-5867-2B61-96420928F9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402FFD-23A7-3080-990E-74F33C04A2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6F0DD9-5F8C-DFF3-6FFE-19F99F53E8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2A8799-3EAA-A330-47CC-2348FF6D40EF}"/>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6" name="Footer Placeholder 5">
            <a:extLst>
              <a:ext uri="{FF2B5EF4-FFF2-40B4-BE49-F238E27FC236}">
                <a16:creationId xmlns:a16="http://schemas.microsoft.com/office/drawing/2014/main" id="{2BA31B77-0449-BB31-A29F-347A5A53CB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9F5022-01F3-8131-9F18-AF989B7D03C3}"/>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89448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1BA9-A8D4-80E9-E7D1-36F7358978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962A-16CA-8FC7-D93E-D2535E322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8B778-069E-4637-4088-5A8512367E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DD693A-6C64-5860-4871-6A2BB9684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BBA477-5D32-60F0-C181-2464790343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43C02D-2E56-AD95-81DE-C449AD2889AD}"/>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8" name="Footer Placeholder 7">
            <a:extLst>
              <a:ext uri="{FF2B5EF4-FFF2-40B4-BE49-F238E27FC236}">
                <a16:creationId xmlns:a16="http://schemas.microsoft.com/office/drawing/2014/main" id="{7EF33FE0-1A5B-2BC4-E14D-E3E836446A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9D28C0-0796-90ED-5272-FDE0E5625247}"/>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170671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C92-63B1-7104-1755-7E66144555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C5B67B-B9C6-4A2F-E292-DD9FE5739252}"/>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4" name="Footer Placeholder 3">
            <a:extLst>
              <a:ext uri="{FF2B5EF4-FFF2-40B4-BE49-F238E27FC236}">
                <a16:creationId xmlns:a16="http://schemas.microsoft.com/office/drawing/2014/main" id="{6DB2AC2D-021A-8AA8-EF05-119F1062AD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5D2A4E-E811-58D0-24EF-58B5F4A68B0B}"/>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100052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CB2EA-54C7-92B4-6FCB-804DA0A3008D}"/>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3" name="Footer Placeholder 2">
            <a:extLst>
              <a:ext uri="{FF2B5EF4-FFF2-40B4-BE49-F238E27FC236}">
                <a16:creationId xmlns:a16="http://schemas.microsoft.com/office/drawing/2014/main" id="{518155D2-B62A-E75A-591C-2F2602277E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331460-ADC4-2EFE-319B-7564647ECCFB}"/>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324123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738F-D2D4-8179-0462-CD1CBD889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E6DA29-A69B-458B-CA14-F439A3914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2225A4-E977-A135-2ACC-6BB6D4261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45996-3A5A-3B04-D695-19640A1B7F17}"/>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6" name="Footer Placeholder 5">
            <a:extLst>
              <a:ext uri="{FF2B5EF4-FFF2-40B4-BE49-F238E27FC236}">
                <a16:creationId xmlns:a16="http://schemas.microsoft.com/office/drawing/2014/main" id="{C48EDD71-1144-5AF6-018B-81EA07E74F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A54B17-06DF-7C5C-FD45-F0552B522778}"/>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83011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BFC5-B22C-5DFB-B20D-D4E5C188A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550A63-F5E4-AB70-73F1-E574186B2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60B2CF-EC55-758D-2549-A791BB014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94E0A-9235-F5B8-5F8A-3BB24F454267}"/>
              </a:ext>
            </a:extLst>
          </p:cNvPr>
          <p:cNvSpPr>
            <a:spLocks noGrp="1"/>
          </p:cNvSpPr>
          <p:nvPr>
            <p:ph type="dt" sz="half" idx="10"/>
          </p:nvPr>
        </p:nvSpPr>
        <p:spPr/>
        <p:txBody>
          <a:bodyPr/>
          <a:lstStyle/>
          <a:p>
            <a:fld id="{38EDF685-2B8B-410A-B976-3EC2E606AF5E}" type="datetimeFigureOut">
              <a:rPr lang="en-IN" smtClean="0"/>
              <a:t>26-09-2023</a:t>
            </a:fld>
            <a:endParaRPr lang="en-IN"/>
          </a:p>
        </p:txBody>
      </p:sp>
      <p:sp>
        <p:nvSpPr>
          <p:cNvPr id="6" name="Footer Placeholder 5">
            <a:extLst>
              <a:ext uri="{FF2B5EF4-FFF2-40B4-BE49-F238E27FC236}">
                <a16:creationId xmlns:a16="http://schemas.microsoft.com/office/drawing/2014/main" id="{1AE451C4-716C-AE1A-D4E0-CBD0AF044A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04DAD2-7B7E-B1DE-1B22-E1BD89A74010}"/>
              </a:ext>
            </a:extLst>
          </p:cNvPr>
          <p:cNvSpPr>
            <a:spLocks noGrp="1"/>
          </p:cNvSpPr>
          <p:nvPr>
            <p:ph type="sldNum" sz="quarter" idx="12"/>
          </p:nvPr>
        </p:nvSpPr>
        <p:spPr/>
        <p:txBody>
          <a:bodyPr/>
          <a:lstStyle/>
          <a:p>
            <a:fld id="{3B502146-BB1F-4279-AFE0-FD271D3937D8}" type="slidenum">
              <a:rPr lang="en-IN" smtClean="0"/>
              <a:t>‹#›</a:t>
            </a:fld>
            <a:endParaRPr lang="en-IN"/>
          </a:p>
        </p:txBody>
      </p:sp>
    </p:spTree>
    <p:extLst>
      <p:ext uri="{BB962C8B-B14F-4D97-AF65-F5344CB8AC3E}">
        <p14:creationId xmlns:p14="http://schemas.microsoft.com/office/powerpoint/2010/main" val="347853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994E6-8123-7DA5-97F4-6A280DB8E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5A5253-3B7A-5A47-567F-B9E95D730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1D08E-F3FB-40A5-D99E-135006B90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DF685-2B8B-410A-B976-3EC2E606AF5E}" type="datetimeFigureOut">
              <a:rPr lang="en-IN" smtClean="0"/>
              <a:t>26-09-2023</a:t>
            </a:fld>
            <a:endParaRPr lang="en-IN"/>
          </a:p>
        </p:txBody>
      </p:sp>
      <p:sp>
        <p:nvSpPr>
          <p:cNvPr id="5" name="Footer Placeholder 4">
            <a:extLst>
              <a:ext uri="{FF2B5EF4-FFF2-40B4-BE49-F238E27FC236}">
                <a16:creationId xmlns:a16="http://schemas.microsoft.com/office/drawing/2014/main" id="{E2D71BF1-D230-9D30-AF12-317C63719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08D4AA-BC6C-4A40-E62E-F45F19A86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02146-BB1F-4279-AFE0-FD271D3937D8}" type="slidenum">
              <a:rPr lang="en-IN" smtClean="0"/>
              <a:t>‹#›</a:t>
            </a:fld>
            <a:endParaRPr lang="en-IN"/>
          </a:p>
        </p:txBody>
      </p:sp>
    </p:spTree>
    <p:extLst>
      <p:ext uri="{BB962C8B-B14F-4D97-AF65-F5344CB8AC3E}">
        <p14:creationId xmlns:p14="http://schemas.microsoft.com/office/powerpoint/2010/main" val="1957987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EB7F62-117D-7EB9-D2DD-16C95D195912}"/>
              </a:ext>
            </a:extLst>
          </p:cNvPr>
          <p:cNvSpPr txBox="1"/>
          <p:nvPr/>
        </p:nvSpPr>
        <p:spPr>
          <a:xfrm>
            <a:off x="470517" y="2192784"/>
            <a:ext cx="9632272"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Neoantigen and personalized immunotherapy </a:t>
            </a:r>
          </a:p>
        </p:txBody>
      </p:sp>
      <p:sp>
        <p:nvSpPr>
          <p:cNvPr id="6" name="Title">
            <a:extLst>
              <a:ext uri="{FF2B5EF4-FFF2-40B4-BE49-F238E27FC236}">
                <a16:creationId xmlns:a16="http://schemas.microsoft.com/office/drawing/2014/main" id="{499ACFD7-4CEC-DE70-F71F-7A027A5493AE}"/>
              </a:ext>
            </a:extLst>
          </p:cNvPr>
          <p:cNvSpPr txBox="1">
            <a:spLocks/>
          </p:cNvSpPr>
          <p:nvPr/>
        </p:nvSpPr>
        <p:spPr>
          <a:xfrm>
            <a:off x="470517" y="4177616"/>
            <a:ext cx="6553200" cy="914400"/>
          </a:xfrm>
          <a:prstGeom prst="rect">
            <a:avLst/>
          </a:prstGeom>
        </p:spPr>
        <p:txBody>
          <a:bodyPr vert="horz" wrap="square"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dirty="0">
                <a:latin typeface="Times New Roman" panose="02020603050405020304" pitchFamily="18" charset="0"/>
                <a:cs typeface="Times New Roman" panose="02020603050405020304" pitchFamily="18" charset="0"/>
              </a:rPr>
              <a:t>Kiran Franklin G</a:t>
            </a:r>
          </a:p>
          <a:p>
            <a:pPr algn="l"/>
            <a:r>
              <a:rPr lang="en-US" sz="1800" b="1" kern="0" dirty="0">
                <a:latin typeface="Times New Roman" panose="02020603050405020304" pitchFamily="18" charset="0"/>
                <a:cs typeface="Times New Roman" panose="02020603050405020304" pitchFamily="18" charset="0"/>
              </a:rPr>
              <a:t>Senior Research Associate, </a:t>
            </a:r>
            <a:r>
              <a:rPr lang="en-US" sz="1800" b="1" kern="0" dirty="0" err="1">
                <a:latin typeface="Times New Roman" panose="02020603050405020304" pitchFamily="18" charset="0"/>
                <a:cs typeface="Times New Roman" panose="02020603050405020304" pitchFamily="18" charset="0"/>
              </a:rPr>
              <a:t>Excelra</a:t>
            </a:r>
            <a:r>
              <a:rPr lang="en-US" sz="1800" b="1" kern="0" dirty="0">
                <a:latin typeface="Times New Roman" panose="02020603050405020304" pitchFamily="18" charset="0"/>
                <a:cs typeface="Times New Roman" panose="02020603050405020304" pitchFamily="18" charset="0"/>
              </a:rPr>
              <a:t>  </a:t>
            </a:r>
          </a:p>
          <a:p>
            <a:pPr algn="l"/>
            <a:r>
              <a:rPr lang="en-US" sz="1800" b="1" kern="0" dirty="0">
                <a:latin typeface="Times New Roman" panose="02020603050405020304" pitchFamily="18" charset="0"/>
                <a:cs typeface="Times New Roman" panose="02020603050405020304" pitchFamily="18" charset="0"/>
              </a:rPr>
              <a:t>28</a:t>
            </a:r>
            <a:r>
              <a:rPr lang="en-US" sz="1800" b="1" kern="0" baseline="30000" dirty="0">
                <a:latin typeface="Times New Roman" panose="02020603050405020304" pitchFamily="18" charset="0"/>
                <a:cs typeface="Times New Roman" panose="02020603050405020304" pitchFamily="18" charset="0"/>
              </a:rPr>
              <a:t>th</a:t>
            </a:r>
            <a:r>
              <a:rPr lang="en-US" sz="1800" b="1" kern="0" dirty="0">
                <a:latin typeface="Times New Roman" panose="02020603050405020304" pitchFamily="18" charset="0"/>
                <a:cs typeface="Times New Roman" panose="02020603050405020304" pitchFamily="18" charset="0"/>
              </a:rPr>
              <a:t> Sept 2023</a:t>
            </a:r>
          </a:p>
          <a:p>
            <a:pPr algn="l"/>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7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19306"/>
          <a:stretch/>
        </p:blipFill>
        <p:spPr bwMode="auto">
          <a:xfrm>
            <a:off x="6410325" y="158091"/>
            <a:ext cx="5781675" cy="65418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A58A3F-643B-8C04-D19B-680131A067B0}"/>
              </a:ext>
            </a:extLst>
          </p:cNvPr>
          <p:cNvSpPr txBox="1"/>
          <p:nvPr/>
        </p:nvSpPr>
        <p:spPr>
          <a:xfrm>
            <a:off x="196141" y="1681930"/>
            <a:ext cx="6134100" cy="1754326"/>
          </a:xfrm>
          <a:prstGeom prst="rect">
            <a:avLst/>
          </a:prstGeom>
          <a:noFill/>
        </p:spPr>
        <p:txBody>
          <a:bodyPr wrap="square">
            <a:spAutoFit/>
          </a:bodyPr>
          <a:lstStyle/>
          <a:p>
            <a:r>
              <a:rPr lang="en-US" b="0" i="0" dirty="0">
                <a:solidFill>
                  <a:srgbClr val="1F1F1F"/>
                </a:solidFill>
                <a:effectLst/>
                <a:latin typeface="Google Sans"/>
              </a:rPr>
              <a:t>MHC typing is the process of determining MHC molecules that are present on the surface of cells. MHC  molecules are proteins that play a key role in the immune system. It is important for many different reasons, such as matching donors and recipients for organ transplantation and predicting the risk of developing certain autoimmune diseases.</a:t>
            </a:r>
            <a:endParaRPr lang="en-IN" dirty="0"/>
          </a:p>
        </p:txBody>
      </p:sp>
      <p:sp>
        <p:nvSpPr>
          <p:cNvPr id="2" name="Title 1">
            <a:extLst>
              <a:ext uri="{FF2B5EF4-FFF2-40B4-BE49-F238E27FC236}">
                <a16:creationId xmlns:a16="http://schemas.microsoft.com/office/drawing/2014/main" id="{94EC5EE2-B20A-A626-81AD-C6078CF92021}"/>
              </a:ext>
            </a:extLst>
          </p:cNvPr>
          <p:cNvSpPr>
            <a:spLocks noGrp="1"/>
          </p:cNvSpPr>
          <p:nvPr>
            <p:ph type="title"/>
          </p:nvPr>
        </p:nvSpPr>
        <p:spPr>
          <a:xfrm>
            <a:off x="838200" y="60741"/>
            <a:ext cx="10170111" cy="620296"/>
          </a:xfrm>
        </p:spPr>
        <p:txBody>
          <a:bodyPr>
            <a:normAutofit/>
          </a:bodyPr>
          <a:lstStyle/>
          <a:p>
            <a:r>
              <a:rPr lang="en-US" sz="3600" b="1" i="0" dirty="0">
                <a:solidFill>
                  <a:srgbClr val="1F1F1F"/>
                </a:solidFill>
                <a:effectLst/>
                <a:latin typeface="Google Sans"/>
              </a:rPr>
              <a:t>MHC typing:</a:t>
            </a:r>
          </a:p>
        </p:txBody>
      </p:sp>
    </p:spTree>
    <p:extLst>
      <p:ext uri="{BB962C8B-B14F-4D97-AF65-F5344CB8AC3E}">
        <p14:creationId xmlns:p14="http://schemas.microsoft.com/office/powerpoint/2010/main" val="327598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19306"/>
          <a:stretch/>
        </p:blipFill>
        <p:spPr bwMode="auto">
          <a:xfrm>
            <a:off x="6410325" y="158091"/>
            <a:ext cx="5781675" cy="65418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A58A3F-643B-8C04-D19B-680131A067B0}"/>
              </a:ext>
            </a:extLst>
          </p:cNvPr>
          <p:cNvSpPr txBox="1"/>
          <p:nvPr/>
        </p:nvSpPr>
        <p:spPr>
          <a:xfrm>
            <a:off x="359592" y="670452"/>
            <a:ext cx="6134100" cy="1569660"/>
          </a:xfrm>
          <a:prstGeom prst="rect">
            <a:avLst/>
          </a:prstGeom>
          <a:noFill/>
        </p:spPr>
        <p:txBody>
          <a:bodyPr wrap="square">
            <a:spAutoFit/>
          </a:bodyPr>
          <a:lstStyle/>
          <a:p>
            <a:endParaRPr lang="en-US" sz="1600" b="1" i="0" dirty="0">
              <a:solidFill>
                <a:srgbClr val="1F1F1F"/>
              </a:solidFill>
              <a:effectLst/>
              <a:latin typeface="Times New Roman" panose="02020603050405020304" pitchFamily="18" charset="0"/>
              <a:cs typeface="Times New Roman" panose="02020603050405020304" pitchFamily="18" charset="0"/>
            </a:endParaRPr>
          </a:p>
          <a:p>
            <a:r>
              <a:rPr lang="en-US" sz="1600" b="0" i="0" dirty="0">
                <a:solidFill>
                  <a:srgbClr val="1F1F1F"/>
                </a:solidFill>
                <a:effectLst/>
                <a:latin typeface="Times New Roman" panose="02020603050405020304" pitchFamily="18" charset="0"/>
                <a:cs typeface="Times New Roman" panose="02020603050405020304" pitchFamily="18" charset="0"/>
              </a:rPr>
              <a:t>Peptide-MHC binding prediction is the process of predicting how well a peptide will bind to an HLA molecule. Peptide-MHC binding is a critical step in the immune response. Peptides that bind to HLA molecules are presented to T cells, which can then become activated and kill infected cells or tumor cells.</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F839876-03BE-AB30-1583-97AEE9EE1D41}"/>
              </a:ext>
            </a:extLst>
          </p:cNvPr>
          <p:cNvSpPr txBox="1"/>
          <p:nvPr/>
        </p:nvSpPr>
        <p:spPr>
          <a:xfrm>
            <a:off x="276225" y="2333685"/>
            <a:ext cx="6300834" cy="4524315"/>
          </a:xfrm>
          <a:prstGeom prst="rect">
            <a:avLst/>
          </a:prstGeom>
          <a:noFill/>
        </p:spPr>
        <p:txBody>
          <a:bodyPr wrap="square">
            <a:spAutoFit/>
          </a:bodyPr>
          <a:lstStyle/>
          <a:p>
            <a:pPr algn="l"/>
            <a:r>
              <a:rPr lang="en-US" sz="1600" b="0" i="0" dirty="0">
                <a:solidFill>
                  <a:srgbClr val="1F1F1F"/>
                </a:solidFill>
                <a:effectLst/>
                <a:latin typeface="Times New Roman" panose="02020603050405020304" pitchFamily="18" charset="0"/>
                <a:cs typeface="Times New Roman" panose="02020603050405020304" pitchFamily="18" charset="0"/>
              </a:rPr>
              <a:t>Here is an example of how a peptide-MHC binding prediction model could be built:</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Collect a dataset of known peptide-MHC binding pairs. This dataset can be obtained from public databases or from experimental data.</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Preprocess the data. This may involve converting the amino acid sequences to numerical representations and splitting the data into training and test sets.</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Choose a machine learning algorithm. There are a variety of machine learning algorithms that can be used for peptide-MHC binding prediction, such as SVMs, random forests, and neural networks.</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Train the model. Train the model on the training set to learn the relationship between the peptide and HLA sequence and the binding affinity.</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Evaluate the model. Evaluate the model on the test set to assess its performance.</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Deploy the model. Once the model is trained and evaluated, it can be deployed to production to predict the binding affinity of new peptides to HLA molecules.</a:t>
            </a:r>
          </a:p>
        </p:txBody>
      </p:sp>
      <p:sp>
        <p:nvSpPr>
          <p:cNvPr id="5" name="Title 1">
            <a:extLst>
              <a:ext uri="{FF2B5EF4-FFF2-40B4-BE49-F238E27FC236}">
                <a16:creationId xmlns:a16="http://schemas.microsoft.com/office/drawing/2014/main" id="{3DAE518E-406B-AAA2-A0F2-508612BC22AC}"/>
              </a:ext>
            </a:extLst>
          </p:cNvPr>
          <p:cNvSpPr>
            <a:spLocks noGrp="1"/>
          </p:cNvSpPr>
          <p:nvPr>
            <p:ph type="title"/>
          </p:nvPr>
        </p:nvSpPr>
        <p:spPr>
          <a:xfrm>
            <a:off x="110231" y="50156"/>
            <a:ext cx="10170111" cy="620296"/>
          </a:xfrm>
        </p:spPr>
        <p:txBody>
          <a:bodyPr>
            <a:normAutofit/>
          </a:bodyPr>
          <a:lstStyle/>
          <a:p>
            <a:r>
              <a:rPr lang="en-US" sz="3200" b="1" i="0" dirty="0">
                <a:solidFill>
                  <a:srgbClr val="1F1F1F"/>
                </a:solidFill>
                <a:effectLst/>
                <a:latin typeface="Times New Roman" panose="02020603050405020304" pitchFamily="18" charset="0"/>
                <a:cs typeface="Times New Roman" panose="02020603050405020304" pitchFamily="18" charset="0"/>
              </a:rPr>
              <a:t>Peptide-MHC binding prediction:</a:t>
            </a:r>
            <a:endParaRPr lang="en-US" sz="3200" b="1" i="0" dirty="0">
              <a:solidFill>
                <a:srgbClr val="1F1F1F"/>
              </a:solidFill>
              <a:effectLst/>
              <a:latin typeface="Google Sans"/>
            </a:endParaRPr>
          </a:p>
        </p:txBody>
      </p:sp>
    </p:spTree>
    <p:extLst>
      <p:ext uri="{BB962C8B-B14F-4D97-AF65-F5344CB8AC3E}">
        <p14:creationId xmlns:p14="http://schemas.microsoft.com/office/powerpoint/2010/main" val="388270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19306"/>
          <a:stretch/>
        </p:blipFill>
        <p:spPr bwMode="auto">
          <a:xfrm>
            <a:off x="6410325" y="158091"/>
            <a:ext cx="5781675" cy="65418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A58A3F-643B-8C04-D19B-680131A067B0}"/>
              </a:ext>
            </a:extLst>
          </p:cNvPr>
          <p:cNvSpPr txBox="1"/>
          <p:nvPr/>
        </p:nvSpPr>
        <p:spPr>
          <a:xfrm>
            <a:off x="336566" y="670452"/>
            <a:ext cx="6134100" cy="1323439"/>
          </a:xfrm>
          <a:prstGeom prst="rect">
            <a:avLst/>
          </a:prstGeom>
          <a:noFill/>
        </p:spPr>
        <p:txBody>
          <a:bodyPr wrap="square">
            <a:spAutoFit/>
          </a:bodyPr>
          <a:lstStyle/>
          <a:p>
            <a:r>
              <a:rPr lang="en-US" sz="1600" b="0" i="0" dirty="0">
                <a:solidFill>
                  <a:srgbClr val="1F1F1F"/>
                </a:solidFill>
                <a:effectLst/>
                <a:latin typeface="Times New Roman" panose="02020603050405020304" pitchFamily="18" charset="0"/>
                <a:cs typeface="Times New Roman" panose="02020603050405020304" pitchFamily="18" charset="0"/>
              </a:rPr>
              <a:t>TCR-</a:t>
            </a:r>
            <a:r>
              <a:rPr lang="en-US" sz="1600" b="0" i="0" dirty="0" err="1">
                <a:solidFill>
                  <a:srgbClr val="1F1F1F"/>
                </a:solidFill>
                <a:effectLst/>
                <a:latin typeface="Times New Roman" panose="02020603050405020304" pitchFamily="18" charset="0"/>
                <a:cs typeface="Times New Roman" panose="02020603050405020304" pitchFamily="18" charset="0"/>
              </a:rPr>
              <a:t>pMHC</a:t>
            </a:r>
            <a:r>
              <a:rPr lang="en-US" sz="1600" b="0" i="0" dirty="0">
                <a:solidFill>
                  <a:srgbClr val="1F1F1F"/>
                </a:solidFill>
                <a:effectLst/>
                <a:latin typeface="Times New Roman" panose="02020603050405020304" pitchFamily="18" charset="0"/>
                <a:cs typeface="Times New Roman" panose="02020603050405020304" pitchFamily="18" charset="0"/>
              </a:rPr>
              <a:t> binding prediction is the process of predicting how well a T cell receptor (TCR) will bind to a peptide-MHC complex. TCR binding is the final step in the activation of T cells. TCRs that bind to peptide-MHC complexes can then signal the T cell to become activated and kill infected cells or tumor cells.</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025A9AA-79DC-1171-3157-B6FF7E560B57}"/>
              </a:ext>
            </a:extLst>
          </p:cNvPr>
          <p:cNvSpPr txBox="1"/>
          <p:nvPr/>
        </p:nvSpPr>
        <p:spPr>
          <a:xfrm>
            <a:off x="315805" y="2297488"/>
            <a:ext cx="6094520" cy="923330"/>
          </a:xfrm>
          <a:prstGeom prst="rect">
            <a:avLst/>
          </a:prstGeom>
          <a:noFill/>
        </p:spPr>
        <p:txBody>
          <a:bodyPr wrap="square">
            <a:spAutoFit/>
          </a:bodyPr>
          <a:lstStyle/>
          <a:p>
            <a:r>
              <a:rPr lang="en-US" b="0" i="0" dirty="0">
                <a:solidFill>
                  <a:srgbClr val="1F1F1F"/>
                </a:solidFill>
                <a:effectLst/>
                <a:latin typeface="Google Sans"/>
              </a:rPr>
              <a:t>TCR-</a:t>
            </a:r>
            <a:r>
              <a:rPr lang="en-US" b="0" i="0" dirty="0" err="1">
                <a:solidFill>
                  <a:srgbClr val="1F1F1F"/>
                </a:solidFill>
                <a:effectLst/>
                <a:latin typeface="Google Sans"/>
              </a:rPr>
              <a:t>pMHC</a:t>
            </a:r>
            <a:r>
              <a:rPr lang="en-US" b="0" i="0" dirty="0">
                <a:solidFill>
                  <a:srgbClr val="1F1F1F"/>
                </a:solidFill>
                <a:effectLst/>
                <a:latin typeface="Google Sans"/>
              </a:rPr>
              <a:t> binding prediction is a more challenging task, as it requires the model to consider the interaction between three molecules: the TCR, the peptide, and the MHC molecule.</a:t>
            </a:r>
            <a:endParaRPr lang="en-IN" dirty="0"/>
          </a:p>
        </p:txBody>
      </p:sp>
      <p:sp>
        <p:nvSpPr>
          <p:cNvPr id="7" name="TextBox 6">
            <a:extLst>
              <a:ext uri="{FF2B5EF4-FFF2-40B4-BE49-F238E27FC236}">
                <a16:creationId xmlns:a16="http://schemas.microsoft.com/office/drawing/2014/main" id="{5E4056A2-B44E-DA27-D5C5-ABCF98D602A3}"/>
              </a:ext>
            </a:extLst>
          </p:cNvPr>
          <p:cNvSpPr txBox="1"/>
          <p:nvPr/>
        </p:nvSpPr>
        <p:spPr>
          <a:xfrm>
            <a:off x="245986" y="3608235"/>
            <a:ext cx="6094520" cy="1477328"/>
          </a:xfrm>
          <a:prstGeom prst="rect">
            <a:avLst/>
          </a:prstGeom>
          <a:noFill/>
        </p:spPr>
        <p:txBody>
          <a:bodyPr wrap="square">
            <a:spAutoFit/>
          </a:bodyPr>
          <a:lstStyle/>
          <a:p>
            <a:r>
              <a:rPr lang="en-US" dirty="0">
                <a:solidFill>
                  <a:srgbClr val="1F1F1F"/>
                </a:solidFill>
                <a:latin typeface="Google Sans"/>
              </a:rPr>
              <a:t>B</a:t>
            </a:r>
            <a:r>
              <a:rPr lang="en-US" b="0" i="0" dirty="0">
                <a:solidFill>
                  <a:srgbClr val="1F1F1F"/>
                </a:solidFill>
                <a:effectLst/>
                <a:latin typeface="Google Sans"/>
              </a:rPr>
              <a:t>uilding TCR-</a:t>
            </a:r>
            <a:r>
              <a:rPr lang="en-US" b="0" i="0" dirty="0" err="1">
                <a:solidFill>
                  <a:srgbClr val="1F1F1F"/>
                </a:solidFill>
                <a:effectLst/>
                <a:latin typeface="Google Sans"/>
              </a:rPr>
              <a:t>pMHC</a:t>
            </a:r>
            <a:r>
              <a:rPr lang="en-US" b="0" i="0" dirty="0">
                <a:solidFill>
                  <a:srgbClr val="1F1F1F"/>
                </a:solidFill>
                <a:effectLst/>
                <a:latin typeface="Google Sans"/>
              </a:rPr>
              <a:t> binding prediction models using a sequence-based approach. This involves using only the amino acid sequences of the TCR, peptide, and MHC molecule to train the model to predict the binding affinity between the three molecules.</a:t>
            </a:r>
            <a:endParaRPr lang="en-IN" dirty="0"/>
          </a:p>
        </p:txBody>
      </p:sp>
      <p:sp>
        <p:nvSpPr>
          <p:cNvPr id="8" name="Title 1">
            <a:extLst>
              <a:ext uri="{FF2B5EF4-FFF2-40B4-BE49-F238E27FC236}">
                <a16:creationId xmlns:a16="http://schemas.microsoft.com/office/drawing/2014/main" id="{B450DB57-C222-5BCB-85B7-D88A5D988715}"/>
              </a:ext>
            </a:extLst>
          </p:cNvPr>
          <p:cNvSpPr>
            <a:spLocks noGrp="1"/>
          </p:cNvSpPr>
          <p:nvPr>
            <p:ph type="title"/>
          </p:nvPr>
        </p:nvSpPr>
        <p:spPr>
          <a:xfrm>
            <a:off x="110231" y="50156"/>
            <a:ext cx="10170111" cy="620296"/>
          </a:xfrm>
        </p:spPr>
        <p:txBody>
          <a:bodyPr>
            <a:normAutofit/>
          </a:bodyPr>
          <a:lstStyle/>
          <a:p>
            <a:r>
              <a:rPr lang="en-US" sz="3200" b="1" i="0" dirty="0">
                <a:solidFill>
                  <a:srgbClr val="1F1F1F"/>
                </a:solidFill>
                <a:effectLst/>
                <a:latin typeface="Times New Roman" panose="02020603050405020304" pitchFamily="18" charset="0"/>
                <a:cs typeface="Times New Roman" panose="02020603050405020304" pitchFamily="18" charset="0"/>
              </a:rPr>
              <a:t>TCR-</a:t>
            </a:r>
            <a:r>
              <a:rPr lang="en-US" sz="3200" b="1" i="0" dirty="0" err="1">
                <a:solidFill>
                  <a:srgbClr val="1F1F1F"/>
                </a:solidFill>
                <a:effectLst/>
                <a:latin typeface="Times New Roman" panose="02020603050405020304" pitchFamily="18" charset="0"/>
                <a:cs typeface="Times New Roman" panose="02020603050405020304" pitchFamily="18" charset="0"/>
              </a:rPr>
              <a:t>pMHC</a:t>
            </a:r>
            <a:r>
              <a:rPr lang="en-US" sz="3200" b="1" i="0" dirty="0">
                <a:solidFill>
                  <a:srgbClr val="1F1F1F"/>
                </a:solidFill>
                <a:effectLst/>
                <a:latin typeface="Times New Roman" panose="02020603050405020304" pitchFamily="18" charset="0"/>
                <a:cs typeface="Times New Roman" panose="02020603050405020304" pitchFamily="18" charset="0"/>
              </a:rPr>
              <a:t> binding prediction: </a:t>
            </a:r>
          </a:p>
        </p:txBody>
      </p:sp>
    </p:spTree>
    <p:extLst>
      <p:ext uri="{BB962C8B-B14F-4D97-AF65-F5344CB8AC3E}">
        <p14:creationId xmlns:p14="http://schemas.microsoft.com/office/powerpoint/2010/main" val="169163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19306"/>
          <a:stretch/>
        </p:blipFill>
        <p:spPr bwMode="auto">
          <a:xfrm>
            <a:off x="6410325" y="158091"/>
            <a:ext cx="5781675" cy="65418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A58A3F-643B-8C04-D19B-680131A067B0}"/>
              </a:ext>
            </a:extLst>
          </p:cNvPr>
          <p:cNvSpPr txBox="1"/>
          <p:nvPr/>
        </p:nvSpPr>
        <p:spPr>
          <a:xfrm>
            <a:off x="336566" y="623227"/>
            <a:ext cx="6134100" cy="1754326"/>
          </a:xfrm>
          <a:prstGeom prst="rect">
            <a:avLst/>
          </a:prstGeom>
          <a:noFill/>
        </p:spPr>
        <p:txBody>
          <a:bodyPr wrap="square">
            <a:spAutoFit/>
          </a:bodyPr>
          <a:lstStyle/>
          <a:p>
            <a:pPr algn="l"/>
            <a:r>
              <a:rPr lang="en-US" b="0" i="0" dirty="0">
                <a:solidFill>
                  <a:srgbClr val="1F1F1F"/>
                </a:solidFill>
                <a:effectLst/>
                <a:latin typeface="Google Sans"/>
              </a:rPr>
              <a:t>The process of predicting how likely a protein or peptide is to induce an immune response. Immunogenicity prediction is important for a number of reasons, such as:</a:t>
            </a:r>
          </a:p>
          <a:p>
            <a:pPr algn="l">
              <a:buFont typeface="Arial" panose="020B0604020202020204" pitchFamily="34" charset="0"/>
              <a:buChar char="•"/>
            </a:pPr>
            <a:r>
              <a:rPr lang="en-US" b="0" i="0" dirty="0">
                <a:solidFill>
                  <a:srgbClr val="1F1F1F"/>
                </a:solidFill>
                <a:effectLst/>
                <a:latin typeface="Google Sans"/>
              </a:rPr>
              <a:t>To identify potential neoantigens for cancer vaccines.</a:t>
            </a:r>
          </a:p>
          <a:p>
            <a:pPr algn="l">
              <a:buFont typeface="Arial" panose="020B0604020202020204" pitchFamily="34" charset="0"/>
              <a:buChar char="•"/>
            </a:pPr>
            <a:r>
              <a:rPr lang="en-US" b="0" i="0" dirty="0">
                <a:solidFill>
                  <a:srgbClr val="1F1F1F"/>
                </a:solidFill>
                <a:effectLst/>
                <a:latin typeface="Google Sans"/>
              </a:rPr>
              <a:t>To predict the risk of immunogenicity for therapeutic proteins.</a:t>
            </a:r>
          </a:p>
          <a:p>
            <a:pPr algn="l">
              <a:buFont typeface="Arial" panose="020B0604020202020204" pitchFamily="34" charset="0"/>
              <a:buChar char="•"/>
            </a:pPr>
            <a:r>
              <a:rPr lang="en-US" b="0" i="0" dirty="0">
                <a:solidFill>
                  <a:srgbClr val="1F1F1F"/>
                </a:solidFill>
                <a:effectLst/>
                <a:latin typeface="Google Sans"/>
              </a:rPr>
              <a:t>To design more immunogenic vaccines.</a:t>
            </a:r>
          </a:p>
        </p:txBody>
      </p:sp>
      <p:sp>
        <p:nvSpPr>
          <p:cNvPr id="3" name="TextBox 2">
            <a:extLst>
              <a:ext uri="{FF2B5EF4-FFF2-40B4-BE49-F238E27FC236}">
                <a16:creationId xmlns:a16="http://schemas.microsoft.com/office/drawing/2014/main" id="{484425F3-EF01-F66E-7371-AAFF30E63E0C}"/>
              </a:ext>
            </a:extLst>
          </p:cNvPr>
          <p:cNvSpPr txBox="1"/>
          <p:nvPr/>
        </p:nvSpPr>
        <p:spPr>
          <a:xfrm>
            <a:off x="356356" y="2669517"/>
            <a:ext cx="6094520" cy="2031325"/>
          </a:xfrm>
          <a:prstGeom prst="rect">
            <a:avLst/>
          </a:prstGeom>
          <a:noFill/>
        </p:spPr>
        <p:txBody>
          <a:bodyPr wrap="square">
            <a:spAutoFit/>
          </a:bodyPr>
          <a:lstStyle/>
          <a:p>
            <a:r>
              <a:rPr lang="en-US" b="0" i="0" dirty="0">
                <a:solidFill>
                  <a:srgbClr val="1F1F1F"/>
                </a:solidFill>
                <a:effectLst/>
                <a:latin typeface="Google Sans"/>
              </a:rPr>
              <a:t>These algorithms are trained on a dataset of known immunogenic and non-immunogenic proteins or peptides. The input data for the model typically consists of the amino acid sequence of the protein or peptide, as well as other features such as the peptide hydrophobicity, entropy, binding stability etc. The model is then trained to predict whether the protein or peptide is likely to be immunogenic.</a:t>
            </a:r>
            <a:endParaRPr lang="en-IN" dirty="0"/>
          </a:p>
        </p:txBody>
      </p:sp>
      <p:sp>
        <p:nvSpPr>
          <p:cNvPr id="5" name="Title 1">
            <a:extLst>
              <a:ext uri="{FF2B5EF4-FFF2-40B4-BE49-F238E27FC236}">
                <a16:creationId xmlns:a16="http://schemas.microsoft.com/office/drawing/2014/main" id="{AE1EDB14-A1EE-9DC5-51DD-2E50FD460B08}"/>
              </a:ext>
            </a:extLst>
          </p:cNvPr>
          <p:cNvSpPr>
            <a:spLocks noGrp="1"/>
          </p:cNvSpPr>
          <p:nvPr>
            <p:ph type="title"/>
          </p:nvPr>
        </p:nvSpPr>
        <p:spPr>
          <a:xfrm>
            <a:off x="110231" y="50156"/>
            <a:ext cx="10170111" cy="620296"/>
          </a:xfrm>
        </p:spPr>
        <p:txBody>
          <a:bodyPr>
            <a:normAutofit/>
          </a:bodyPr>
          <a:lstStyle/>
          <a:p>
            <a:r>
              <a:rPr lang="en-US" sz="3200" b="1" i="0" dirty="0">
                <a:solidFill>
                  <a:srgbClr val="1F1F1F"/>
                </a:solidFill>
                <a:effectLst/>
                <a:latin typeface="Google Sans"/>
              </a:rPr>
              <a:t>Immunogenicity prediction:</a:t>
            </a:r>
            <a:endParaRPr lang="en-US" sz="3200" b="1"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98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117D40-877D-0717-00E3-2CEA770CA7CA}"/>
              </a:ext>
            </a:extLst>
          </p:cNvPr>
          <p:cNvSpPr txBox="1">
            <a:spLocks/>
          </p:cNvSpPr>
          <p:nvPr/>
        </p:nvSpPr>
        <p:spPr>
          <a:xfrm>
            <a:off x="329120" y="0"/>
            <a:ext cx="11862880" cy="128089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 Personalized cancer immunotherapy based on neoantigen</a:t>
            </a:r>
            <a:endParaRPr lang="en-IN" dirty="0"/>
          </a:p>
        </p:txBody>
      </p:sp>
      <p:sp>
        <p:nvSpPr>
          <p:cNvPr id="5" name="Content Placeholder 2">
            <a:extLst>
              <a:ext uri="{FF2B5EF4-FFF2-40B4-BE49-F238E27FC236}">
                <a16:creationId xmlns:a16="http://schemas.microsoft.com/office/drawing/2014/main" id="{47C76C82-1B43-232E-8E9C-7BE0EE85CB83}"/>
              </a:ext>
            </a:extLst>
          </p:cNvPr>
          <p:cNvSpPr txBox="1">
            <a:spLocks/>
          </p:cNvSpPr>
          <p:nvPr/>
        </p:nvSpPr>
        <p:spPr>
          <a:xfrm>
            <a:off x="1899821" y="1012054"/>
            <a:ext cx="9604791" cy="489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solidFill>
                  <a:srgbClr val="1F1F1F"/>
                </a:solidFill>
                <a:latin typeface="Google Sans"/>
              </a:rPr>
              <a:t>There are a number of different personalized cancer immunotherapy approaches that are based on neoantigens. Some of the most common approaches include:</a:t>
            </a:r>
          </a:p>
          <a:p>
            <a:r>
              <a:rPr lang="en-US" sz="1600" b="1">
                <a:solidFill>
                  <a:srgbClr val="1F1F1F"/>
                </a:solidFill>
                <a:latin typeface="Google Sans"/>
              </a:rPr>
              <a:t>Neoantigen-based vaccines</a:t>
            </a:r>
            <a:r>
              <a:rPr lang="en-US" sz="1600">
                <a:solidFill>
                  <a:srgbClr val="1F1F1F"/>
                </a:solidFill>
                <a:latin typeface="Google Sans"/>
              </a:rPr>
              <a:t>: Neoantigen-based vaccines are designed to stimulate the immune system to produce T cells that can recognize and kill cancer cells that express neoantigens. Neoantigen-based vaccines can be made from a variety of different materials, including peptides, proteins, and DNA.</a:t>
            </a:r>
          </a:p>
          <a:p>
            <a:r>
              <a:rPr lang="en-US" sz="1600" b="1">
                <a:solidFill>
                  <a:srgbClr val="1F1F1F"/>
                </a:solidFill>
                <a:latin typeface="Google Sans"/>
              </a:rPr>
              <a:t>Neoantigen-specific T cell therapy</a:t>
            </a:r>
            <a:r>
              <a:rPr lang="en-US" sz="1600">
                <a:solidFill>
                  <a:srgbClr val="1F1F1F"/>
                </a:solidFill>
                <a:latin typeface="Google Sans"/>
              </a:rPr>
              <a:t>: Neoantigen-specific T cell therapy is a type of adoptive cell therapy in which T cells that are specific for neoantigens are collected from the patient's own immune system, expanded in the laboratory, and then re-infused back into the patient.</a:t>
            </a:r>
          </a:p>
          <a:p>
            <a:r>
              <a:rPr lang="en-US" sz="1600" b="1">
                <a:solidFill>
                  <a:srgbClr val="1F1F1F"/>
                </a:solidFill>
                <a:latin typeface="Google Sans"/>
              </a:rPr>
              <a:t>Neoantigen-targeting drugs: </a:t>
            </a:r>
            <a:r>
              <a:rPr lang="en-US" sz="1600">
                <a:solidFill>
                  <a:srgbClr val="1F1F1F"/>
                </a:solidFill>
                <a:latin typeface="Google Sans"/>
              </a:rPr>
              <a:t>Neoantigen-targeting drugs are designed to block the growth of cancer cells that express neoantigens. Neoantigen-targeting drugs can be made from a variety of different materials, including antibodies, small molecules, and gene editing tools.</a:t>
            </a:r>
            <a:endParaRPr lang="en-US" sz="1600" dirty="0">
              <a:solidFill>
                <a:srgbClr val="1F1F1F"/>
              </a:solidFill>
              <a:latin typeface="Google Sans"/>
            </a:endParaRPr>
          </a:p>
        </p:txBody>
      </p:sp>
    </p:spTree>
    <p:extLst>
      <p:ext uri="{BB962C8B-B14F-4D97-AF65-F5344CB8AC3E}">
        <p14:creationId xmlns:p14="http://schemas.microsoft.com/office/powerpoint/2010/main" val="200820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26A-1DCA-B3DD-31BC-49ACB8D1B046}"/>
              </a:ext>
            </a:extLst>
          </p:cNvPr>
          <p:cNvSpPr>
            <a:spLocks noGrp="1"/>
          </p:cNvSpPr>
          <p:nvPr>
            <p:ph type="title"/>
          </p:nvPr>
        </p:nvSpPr>
        <p:spPr>
          <a:xfrm>
            <a:off x="838200" y="365125"/>
            <a:ext cx="9761738" cy="664685"/>
          </a:xfrm>
        </p:spPr>
        <p:txBody>
          <a:bodyPr>
            <a:normAutofit fontScale="90000"/>
          </a:bodyPr>
          <a:lstStyle/>
          <a:p>
            <a:r>
              <a:rPr lang="en-IN"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52D95BB8-AEF3-BA60-2686-447D747FEBF3}"/>
              </a:ext>
            </a:extLst>
          </p:cNvPr>
          <p:cNvSpPr>
            <a:spLocks noGrp="1"/>
          </p:cNvSpPr>
          <p:nvPr>
            <p:ph idx="1"/>
          </p:nvPr>
        </p:nvSpPr>
        <p:spPr>
          <a:xfrm>
            <a:off x="678402" y="1253331"/>
            <a:ext cx="10515600" cy="4351338"/>
          </a:xfrm>
        </p:spPr>
        <p:txBody>
          <a:bodyPr>
            <a:normAutofit/>
          </a:bodyPr>
          <a:lstStyle/>
          <a:p>
            <a:r>
              <a:rPr lang="en-IN" sz="1400" b="0" i="0" dirty="0" err="1">
                <a:solidFill>
                  <a:srgbClr val="212121"/>
                </a:solidFill>
                <a:effectLst/>
                <a:latin typeface="Times New Roman" panose="02020603050405020304" pitchFamily="18" charset="0"/>
                <a:cs typeface="Times New Roman" panose="02020603050405020304" pitchFamily="18" charset="0"/>
              </a:rPr>
              <a:t>Charneau</a:t>
            </a:r>
            <a:r>
              <a:rPr lang="en-IN" sz="1400" b="0" i="0" dirty="0">
                <a:solidFill>
                  <a:srgbClr val="212121"/>
                </a:solidFill>
                <a:effectLst/>
                <a:latin typeface="Times New Roman" panose="02020603050405020304" pitchFamily="18" charset="0"/>
                <a:cs typeface="Times New Roman" panose="02020603050405020304" pitchFamily="18" charset="0"/>
              </a:rPr>
              <a:t> J, Suzuki T, Shimomura M, Fujinami N, Mishima Y, </a:t>
            </a:r>
            <a:r>
              <a:rPr lang="en-IN" sz="1400" b="0" i="0" dirty="0" err="1">
                <a:solidFill>
                  <a:srgbClr val="212121"/>
                </a:solidFill>
                <a:effectLst/>
                <a:latin typeface="Times New Roman" panose="02020603050405020304" pitchFamily="18" charset="0"/>
                <a:cs typeface="Times New Roman" panose="02020603050405020304" pitchFamily="18" charset="0"/>
              </a:rPr>
              <a:t>Hiranuka</a:t>
            </a:r>
            <a:r>
              <a:rPr lang="en-IN" sz="1400" b="0" i="0" dirty="0">
                <a:solidFill>
                  <a:srgbClr val="212121"/>
                </a:solidFill>
                <a:effectLst/>
                <a:latin typeface="Times New Roman" panose="02020603050405020304" pitchFamily="18" charset="0"/>
                <a:cs typeface="Times New Roman" panose="02020603050405020304" pitchFamily="18" charset="0"/>
              </a:rPr>
              <a:t> K, Watanabe N, Yamada T, Nakamura N, </a:t>
            </a:r>
            <a:r>
              <a:rPr lang="en-IN" sz="1400" b="0" i="0" dirty="0" err="1">
                <a:solidFill>
                  <a:srgbClr val="212121"/>
                </a:solidFill>
                <a:effectLst/>
                <a:latin typeface="Times New Roman" panose="02020603050405020304" pitchFamily="18" charset="0"/>
                <a:cs typeface="Times New Roman" panose="02020603050405020304" pitchFamily="18" charset="0"/>
              </a:rPr>
              <a:t>Nakatsura</a:t>
            </a:r>
            <a:r>
              <a:rPr lang="en-IN" sz="1400" b="0" i="0" dirty="0">
                <a:solidFill>
                  <a:srgbClr val="212121"/>
                </a:solidFill>
                <a:effectLst/>
                <a:latin typeface="Times New Roman" panose="02020603050405020304" pitchFamily="18" charset="0"/>
                <a:cs typeface="Times New Roman" panose="02020603050405020304" pitchFamily="18" charset="0"/>
              </a:rPr>
              <a:t> T. Development of antigen-prediction algorithm for personalized neoantigen vaccine using human leukocyte antigen transgenic mouse. Cancer Sci. 2022 Apr;113(4):1113-1124. </a:t>
            </a:r>
            <a:r>
              <a:rPr lang="en-IN" sz="1400" b="0" i="0" dirty="0" err="1">
                <a:solidFill>
                  <a:srgbClr val="212121"/>
                </a:solidFill>
                <a:effectLst/>
                <a:latin typeface="Times New Roman" panose="02020603050405020304" pitchFamily="18" charset="0"/>
                <a:cs typeface="Times New Roman" panose="02020603050405020304" pitchFamily="18" charset="0"/>
              </a:rPr>
              <a:t>doi</a:t>
            </a:r>
            <a:r>
              <a:rPr lang="en-IN" sz="1400" b="0" i="0" dirty="0">
                <a:solidFill>
                  <a:srgbClr val="212121"/>
                </a:solidFill>
                <a:effectLst/>
                <a:latin typeface="Times New Roman" panose="02020603050405020304" pitchFamily="18" charset="0"/>
                <a:cs typeface="Times New Roman" panose="02020603050405020304" pitchFamily="18" charset="0"/>
              </a:rPr>
              <a:t>: 10.1111/cas.15291. </a:t>
            </a:r>
            <a:r>
              <a:rPr lang="en-IN" sz="1400" b="0" i="0" dirty="0" err="1">
                <a:solidFill>
                  <a:srgbClr val="212121"/>
                </a:solidFill>
                <a:effectLst/>
                <a:latin typeface="Times New Roman" panose="02020603050405020304" pitchFamily="18" charset="0"/>
                <a:cs typeface="Times New Roman" panose="02020603050405020304" pitchFamily="18" charset="0"/>
              </a:rPr>
              <a:t>Epub</a:t>
            </a:r>
            <a:r>
              <a:rPr lang="en-IN" sz="1400" b="0" i="0" dirty="0">
                <a:solidFill>
                  <a:srgbClr val="212121"/>
                </a:solidFill>
                <a:effectLst/>
                <a:latin typeface="Times New Roman" panose="02020603050405020304" pitchFamily="18" charset="0"/>
                <a:cs typeface="Times New Roman" panose="02020603050405020304" pitchFamily="18" charset="0"/>
              </a:rPr>
              <a:t> 2022 Mar 2. PMID: 35122353; PMCID: PMC8990807.</a:t>
            </a:r>
          </a:p>
          <a:p>
            <a:r>
              <a:rPr lang="en-IN" sz="1400" b="0" i="0" dirty="0">
                <a:solidFill>
                  <a:srgbClr val="3E3D40"/>
                </a:solidFill>
                <a:effectLst/>
                <a:latin typeface="Times New Roman" panose="02020603050405020304" pitchFamily="18" charset="0"/>
                <a:cs typeface="Times New Roman" panose="02020603050405020304" pitchFamily="18" charset="0"/>
              </a:rPr>
              <a:t>Cai Y, Chen R, Gao S, Li W, Liu Y, Su G, Song M, Jiang M, Jiang C and Zhang X (2023) Artificial intelligence applied in neoantigen identification facilitates personalized cancer immunotherapy. </a:t>
            </a:r>
            <a:r>
              <a:rPr lang="en-IN" sz="1400" b="0" i="1" dirty="0">
                <a:solidFill>
                  <a:srgbClr val="3E3D40"/>
                </a:solidFill>
                <a:effectLst/>
                <a:latin typeface="Times New Roman" panose="02020603050405020304" pitchFamily="18" charset="0"/>
                <a:cs typeface="Times New Roman" panose="02020603050405020304" pitchFamily="18" charset="0"/>
              </a:rPr>
              <a:t>Front. Oncol.</a:t>
            </a:r>
            <a:r>
              <a:rPr lang="en-IN" sz="1400" b="0" i="0" dirty="0">
                <a:solidFill>
                  <a:srgbClr val="3E3D40"/>
                </a:solidFill>
                <a:effectLst/>
                <a:latin typeface="Times New Roman" panose="02020603050405020304" pitchFamily="18" charset="0"/>
                <a:cs typeface="Times New Roman" panose="02020603050405020304" pitchFamily="18" charset="0"/>
              </a:rPr>
              <a:t> 12:1054231. </a:t>
            </a:r>
            <a:r>
              <a:rPr lang="en-IN" sz="1400" b="0" i="0" dirty="0" err="1">
                <a:solidFill>
                  <a:srgbClr val="3E3D40"/>
                </a:solidFill>
                <a:effectLst/>
                <a:latin typeface="Times New Roman" panose="02020603050405020304" pitchFamily="18" charset="0"/>
                <a:cs typeface="Times New Roman" panose="02020603050405020304" pitchFamily="18" charset="0"/>
              </a:rPr>
              <a:t>doi</a:t>
            </a:r>
            <a:r>
              <a:rPr lang="en-IN" sz="1400" b="0" i="0" dirty="0">
                <a:solidFill>
                  <a:srgbClr val="3E3D40"/>
                </a:solidFill>
                <a:effectLst/>
                <a:latin typeface="Times New Roman" panose="02020603050405020304" pitchFamily="18" charset="0"/>
                <a:cs typeface="Times New Roman" panose="02020603050405020304" pitchFamily="18" charset="0"/>
              </a:rPr>
              <a:t>: 10.3389/fonc.2022.1054231</a:t>
            </a:r>
          </a:p>
          <a:p>
            <a:r>
              <a:rPr lang="en-IN" sz="1400" b="0" i="0" dirty="0">
                <a:solidFill>
                  <a:srgbClr val="212121"/>
                </a:solidFill>
                <a:effectLst/>
                <a:latin typeface="Times New Roman" panose="02020603050405020304" pitchFamily="18" charset="0"/>
                <a:cs typeface="Times New Roman" panose="02020603050405020304" pitchFamily="18" charset="0"/>
              </a:rPr>
              <a:t>Blass E, Ott PA. Advances in the development of personalized neoantigen-based therapeutic cancer vaccines. Nat Rev Clin Oncol. 2021 Apr;18(4):215-229. </a:t>
            </a:r>
            <a:r>
              <a:rPr lang="en-IN" sz="1400" b="0" i="0" dirty="0" err="1">
                <a:solidFill>
                  <a:srgbClr val="212121"/>
                </a:solidFill>
                <a:effectLst/>
                <a:latin typeface="Times New Roman" panose="02020603050405020304" pitchFamily="18" charset="0"/>
                <a:cs typeface="Times New Roman" panose="02020603050405020304" pitchFamily="18" charset="0"/>
              </a:rPr>
              <a:t>doi</a:t>
            </a:r>
            <a:r>
              <a:rPr lang="en-IN" sz="1400" b="0" i="0" dirty="0">
                <a:solidFill>
                  <a:srgbClr val="212121"/>
                </a:solidFill>
                <a:effectLst/>
                <a:latin typeface="Times New Roman" panose="02020603050405020304" pitchFamily="18" charset="0"/>
                <a:cs typeface="Times New Roman" panose="02020603050405020304" pitchFamily="18" charset="0"/>
              </a:rPr>
              <a:t>: 10.1038/s41571-020-00460-2. </a:t>
            </a:r>
            <a:r>
              <a:rPr lang="en-IN" sz="1400" b="0" i="0" dirty="0" err="1">
                <a:solidFill>
                  <a:srgbClr val="212121"/>
                </a:solidFill>
                <a:effectLst/>
                <a:latin typeface="Times New Roman" panose="02020603050405020304" pitchFamily="18" charset="0"/>
                <a:cs typeface="Times New Roman" panose="02020603050405020304" pitchFamily="18" charset="0"/>
              </a:rPr>
              <a:t>Epub</a:t>
            </a:r>
            <a:r>
              <a:rPr lang="en-IN" sz="1400" b="0" i="0" dirty="0">
                <a:solidFill>
                  <a:srgbClr val="212121"/>
                </a:solidFill>
                <a:effectLst/>
                <a:latin typeface="Times New Roman" panose="02020603050405020304" pitchFamily="18" charset="0"/>
                <a:cs typeface="Times New Roman" panose="02020603050405020304" pitchFamily="18" charset="0"/>
              </a:rPr>
              <a:t> 2021 Jan 20. PMID: 33473220; PMCID: PMC7816749.</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912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2744-EC26-429B-A1BB-F662494C4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5BA3D3-E595-F668-F8C9-2089110B21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874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64841"/>
          <a:stretch/>
        </p:blipFill>
        <p:spPr bwMode="auto">
          <a:xfrm>
            <a:off x="7661430" y="95947"/>
            <a:ext cx="4175464" cy="19974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A58A3F-643B-8C04-D19B-680131A067B0}"/>
              </a:ext>
            </a:extLst>
          </p:cNvPr>
          <p:cNvSpPr txBox="1"/>
          <p:nvPr/>
        </p:nvSpPr>
        <p:spPr>
          <a:xfrm>
            <a:off x="489752" y="1980580"/>
            <a:ext cx="6134100" cy="2308324"/>
          </a:xfrm>
          <a:prstGeom prst="rect">
            <a:avLst/>
          </a:prstGeom>
          <a:noFill/>
        </p:spPr>
        <p:txBody>
          <a:bodyPr wrap="square">
            <a:spAutoFit/>
          </a:bodyPr>
          <a:lstStyle/>
          <a:p>
            <a:r>
              <a:rPr lang="en-US" sz="1600" b="1" i="0" dirty="0">
                <a:solidFill>
                  <a:srgbClr val="1F1F1F"/>
                </a:solidFill>
                <a:effectLst/>
                <a:latin typeface="Times New Roman" panose="02020603050405020304" pitchFamily="18" charset="0"/>
                <a:cs typeface="Times New Roman" panose="02020603050405020304" pitchFamily="18" charset="0"/>
              </a:rPr>
              <a:t>WES (whole exome sequencing)</a:t>
            </a:r>
          </a:p>
          <a:p>
            <a:r>
              <a:rPr lang="en-US" sz="1600" b="0" i="0" dirty="0">
                <a:solidFill>
                  <a:srgbClr val="1F1F1F"/>
                </a:solidFill>
                <a:effectLst/>
                <a:latin typeface="Times New Roman" panose="02020603050405020304" pitchFamily="18" charset="0"/>
                <a:cs typeface="Times New Roman" panose="02020603050405020304" pitchFamily="18" charset="0"/>
              </a:rPr>
              <a:t>WES is a technique used to sequence the exomes of all genes in the human genome. The exome is the part of the genome that contains the coding regions of genes, which are the regions that are translated into proteins. </a:t>
            </a:r>
          </a:p>
          <a:p>
            <a:pPr algn="l">
              <a:buFont typeface="Arial" panose="020B0604020202020204" pitchFamily="34" charset="0"/>
              <a:buChar char="•"/>
            </a:pPr>
            <a:r>
              <a:rPr lang="en-IN" sz="1600" b="1" i="0" dirty="0">
                <a:solidFill>
                  <a:srgbClr val="1F1F1F"/>
                </a:solidFill>
                <a:effectLst/>
                <a:latin typeface="Google Sans"/>
              </a:rPr>
              <a:t>WES platforms: </a:t>
            </a:r>
            <a:r>
              <a:rPr lang="en-IN" sz="1600" b="0" i="0" dirty="0">
                <a:solidFill>
                  <a:srgbClr val="1F1F1F"/>
                </a:solidFill>
                <a:effectLst/>
                <a:latin typeface="Google Sans"/>
              </a:rPr>
              <a:t>Examples of WES platforms include Illumina </a:t>
            </a:r>
            <a:r>
              <a:rPr lang="en-IN" sz="1600" b="0" i="0" dirty="0" err="1">
                <a:solidFill>
                  <a:srgbClr val="1F1F1F"/>
                </a:solidFill>
                <a:effectLst/>
                <a:latin typeface="Google Sans"/>
              </a:rPr>
              <a:t>TruSeq</a:t>
            </a:r>
            <a:r>
              <a:rPr lang="en-IN" sz="1600" b="0" i="0" dirty="0">
                <a:solidFill>
                  <a:srgbClr val="1F1F1F"/>
                </a:solidFill>
                <a:effectLst/>
                <a:latin typeface="Google Sans"/>
              </a:rPr>
              <a:t> Exome and Agilent </a:t>
            </a:r>
            <a:r>
              <a:rPr lang="en-IN" sz="1600" b="0" i="0" dirty="0" err="1">
                <a:solidFill>
                  <a:srgbClr val="1F1F1F"/>
                </a:solidFill>
                <a:effectLst/>
                <a:latin typeface="Google Sans"/>
              </a:rPr>
              <a:t>SureSelectXT</a:t>
            </a:r>
            <a:r>
              <a:rPr lang="en-IN" sz="1600" b="0" i="0" dirty="0">
                <a:solidFill>
                  <a:srgbClr val="1F1F1F"/>
                </a:solidFill>
                <a:effectLst/>
                <a:latin typeface="Google Sans"/>
              </a:rPr>
              <a:t> Exome enrichment kits.</a:t>
            </a:r>
          </a:p>
          <a:p>
            <a:pPr>
              <a:buFont typeface="Arial" panose="020B0604020202020204" pitchFamily="34" charset="0"/>
              <a:buChar char="•"/>
            </a:pPr>
            <a:r>
              <a:rPr lang="en-IN" sz="1600" b="1" i="0" dirty="0">
                <a:solidFill>
                  <a:srgbClr val="1F1F1F"/>
                </a:solidFill>
                <a:effectLst/>
                <a:latin typeface="Google Sans"/>
              </a:rPr>
              <a:t>WGS platforms</a:t>
            </a:r>
            <a:r>
              <a:rPr lang="en-IN" sz="1600" b="0" i="0" dirty="0">
                <a:solidFill>
                  <a:srgbClr val="1F1F1F"/>
                </a:solidFill>
                <a:effectLst/>
                <a:latin typeface="Google Sans"/>
              </a:rPr>
              <a:t>: Examples of WGS platforms include Illumina </a:t>
            </a:r>
            <a:r>
              <a:rPr lang="en-IN" sz="1600" b="0" i="0" dirty="0" err="1">
                <a:solidFill>
                  <a:srgbClr val="1F1F1F"/>
                </a:solidFill>
                <a:effectLst/>
                <a:latin typeface="Google Sans"/>
              </a:rPr>
              <a:t>NovaSeq</a:t>
            </a:r>
            <a:r>
              <a:rPr lang="en-IN" sz="1600" b="0" i="0" dirty="0">
                <a:solidFill>
                  <a:srgbClr val="1F1F1F"/>
                </a:solidFill>
                <a:effectLst/>
                <a:latin typeface="Google Sans"/>
              </a:rPr>
              <a:t> and </a:t>
            </a:r>
            <a:r>
              <a:rPr lang="en-IN" sz="1600" b="0" i="0" dirty="0" err="1">
                <a:solidFill>
                  <a:srgbClr val="1F1F1F"/>
                </a:solidFill>
                <a:effectLst/>
                <a:latin typeface="Google Sans"/>
              </a:rPr>
              <a:t>HiSeq</a:t>
            </a:r>
            <a:r>
              <a:rPr lang="en-IN" sz="1600" b="0" i="0" dirty="0">
                <a:solidFill>
                  <a:srgbClr val="1F1F1F"/>
                </a:solidFill>
                <a:effectLst/>
                <a:latin typeface="Google Sans"/>
              </a:rPr>
              <a:t> platforms.</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7E90002-711F-AE08-13F7-037FE05D876A}"/>
              </a:ext>
            </a:extLst>
          </p:cNvPr>
          <p:cNvSpPr txBox="1"/>
          <p:nvPr/>
        </p:nvSpPr>
        <p:spPr>
          <a:xfrm>
            <a:off x="509542" y="309855"/>
            <a:ext cx="6094520" cy="1569660"/>
          </a:xfrm>
          <a:prstGeom prst="rect">
            <a:avLst/>
          </a:prstGeom>
          <a:noFill/>
        </p:spPr>
        <p:txBody>
          <a:bodyPr wrap="square">
            <a:spAutoFit/>
          </a:bodyPr>
          <a:lstStyle/>
          <a:p>
            <a:pPr algn="l"/>
            <a:r>
              <a:rPr lang="en-US" sz="1600" b="1" i="0" dirty="0">
                <a:solidFill>
                  <a:srgbClr val="1F1F1F"/>
                </a:solidFill>
                <a:effectLst/>
                <a:latin typeface="Times New Roman" panose="02020603050405020304" pitchFamily="18" charset="0"/>
                <a:cs typeface="Times New Roman" panose="02020603050405020304" pitchFamily="18" charset="0"/>
              </a:rPr>
              <a:t>Sample collection</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Collect high-quality DNA samples from the patient and a control sample.</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The DNA samples should be extracted from blood or saliva samples.</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The DNA samples should be stored in a cold, dark place until they are ready to be sequenced.</a:t>
            </a:r>
          </a:p>
        </p:txBody>
      </p:sp>
      <p:sp>
        <p:nvSpPr>
          <p:cNvPr id="10" name="TextBox 9">
            <a:extLst>
              <a:ext uri="{FF2B5EF4-FFF2-40B4-BE49-F238E27FC236}">
                <a16:creationId xmlns:a16="http://schemas.microsoft.com/office/drawing/2014/main" id="{1F771571-7D59-3D27-BD00-CA7A2CCACD7F}"/>
              </a:ext>
            </a:extLst>
          </p:cNvPr>
          <p:cNvSpPr txBox="1"/>
          <p:nvPr/>
        </p:nvSpPr>
        <p:spPr>
          <a:xfrm>
            <a:off x="489752" y="4336687"/>
            <a:ext cx="6094520" cy="2585323"/>
          </a:xfrm>
          <a:prstGeom prst="rect">
            <a:avLst/>
          </a:prstGeom>
          <a:noFill/>
        </p:spPr>
        <p:txBody>
          <a:bodyPr wrap="square">
            <a:spAutoFit/>
          </a:bodyPr>
          <a:lstStyle/>
          <a:p>
            <a:pPr algn="l"/>
            <a:r>
              <a:rPr lang="en-US" sz="1600" b="1" i="0" dirty="0">
                <a:solidFill>
                  <a:srgbClr val="1F1F1F"/>
                </a:solidFill>
                <a:effectLst/>
                <a:latin typeface="Times New Roman" panose="02020603050405020304" pitchFamily="18" charset="0"/>
                <a:cs typeface="Times New Roman" panose="02020603050405020304" pitchFamily="18" charset="0"/>
              </a:rPr>
              <a:t>Quality control</a:t>
            </a:r>
          </a:p>
          <a:p>
            <a:pPr algn="l"/>
            <a:endParaRPr lang="en-US" sz="16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The sequencing data is checked for quality issues, such as low coverage and sequencing errors.</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Any low-quality data is removed or corrected.</a:t>
            </a:r>
          </a:p>
          <a:p>
            <a:pPr algn="l">
              <a:buFont typeface="Arial" panose="020B0604020202020204" pitchFamily="34" charset="0"/>
              <a:buChar char="•"/>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err="1">
                <a:solidFill>
                  <a:srgbClr val="1F1F1F"/>
                </a:solidFill>
                <a:effectLst/>
                <a:latin typeface="Times New Roman" panose="02020603050405020304" pitchFamily="18" charset="0"/>
                <a:cs typeface="Times New Roman" panose="02020603050405020304" pitchFamily="18" charset="0"/>
              </a:rPr>
              <a:t>FastQC</a:t>
            </a:r>
            <a:r>
              <a:rPr lang="en-US" sz="1600" b="1" i="0" dirty="0">
                <a:solidFill>
                  <a:srgbClr val="1F1F1F"/>
                </a:solidFill>
                <a:effectLst/>
                <a:latin typeface="Times New Roman" panose="02020603050405020304" pitchFamily="18" charset="0"/>
                <a:cs typeface="Times New Roman" panose="02020603050405020304" pitchFamily="18" charset="0"/>
              </a:rPr>
              <a:t>: </a:t>
            </a:r>
            <a:r>
              <a:rPr lang="en-US" sz="1600" b="0" i="0" dirty="0">
                <a:solidFill>
                  <a:srgbClr val="1F1F1F"/>
                </a:solidFill>
                <a:effectLst/>
                <a:latin typeface="Times New Roman" panose="02020603050405020304" pitchFamily="18" charset="0"/>
                <a:cs typeface="Times New Roman" panose="02020603050405020304" pitchFamily="18" charset="0"/>
              </a:rPr>
              <a:t>This tool is used to assess the quality of sequencing data.</a:t>
            </a:r>
          </a:p>
          <a:p>
            <a:pPr algn="l">
              <a:buFont typeface="Arial" panose="020B0604020202020204" pitchFamily="34" charset="0"/>
              <a:buChar char="•"/>
            </a:pPr>
            <a:r>
              <a:rPr lang="en-US" sz="1600" b="1" i="0" dirty="0" err="1">
                <a:solidFill>
                  <a:srgbClr val="1F1F1F"/>
                </a:solidFill>
                <a:effectLst/>
                <a:latin typeface="Times New Roman" panose="02020603050405020304" pitchFamily="18" charset="0"/>
                <a:cs typeface="Times New Roman" panose="02020603050405020304" pitchFamily="18" charset="0"/>
              </a:rPr>
              <a:t>Trimmomatic</a:t>
            </a:r>
            <a:r>
              <a:rPr lang="en-US" sz="1600" b="1" i="0" dirty="0">
                <a:solidFill>
                  <a:srgbClr val="1F1F1F"/>
                </a:solidFill>
                <a:effectLst/>
                <a:latin typeface="Times New Roman" panose="02020603050405020304" pitchFamily="18" charset="0"/>
                <a:cs typeface="Times New Roman" panose="02020603050405020304" pitchFamily="18" charset="0"/>
              </a:rPr>
              <a:t>: </a:t>
            </a:r>
            <a:r>
              <a:rPr lang="en-US" sz="1600" b="0" i="0" dirty="0">
                <a:solidFill>
                  <a:srgbClr val="1F1F1F"/>
                </a:solidFill>
                <a:effectLst/>
                <a:latin typeface="Times New Roman" panose="02020603050405020304" pitchFamily="18" charset="0"/>
                <a:cs typeface="Times New Roman" panose="02020603050405020304" pitchFamily="18" charset="0"/>
              </a:rPr>
              <a:t>This tool is used to trim low-quality reads from sequencing data.</a:t>
            </a:r>
          </a:p>
          <a:p>
            <a:pPr algn="l">
              <a:buFont typeface="Arial" panose="020B0604020202020204" pitchFamily="34" charset="0"/>
              <a:buChar char="•"/>
            </a:pPr>
            <a:endParaRPr lang="en-US" b="0" i="0" dirty="0">
              <a:solidFill>
                <a:srgbClr val="1F1F1F"/>
              </a:solidFill>
              <a:effectLst/>
              <a:latin typeface="Google Sans"/>
            </a:endParaRPr>
          </a:p>
        </p:txBody>
      </p:sp>
      <p:sp>
        <p:nvSpPr>
          <p:cNvPr id="12" name="TextBox 11">
            <a:extLst>
              <a:ext uri="{FF2B5EF4-FFF2-40B4-BE49-F238E27FC236}">
                <a16:creationId xmlns:a16="http://schemas.microsoft.com/office/drawing/2014/main" id="{E454892D-8CB9-E33F-41FE-4AA8C1247944}"/>
              </a:ext>
            </a:extLst>
          </p:cNvPr>
          <p:cNvSpPr txBox="1"/>
          <p:nvPr/>
        </p:nvSpPr>
        <p:spPr>
          <a:xfrm>
            <a:off x="7237427" y="3333510"/>
            <a:ext cx="4953093" cy="3293209"/>
          </a:xfrm>
          <a:prstGeom prst="rect">
            <a:avLst/>
          </a:prstGeom>
          <a:noFill/>
        </p:spPr>
        <p:txBody>
          <a:bodyPr wrap="square">
            <a:spAutoFit/>
          </a:bodyPr>
          <a:lstStyle/>
          <a:p>
            <a:pPr algn="l"/>
            <a:r>
              <a:rPr lang="en-US" sz="1600" b="1" i="0" dirty="0">
                <a:solidFill>
                  <a:srgbClr val="1F1F1F"/>
                </a:solidFill>
                <a:effectLst/>
                <a:latin typeface="Times New Roman" panose="02020603050405020304" pitchFamily="18" charset="0"/>
                <a:cs typeface="Times New Roman" panose="02020603050405020304" pitchFamily="18" charset="0"/>
              </a:rPr>
              <a:t>Alignment</a:t>
            </a:r>
          </a:p>
          <a:p>
            <a:pPr algn="l"/>
            <a:endParaRPr lang="en-US" sz="16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dirty="0">
                <a:solidFill>
                  <a:srgbClr val="1F1F1F"/>
                </a:solidFill>
                <a:latin typeface="Times New Roman" panose="02020603050405020304" pitchFamily="18" charset="0"/>
                <a:cs typeface="Times New Roman" panose="02020603050405020304" pitchFamily="18" charset="0"/>
              </a:rPr>
              <a:t>T</a:t>
            </a:r>
            <a:r>
              <a:rPr lang="en-US" sz="1600" b="0" i="0" dirty="0">
                <a:solidFill>
                  <a:srgbClr val="1F1F1F"/>
                </a:solidFill>
                <a:effectLst/>
                <a:latin typeface="Times New Roman" panose="02020603050405020304" pitchFamily="18" charset="0"/>
                <a:cs typeface="Times New Roman" panose="02020603050405020304" pitchFamily="18" charset="0"/>
              </a:rPr>
              <a:t>he sequencing reads are aligned to a reference genome.</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The reference genome is a complete sequence of the human genome.</a:t>
            </a:r>
          </a:p>
          <a:p>
            <a:pPr algn="l">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Aligning the sequencing reads to the reference genome allows the researchers to identify the location of each read in the genome</a:t>
            </a:r>
          </a:p>
          <a:p>
            <a:pPr algn="l"/>
            <a:endParaRPr lang="en-US" sz="16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1F1F1F"/>
                </a:solidFill>
                <a:effectLst/>
                <a:latin typeface="Times New Roman" panose="02020603050405020304" pitchFamily="18" charset="0"/>
                <a:cs typeface="Times New Roman" panose="02020603050405020304" pitchFamily="18" charset="0"/>
              </a:rPr>
              <a:t>BWA: </a:t>
            </a:r>
            <a:r>
              <a:rPr lang="en-US" sz="1600" b="0" i="0" dirty="0">
                <a:solidFill>
                  <a:srgbClr val="1F1F1F"/>
                </a:solidFill>
                <a:effectLst/>
                <a:latin typeface="Times New Roman" panose="02020603050405020304" pitchFamily="18" charset="0"/>
                <a:cs typeface="Times New Roman" panose="02020603050405020304" pitchFamily="18" charset="0"/>
              </a:rPr>
              <a:t>This tool is used to align sequencing reads to a reference genome.</a:t>
            </a:r>
          </a:p>
          <a:p>
            <a:pPr algn="l">
              <a:buFont typeface="Arial" panose="020B0604020202020204" pitchFamily="34" charset="0"/>
              <a:buChar char="•"/>
            </a:pPr>
            <a:r>
              <a:rPr lang="en-US" sz="1600" b="1" i="0" dirty="0" err="1">
                <a:solidFill>
                  <a:srgbClr val="1F1F1F"/>
                </a:solidFill>
                <a:effectLst/>
                <a:latin typeface="Times New Roman" panose="02020603050405020304" pitchFamily="18" charset="0"/>
                <a:cs typeface="Times New Roman" panose="02020603050405020304" pitchFamily="18" charset="0"/>
              </a:rPr>
              <a:t>Novoalign</a:t>
            </a:r>
            <a:r>
              <a:rPr lang="en-US" sz="1600" b="1" i="0" dirty="0">
                <a:solidFill>
                  <a:srgbClr val="1F1F1F"/>
                </a:solidFill>
                <a:effectLst/>
                <a:latin typeface="Times New Roman" panose="02020603050405020304" pitchFamily="18" charset="0"/>
                <a:cs typeface="Times New Roman" panose="02020603050405020304" pitchFamily="18" charset="0"/>
              </a:rPr>
              <a:t>: </a:t>
            </a:r>
            <a:r>
              <a:rPr lang="en-US" sz="1600" b="0" i="0" dirty="0">
                <a:solidFill>
                  <a:srgbClr val="1F1F1F"/>
                </a:solidFill>
                <a:effectLst/>
                <a:latin typeface="Times New Roman" panose="02020603050405020304" pitchFamily="18" charset="0"/>
                <a:cs typeface="Times New Roman" panose="02020603050405020304" pitchFamily="18" charset="0"/>
              </a:rPr>
              <a:t>This tool is used to align sequencing reads to a reference genome.</a:t>
            </a:r>
          </a:p>
        </p:txBody>
      </p:sp>
    </p:spTree>
    <p:extLst>
      <p:ext uri="{BB962C8B-B14F-4D97-AF65-F5344CB8AC3E}">
        <p14:creationId xmlns:p14="http://schemas.microsoft.com/office/powerpoint/2010/main" val="267853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A58A3F-643B-8C04-D19B-680131A067B0}"/>
              </a:ext>
            </a:extLst>
          </p:cNvPr>
          <p:cNvSpPr txBox="1"/>
          <p:nvPr/>
        </p:nvSpPr>
        <p:spPr>
          <a:xfrm>
            <a:off x="276225" y="158091"/>
            <a:ext cx="6134100" cy="1938992"/>
          </a:xfrm>
          <a:prstGeom prst="rect">
            <a:avLst/>
          </a:prstGeom>
          <a:noFill/>
        </p:spPr>
        <p:txBody>
          <a:bodyPr wrap="square">
            <a:spAutoFit/>
          </a:bodyPr>
          <a:lstStyle/>
          <a:p>
            <a:r>
              <a:rPr lang="en-US" sz="1500" b="1" i="0" dirty="0">
                <a:solidFill>
                  <a:srgbClr val="1F1F1F"/>
                </a:solidFill>
                <a:effectLst/>
                <a:latin typeface="Times New Roman" panose="02020603050405020304" pitchFamily="18" charset="0"/>
                <a:cs typeface="Times New Roman" panose="02020603050405020304" pitchFamily="18" charset="0"/>
              </a:rPr>
              <a:t>Variant calling: </a:t>
            </a:r>
          </a:p>
          <a:p>
            <a:r>
              <a:rPr lang="en-US" sz="1500" b="0" i="0" dirty="0">
                <a:solidFill>
                  <a:srgbClr val="1F1F1F"/>
                </a:solidFill>
                <a:effectLst/>
                <a:latin typeface="Times New Roman" panose="02020603050405020304" pitchFamily="18" charset="0"/>
                <a:cs typeface="Times New Roman" panose="02020603050405020304" pitchFamily="18" charset="0"/>
              </a:rPr>
              <a:t>Variant calling is the process of identifying genetic variants in sequencing data. Variant calling algorithms typically look for differences between the sequencing data from a sample and a reference genome. Variants can be classified into different types, such as SNVs, INDELs, and CNVs.</a:t>
            </a:r>
          </a:p>
          <a:p>
            <a:pPr algn="l">
              <a:buFont typeface="Arial" panose="020B0604020202020204" pitchFamily="34" charset="0"/>
              <a:buChar char="•"/>
            </a:pPr>
            <a:r>
              <a:rPr lang="en-US" sz="1500" b="1" i="0" dirty="0">
                <a:solidFill>
                  <a:srgbClr val="1F1F1F"/>
                </a:solidFill>
                <a:effectLst/>
                <a:latin typeface="Times New Roman" panose="02020603050405020304" pitchFamily="18" charset="0"/>
                <a:cs typeface="Times New Roman" panose="02020603050405020304" pitchFamily="18" charset="0"/>
              </a:rPr>
              <a:t>GATK: </a:t>
            </a:r>
            <a:r>
              <a:rPr lang="en-US" sz="1500" b="0" i="0" dirty="0">
                <a:solidFill>
                  <a:srgbClr val="1F1F1F"/>
                </a:solidFill>
                <a:effectLst/>
                <a:latin typeface="Times New Roman" panose="02020603050405020304" pitchFamily="18" charset="0"/>
                <a:cs typeface="Times New Roman" panose="02020603050405020304" pitchFamily="18" charset="0"/>
              </a:rPr>
              <a:t>This tool is used to identify genetic variants in sequencing data.</a:t>
            </a:r>
          </a:p>
          <a:p>
            <a:pPr algn="l">
              <a:buFont typeface="Arial" panose="020B0604020202020204" pitchFamily="34" charset="0"/>
              <a:buChar char="•"/>
            </a:pPr>
            <a:r>
              <a:rPr lang="en-US" sz="1500" b="1" i="0" dirty="0" err="1">
                <a:solidFill>
                  <a:srgbClr val="1F1F1F"/>
                </a:solidFill>
                <a:effectLst/>
                <a:latin typeface="Times New Roman" panose="02020603050405020304" pitchFamily="18" charset="0"/>
                <a:cs typeface="Times New Roman" panose="02020603050405020304" pitchFamily="18" charset="0"/>
              </a:rPr>
              <a:t>FreeBayes</a:t>
            </a:r>
            <a:r>
              <a:rPr lang="en-US" sz="1500" b="1" i="0" dirty="0">
                <a:solidFill>
                  <a:srgbClr val="1F1F1F"/>
                </a:solidFill>
                <a:effectLst/>
                <a:latin typeface="Times New Roman" panose="02020603050405020304" pitchFamily="18" charset="0"/>
                <a:cs typeface="Times New Roman" panose="02020603050405020304" pitchFamily="18" charset="0"/>
              </a:rPr>
              <a:t>: </a:t>
            </a:r>
            <a:r>
              <a:rPr lang="en-US" sz="1500" b="0" i="0" dirty="0">
                <a:solidFill>
                  <a:srgbClr val="1F1F1F"/>
                </a:solidFill>
                <a:effectLst/>
                <a:latin typeface="Times New Roman" panose="02020603050405020304" pitchFamily="18" charset="0"/>
                <a:cs typeface="Times New Roman" panose="02020603050405020304" pitchFamily="18" charset="0"/>
              </a:rPr>
              <a:t>This tool is used to identify genetic variants in sequencing data.</a:t>
            </a:r>
          </a:p>
          <a:p>
            <a:endParaRPr lang="en-IN" sz="15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44626B-25E8-130B-B986-96CAE3A7080B}"/>
              </a:ext>
            </a:extLst>
          </p:cNvPr>
          <p:cNvSpPr txBox="1"/>
          <p:nvPr/>
        </p:nvSpPr>
        <p:spPr>
          <a:xfrm>
            <a:off x="276225" y="1845439"/>
            <a:ext cx="6094520" cy="4016484"/>
          </a:xfrm>
          <a:prstGeom prst="rect">
            <a:avLst/>
          </a:prstGeom>
          <a:noFill/>
        </p:spPr>
        <p:txBody>
          <a:bodyPr wrap="square">
            <a:spAutoFit/>
          </a:bodyPr>
          <a:lstStyle/>
          <a:p>
            <a:pPr algn="l"/>
            <a:r>
              <a:rPr lang="en-US" sz="1500" b="1" i="0" dirty="0">
                <a:solidFill>
                  <a:srgbClr val="1F1F1F"/>
                </a:solidFill>
                <a:effectLst/>
                <a:latin typeface="Times New Roman" panose="02020603050405020304" pitchFamily="18" charset="0"/>
                <a:cs typeface="Times New Roman" panose="02020603050405020304" pitchFamily="18" charset="0"/>
              </a:rPr>
              <a:t>Variant filtering</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The identified variants are filtered to remove false positives.</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False positives are variants that are not actually present in the sample, but are instead caused by sequencing errors or other artifacts.</a:t>
            </a:r>
          </a:p>
          <a:p>
            <a:pPr algn="l"/>
            <a:endParaRPr lang="en-US" sz="15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err="1">
                <a:solidFill>
                  <a:srgbClr val="1F1F1F"/>
                </a:solidFill>
                <a:effectLst/>
                <a:latin typeface="Times New Roman" panose="02020603050405020304" pitchFamily="18" charset="0"/>
                <a:cs typeface="Times New Roman" panose="02020603050405020304" pitchFamily="18" charset="0"/>
              </a:rPr>
              <a:t>VCFtools</a:t>
            </a:r>
            <a:r>
              <a:rPr lang="en-US" sz="1500" b="0" i="0" dirty="0">
                <a:solidFill>
                  <a:srgbClr val="1F1F1F"/>
                </a:solidFill>
                <a:effectLst/>
                <a:latin typeface="Times New Roman" panose="02020603050405020304" pitchFamily="18" charset="0"/>
                <a:cs typeface="Times New Roman" panose="02020603050405020304" pitchFamily="18" charset="0"/>
              </a:rPr>
              <a:t>: This tool is used to filter and manipulate variant call files (VCFs).</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GATK: This tool can also be used to filter VCFs.</a:t>
            </a:r>
          </a:p>
          <a:p>
            <a:pPr algn="l"/>
            <a:endParaRPr lang="en-US" sz="1500" b="0" i="0" dirty="0">
              <a:solidFill>
                <a:srgbClr val="1F1F1F"/>
              </a:solidFill>
              <a:effectLst/>
              <a:latin typeface="Times New Roman" panose="02020603050405020304" pitchFamily="18" charset="0"/>
              <a:cs typeface="Times New Roman" panose="02020603050405020304" pitchFamily="18" charset="0"/>
            </a:endParaRPr>
          </a:p>
          <a:p>
            <a:pPr algn="l"/>
            <a:r>
              <a:rPr lang="en-US" sz="1500" b="1" i="0" dirty="0">
                <a:solidFill>
                  <a:srgbClr val="1F1F1F"/>
                </a:solidFill>
                <a:effectLst/>
                <a:latin typeface="Times New Roman" panose="02020603050405020304" pitchFamily="18" charset="0"/>
                <a:cs typeface="Times New Roman" panose="02020603050405020304" pitchFamily="18" charset="0"/>
              </a:rPr>
              <a:t>Variant annotation</a:t>
            </a:r>
          </a:p>
          <a:p>
            <a:r>
              <a:rPr lang="en-US" sz="1500" b="0" i="0" dirty="0">
                <a:solidFill>
                  <a:srgbClr val="1F1F1F"/>
                </a:solidFill>
                <a:effectLst/>
                <a:latin typeface="Times New Roman" panose="02020603050405020304" pitchFamily="18" charset="0"/>
                <a:cs typeface="Times New Roman" panose="02020603050405020304" pitchFamily="18" charset="0"/>
              </a:rPr>
              <a:t>The remaining variants are annotated with additional information, such as the type of variant, the location of the variant in the genome, and the predicted impact of the variant on gene function.</a:t>
            </a:r>
          </a:p>
          <a:p>
            <a:pPr algn="l"/>
            <a:endParaRPr lang="en-US" sz="15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ANNOVAR: This tool is used to annotate variants with additional information.</a:t>
            </a:r>
          </a:p>
          <a:p>
            <a:pPr algn="l">
              <a:buFont typeface="Arial" panose="020B0604020202020204" pitchFamily="34" charset="0"/>
              <a:buChar char="•"/>
            </a:pPr>
            <a:r>
              <a:rPr lang="en-US" sz="1500" b="0" i="0" dirty="0" err="1">
                <a:solidFill>
                  <a:srgbClr val="1F1F1F"/>
                </a:solidFill>
                <a:effectLst/>
                <a:latin typeface="Times New Roman" panose="02020603050405020304" pitchFamily="18" charset="0"/>
                <a:cs typeface="Times New Roman" panose="02020603050405020304" pitchFamily="18" charset="0"/>
              </a:rPr>
              <a:t>SnpEff</a:t>
            </a:r>
            <a:r>
              <a:rPr lang="en-US" sz="1500" b="0" i="0" dirty="0">
                <a:solidFill>
                  <a:srgbClr val="1F1F1F"/>
                </a:solidFill>
                <a:effectLst/>
                <a:latin typeface="Times New Roman" panose="02020603050405020304" pitchFamily="18" charset="0"/>
                <a:cs typeface="Times New Roman" panose="02020603050405020304" pitchFamily="18" charset="0"/>
              </a:rPr>
              <a:t>: This tool is used to annotate variants with additional information.</a:t>
            </a:r>
          </a:p>
        </p:txBody>
      </p:sp>
      <p:sp>
        <p:nvSpPr>
          <p:cNvPr id="8" name="TextBox 7">
            <a:extLst>
              <a:ext uri="{FF2B5EF4-FFF2-40B4-BE49-F238E27FC236}">
                <a16:creationId xmlns:a16="http://schemas.microsoft.com/office/drawing/2014/main" id="{57F9CFB9-1B00-A310-F7C6-3B9FEE4E27AD}"/>
              </a:ext>
            </a:extLst>
          </p:cNvPr>
          <p:cNvSpPr txBox="1"/>
          <p:nvPr/>
        </p:nvSpPr>
        <p:spPr>
          <a:xfrm>
            <a:off x="6370467" y="406140"/>
            <a:ext cx="5821533" cy="5632311"/>
          </a:xfrm>
          <a:prstGeom prst="rect">
            <a:avLst/>
          </a:prstGeom>
          <a:noFill/>
        </p:spPr>
        <p:txBody>
          <a:bodyPr wrap="square">
            <a:spAutoFit/>
          </a:bodyPr>
          <a:lstStyle/>
          <a:p>
            <a:pPr algn="l"/>
            <a:r>
              <a:rPr lang="en-US" sz="1500" b="1" i="0" dirty="0">
                <a:solidFill>
                  <a:srgbClr val="1F1F1F"/>
                </a:solidFill>
                <a:effectLst/>
                <a:latin typeface="Times New Roman" panose="02020603050405020304" pitchFamily="18" charset="0"/>
                <a:cs typeface="Times New Roman" panose="02020603050405020304" pitchFamily="18" charset="0"/>
              </a:rPr>
              <a:t>Variant analysis</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The annotated variants are analyzed to identify variants that are likely to be associated with disease or other phenotypes of interest.</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This may involve filtering the variants based on their predicted impact, their frequency in the population, or other criteria.</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The researchers may also use machine learning algorithms to predict the association between variants and phenotypes.</a:t>
            </a:r>
            <a:endParaRPr lang="en-US" sz="15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1" i="0" dirty="0" err="1">
                <a:solidFill>
                  <a:srgbClr val="1F1F1F"/>
                </a:solidFill>
                <a:effectLst/>
                <a:latin typeface="Times New Roman" panose="02020603050405020304" pitchFamily="18" charset="0"/>
                <a:cs typeface="Times New Roman" panose="02020603050405020304" pitchFamily="18" charset="0"/>
              </a:rPr>
              <a:t>VCFtools</a:t>
            </a:r>
            <a:r>
              <a:rPr lang="en-US" sz="1500" b="1" i="0" dirty="0">
                <a:solidFill>
                  <a:srgbClr val="1F1F1F"/>
                </a:solidFill>
                <a:effectLst/>
                <a:latin typeface="Times New Roman" panose="02020603050405020304" pitchFamily="18" charset="0"/>
                <a:cs typeface="Times New Roman" panose="02020603050405020304" pitchFamily="18" charset="0"/>
              </a:rPr>
              <a:t>: </a:t>
            </a:r>
            <a:r>
              <a:rPr lang="en-US" sz="1500" b="0" i="0" dirty="0">
                <a:solidFill>
                  <a:srgbClr val="1F1F1F"/>
                </a:solidFill>
                <a:effectLst/>
                <a:latin typeface="Times New Roman" panose="02020603050405020304" pitchFamily="18" charset="0"/>
                <a:cs typeface="Times New Roman" panose="02020603050405020304" pitchFamily="18" charset="0"/>
              </a:rPr>
              <a:t>This tool can be used to analyze VCFs for statistical significance and other criteria.</a:t>
            </a:r>
          </a:p>
          <a:p>
            <a:pPr algn="l">
              <a:buFont typeface="Arial" panose="020B0604020202020204" pitchFamily="34" charset="0"/>
              <a:buChar char="•"/>
            </a:pPr>
            <a:r>
              <a:rPr lang="en-US" sz="1500" b="1" i="0" dirty="0">
                <a:solidFill>
                  <a:srgbClr val="1F1F1F"/>
                </a:solidFill>
                <a:effectLst/>
                <a:latin typeface="Times New Roman" panose="02020603050405020304" pitchFamily="18" charset="0"/>
                <a:cs typeface="Times New Roman" panose="02020603050405020304" pitchFamily="18" charset="0"/>
              </a:rPr>
              <a:t>GATK: </a:t>
            </a:r>
            <a:r>
              <a:rPr lang="en-US" sz="1500" b="0" i="0" dirty="0">
                <a:solidFill>
                  <a:srgbClr val="1F1F1F"/>
                </a:solidFill>
                <a:effectLst/>
                <a:latin typeface="Times New Roman" panose="02020603050405020304" pitchFamily="18" charset="0"/>
                <a:cs typeface="Times New Roman" panose="02020603050405020304" pitchFamily="18" charset="0"/>
              </a:rPr>
              <a:t>This tool can also be used to analyze VCFs.</a:t>
            </a:r>
          </a:p>
          <a:p>
            <a:pPr algn="l">
              <a:buFont typeface="Arial" panose="020B0604020202020204" pitchFamily="34" charset="0"/>
              <a:buChar char="•"/>
            </a:pPr>
            <a:endParaRPr lang="en-US" sz="1500" b="0" i="0" dirty="0">
              <a:solidFill>
                <a:srgbClr val="1F1F1F"/>
              </a:solidFill>
              <a:effectLst/>
              <a:latin typeface="Times New Roman" panose="02020603050405020304" pitchFamily="18" charset="0"/>
              <a:cs typeface="Times New Roman" panose="02020603050405020304" pitchFamily="18" charset="0"/>
            </a:endParaRPr>
          </a:p>
          <a:p>
            <a:pPr algn="l"/>
            <a:r>
              <a:rPr lang="en-US" sz="1500" b="1" i="0" dirty="0">
                <a:solidFill>
                  <a:srgbClr val="1F1F1F"/>
                </a:solidFill>
                <a:effectLst/>
                <a:latin typeface="Times New Roman" panose="02020603050405020304" pitchFamily="18" charset="0"/>
                <a:cs typeface="Times New Roman" panose="02020603050405020304" pitchFamily="18" charset="0"/>
              </a:rPr>
              <a:t>Variant interpretation</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The researchers interpret the identified variants to determine whether they are likely to be pathogenic (disease-causing).</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This may involve considering the variant's location in the genome, its frequency in the population, and its predicted impact on gene function.</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The researchers may also use other information, such as the patient's family history and clinical presentation, to help them interpret the variants.</a:t>
            </a:r>
          </a:p>
          <a:p>
            <a:pPr algn="l"/>
            <a:endParaRPr lang="en-US" sz="1500" b="1"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1" i="0" dirty="0" err="1">
                <a:solidFill>
                  <a:srgbClr val="1F1F1F"/>
                </a:solidFill>
                <a:effectLst/>
                <a:latin typeface="Times New Roman" panose="02020603050405020304" pitchFamily="18" charset="0"/>
                <a:cs typeface="Times New Roman" panose="02020603050405020304" pitchFamily="18" charset="0"/>
              </a:rPr>
              <a:t>ClinVar</a:t>
            </a:r>
            <a:r>
              <a:rPr lang="en-US" sz="1500" b="1" i="0" dirty="0">
                <a:solidFill>
                  <a:srgbClr val="1F1F1F"/>
                </a:solidFill>
                <a:effectLst/>
                <a:latin typeface="Times New Roman" panose="02020603050405020304" pitchFamily="18" charset="0"/>
                <a:cs typeface="Times New Roman" panose="02020603050405020304" pitchFamily="18" charset="0"/>
              </a:rPr>
              <a:t>: </a:t>
            </a:r>
            <a:r>
              <a:rPr lang="en-US" sz="1500" b="0" i="0" dirty="0">
                <a:solidFill>
                  <a:srgbClr val="1F1F1F"/>
                </a:solidFill>
                <a:effectLst/>
                <a:latin typeface="Times New Roman" panose="02020603050405020304" pitchFamily="18" charset="0"/>
                <a:cs typeface="Times New Roman" panose="02020603050405020304" pitchFamily="18" charset="0"/>
              </a:rPr>
              <a:t>This database is used to look up known pathogenic variants.</a:t>
            </a:r>
          </a:p>
          <a:p>
            <a:pPr algn="l">
              <a:buFont typeface="Arial" panose="020B0604020202020204" pitchFamily="34" charset="0"/>
              <a:buChar char="•"/>
            </a:pPr>
            <a:r>
              <a:rPr lang="en-US" sz="1500" b="1" i="0" dirty="0">
                <a:solidFill>
                  <a:srgbClr val="1F1F1F"/>
                </a:solidFill>
                <a:effectLst/>
                <a:latin typeface="Times New Roman" panose="02020603050405020304" pitchFamily="18" charset="0"/>
                <a:cs typeface="Times New Roman" panose="02020603050405020304" pitchFamily="18" charset="0"/>
              </a:rPr>
              <a:t>HGMD: </a:t>
            </a:r>
            <a:r>
              <a:rPr lang="en-US" sz="1500" b="0" i="0" dirty="0">
                <a:solidFill>
                  <a:srgbClr val="1F1F1F"/>
                </a:solidFill>
                <a:effectLst/>
                <a:latin typeface="Times New Roman" panose="02020603050405020304" pitchFamily="18" charset="0"/>
                <a:cs typeface="Times New Roman" panose="02020603050405020304" pitchFamily="18" charset="0"/>
              </a:rPr>
              <a:t>This database is used to look up known pathogenic variants.</a:t>
            </a:r>
          </a:p>
          <a:p>
            <a:pPr algn="l">
              <a:buFont typeface="Arial" panose="020B0604020202020204" pitchFamily="34" charset="0"/>
              <a:buChar char="•"/>
            </a:pPr>
            <a:r>
              <a:rPr lang="en-US" sz="1500" b="1" i="0" dirty="0">
                <a:solidFill>
                  <a:srgbClr val="1F1F1F"/>
                </a:solidFill>
                <a:effectLst/>
                <a:latin typeface="Times New Roman" panose="02020603050405020304" pitchFamily="18" charset="0"/>
                <a:cs typeface="Times New Roman" panose="02020603050405020304" pitchFamily="18" charset="0"/>
              </a:rPr>
              <a:t>INTERVAR: </a:t>
            </a:r>
            <a:r>
              <a:rPr lang="en-US" sz="1500" b="0" i="0" dirty="0">
                <a:solidFill>
                  <a:srgbClr val="1F1F1F"/>
                </a:solidFill>
                <a:effectLst/>
                <a:latin typeface="Times New Roman" panose="02020603050405020304" pitchFamily="18" charset="0"/>
                <a:cs typeface="Times New Roman" panose="02020603050405020304" pitchFamily="18" charset="0"/>
              </a:rPr>
              <a:t>This tool can be used to predict the impact of variants on gene function.</a:t>
            </a:r>
          </a:p>
        </p:txBody>
      </p:sp>
    </p:spTree>
    <p:extLst>
      <p:ext uri="{BB962C8B-B14F-4D97-AF65-F5344CB8AC3E}">
        <p14:creationId xmlns:p14="http://schemas.microsoft.com/office/powerpoint/2010/main" val="422616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A83ED03-B12F-B918-BCD8-951BA37EB77A}"/>
              </a:ext>
            </a:extLst>
          </p:cNvPr>
          <p:cNvSpPr>
            <a:spLocks noGrp="1"/>
          </p:cNvSpPr>
          <p:nvPr>
            <p:ph type="title"/>
          </p:nvPr>
        </p:nvSpPr>
        <p:spPr>
          <a:xfrm>
            <a:off x="838200" y="556995"/>
            <a:ext cx="10515600" cy="1133693"/>
          </a:xfrm>
        </p:spPr>
        <p:txBody>
          <a:bodyPr>
            <a:normAutofit/>
          </a:bodyPr>
          <a:lstStyle/>
          <a:p>
            <a:r>
              <a:rPr lang="en-US" sz="5200" i="0" dirty="0">
                <a:effectLst/>
                <a:latin typeface="Times New Roman" panose="02020603050405020304" pitchFamily="18" charset="0"/>
                <a:cs typeface="Times New Roman" panose="02020603050405020304" pitchFamily="18" charset="0"/>
              </a:rPr>
              <a:t>Immunotherapy</a:t>
            </a:r>
            <a:endParaRPr lang="en-IN" sz="5200" dirty="0">
              <a:latin typeface="Times New Roman" panose="02020603050405020304" pitchFamily="18" charset="0"/>
              <a:cs typeface="Times New Roman" panose="02020603050405020304" pitchFamily="18" charset="0"/>
            </a:endParaRPr>
          </a:p>
        </p:txBody>
      </p:sp>
      <p:graphicFrame>
        <p:nvGraphicFramePr>
          <p:cNvPr id="8" name="Content Placeholder 2">
            <a:extLst>
              <a:ext uri="{FF2B5EF4-FFF2-40B4-BE49-F238E27FC236}">
                <a16:creationId xmlns:a16="http://schemas.microsoft.com/office/drawing/2014/main" id="{97107E8F-8646-D114-D9D5-A1762CBB8CB1}"/>
              </a:ext>
            </a:extLst>
          </p:cNvPr>
          <p:cNvGraphicFramePr>
            <a:graphicFrameLocks noGrp="1"/>
          </p:cNvGraphicFramePr>
          <p:nvPr>
            <p:ph idx="1"/>
            <p:extLst>
              <p:ext uri="{D42A27DB-BD31-4B8C-83A1-F6EECF244321}">
                <p14:modId xmlns:p14="http://schemas.microsoft.com/office/powerpoint/2010/main" val="29185757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523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8A546-9661-D30A-2662-19D034E577ED}"/>
              </a:ext>
            </a:extLst>
          </p:cNvPr>
          <p:cNvSpPr>
            <a:spLocks noGrp="1"/>
          </p:cNvSpPr>
          <p:nvPr>
            <p:ph idx="1"/>
          </p:nvPr>
        </p:nvSpPr>
        <p:spPr>
          <a:xfrm>
            <a:off x="838200" y="1038688"/>
            <a:ext cx="10676138" cy="5413483"/>
          </a:xfrm>
        </p:spPr>
        <p:txBody>
          <a:bodyPr>
            <a:normAutofit fontScale="62500" lnSpcReduction="20000"/>
          </a:bodyPr>
          <a:lstStyle/>
          <a:p>
            <a:pPr marL="0" indent="0" algn="l">
              <a:buNone/>
            </a:pPr>
            <a:r>
              <a:rPr lang="en-US" sz="2500" b="1" i="0" dirty="0">
                <a:solidFill>
                  <a:srgbClr val="1F1F1F"/>
                </a:solidFill>
                <a:effectLst/>
                <a:latin typeface="Times New Roman" panose="02020603050405020304" pitchFamily="18" charset="0"/>
                <a:cs typeface="Times New Roman" panose="02020603050405020304" pitchFamily="18" charset="0"/>
              </a:rPr>
              <a:t>What are neoantigens?</a:t>
            </a:r>
          </a:p>
          <a:p>
            <a:pPr algn="l"/>
            <a:r>
              <a:rPr lang="en-US" sz="2500" b="0" i="0" dirty="0">
                <a:solidFill>
                  <a:srgbClr val="1F1F1F"/>
                </a:solidFill>
                <a:effectLst/>
                <a:latin typeface="Times New Roman" panose="02020603050405020304" pitchFamily="18" charset="0"/>
                <a:cs typeface="Times New Roman" panose="02020603050405020304" pitchFamily="18" charset="0"/>
              </a:rPr>
              <a:t>Neoantigens are proteins that are unique to cancer cells and can be targeted by the immune system. They are created by mutations in the DNA of cancer cells. These mutations can lead to the production of proteins that are not found in normal cells.</a:t>
            </a:r>
          </a:p>
          <a:p>
            <a:pPr marL="0" indent="0" algn="l">
              <a:buNone/>
            </a:pPr>
            <a:r>
              <a:rPr lang="en-US" sz="2500" b="1" i="0" dirty="0">
                <a:solidFill>
                  <a:srgbClr val="1F1F1F"/>
                </a:solidFill>
                <a:effectLst/>
                <a:latin typeface="Times New Roman" panose="02020603050405020304" pitchFamily="18" charset="0"/>
                <a:cs typeface="Times New Roman" panose="02020603050405020304" pitchFamily="18" charset="0"/>
              </a:rPr>
              <a:t>Why are neoantigens important for cancer immunotherapy?</a:t>
            </a:r>
          </a:p>
          <a:p>
            <a:pPr algn="l"/>
            <a:r>
              <a:rPr lang="en-US" sz="2500" b="0" i="0" dirty="0">
                <a:solidFill>
                  <a:srgbClr val="1F1F1F"/>
                </a:solidFill>
                <a:effectLst/>
                <a:latin typeface="Times New Roman" panose="02020603050405020304" pitchFamily="18" charset="0"/>
                <a:cs typeface="Times New Roman" panose="02020603050405020304" pitchFamily="18" charset="0"/>
              </a:rPr>
              <a:t>Neoantigens are important for cancer immunotherapy because they can be used to train the immune system to attack cancer cells. Immunotherapy treatments work by stimulating the immune system to recognize and kill cancer cells. By targeting neoantigens, immunotherapy treatments can be more effective and less toxic than traditional cancer treatments, such as chemotherapy and radiation therapy.</a:t>
            </a:r>
          </a:p>
          <a:p>
            <a:pPr marL="0" indent="0" algn="l">
              <a:buNone/>
            </a:pPr>
            <a:r>
              <a:rPr lang="en-US" sz="2500" b="1" i="0" dirty="0">
                <a:solidFill>
                  <a:srgbClr val="1F1F1F"/>
                </a:solidFill>
                <a:effectLst/>
                <a:latin typeface="Times New Roman" panose="02020603050405020304" pitchFamily="18" charset="0"/>
                <a:cs typeface="Times New Roman" panose="02020603050405020304" pitchFamily="18" charset="0"/>
              </a:rPr>
              <a:t>How is AI being used to identify neoantigens?</a:t>
            </a:r>
          </a:p>
          <a:p>
            <a:pPr algn="l"/>
            <a:r>
              <a:rPr lang="en-US" sz="2500" b="0" i="0" dirty="0">
                <a:solidFill>
                  <a:srgbClr val="1F1F1F"/>
                </a:solidFill>
                <a:effectLst/>
                <a:latin typeface="Times New Roman" panose="02020603050405020304" pitchFamily="18" charset="0"/>
                <a:cs typeface="Times New Roman" panose="02020603050405020304" pitchFamily="18" charset="0"/>
              </a:rPr>
              <a:t>AI is being used to identify neoantigens by analyzing the DNA and RNA of cancer cells. AI algorithms can be trained to identify patterns in the DNA and RNA sequences that are associated with neoantigens. Once AI algorithms have been trained, they can be used to identify neoantigens in new cancer samples.</a:t>
            </a:r>
          </a:p>
          <a:p>
            <a:pPr marL="0" indent="0" algn="l">
              <a:buNone/>
            </a:pPr>
            <a:r>
              <a:rPr lang="en-US" sz="2500" b="1" i="0" dirty="0">
                <a:solidFill>
                  <a:srgbClr val="1F1F1F"/>
                </a:solidFill>
                <a:effectLst/>
                <a:latin typeface="Times New Roman" panose="02020603050405020304" pitchFamily="18" charset="0"/>
                <a:cs typeface="Times New Roman" panose="02020603050405020304" pitchFamily="18" charset="0"/>
              </a:rPr>
              <a:t>What are the potential benefits of using AI in neoantigen identification and personalized cancer immunotherapy?</a:t>
            </a:r>
          </a:p>
          <a:p>
            <a:pPr algn="l"/>
            <a:r>
              <a:rPr lang="en-US" sz="2500" b="0" i="0" dirty="0">
                <a:solidFill>
                  <a:srgbClr val="1F1F1F"/>
                </a:solidFill>
                <a:effectLst/>
                <a:latin typeface="Times New Roman" panose="02020603050405020304" pitchFamily="18" charset="0"/>
                <a:cs typeface="Times New Roman" panose="02020603050405020304" pitchFamily="18" charset="0"/>
              </a:rPr>
              <a:t>The potential benefits of using AI in neoantigen identification and personalized cancer immunotherapy include:</a:t>
            </a:r>
          </a:p>
          <a:p>
            <a:pPr lvl="1"/>
            <a:r>
              <a:rPr lang="en-US" sz="2500" b="0" i="0" dirty="0">
                <a:solidFill>
                  <a:srgbClr val="1F1F1F"/>
                </a:solidFill>
                <a:effectLst/>
                <a:latin typeface="Times New Roman" panose="02020603050405020304" pitchFamily="18" charset="0"/>
                <a:cs typeface="Times New Roman" panose="02020603050405020304" pitchFamily="18" charset="0"/>
              </a:rPr>
              <a:t>Improved accuracy and efficiency of neoantigen identification.</a:t>
            </a:r>
          </a:p>
          <a:p>
            <a:pPr lvl="1"/>
            <a:r>
              <a:rPr lang="en-US" sz="2500" b="0" i="0" dirty="0">
                <a:solidFill>
                  <a:srgbClr val="1F1F1F"/>
                </a:solidFill>
                <a:effectLst/>
                <a:latin typeface="Times New Roman" panose="02020603050405020304" pitchFamily="18" charset="0"/>
                <a:cs typeface="Times New Roman" panose="02020603050405020304" pitchFamily="18" charset="0"/>
              </a:rPr>
              <a:t>Development of personalized cancer immunotherapy treatments.</a:t>
            </a:r>
          </a:p>
          <a:p>
            <a:pPr lvl="1"/>
            <a:r>
              <a:rPr lang="en-US" sz="2500" b="0" i="0" dirty="0">
                <a:solidFill>
                  <a:srgbClr val="1F1F1F"/>
                </a:solidFill>
                <a:effectLst/>
                <a:latin typeface="Times New Roman" panose="02020603050405020304" pitchFamily="18" charset="0"/>
                <a:cs typeface="Times New Roman" panose="02020603050405020304" pitchFamily="18" charset="0"/>
              </a:rPr>
              <a:t>Reduced side effects.</a:t>
            </a:r>
          </a:p>
          <a:p>
            <a:pPr lvl="1"/>
            <a:r>
              <a:rPr lang="en-US" sz="2500" b="0" i="0" dirty="0">
                <a:solidFill>
                  <a:srgbClr val="1F1F1F"/>
                </a:solidFill>
                <a:effectLst/>
                <a:latin typeface="Times New Roman" panose="02020603050405020304" pitchFamily="18" charset="0"/>
                <a:cs typeface="Times New Roman" panose="02020603050405020304" pitchFamily="18" charset="0"/>
              </a:rPr>
              <a:t>Improved patient outcomes.</a:t>
            </a:r>
          </a:p>
          <a:p>
            <a:pPr algn="l"/>
            <a:r>
              <a:rPr lang="en-US" sz="2500" b="0" i="0" dirty="0">
                <a:solidFill>
                  <a:srgbClr val="1F1F1F"/>
                </a:solidFill>
                <a:effectLst/>
                <a:latin typeface="Times New Roman" panose="02020603050405020304" pitchFamily="18" charset="0"/>
                <a:cs typeface="Times New Roman" panose="02020603050405020304" pitchFamily="18" charset="0"/>
              </a:rPr>
              <a:t>AI is still in its early stages of development for neoantigen identification and personalized cancer immunotherapy, but the results are promising. AI has the potential to revolutionize the way that cancer is treated.</a:t>
            </a:r>
          </a:p>
          <a:p>
            <a:endParaRPr lang="en-IN" dirty="0"/>
          </a:p>
        </p:txBody>
      </p:sp>
      <p:sp>
        <p:nvSpPr>
          <p:cNvPr id="4" name="Title 1">
            <a:extLst>
              <a:ext uri="{FF2B5EF4-FFF2-40B4-BE49-F238E27FC236}">
                <a16:creationId xmlns:a16="http://schemas.microsoft.com/office/drawing/2014/main" id="{922CE42B-D6C0-B2B8-072F-A6D4CCFCBDD7}"/>
              </a:ext>
            </a:extLst>
          </p:cNvPr>
          <p:cNvSpPr>
            <a:spLocks noGrp="1"/>
          </p:cNvSpPr>
          <p:nvPr>
            <p:ph type="title"/>
          </p:nvPr>
        </p:nvSpPr>
        <p:spPr>
          <a:xfrm>
            <a:off x="838200" y="60741"/>
            <a:ext cx="10170111" cy="620296"/>
          </a:xfrm>
        </p:spPr>
        <p:txBody>
          <a:bodyPr>
            <a:normAutofit/>
          </a:bodyPr>
          <a:lstStyle/>
          <a:p>
            <a:r>
              <a:rPr lang="en-IN" sz="3600" dirty="0">
                <a:latin typeface="Times New Roman" panose="02020603050405020304" pitchFamily="18" charset="0"/>
                <a:cs typeface="Times New Roman" panose="02020603050405020304" pitchFamily="18" charset="0"/>
              </a:rPr>
              <a:t>Neoantigen</a:t>
            </a:r>
          </a:p>
        </p:txBody>
      </p:sp>
    </p:spTree>
    <p:extLst>
      <p:ext uri="{BB962C8B-B14F-4D97-AF65-F5344CB8AC3E}">
        <p14:creationId xmlns:p14="http://schemas.microsoft.com/office/powerpoint/2010/main" val="329530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A791F31-C751-63F2-5E70-0EC929E60F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19306"/>
          <a:stretch/>
        </p:blipFill>
        <p:spPr bwMode="auto">
          <a:xfrm>
            <a:off x="6410325" y="230459"/>
            <a:ext cx="5781675" cy="65418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B1BDE5-470B-AFED-B827-0535C0FCE9A9}"/>
              </a:ext>
            </a:extLst>
          </p:cNvPr>
          <p:cNvSpPr txBox="1"/>
          <p:nvPr/>
        </p:nvSpPr>
        <p:spPr>
          <a:xfrm>
            <a:off x="552635" y="2830938"/>
            <a:ext cx="6094520" cy="923330"/>
          </a:xfrm>
          <a:prstGeom prst="rect">
            <a:avLst/>
          </a:prstGeom>
          <a:noFill/>
        </p:spPr>
        <p:txBody>
          <a:bodyPr wrap="square">
            <a:spAutoFit/>
          </a:bodyPr>
          <a:lstStyle/>
          <a:p>
            <a:r>
              <a:rPr lang="en-US" b="1" i="0" dirty="0">
                <a:solidFill>
                  <a:srgbClr val="282828"/>
                </a:solidFill>
                <a:effectLst/>
                <a:latin typeface="MuseoSans"/>
              </a:rPr>
              <a:t>A proposed neoantigen-predicting workflow implemented with machine learning (ML) models targeting individual characteristics. </a:t>
            </a:r>
            <a:endParaRPr lang="en-IN" b="1" dirty="0"/>
          </a:p>
        </p:txBody>
      </p:sp>
    </p:spTree>
    <p:extLst>
      <p:ext uri="{BB962C8B-B14F-4D97-AF65-F5344CB8AC3E}">
        <p14:creationId xmlns:p14="http://schemas.microsoft.com/office/powerpoint/2010/main" val="307214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47D0D6-F95E-5620-CF14-6CAC2FAEE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64841"/>
          <a:stretch/>
        </p:blipFill>
        <p:spPr bwMode="auto">
          <a:xfrm>
            <a:off x="7892730" y="4006044"/>
            <a:ext cx="4175464" cy="19974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94B3C7B-6F51-4293-0B8F-474CD2A2F8EA}"/>
              </a:ext>
            </a:extLst>
          </p:cNvPr>
          <p:cNvPicPr>
            <a:picLocks noChangeAspect="1"/>
          </p:cNvPicPr>
          <p:nvPr/>
        </p:nvPicPr>
        <p:blipFill>
          <a:blip r:embed="rId3"/>
          <a:stretch>
            <a:fillRect/>
          </a:stretch>
        </p:blipFill>
        <p:spPr>
          <a:xfrm>
            <a:off x="352397" y="2217247"/>
            <a:ext cx="8134369" cy="4485261"/>
          </a:xfrm>
          <a:prstGeom prst="rect">
            <a:avLst/>
          </a:prstGeom>
        </p:spPr>
      </p:pic>
      <p:sp>
        <p:nvSpPr>
          <p:cNvPr id="13" name="Title 1">
            <a:extLst>
              <a:ext uri="{FF2B5EF4-FFF2-40B4-BE49-F238E27FC236}">
                <a16:creationId xmlns:a16="http://schemas.microsoft.com/office/drawing/2014/main" id="{8DB5F67F-A347-2600-6674-5B5F74E334B7}"/>
              </a:ext>
            </a:extLst>
          </p:cNvPr>
          <p:cNvSpPr>
            <a:spLocks noGrp="1"/>
          </p:cNvSpPr>
          <p:nvPr>
            <p:ph type="title"/>
          </p:nvPr>
        </p:nvSpPr>
        <p:spPr>
          <a:xfrm>
            <a:off x="838200" y="60741"/>
            <a:ext cx="10170111" cy="620296"/>
          </a:xfrm>
        </p:spPr>
        <p:txBody>
          <a:bodyPr>
            <a:normAutofit/>
          </a:bodyPr>
          <a:lstStyle/>
          <a:p>
            <a:r>
              <a:rPr lang="en-IN" sz="3600" dirty="0">
                <a:latin typeface="Times New Roman" panose="02020603050405020304" pitchFamily="18" charset="0"/>
                <a:cs typeface="Times New Roman" panose="02020603050405020304" pitchFamily="18" charset="0"/>
              </a:rPr>
              <a:t>WES/WGS Workflow</a:t>
            </a:r>
          </a:p>
        </p:txBody>
      </p:sp>
      <p:sp>
        <p:nvSpPr>
          <p:cNvPr id="15" name="TextBox 14">
            <a:extLst>
              <a:ext uri="{FF2B5EF4-FFF2-40B4-BE49-F238E27FC236}">
                <a16:creationId xmlns:a16="http://schemas.microsoft.com/office/drawing/2014/main" id="{5635A6F8-42C7-6571-9C88-CD2A4D54583E}"/>
              </a:ext>
            </a:extLst>
          </p:cNvPr>
          <p:cNvSpPr txBox="1"/>
          <p:nvPr/>
        </p:nvSpPr>
        <p:spPr>
          <a:xfrm>
            <a:off x="592560" y="1022222"/>
            <a:ext cx="9297163" cy="830997"/>
          </a:xfrm>
          <a:prstGeom prst="rect">
            <a:avLst/>
          </a:prstGeom>
          <a:noFill/>
        </p:spPr>
        <p:txBody>
          <a:bodyPr wrap="square">
            <a:spAutoFit/>
          </a:bodyPr>
          <a:lstStyle/>
          <a:p>
            <a:r>
              <a:rPr lang="en-US" sz="1600" b="1" i="0" dirty="0">
                <a:solidFill>
                  <a:srgbClr val="1F1F1F"/>
                </a:solidFill>
                <a:effectLst/>
                <a:latin typeface="Times New Roman" panose="02020603050405020304" pitchFamily="18" charset="0"/>
                <a:cs typeface="Times New Roman" panose="02020603050405020304" pitchFamily="18" charset="0"/>
              </a:rPr>
              <a:t>WES (whole exome sequencing)</a:t>
            </a:r>
          </a:p>
          <a:p>
            <a:r>
              <a:rPr lang="en-US" sz="1600" b="0" i="0" dirty="0">
                <a:solidFill>
                  <a:srgbClr val="1F1F1F"/>
                </a:solidFill>
                <a:effectLst/>
                <a:latin typeface="Times New Roman" panose="02020603050405020304" pitchFamily="18" charset="0"/>
                <a:cs typeface="Times New Roman" panose="02020603050405020304" pitchFamily="18" charset="0"/>
              </a:rPr>
              <a:t>WES is a technique used to sequence the exomes of all genes in the human genome. The exome is the part of the genome that contains the coding regions of genes, which are the regions that are translated into proteins. </a:t>
            </a:r>
          </a:p>
        </p:txBody>
      </p:sp>
    </p:spTree>
    <p:extLst>
      <p:ext uri="{BB962C8B-B14F-4D97-AF65-F5344CB8AC3E}">
        <p14:creationId xmlns:p14="http://schemas.microsoft.com/office/powerpoint/2010/main" val="234561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190DCC-21AF-81CE-AE44-ACCE4124B1DB}"/>
              </a:ext>
            </a:extLst>
          </p:cNvPr>
          <p:cNvSpPr>
            <a:spLocks noGrp="1"/>
          </p:cNvSpPr>
          <p:nvPr>
            <p:ph type="title"/>
          </p:nvPr>
        </p:nvSpPr>
        <p:spPr>
          <a:xfrm>
            <a:off x="190130" y="131762"/>
            <a:ext cx="10170111" cy="620296"/>
          </a:xfrm>
        </p:spPr>
        <p:txBody>
          <a:bodyPr>
            <a:normAutofit/>
          </a:bodyPr>
          <a:lstStyle/>
          <a:p>
            <a:r>
              <a:rPr lang="en-IN" sz="3600" dirty="0">
                <a:latin typeface="Times New Roman" panose="02020603050405020304" pitchFamily="18" charset="0"/>
                <a:cs typeface="Times New Roman" panose="02020603050405020304" pitchFamily="18" charset="0"/>
              </a:rPr>
              <a:t>WES/WGS Workflow</a:t>
            </a:r>
          </a:p>
        </p:txBody>
      </p:sp>
      <p:pic>
        <p:nvPicPr>
          <p:cNvPr id="7" name="Picture 6">
            <a:extLst>
              <a:ext uri="{FF2B5EF4-FFF2-40B4-BE49-F238E27FC236}">
                <a16:creationId xmlns:a16="http://schemas.microsoft.com/office/drawing/2014/main" id="{5F7E3C58-69E8-B649-B036-67684078E49A}"/>
              </a:ext>
            </a:extLst>
          </p:cNvPr>
          <p:cNvPicPr>
            <a:picLocks noChangeAspect="1"/>
          </p:cNvPicPr>
          <p:nvPr/>
        </p:nvPicPr>
        <p:blipFill>
          <a:blip r:embed="rId2"/>
          <a:stretch>
            <a:fillRect/>
          </a:stretch>
        </p:blipFill>
        <p:spPr>
          <a:xfrm>
            <a:off x="923925" y="1432570"/>
            <a:ext cx="9172575" cy="5015065"/>
          </a:xfrm>
          <a:prstGeom prst="rect">
            <a:avLst/>
          </a:prstGeom>
        </p:spPr>
      </p:pic>
    </p:spTree>
    <p:extLst>
      <p:ext uri="{BB962C8B-B14F-4D97-AF65-F5344CB8AC3E}">
        <p14:creationId xmlns:p14="http://schemas.microsoft.com/office/powerpoint/2010/main" val="153460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A58A3F-643B-8C04-D19B-680131A067B0}"/>
              </a:ext>
            </a:extLst>
          </p:cNvPr>
          <p:cNvSpPr txBox="1"/>
          <p:nvPr/>
        </p:nvSpPr>
        <p:spPr>
          <a:xfrm>
            <a:off x="385993" y="613725"/>
            <a:ext cx="6134100" cy="1477328"/>
          </a:xfrm>
          <a:prstGeom prst="rect">
            <a:avLst/>
          </a:prstGeom>
          <a:noFill/>
        </p:spPr>
        <p:txBody>
          <a:bodyPr wrap="square">
            <a:spAutoFit/>
          </a:bodyPr>
          <a:lstStyle/>
          <a:p>
            <a:r>
              <a:rPr lang="en-US" b="0" i="0" dirty="0">
                <a:solidFill>
                  <a:srgbClr val="1F1F1F"/>
                </a:solidFill>
                <a:effectLst/>
                <a:latin typeface="Google Sans"/>
              </a:rPr>
              <a:t>RNA-seq is a technique used to sequence the RNA transcripts of all genes in the genome. RNA transcripts are the intermediate molecules that are produced during the process of gene expression. RNA-seq can be used to measure the expression levels of genes and to identify alternative splicing events.</a:t>
            </a:r>
            <a:endParaRPr lang="en-IN" dirty="0"/>
          </a:p>
        </p:txBody>
      </p:sp>
      <p:pic>
        <p:nvPicPr>
          <p:cNvPr id="2" name="Picture 2">
            <a:extLst>
              <a:ext uri="{FF2B5EF4-FFF2-40B4-BE49-F238E27FC236}">
                <a16:creationId xmlns:a16="http://schemas.microsoft.com/office/drawing/2014/main" id="{8DAD87D5-CE2F-FBE5-6761-5B0F1EA0C2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64841"/>
          <a:stretch/>
        </p:blipFill>
        <p:spPr bwMode="auto">
          <a:xfrm>
            <a:off x="8016536" y="158091"/>
            <a:ext cx="4175464" cy="199747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Flowchart">
            <a:extLst>
              <a:ext uri="{FF2B5EF4-FFF2-40B4-BE49-F238E27FC236}">
                <a16:creationId xmlns:a16="http://schemas.microsoft.com/office/drawing/2014/main" id="{5446EBD5-1FDC-63EB-7A60-AB75D64B7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21" y="2290125"/>
            <a:ext cx="5519129" cy="22565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lowchart (1)">
            <a:extLst>
              <a:ext uri="{FF2B5EF4-FFF2-40B4-BE49-F238E27FC236}">
                <a16:creationId xmlns:a16="http://schemas.microsoft.com/office/drawing/2014/main" id="{BD96D6C7-984E-9387-C97F-B15A0A438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491" y="4745716"/>
            <a:ext cx="7658100" cy="19933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548D523D-7966-0D78-2CFF-B6C00F9A1434}"/>
              </a:ext>
            </a:extLst>
          </p:cNvPr>
          <p:cNvSpPr>
            <a:spLocks noGrp="1"/>
          </p:cNvSpPr>
          <p:nvPr>
            <p:ph type="title"/>
          </p:nvPr>
        </p:nvSpPr>
        <p:spPr>
          <a:xfrm>
            <a:off x="838200" y="60741"/>
            <a:ext cx="10170111" cy="620296"/>
          </a:xfrm>
        </p:spPr>
        <p:txBody>
          <a:bodyPr>
            <a:normAutofit/>
          </a:bodyPr>
          <a:lstStyle/>
          <a:p>
            <a:r>
              <a:rPr lang="en-US" sz="3600" b="1" i="0" dirty="0">
                <a:solidFill>
                  <a:srgbClr val="1F1F1F"/>
                </a:solidFill>
                <a:effectLst/>
                <a:latin typeface="Google Sans"/>
              </a:rPr>
              <a:t>RNA-seq (RNA sequencing):</a:t>
            </a:r>
          </a:p>
        </p:txBody>
      </p:sp>
    </p:spTree>
    <p:extLst>
      <p:ext uri="{BB962C8B-B14F-4D97-AF65-F5344CB8AC3E}">
        <p14:creationId xmlns:p14="http://schemas.microsoft.com/office/powerpoint/2010/main" val="273382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lowchart (2)">
            <a:extLst>
              <a:ext uri="{FF2B5EF4-FFF2-40B4-BE49-F238E27FC236}">
                <a16:creationId xmlns:a16="http://schemas.microsoft.com/office/drawing/2014/main" id="{D7B92068-FCAC-1CA9-0C4A-6BDD78DBB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134" y="0"/>
            <a:ext cx="97742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41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C49FB8-9AB6-2076-40C8-1E7F536FEBC8}"/>
              </a:ext>
            </a:extLst>
          </p:cNvPr>
          <p:cNvPicPr>
            <a:picLocks noChangeAspect="1"/>
          </p:cNvPicPr>
          <p:nvPr/>
        </p:nvPicPr>
        <p:blipFill>
          <a:blip r:embed="rId2"/>
          <a:stretch>
            <a:fillRect/>
          </a:stretch>
        </p:blipFill>
        <p:spPr>
          <a:xfrm>
            <a:off x="2281561" y="1677879"/>
            <a:ext cx="6380602" cy="2836202"/>
          </a:xfrm>
          <a:prstGeom prst="rect">
            <a:avLst/>
          </a:prstGeom>
        </p:spPr>
      </p:pic>
      <p:sp>
        <p:nvSpPr>
          <p:cNvPr id="8" name="Title 1">
            <a:extLst>
              <a:ext uri="{FF2B5EF4-FFF2-40B4-BE49-F238E27FC236}">
                <a16:creationId xmlns:a16="http://schemas.microsoft.com/office/drawing/2014/main" id="{E0C5BE18-01AF-C22C-DD07-6F471848A60A}"/>
              </a:ext>
            </a:extLst>
          </p:cNvPr>
          <p:cNvSpPr>
            <a:spLocks noGrp="1"/>
          </p:cNvSpPr>
          <p:nvPr>
            <p:ph type="title"/>
          </p:nvPr>
        </p:nvSpPr>
        <p:spPr>
          <a:xfrm>
            <a:off x="838200" y="60741"/>
            <a:ext cx="10170111" cy="620296"/>
          </a:xfrm>
        </p:spPr>
        <p:txBody>
          <a:bodyPr>
            <a:normAutofit/>
          </a:bodyPr>
          <a:lstStyle/>
          <a:p>
            <a:r>
              <a:rPr lang="en-US" sz="3600" b="1" i="0" dirty="0">
                <a:solidFill>
                  <a:srgbClr val="1F1F1F"/>
                </a:solidFill>
                <a:effectLst/>
                <a:latin typeface="Google Sans"/>
              </a:rPr>
              <a:t>RNA-seq (RNA sequencing):</a:t>
            </a:r>
          </a:p>
        </p:txBody>
      </p:sp>
    </p:spTree>
    <p:extLst>
      <p:ext uri="{BB962C8B-B14F-4D97-AF65-F5344CB8AC3E}">
        <p14:creationId xmlns:p14="http://schemas.microsoft.com/office/powerpoint/2010/main" val="319869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2153</Words>
  <Application>Microsoft Office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Google Sans</vt:lpstr>
      <vt:lpstr>MuseoSans</vt:lpstr>
      <vt:lpstr>Times New Roman</vt:lpstr>
      <vt:lpstr>Office Theme</vt:lpstr>
      <vt:lpstr>PowerPoint Presentation</vt:lpstr>
      <vt:lpstr>Immunotherapy</vt:lpstr>
      <vt:lpstr>Neoantigen</vt:lpstr>
      <vt:lpstr>PowerPoint Presentation</vt:lpstr>
      <vt:lpstr>WES/WGS Workflow</vt:lpstr>
      <vt:lpstr>WES/WGS Workflow</vt:lpstr>
      <vt:lpstr>RNA-seq (RNA sequencing):</vt:lpstr>
      <vt:lpstr>PowerPoint Presentation</vt:lpstr>
      <vt:lpstr>RNA-seq (RNA sequencing):</vt:lpstr>
      <vt:lpstr>MHC typing:</vt:lpstr>
      <vt:lpstr>Peptide-MHC binding prediction:</vt:lpstr>
      <vt:lpstr>TCR-pMHC binding prediction: </vt:lpstr>
      <vt:lpstr>Immunogenicity prediction:</vt:lpstr>
      <vt:lpstr>PowerPoint Presentation</vt:lpstr>
      <vt:lpstr>References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Franklin</dc:creator>
  <cp:lastModifiedBy>Kiran Franklin</cp:lastModifiedBy>
  <cp:revision>2</cp:revision>
  <dcterms:created xsi:type="dcterms:W3CDTF">2023-09-26T16:06:59Z</dcterms:created>
  <dcterms:modified xsi:type="dcterms:W3CDTF">2023-09-27T05:54:21Z</dcterms:modified>
</cp:coreProperties>
</file>