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143EF-E1E8-FD4E-D17D-FEB0DE4C44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A15AA7E-E580-90AC-1A58-D759F01E9B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F813E36-BBE4-BFE3-C6F2-421AAB12FFA6}"/>
              </a:ext>
            </a:extLst>
          </p:cNvPr>
          <p:cNvSpPr>
            <a:spLocks noGrp="1"/>
          </p:cNvSpPr>
          <p:nvPr>
            <p:ph type="dt" sz="half" idx="10"/>
          </p:nvPr>
        </p:nvSpPr>
        <p:spPr/>
        <p:txBody>
          <a:bodyPr/>
          <a:lstStyle/>
          <a:p>
            <a:fld id="{94B7E0A5-AE55-4624-ABDB-4AFA43EB3CF3}" type="datetimeFigureOut">
              <a:rPr lang="en-IN" smtClean="0"/>
              <a:t>04-02-2024</a:t>
            </a:fld>
            <a:endParaRPr lang="en-IN"/>
          </a:p>
        </p:txBody>
      </p:sp>
      <p:sp>
        <p:nvSpPr>
          <p:cNvPr id="5" name="Footer Placeholder 4">
            <a:extLst>
              <a:ext uri="{FF2B5EF4-FFF2-40B4-BE49-F238E27FC236}">
                <a16:creationId xmlns:a16="http://schemas.microsoft.com/office/drawing/2014/main" id="{BB878241-AABA-2D52-F79A-DD3F2709D6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858887-B213-7E9A-CFE3-21670316C2AB}"/>
              </a:ext>
            </a:extLst>
          </p:cNvPr>
          <p:cNvSpPr>
            <a:spLocks noGrp="1"/>
          </p:cNvSpPr>
          <p:nvPr>
            <p:ph type="sldNum" sz="quarter" idx="12"/>
          </p:nvPr>
        </p:nvSpPr>
        <p:spPr/>
        <p:txBody>
          <a:bodyPr/>
          <a:lstStyle/>
          <a:p>
            <a:fld id="{F2F0160D-C70C-4192-A76E-523C1C3D7653}" type="slidenum">
              <a:rPr lang="en-IN" smtClean="0"/>
              <a:t>‹#›</a:t>
            </a:fld>
            <a:endParaRPr lang="en-IN"/>
          </a:p>
        </p:txBody>
      </p:sp>
    </p:spTree>
    <p:extLst>
      <p:ext uri="{BB962C8B-B14F-4D97-AF65-F5344CB8AC3E}">
        <p14:creationId xmlns:p14="http://schemas.microsoft.com/office/powerpoint/2010/main" val="3578217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AEEB-1AE9-82AB-C4A2-AE628F92EC2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E607A4-1EFF-E2A7-2774-E221E6EF0F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00F8E6-F546-3A78-FD55-812A83CD2FE5}"/>
              </a:ext>
            </a:extLst>
          </p:cNvPr>
          <p:cNvSpPr>
            <a:spLocks noGrp="1"/>
          </p:cNvSpPr>
          <p:nvPr>
            <p:ph type="dt" sz="half" idx="10"/>
          </p:nvPr>
        </p:nvSpPr>
        <p:spPr/>
        <p:txBody>
          <a:bodyPr/>
          <a:lstStyle/>
          <a:p>
            <a:fld id="{94B7E0A5-AE55-4624-ABDB-4AFA43EB3CF3}" type="datetimeFigureOut">
              <a:rPr lang="en-IN" smtClean="0"/>
              <a:t>04-02-2024</a:t>
            </a:fld>
            <a:endParaRPr lang="en-IN"/>
          </a:p>
        </p:txBody>
      </p:sp>
      <p:sp>
        <p:nvSpPr>
          <p:cNvPr id="5" name="Footer Placeholder 4">
            <a:extLst>
              <a:ext uri="{FF2B5EF4-FFF2-40B4-BE49-F238E27FC236}">
                <a16:creationId xmlns:a16="http://schemas.microsoft.com/office/drawing/2014/main" id="{CEFA37D9-003C-CEFD-6E25-78E4E946ED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684A8F-8084-276C-F96C-935462444A8B}"/>
              </a:ext>
            </a:extLst>
          </p:cNvPr>
          <p:cNvSpPr>
            <a:spLocks noGrp="1"/>
          </p:cNvSpPr>
          <p:nvPr>
            <p:ph type="sldNum" sz="quarter" idx="12"/>
          </p:nvPr>
        </p:nvSpPr>
        <p:spPr/>
        <p:txBody>
          <a:bodyPr/>
          <a:lstStyle/>
          <a:p>
            <a:fld id="{F2F0160D-C70C-4192-A76E-523C1C3D7653}" type="slidenum">
              <a:rPr lang="en-IN" smtClean="0"/>
              <a:t>‹#›</a:t>
            </a:fld>
            <a:endParaRPr lang="en-IN"/>
          </a:p>
        </p:txBody>
      </p:sp>
    </p:spTree>
    <p:extLst>
      <p:ext uri="{BB962C8B-B14F-4D97-AF65-F5344CB8AC3E}">
        <p14:creationId xmlns:p14="http://schemas.microsoft.com/office/powerpoint/2010/main" val="1150315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D52AC9-8B76-8E52-F803-991E65792F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764C74-5982-3953-54B6-FA94CF0895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7DAC18-0E97-290E-4226-43C97BDC3898}"/>
              </a:ext>
            </a:extLst>
          </p:cNvPr>
          <p:cNvSpPr>
            <a:spLocks noGrp="1"/>
          </p:cNvSpPr>
          <p:nvPr>
            <p:ph type="dt" sz="half" idx="10"/>
          </p:nvPr>
        </p:nvSpPr>
        <p:spPr/>
        <p:txBody>
          <a:bodyPr/>
          <a:lstStyle/>
          <a:p>
            <a:fld id="{94B7E0A5-AE55-4624-ABDB-4AFA43EB3CF3}" type="datetimeFigureOut">
              <a:rPr lang="en-IN" smtClean="0"/>
              <a:t>04-02-2024</a:t>
            </a:fld>
            <a:endParaRPr lang="en-IN"/>
          </a:p>
        </p:txBody>
      </p:sp>
      <p:sp>
        <p:nvSpPr>
          <p:cNvPr id="5" name="Footer Placeholder 4">
            <a:extLst>
              <a:ext uri="{FF2B5EF4-FFF2-40B4-BE49-F238E27FC236}">
                <a16:creationId xmlns:a16="http://schemas.microsoft.com/office/drawing/2014/main" id="{14188438-0819-3911-B929-93E252CDE7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FB5F04-391C-43BE-298F-AFDD21448991}"/>
              </a:ext>
            </a:extLst>
          </p:cNvPr>
          <p:cNvSpPr>
            <a:spLocks noGrp="1"/>
          </p:cNvSpPr>
          <p:nvPr>
            <p:ph type="sldNum" sz="quarter" idx="12"/>
          </p:nvPr>
        </p:nvSpPr>
        <p:spPr/>
        <p:txBody>
          <a:bodyPr/>
          <a:lstStyle/>
          <a:p>
            <a:fld id="{F2F0160D-C70C-4192-A76E-523C1C3D7653}" type="slidenum">
              <a:rPr lang="en-IN" smtClean="0"/>
              <a:t>‹#›</a:t>
            </a:fld>
            <a:endParaRPr lang="en-IN"/>
          </a:p>
        </p:txBody>
      </p:sp>
    </p:spTree>
    <p:extLst>
      <p:ext uri="{BB962C8B-B14F-4D97-AF65-F5344CB8AC3E}">
        <p14:creationId xmlns:p14="http://schemas.microsoft.com/office/powerpoint/2010/main" val="2590193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A1CAE-C5CB-8583-59A1-B82EAA95CC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CF31A3-4BDD-891F-BF3E-F274B2046F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6730E5-AF5D-DEAB-F0B6-E6B9041B85C0}"/>
              </a:ext>
            </a:extLst>
          </p:cNvPr>
          <p:cNvSpPr>
            <a:spLocks noGrp="1"/>
          </p:cNvSpPr>
          <p:nvPr>
            <p:ph type="dt" sz="half" idx="10"/>
          </p:nvPr>
        </p:nvSpPr>
        <p:spPr/>
        <p:txBody>
          <a:bodyPr/>
          <a:lstStyle/>
          <a:p>
            <a:fld id="{94B7E0A5-AE55-4624-ABDB-4AFA43EB3CF3}" type="datetimeFigureOut">
              <a:rPr lang="en-IN" smtClean="0"/>
              <a:t>04-02-2024</a:t>
            </a:fld>
            <a:endParaRPr lang="en-IN"/>
          </a:p>
        </p:txBody>
      </p:sp>
      <p:sp>
        <p:nvSpPr>
          <p:cNvPr id="5" name="Footer Placeholder 4">
            <a:extLst>
              <a:ext uri="{FF2B5EF4-FFF2-40B4-BE49-F238E27FC236}">
                <a16:creationId xmlns:a16="http://schemas.microsoft.com/office/drawing/2014/main" id="{3FD5423A-6BA4-975A-148B-A5C06333CF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AE7C3B-2593-36D8-06F5-F7C80336ABAB}"/>
              </a:ext>
            </a:extLst>
          </p:cNvPr>
          <p:cNvSpPr>
            <a:spLocks noGrp="1"/>
          </p:cNvSpPr>
          <p:nvPr>
            <p:ph type="sldNum" sz="quarter" idx="12"/>
          </p:nvPr>
        </p:nvSpPr>
        <p:spPr/>
        <p:txBody>
          <a:bodyPr/>
          <a:lstStyle/>
          <a:p>
            <a:fld id="{F2F0160D-C70C-4192-A76E-523C1C3D7653}" type="slidenum">
              <a:rPr lang="en-IN" smtClean="0"/>
              <a:t>‹#›</a:t>
            </a:fld>
            <a:endParaRPr lang="en-IN"/>
          </a:p>
        </p:txBody>
      </p:sp>
    </p:spTree>
    <p:extLst>
      <p:ext uri="{BB962C8B-B14F-4D97-AF65-F5344CB8AC3E}">
        <p14:creationId xmlns:p14="http://schemas.microsoft.com/office/powerpoint/2010/main" val="3651969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79E87-8F26-6208-1EFE-CD08C439A6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4F51419-5307-46BC-83F0-8DEF4E6061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AF66E6-B5F9-CAFF-AB40-EACECBD52B3D}"/>
              </a:ext>
            </a:extLst>
          </p:cNvPr>
          <p:cNvSpPr>
            <a:spLocks noGrp="1"/>
          </p:cNvSpPr>
          <p:nvPr>
            <p:ph type="dt" sz="half" idx="10"/>
          </p:nvPr>
        </p:nvSpPr>
        <p:spPr/>
        <p:txBody>
          <a:bodyPr/>
          <a:lstStyle/>
          <a:p>
            <a:fld id="{94B7E0A5-AE55-4624-ABDB-4AFA43EB3CF3}" type="datetimeFigureOut">
              <a:rPr lang="en-IN" smtClean="0"/>
              <a:t>04-02-2024</a:t>
            </a:fld>
            <a:endParaRPr lang="en-IN"/>
          </a:p>
        </p:txBody>
      </p:sp>
      <p:sp>
        <p:nvSpPr>
          <p:cNvPr id="5" name="Footer Placeholder 4">
            <a:extLst>
              <a:ext uri="{FF2B5EF4-FFF2-40B4-BE49-F238E27FC236}">
                <a16:creationId xmlns:a16="http://schemas.microsoft.com/office/drawing/2014/main" id="{B192CC81-EF07-32EC-5E5E-83F6A3D5EC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36BED0-06E9-F216-F351-A899A1D032DE}"/>
              </a:ext>
            </a:extLst>
          </p:cNvPr>
          <p:cNvSpPr>
            <a:spLocks noGrp="1"/>
          </p:cNvSpPr>
          <p:nvPr>
            <p:ph type="sldNum" sz="quarter" idx="12"/>
          </p:nvPr>
        </p:nvSpPr>
        <p:spPr/>
        <p:txBody>
          <a:bodyPr/>
          <a:lstStyle/>
          <a:p>
            <a:fld id="{F2F0160D-C70C-4192-A76E-523C1C3D7653}" type="slidenum">
              <a:rPr lang="en-IN" smtClean="0"/>
              <a:t>‹#›</a:t>
            </a:fld>
            <a:endParaRPr lang="en-IN"/>
          </a:p>
        </p:txBody>
      </p:sp>
    </p:spTree>
    <p:extLst>
      <p:ext uri="{BB962C8B-B14F-4D97-AF65-F5344CB8AC3E}">
        <p14:creationId xmlns:p14="http://schemas.microsoft.com/office/powerpoint/2010/main" val="57487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624A0-D029-F244-FF7C-6F78B884BF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F7A0A8-DF26-0944-2282-B6B62FF392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FCB11A-3352-D5B0-0736-3D427599CB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C1B9B9-EF30-E782-32A7-FA7FDC7505A1}"/>
              </a:ext>
            </a:extLst>
          </p:cNvPr>
          <p:cNvSpPr>
            <a:spLocks noGrp="1"/>
          </p:cNvSpPr>
          <p:nvPr>
            <p:ph type="dt" sz="half" idx="10"/>
          </p:nvPr>
        </p:nvSpPr>
        <p:spPr/>
        <p:txBody>
          <a:bodyPr/>
          <a:lstStyle/>
          <a:p>
            <a:fld id="{94B7E0A5-AE55-4624-ABDB-4AFA43EB3CF3}" type="datetimeFigureOut">
              <a:rPr lang="en-IN" smtClean="0"/>
              <a:t>04-02-2024</a:t>
            </a:fld>
            <a:endParaRPr lang="en-IN"/>
          </a:p>
        </p:txBody>
      </p:sp>
      <p:sp>
        <p:nvSpPr>
          <p:cNvPr id="6" name="Footer Placeholder 5">
            <a:extLst>
              <a:ext uri="{FF2B5EF4-FFF2-40B4-BE49-F238E27FC236}">
                <a16:creationId xmlns:a16="http://schemas.microsoft.com/office/drawing/2014/main" id="{F46092A5-B09E-506D-4D22-FE5F12C7FC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D1D53F-A8AC-C4F4-308B-F7A4018491F9}"/>
              </a:ext>
            </a:extLst>
          </p:cNvPr>
          <p:cNvSpPr>
            <a:spLocks noGrp="1"/>
          </p:cNvSpPr>
          <p:nvPr>
            <p:ph type="sldNum" sz="quarter" idx="12"/>
          </p:nvPr>
        </p:nvSpPr>
        <p:spPr/>
        <p:txBody>
          <a:bodyPr/>
          <a:lstStyle/>
          <a:p>
            <a:fld id="{F2F0160D-C70C-4192-A76E-523C1C3D7653}" type="slidenum">
              <a:rPr lang="en-IN" smtClean="0"/>
              <a:t>‹#›</a:t>
            </a:fld>
            <a:endParaRPr lang="en-IN"/>
          </a:p>
        </p:txBody>
      </p:sp>
    </p:spTree>
    <p:extLst>
      <p:ext uri="{BB962C8B-B14F-4D97-AF65-F5344CB8AC3E}">
        <p14:creationId xmlns:p14="http://schemas.microsoft.com/office/powerpoint/2010/main" val="793989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A0A82-C8FC-04AB-B2BF-1C5EBC6287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85FF45-D5D1-EA0C-230A-7504868A17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F2C714-5280-D29E-853B-B7F7ACDE74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9D3BB3C-9595-2EC2-3680-E114A4849A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C32BC6-B7F3-AF53-10F2-07DCCF2576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78B773-E8D9-EF87-603F-8648CCDFF8C6}"/>
              </a:ext>
            </a:extLst>
          </p:cNvPr>
          <p:cNvSpPr>
            <a:spLocks noGrp="1"/>
          </p:cNvSpPr>
          <p:nvPr>
            <p:ph type="dt" sz="half" idx="10"/>
          </p:nvPr>
        </p:nvSpPr>
        <p:spPr/>
        <p:txBody>
          <a:bodyPr/>
          <a:lstStyle/>
          <a:p>
            <a:fld id="{94B7E0A5-AE55-4624-ABDB-4AFA43EB3CF3}" type="datetimeFigureOut">
              <a:rPr lang="en-IN" smtClean="0"/>
              <a:t>04-02-2024</a:t>
            </a:fld>
            <a:endParaRPr lang="en-IN"/>
          </a:p>
        </p:txBody>
      </p:sp>
      <p:sp>
        <p:nvSpPr>
          <p:cNvPr id="8" name="Footer Placeholder 7">
            <a:extLst>
              <a:ext uri="{FF2B5EF4-FFF2-40B4-BE49-F238E27FC236}">
                <a16:creationId xmlns:a16="http://schemas.microsoft.com/office/drawing/2014/main" id="{325724C5-AEC7-DAE6-E1B1-84D26F91B84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45CDEA-86AC-5C99-DDD5-09460AD9A565}"/>
              </a:ext>
            </a:extLst>
          </p:cNvPr>
          <p:cNvSpPr>
            <a:spLocks noGrp="1"/>
          </p:cNvSpPr>
          <p:nvPr>
            <p:ph type="sldNum" sz="quarter" idx="12"/>
          </p:nvPr>
        </p:nvSpPr>
        <p:spPr/>
        <p:txBody>
          <a:bodyPr/>
          <a:lstStyle/>
          <a:p>
            <a:fld id="{F2F0160D-C70C-4192-A76E-523C1C3D7653}" type="slidenum">
              <a:rPr lang="en-IN" smtClean="0"/>
              <a:t>‹#›</a:t>
            </a:fld>
            <a:endParaRPr lang="en-IN"/>
          </a:p>
        </p:txBody>
      </p:sp>
    </p:spTree>
    <p:extLst>
      <p:ext uri="{BB962C8B-B14F-4D97-AF65-F5344CB8AC3E}">
        <p14:creationId xmlns:p14="http://schemas.microsoft.com/office/powerpoint/2010/main" val="1467786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7C5D7-6FED-F89B-6884-0C0AB35F37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6B3DE51-3BD5-2DDA-A87A-E508D62F7B5D}"/>
              </a:ext>
            </a:extLst>
          </p:cNvPr>
          <p:cNvSpPr>
            <a:spLocks noGrp="1"/>
          </p:cNvSpPr>
          <p:nvPr>
            <p:ph type="dt" sz="half" idx="10"/>
          </p:nvPr>
        </p:nvSpPr>
        <p:spPr/>
        <p:txBody>
          <a:bodyPr/>
          <a:lstStyle/>
          <a:p>
            <a:fld id="{94B7E0A5-AE55-4624-ABDB-4AFA43EB3CF3}" type="datetimeFigureOut">
              <a:rPr lang="en-IN" smtClean="0"/>
              <a:t>04-02-2024</a:t>
            </a:fld>
            <a:endParaRPr lang="en-IN"/>
          </a:p>
        </p:txBody>
      </p:sp>
      <p:sp>
        <p:nvSpPr>
          <p:cNvPr id="4" name="Footer Placeholder 3">
            <a:extLst>
              <a:ext uri="{FF2B5EF4-FFF2-40B4-BE49-F238E27FC236}">
                <a16:creationId xmlns:a16="http://schemas.microsoft.com/office/drawing/2014/main" id="{3DB037A7-85E5-021C-95A1-CC2B3F4DB74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C13E8C4-768C-6B2B-9ABC-55E457404B21}"/>
              </a:ext>
            </a:extLst>
          </p:cNvPr>
          <p:cNvSpPr>
            <a:spLocks noGrp="1"/>
          </p:cNvSpPr>
          <p:nvPr>
            <p:ph type="sldNum" sz="quarter" idx="12"/>
          </p:nvPr>
        </p:nvSpPr>
        <p:spPr/>
        <p:txBody>
          <a:bodyPr/>
          <a:lstStyle/>
          <a:p>
            <a:fld id="{F2F0160D-C70C-4192-A76E-523C1C3D7653}" type="slidenum">
              <a:rPr lang="en-IN" smtClean="0"/>
              <a:t>‹#›</a:t>
            </a:fld>
            <a:endParaRPr lang="en-IN"/>
          </a:p>
        </p:txBody>
      </p:sp>
    </p:spTree>
    <p:extLst>
      <p:ext uri="{BB962C8B-B14F-4D97-AF65-F5344CB8AC3E}">
        <p14:creationId xmlns:p14="http://schemas.microsoft.com/office/powerpoint/2010/main" val="4165878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7311D4-D45A-B117-100D-A99289915127}"/>
              </a:ext>
            </a:extLst>
          </p:cNvPr>
          <p:cNvSpPr>
            <a:spLocks noGrp="1"/>
          </p:cNvSpPr>
          <p:nvPr>
            <p:ph type="dt" sz="half" idx="10"/>
          </p:nvPr>
        </p:nvSpPr>
        <p:spPr/>
        <p:txBody>
          <a:bodyPr/>
          <a:lstStyle/>
          <a:p>
            <a:fld id="{94B7E0A5-AE55-4624-ABDB-4AFA43EB3CF3}" type="datetimeFigureOut">
              <a:rPr lang="en-IN" smtClean="0"/>
              <a:t>04-02-2024</a:t>
            </a:fld>
            <a:endParaRPr lang="en-IN"/>
          </a:p>
        </p:txBody>
      </p:sp>
      <p:sp>
        <p:nvSpPr>
          <p:cNvPr id="3" name="Footer Placeholder 2">
            <a:extLst>
              <a:ext uri="{FF2B5EF4-FFF2-40B4-BE49-F238E27FC236}">
                <a16:creationId xmlns:a16="http://schemas.microsoft.com/office/drawing/2014/main" id="{FC6D6876-539D-3E70-27E4-8160E0EF888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666492B-83F2-DCB1-784D-163BE6AFF6CD}"/>
              </a:ext>
            </a:extLst>
          </p:cNvPr>
          <p:cNvSpPr>
            <a:spLocks noGrp="1"/>
          </p:cNvSpPr>
          <p:nvPr>
            <p:ph type="sldNum" sz="quarter" idx="12"/>
          </p:nvPr>
        </p:nvSpPr>
        <p:spPr/>
        <p:txBody>
          <a:bodyPr/>
          <a:lstStyle/>
          <a:p>
            <a:fld id="{F2F0160D-C70C-4192-A76E-523C1C3D7653}" type="slidenum">
              <a:rPr lang="en-IN" smtClean="0"/>
              <a:t>‹#›</a:t>
            </a:fld>
            <a:endParaRPr lang="en-IN"/>
          </a:p>
        </p:txBody>
      </p:sp>
    </p:spTree>
    <p:extLst>
      <p:ext uri="{BB962C8B-B14F-4D97-AF65-F5344CB8AC3E}">
        <p14:creationId xmlns:p14="http://schemas.microsoft.com/office/powerpoint/2010/main" val="27115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AEBED-1E6D-4618-9415-8D7276BAC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FFE4B16-7A28-9110-264C-DCAA317E78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1DBB348-715F-AB7B-562A-F7C891D0E2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C810C4-40CA-2586-DFD9-4E52C9267816}"/>
              </a:ext>
            </a:extLst>
          </p:cNvPr>
          <p:cNvSpPr>
            <a:spLocks noGrp="1"/>
          </p:cNvSpPr>
          <p:nvPr>
            <p:ph type="dt" sz="half" idx="10"/>
          </p:nvPr>
        </p:nvSpPr>
        <p:spPr/>
        <p:txBody>
          <a:bodyPr/>
          <a:lstStyle/>
          <a:p>
            <a:fld id="{94B7E0A5-AE55-4624-ABDB-4AFA43EB3CF3}" type="datetimeFigureOut">
              <a:rPr lang="en-IN" smtClean="0"/>
              <a:t>04-02-2024</a:t>
            </a:fld>
            <a:endParaRPr lang="en-IN"/>
          </a:p>
        </p:txBody>
      </p:sp>
      <p:sp>
        <p:nvSpPr>
          <p:cNvPr id="6" name="Footer Placeholder 5">
            <a:extLst>
              <a:ext uri="{FF2B5EF4-FFF2-40B4-BE49-F238E27FC236}">
                <a16:creationId xmlns:a16="http://schemas.microsoft.com/office/drawing/2014/main" id="{13BF81A4-912E-A776-4220-207BAB3F47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0051E9-3884-04F0-F207-AF4E6F2963FB}"/>
              </a:ext>
            </a:extLst>
          </p:cNvPr>
          <p:cNvSpPr>
            <a:spLocks noGrp="1"/>
          </p:cNvSpPr>
          <p:nvPr>
            <p:ph type="sldNum" sz="quarter" idx="12"/>
          </p:nvPr>
        </p:nvSpPr>
        <p:spPr/>
        <p:txBody>
          <a:bodyPr/>
          <a:lstStyle/>
          <a:p>
            <a:fld id="{F2F0160D-C70C-4192-A76E-523C1C3D7653}" type="slidenum">
              <a:rPr lang="en-IN" smtClean="0"/>
              <a:t>‹#›</a:t>
            </a:fld>
            <a:endParaRPr lang="en-IN"/>
          </a:p>
        </p:txBody>
      </p:sp>
    </p:spTree>
    <p:extLst>
      <p:ext uri="{BB962C8B-B14F-4D97-AF65-F5344CB8AC3E}">
        <p14:creationId xmlns:p14="http://schemas.microsoft.com/office/powerpoint/2010/main" val="987408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C9EDD-BBC8-C3C5-87C1-36D2B89AF9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09A046F-FCB1-0B85-3276-39A28A6D3C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ABE929-4232-8520-0F73-127C0DF74A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4BCBF0-5989-66DE-B1EF-D4756AE2FB85}"/>
              </a:ext>
            </a:extLst>
          </p:cNvPr>
          <p:cNvSpPr>
            <a:spLocks noGrp="1"/>
          </p:cNvSpPr>
          <p:nvPr>
            <p:ph type="dt" sz="half" idx="10"/>
          </p:nvPr>
        </p:nvSpPr>
        <p:spPr/>
        <p:txBody>
          <a:bodyPr/>
          <a:lstStyle/>
          <a:p>
            <a:fld id="{94B7E0A5-AE55-4624-ABDB-4AFA43EB3CF3}" type="datetimeFigureOut">
              <a:rPr lang="en-IN" smtClean="0"/>
              <a:t>04-02-2024</a:t>
            </a:fld>
            <a:endParaRPr lang="en-IN"/>
          </a:p>
        </p:txBody>
      </p:sp>
      <p:sp>
        <p:nvSpPr>
          <p:cNvPr id="6" name="Footer Placeholder 5">
            <a:extLst>
              <a:ext uri="{FF2B5EF4-FFF2-40B4-BE49-F238E27FC236}">
                <a16:creationId xmlns:a16="http://schemas.microsoft.com/office/drawing/2014/main" id="{AA554981-09CE-E170-C6BB-676AEA3E31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6F262A-50C2-57C7-1CE0-79C5CAF437DA}"/>
              </a:ext>
            </a:extLst>
          </p:cNvPr>
          <p:cNvSpPr>
            <a:spLocks noGrp="1"/>
          </p:cNvSpPr>
          <p:nvPr>
            <p:ph type="sldNum" sz="quarter" idx="12"/>
          </p:nvPr>
        </p:nvSpPr>
        <p:spPr/>
        <p:txBody>
          <a:bodyPr/>
          <a:lstStyle/>
          <a:p>
            <a:fld id="{F2F0160D-C70C-4192-A76E-523C1C3D7653}" type="slidenum">
              <a:rPr lang="en-IN" smtClean="0"/>
              <a:t>‹#›</a:t>
            </a:fld>
            <a:endParaRPr lang="en-IN"/>
          </a:p>
        </p:txBody>
      </p:sp>
    </p:spTree>
    <p:extLst>
      <p:ext uri="{BB962C8B-B14F-4D97-AF65-F5344CB8AC3E}">
        <p14:creationId xmlns:p14="http://schemas.microsoft.com/office/powerpoint/2010/main" val="2471405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11C89E-3D34-4CE0-40BD-412E05ED87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99C714-3979-82AD-E415-D0A6C994B3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5A151D-F764-6FB0-F95A-893A93A7CC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B7E0A5-AE55-4624-ABDB-4AFA43EB3CF3}" type="datetimeFigureOut">
              <a:rPr lang="en-IN" smtClean="0"/>
              <a:t>04-02-2024</a:t>
            </a:fld>
            <a:endParaRPr lang="en-IN"/>
          </a:p>
        </p:txBody>
      </p:sp>
      <p:sp>
        <p:nvSpPr>
          <p:cNvPr id="5" name="Footer Placeholder 4">
            <a:extLst>
              <a:ext uri="{FF2B5EF4-FFF2-40B4-BE49-F238E27FC236}">
                <a16:creationId xmlns:a16="http://schemas.microsoft.com/office/drawing/2014/main" id="{C39C0544-9B0A-DF54-DC66-F1AED9F022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68B3360-5C5B-8B36-3BAC-CE4AC6E078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F0160D-C70C-4192-A76E-523C1C3D7653}" type="slidenum">
              <a:rPr lang="en-IN" smtClean="0"/>
              <a:t>‹#›</a:t>
            </a:fld>
            <a:endParaRPr lang="en-IN"/>
          </a:p>
        </p:txBody>
      </p:sp>
    </p:spTree>
    <p:extLst>
      <p:ext uri="{BB962C8B-B14F-4D97-AF65-F5344CB8AC3E}">
        <p14:creationId xmlns:p14="http://schemas.microsoft.com/office/powerpoint/2010/main" val="710875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2BB760-E170-7642-94BB-4EFDF4E8C2A0}"/>
              </a:ext>
            </a:extLst>
          </p:cNvPr>
          <p:cNvSpPr txBox="1"/>
          <p:nvPr/>
        </p:nvSpPr>
        <p:spPr>
          <a:xfrm>
            <a:off x="141403" y="113122"/>
            <a:ext cx="5843907" cy="369332"/>
          </a:xfrm>
          <a:prstGeom prst="rect">
            <a:avLst/>
          </a:prstGeom>
          <a:noFill/>
        </p:spPr>
        <p:txBody>
          <a:bodyPr wrap="none" rtlCol="0">
            <a:spAutoFit/>
          </a:bodyPr>
          <a:lstStyle/>
          <a:p>
            <a:r>
              <a:rPr lang="en-US" b="1" dirty="0"/>
              <a:t>Neoantigen: A new breakthrough in tumor immunotherapy</a:t>
            </a:r>
            <a:endParaRPr lang="en-IN" b="1" dirty="0"/>
          </a:p>
        </p:txBody>
      </p:sp>
      <p:sp>
        <p:nvSpPr>
          <p:cNvPr id="6" name="TextBox 5">
            <a:extLst>
              <a:ext uri="{FF2B5EF4-FFF2-40B4-BE49-F238E27FC236}">
                <a16:creationId xmlns:a16="http://schemas.microsoft.com/office/drawing/2014/main" id="{4B025432-75A9-4261-DB79-EDF6CD8AB4FF}"/>
              </a:ext>
            </a:extLst>
          </p:cNvPr>
          <p:cNvSpPr txBox="1"/>
          <p:nvPr/>
        </p:nvSpPr>
        <p:spPr>
          <a:xfrm>
            <a:off x="141402" y="634746"/>
            <a:ext cx="11934333" cy="646331"/>
          </a:xfrm>
          <a:prstGeom prst="rect">
            <a:avLst/>
          </a:prstGeom>
          <a:noFill/>
        </p:spPr>
        <p:txBody>
          <a:bodyPr wrap="square">
            <a:spAutoFit/>
          </a:bodyPr>
          <a:lstStyle/>
          <a:p>
            <a:pPr marL="285750" indent="-285750">
              <a:buFont typeface="Arial" panose="020B0604020202020204" pitchFamily="34" charset="0"/>
              <a:buChar char="•"/>
            </a:pPr>
            <a:r>
              <a:rPr lang="en-US" dirty="0"/>
              <a:t>summarized the latest advances in the classification of immunotherapy and the process of classification, identification and synthesis of tumor-specific neoantigens, as well as their role in current cancer immunotherapy.</a:t>
            </a:r>
            <a:endParaRPr lang="en-IN" dirty="0"/>
          </a:p>
        </p:txBody>
      </p:sp>
      <p:sp>
        <p:nvSpPr>
          <p:cNvPr id="7" name="TextBox 6">
            <a:extLst>
              <a:ext uri="{FF2B5EF4-FFF2-40B4-BE49-F238E27FC236}">
                <a16:creationId xmlns:a16="http://schemas.microsoft.com/office/drawing/2014/main" id="{8AC60065-E624-8FB2-74C0-82386A35F28E}"/>
              </a:ext>
            </a:extLst>
          </p:cNvPr>
          <p:cNvSpPr txBox="1"/>
          <p:nvPr/>
        </p:nvSpPr>
        <p:spPr>
          <a:xfrm>
            <a:off x="339366" y="1433369"/>
            <a:ext cx="11736370" cy="3970318"/>
          </a:xfrm>
          <a:prstGeom prst="rect">
            <a:avLst/>
          </a:prstGeom>
          <a:noFill/>
        </p:spPr>
        <p:txBody>
          <a:bodyPr wrap="square" rtlCol="0">
            <a:spAutoFit/>
          </a:bodyPr>
          <a:lstStyle/>
          <a:p>
            <a:r>
              <a:rPr lang="en-US" b="1" dirty="0"/>
              <a:t>Introduction:</a:t>
            </a:r>
          </a:p>
          <a:p>
            <a:pPr marL="285750" indent="-285750">
              <a:buFont typeface="Arial" panose="020B0604020202020204" pitchFamily="34" charset="0"/>
              <a:buChar char="•"/>
            </a:pPr>
            <a:r>
              <a:rPr lang="en-US" dirty="0"/>
              <a:t>Cancer and how they escape the immune system: </a:t>
            </a:r>
          </a:p>
          <a:p>
            <a:pPr marL="742950" lvl="1" indent="-285750">
              <a:buFont typeface="Arial" panose="020B0604020202020204" pitchFamily="34" charset="0"/>
              <a:buChar char="•"/>
            </a:pPr>
            <a:r>
              <a:rPr lang="en-US" dirty="0"/>
              <a:t>Cancer occurs when normal cells change and begin to lose control. Since cancer cells are derived from normal cells and are indistinguishable from normal cells, the immune system’s ability to recognize cancer cells is minimal . Cancer cells can avoid being attacked by the immune system when the immune system mistakenly thinks tumor cells are self-components. The surveillance of the immune system is also progressively weakened by mutations in the tumor. Tumor cells that activate the immune system are gradually screened out until they produce tumor molecules that are not recognized by the immune system. This process is also known as immunoediting of tumor.</a:t>
            </a:r>
            <a:r>
              <a:rPr lang="en-US" b="1" dirty="0"/>
              <a:t> </a:t>
            </a:r>
          </a:p>
          <a:p>
            <a:pPr marL="285750" indent="-285750">
              <a:buFont typeface="Arial" panose="020B0604020202020204" pitchFamily="34" charset="0"/>
              <a:buChar char="•"/>
            </a:pPr>
            <a:r>
              <a:rPr lang="en-US" dirty="0"/>
              <a:t>Coz of this strategy of tumor cells and side effects of chemotherapy [ lack of specificity to target cell], surgery [ probability of removing all tumor less is not 1] and radiotherapy, Immunotherapy came to picture and sounded better.</a:t>
            </a:r>
          </a:p>
          <a:p>
            <a:pPr marL="285750" indent="-285750">
              <a:buFont typeface="Arial" panose="020B0604020202020204" pitchFamily="34" charset="0"/>
              <a:buChar char="•"/>
            </a:pPr>
            <a:r>
              <a:rPr lang="en-US" dirty="0"/>
              <a:t>wide application of high-throughput omics and the development of neoantigen prediction technology, immunotherapy based on neoantigen has become a new research hotspot.</a:t>
            </a:r>
          </a:p>
          <a:p>
            <a:pPr marL="285750" indent="-285750">
              <a:buFont typeface="Arial" panose="020B0604020202020204" pitchFamily="34" charset="0"/>
              <a:buChar char="•"/>
            </a:pPr>
            <a:r>
              <a:rPr lang="en-US" dirty="0"/>
              <a:t>Immunotherapy enhances the immune system’s ability to recognize, target, and eliminate cancer cells in the body, making it a potentially universal cancer solution </a:t>
            </a:r>
            <a:endParaRPr lang="en-IN" dirty="0"/>
          </a:p>
        </p:txBody>
      </p:sp>
    </p:spTree>
    <p:extLst>
      <p:ext uri="{BB962C8B-B14F-4D97-AF65-F5344CB8AC3E}">
        <p14:creationId xmlns:p14="http://schemas.microsoft.com/office/powerpoint/2010/main" val="941147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34186F-E222-6F6E-C102-02C25EEAA982}"/>
              </a:ext>
            </a:extLst>
          </p:cNvPr>
          <p:cNvSpPr txBox="1"/>
          <p:nvPr/>
        </p:nvSpPr>
        <p:spPr>
          <a:xfrm>
            <a:off x="0" y="0"/>
            <a:ext cx="2837765" cy="369332"/>
          </a:xfrm>
          <a:prstGeom prst="rect">
            <a:avLst/>
          </a:prstGeom>
          <a:noFill/>
        </p:spPr>
        <p:txBody>
          <a:bodyPr wrap="none" rtlCol="0">
            <a:spAutoFit/>
          </a:bodyPr>
          <a:lstStyle/>
          <a:p>
            <a:r>
              <a:rPr lang="en-US" b="1" dirty="0"/>
              <a:t>The source of Neoantigens: </a:t>
            </a:r>
            <a:endParaRPr lang="en-IN" b="1" dirty="0"/>
          </a:p>
        </p:txBody>
      </p:sp>
      <p:sp>
        <p:nvSpPr>
          <p:cNvPr id="5" name="TextBox 4">
            <a:extLst>
              <a:ext uri="{FF2B5EF4-FFF2-40B4-BE49-F238E27FC236}">
                <a16:creationId xmlns:a16="http://schemas.microsoft.com/office/drawing/2014/main" id="{A48094E0-1DF1-F0E2-260A-0005AF6F1083}"/>
              </a:ext>
            </a:extLst>
          </p:cNvPr>
          <p:cNvSpPr txBox="1"/>
          <p:nvPr/>
        </p:nvSpPr>
        <p:spPr>
          <a:xfrm>
            <a:off x="80127" y="511107"/>
            <a:ext cx="11863633" cy="1754326"/>
          </a:xfrm>
          <a:prstGeom prst="rect">
            <a:avLst/>
          </a:prstGeom>
          <a:noFill/>
        </p:spPr>
        <p:txBody>
          <a:bodyPr wrap="square">
            <a:spAutoFit/>
          </a:bodyPr>
          <a:lstStyle/>
          <a:p>
            <a:r>
              <a:rPr lang="en-IN" dirty="0"/>
              <a:t>3. Proteomic variants:</a:t>
            </a:r>
          </a:p>
          <a:p>
            <a:pPr marL="742950" lvl="1" indent="-285750">
              <a:buFont typeface="Arial" panose="020B0604020202020204" pitchFamily="34" charset="0"/>
              <a:buChar char="•"/>
            </a:pPr>
            <a:r>
              <a:rPr lang="en-US" dirty="0"/>
              <a:t>proteomic variants also come from the aberrant function of PTMs, proteasome processing, and transporter associated with antigen processing (TAP).</a:t>
            </a:r>
            <a:endParaRPr lang="en-IN" dirty="0"/>
          </a:p>
          <a:p>
            <a:r>
              <a:rPr lang="en-IN" dirty="0"/>
              <a:t>4. Viral-derived </a:t>
            </a:r>
            <a:r>
              <a:rPr lang="en-IN" dirty="0" err="1"/>
              <a:t>tumor</a:t>
            </a:r>
            <a:r>
              <a:rPr lang="en-IN" dirty="0"/>
              <a:t> antigens (Viral ORFs):</a:t>
            </a:r>
          </a:p>
          <a:p>
            <a:pPr marL="742950" lvl="1" indent="-285750">
              <a:buFont typeface="Arial" panose="020B0604020202020204" pitchFamily="34" charset="0"/>
              <a:buChar char="•"/>
            </a:pPr>
            <a:r>
              <a:rPr lang="en-US" dirty="0"/>
              <a:t>viral genes with oncogenic properties can integrate into the cellular genome, promoting the continuous expression of viral genes and leading to tumorigenesis</a:t>
            </a:r>
            <a:endParaRPr lang="en-IN" dirty="0"/>
          </a:p>
        </p:txBody>
      </p:sp>
      <p:sp>
        <p:nvSpPr>
          <p:cNvPr id="6" name="TextBox 5">
            <a:extLst>
              <a:ext uri="{FF2B5EF4-FFF2-40B4-BE49-F238E27FC236}">
                <a16:creationId xmlns:a16="http://schemas.microsoft.com/office/drawing/2014/main" id="{3DE43841-DF93-63E5-CF0F-59869D7275B6}"/>
              </a:ext>
            </a:extLst>
          </p:cNvPr>
          <p:cNvSpPr txBox="1"/>
          <p:nvPr/>
        </p:nvSpPr>
        <p:spPr>
          <a:xfrm>
            <a:off x="395926" y="3110845"/>
            <a:ext cx="1087843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Current studies mainly focus on SNVs and INDELs </a:t>
            </a:r>
            <a:r>
              <a:rPr lang="en-US" dirty="0">
                <a:sym typeface="Wingdings" panose="05000000000000000000" pitchFamily="2" charset="2"/>
              </a:rPr>
              <a:t> </a:t>
            </a:r>
            <a:r>
              <a:rPr lang="en-US" dirty="0"/>
              <a:t>clinical application of neoantigens produced from SNVs and INDELs is limited by their patient specificity and poor immunogenicity, which results in less clinical benefit for cancer patients.</a:t>
            </a:r>
          </a:p>
          <a:p>
            <a:pPr marL="285750" indent="-285750">
              <a:buFont typeface="Arial" panose="020B0604020202020204" pitchFamily="34" charset="0"/>
              <a:buChar char="•"/>
            </a:pPr>
            <a:r>
              <a:rPr lang="en-US" dirty="0"/>
              <a:t>gene fusions, alternative splicing variants and PTMs, may be attractive novel targets for immunotherapy. The neoantigens produced by gene fusion, particularly the frameshift fusion, have better immunogenicity than the </a:t>
            </a:r>
            <a:r>
              <a:rPr lang="en-US" dirty="0" err="1"/>
              <a:t>SNVand</a:t>
            </a:r>
            <a:r>
              <a:rPr lang="en-US" dirty="0"/>
              <a:t> INDEL-neoantigens, which were included in numerous clinical trials.</a:t>
            </a:r>
            <a:endParaRPr lang="en-IN" dirty="0"/>
          </a:p>
        </p:txBody>
      </p:sp>
    </p:spTree>
    <p:extLst>
      <p:ext uri="{BB962C8B-B14F-4D97-AF65-F5344CB8AC3E}">
        <p14:creationId xmlns:p14="http://schemas.microsoft.com/office/powerpoint/2010/main" val="727500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72B4A1-0130-3B88-D7AA-125C3FBEEE74}"/>
              </a:ext>
            </a:extLst>
          </p:cNvPr>
          <p:cNvPicPr>
            <a:picLocks noChangeAspect="1"/>
          </p:cNvPicPr>
          <p:nvPr/>
        </p:nvPicPr>
        <p:blipFill>
          <a:blip r:embed="rId2"/>
          <a:stretch>
            <a:fillRect/>
          </a:stretch>
        </p:blipFill>
        <p:spPr>
          <a:xfrm>
            <a:off x="0" y="252046"/>
            <a:ext cx="12192000" cy="6353908"/>
          </a:xfrm>
          <a:prstGeom prst="rect">
            <a:avLst/>
          </a:prstGeom>
        </p:spPr>
      </p:pic>
    </p:spTree>
    <p:extLst>
      <p:ext uri="{BB962C8B-B14F-4D97-AF65-F5344CB8AC3E}">
        <p14:creationId xmlns:p14="http://schemas.microsoft.com/office/powerpoint/2010/main" val="1090474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BDEFE-D0C2-34EF-62ED-664904275017}"/>
              </a:ext>
            </a:extLst>
          </p:cNvPr>
          <p:cNvSpPr txBox="1"/>
          <p:nvPr/>
        </p:nvSpPr>
        <p:spPr>
          <a:xfrm>
            <a:off x="87197" y="11734"/>
            <a:ext cx="10433115" cy="369332"/>
          </a:xfrm>
          <a:prstGeom prst="rect">
            <a:avLst/>
          </a:prstGeom>
          <a:noFill/>
        </p:spPr>
        <p:txBody>
          <a:bodyPr wrap="square">
            <a:spAutoFit/>
          </a:bodyPr>
          <a:lstStyle/>
          <a:p>
            <a:r>
              <a:rPr lang="en-IN" b="1" dirty="0"/>
              <a:t>IDENTIFICATION, PREDICTION, AND VALIDATION OF IMMUNOGENIC NEOANTIGENS</a:t>
            </a:r>
          </a:p>
        </p:txBody>
      </p:sp>
      <p:sp>
        <p:nvSpPr>
          <p:cNvPr id="7" name="TextBox 6">
            <a:extLst>
              <a:ext uri="{FF2B5EF4-FFF2-40B4-BE49-F238E27FC236}">
                <a16:creationId xmlns:a16="http://schemas.microsoft.com/office/drawing/2014/main" id="{BD74B95D-D457-4045-63CD-67B3CDB330CE}"/>
              </a:ext>
            </a:extLst>
          </p:cNvPr>
          <p:cNvSpPr txBox="1"/>
          <p:nvPr/>
        </p:nvSpPr>
        <p:spPr>
          <a:xfrm>
            <a:off x="294587" y="521625"/>
            <a:ext cx="10433115" cy="1200329"/>
          </a:xfrm>
          <a:prstGeom prst="rect">
            <a:avLst/>
          </a:prstGeom>
          <a:noFill/>
        </p:spPr>
        <p:txBody>
          <a:bodyPr wrap="square">
            <a:spAutoFit/>
          </a:bodyPr>
          <a:lstStyle/>
          <a:p>
            <a:pPr marL="285750" indent="-285750">
              <a:buFont typeface="Arial" panose="020B0604020202020204" pitchFamily="34" charset="0"/>
              <a:buChar char="•"/>
            </a:pPr>
            <a:r>
              <a:rPr lang="en-US" dirty="0"/>
              <a:t>Neoantigens may now be thoroughly screened across the entire cancer spectrum thanks to the convergence of whole-exome sequencing (WES), RNA-seq, and proteomic data from TCGA </a:t>
            </a:r>
            <a:r>
              <a:rPr lang="en-US" dirty="0">
                <a:sym typeface="Wingdings" panose="05000000000000000000" pitchFamily="2" charset="2"/>
              </a:rPr>
              <a:t> </a:t>
            </a:r>
            <a:r>
              <a:rPr lang="en-US" dirty="0"/>
              <a:t>tumor types, tumor lesions, and patients, customized immune treatments necessitate the detection and prediction of neoantigens based on distinct patient and tumor characteristics</a:t>
            </a:r>
            <a:endParaRPr lang="en-IN" dirty="0"/>
          </a:p>
        </p:txBody>
      </p:sp>
      <p:sp>
        <p:nvSpPr>
          <p:cNvPr id="9" name="TextBox 8">
            <a:extLst>
              <a:ext uri="{FF2B5EF4-FFF2-40B4-BE49-F238E27FC236}">
                <a16:creationId xmlns:a16="http://schemas.microsoft.com/office/drawing/2014/main" id="{C06053D6-B184-DAC1-C28F-892E9C5070E9}"/>
              </a:ext>
            </a:extLst>
          </p:cNvPr>
          <p:cNvSpPr txBox="1"/>
          <p:nvPr/>
        </p:nvSpPr>
        <p:spPr>
          <a:xfrm>
            <a:off x="567965" y="1951672"/>
            <a:ext cx="10678211" cy="923330"/>
          </a:xfrm>
          <a:prstGeom prst="rect">
            <a:avLst/>
          </a:prstGeom>
          <a:noFill/>
        </p:spPr>
        <p:txBody>
          <a:bodyPr wrap="square">
            <a:spAutoFit/>
          </a:bodyPr>
          <a:lstStyle/>
          <a:p>
            <a:pPr marL="285750" indent="-285750">
              <a:buFont typeface="Arial" panose="020B0604020202020204" pitchFamily="34" charset="0"/>
              <a:buChar char="•"/>
            </a:pPr>
            <a:r>
              <a:rPr lang="en-US" b="1" dirty="0"/>
              <a:t>Two</a:t>
            </a:r>
            <a:r>
              <a:rPr lang="en-US" dirty="0"/>
              <a:t> main strategies for identifying neoantigen epitopes are developed: the immunogenomic approach can create virtual peptidomes by in silico methods based on </a:t>
            </a:r>
            <a:r>
              <a:rPr lang="en-US" b="1" dirty="0"/>
              <a:t>NGS</a:t>
            </a:r>
            <a:r>
              <a:rPr lang="en-US" dirty="0"/>
              <a:t>, and the </a:t>
            </a:r>
            <a:r>
              <a:rPr lang="en-US" dirty="0" err="1"/>
              <a:t>immunopeptidomic</a:t>
            </a:r>
            <a:r>
              <a:rPr lang="en-US" dirty="0"/>
              <a:t> strategy use </a:t>
            </a:r>
            <a:r>
              <a:rPr lang="en-US" b="1" dirty="0"/>
              <a:t>MS</a:t>
            </a:r>
            <a:r>
              <a:rPr lang="en-US" dirty="0"/>
              <a:t> to analyze the MHC loaded peptides.</a:t>
            </a:r>
            <a:endParaRPr lang="en-IN" dirty="0"/>
          </a:p>
        </p:txBody>
      </p:sp>
      <p:sp>
        <p:nvSpPr>
          <p:cNvPr id="12" name="TextBox 11">
            <a:extLst>
              <a:ext uri="{FF2B5EF4-FFF2-40B4-BE49-F238E27FC236}">
                <a16:creationId xmlns:a16="http://schemas.microsoft.com/office/drawing/2014/main" id="{E20B8959-2AE7-428A-79D2-B9FBD2D8E721}"/>
              </a:ext>
            </a:extLst>
          </p:cNvPr>
          <p:cNvSpPr txBox="1"/>
          <p:nvPr/>
        </p:nvSpPr>
        <p:spPr>
          <a:xfrm>
            <a:off x="87197" y="3521734"/>
            <a:ext cx="11632676" cy="2031325"/>
          </a:xfrm>
          <a:prstGeom prst="rect">
            <a:avLst/>
          </a:prstGeom>
          <a:noFill/>
        </p:spPr>
        <p:txBody>
          <a:bodyPr wrap="square">
            <a:spAutoFit/>
          </a:bodyPr>
          <a:lstStyle/>
          <a:p>
            <a:pPr marL="285750" indent="-285750">
              <a:buFont typeface="Arial" panose="020B0604020202020204" pitchFamily="34" charset="0"/>
              <a:buChar char="•"/>
            </a:pPr>
            <a:r>
              <a:rPr lang="en-US" dirty="0"/>
              <a:t>the initial stage in the process of detecting possible neoantigens from NGS data is mapping tumor-specific genetic abnormalities using WES of the tumor and normal DNA. RNA-seq data may be combined with WES to determine whether a mutant gene is expressed in the tumor. In addition, more hidden biological information, such as information about copy number changes, microbial contamination, transposable elements, cell type, and the existence of neoantigens, can be found in RNA-seq.</a:t>
            </a:r>
          </a:p>
          <a:p>
            <a:pPr marL="285750" indent="-285750">
              <a:buFont typeface="Arial" panose="020B0604020202020204" pitchFamily="34" charset="0"/>
              <a:buChar char="•"/>
            </a:pPr>
            <a:r>
              <a:rPr lang="en-IN" dirty="0"/>
              <a:t>neoantigens arising from aberrant DNA sequence or RNA expression, MS-based proteomics provide the "gold standard" for neoantigen detection at the protein level, which cannot be discovered from DNA and RNA studies.</a:t>
            </a:r>
          </a:p>
        </p:txBody>
      </p:sp>
      <p:sp>
        <p:nvSpPr>
          <p:cNvPr id="13" name="TextBox 12">
            <a:extLst>
              <a:ext uri="{FF2B5EF4-FFF2-40B4-BE49-F238E27FC236}">
                <a16:creationId xmlns:a16="http://schemas.microsoft.com/office/drawing/2014/main" id="{5826A248-2EF3-2C94-68FE-11730428341E}"/>
              </a:ext>
            </a:extLst>
          </p:cNvPr>
          <p:cNvSpPr txBox="1"/>
          <p:nvPr/>
        </p:nvSpPr>
        <p:spPr>
          <a:xfrm>
            <a:off x="87197" y="3025955"/>
            <a:ext cx="6094428" cy="369332"/>
          </a:xfrm>
          <a:prstGeom prst="rect">
            <a:avLst/>
          </a:prstGeom>
          <a:noFill/>
        </p:spPr>
        <p:txBody>
          <a:bodyPr wrap="square">
            <a:spAutoFit/>
          </a:bodyPr>
          <a:lstStyle/>
          <a:p>
            <a:r>
              <a:rPr lang="en-IN" b="1" dirty="0"/>
              <a:t>Identification of somatic mutations</a:t>
            </a:r>
          </a:p>
        </p:txBody>
      </p:sp>
    </p:spTree>
    <p:extLst>
      <p:ext uri="{BB962C8B-B14F-4D97-AF65-F5344CB8AC3E}">
        <p14:creationId xmlns:p14="http://schemas.microsoft.com/office/powerpoint/2010/main" val="530723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BDEFE-D0C2-34EF-62ED-664904275017}"/>
              </a:ext>
            </a:extLst>
          </p:cNvPr>
          <p:cNvSpPr txBox="1"/>
          <p:nvPr/>
        </p:nvSpPr>
        <p:spPr>
          <a:xfrm>
            <a:off x="87197" y="11734"/>
            <a:ext cx="10433115" cy="369332"/>
          </a:xfrm>
          <a:prstGeom prst="rect">
            <a:avLst/>
          </a:prstGeom>
          <a:noFill/>
        </p:spPr>
        <p:txBody>
          <a:bodyPr wrap="square">
            <a:spAutoFit/>
          </a:bodyPr>
          <a:lstStyle/>
          <a:p>
            <a:r>
              <a:rPr lang="en-IN" b="1" dirty="0"/>
              <a:t>IDENTIFICATION, PREDICTION, AND VALIDATION OF IMMUNOGENIC NEOANTIGENS</a:t>
            </a:r>
          </a:p>
        </p:txBody>
      </p:sp>
      <p:sp>
        <p:nvSpPr>
          <p:cNvPr id="10" name="TextBox 9">
            <a:extLst>
              <a:ext uri="{FF2B5EF4-FFF2-40B4-BE49-F238E27FC236}">
                <a16:creationId xmlns:a16="http://schemas.microsoft.com/office/drawing/2014/main" id="{D8EE29FD-C3A0-DAAA-D4B2-93B62D1E7AB9}"/>
              </a:ext>
            </a:extLst>
          </p:cNvPr>
          <p:cNvSpPr txBox="1"/>
          <p:nvPr/>
        </p:nvSpPr>
        <p:spPr>
          <a:xfrm>
            <a:off x="87197" y="393335"/>
            <a:ext cx="6094428" cy="369332"/>
          </a:xfrm>
          <a:prstGeom prst="rect">
            <a:avLst/>
          </a:prstGeom>
          <a:noFill/>
        </p:spPr>
        <p:txBody>
          <a:bodyPr wrap="square">
            <a:spAutoFit/>
          </a:bodyPr>
          <a:lstStyle/>
          <a:p>
            <a:r>
              <a:rPr lang="en-IN" b="1" dirty="0"/>
              <a:t>In silico neoantigen prediction</a:t>
            </a:r>
          </a:p>
        </p:txBody>
      </p:sp>
      <p:pic>
        <p:nvPicPr>
          <p:cNvPr id="12" name="Picture 11">
            <a:extLst>
              <a:ext uri="{FF2B5EF4-FFF2-40B4-BE49-F238E27FC236}">
                <a16:creationId xmlns:a16="http://schemas.microsoft.com/office/drawing/2014/main" id="{9882DF41-ADD6-59C2-81FD-4D98550822D6}"/>
              </a:ext>
            </a:extLst>
          </p:cNvPr>
          <p:cNvPicPr>
            <a:picLocks noChangeAspect="1"/>
          </p:cNvPicPr>
          <p:nvPr/>
        </p:nvPicPr>
        <p:blipFill>
          <a:blip r:embed="rId2"/>
          <a:stretch>
            <a:fillRect/>
          </a:stretch>
        </p:blipFill>
        <p:spPr>
          <a:xfrm>
            <a:off x="832731" y="762667"/>
            <a:ext cx="9118665" cy="2005151"/>
          </a:xfrm>
          <a:prstGeom prst="rect">
            <a:avLst/>
          </a:prstGeom>
        </p:spPr>
      </p:pic>
      <p:pic>
        <p:nvPicPr>
          <p:cNvPr id="14" name="Picture 13">
            <a:extLst>
              <a:ext uri="{FF2B5EF4-FFF2-40B4-BE49-F238E27FC236}">
                <a16:creationId xmlns:a16="http://schemas.microsoft.com/office/drawing/2014/main" id="{F51F94B9-598E-7C91-AF90-EFA0E9B783D8}"/>
              </a:ext>
            </a:extLst>
          </p:cNvPr>
          <p:cNvPicPr>
            <a:picLocks noChangeAspect="1"/>
          </p:cNvPicPr>
          <p:nvPr/>
        </p:nvPicPr>
        <p:blipFill>
          <a:blip r:embed="rId3"/>
          <a:stretch>
            <a:fillRect/>
          </a:stretch>
        </p:blipFill>
        <p:spPr>
          <a:xfrm>
            <a:off x="466576" y="2767818"/>
            <a:ext cx="10433115" cy="4023227"/>
          </a:xfrm>
          <a:prstGeom prst="rect">
            <a:avLst/>
          </a:prstGeom>
        </p:spPr>
      </p:pic>
    </p:spTree>
    <p:extLst>
      <p:ext uri="{BB962C8B-B14F-4D97-AF65-F5344CB8AC3E}">
        <p14:creationId xmlns:p14="http://schemas.microsoft.com/office/powerpoint/2010/main" val="152261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BDEFE-D0C2-34EF-62ED-664904275017}"/>
              </a:ext>
            </a:extLst>
          </p:cNvPr>
          <p:cNvSpPr txBox="1"/>
          <p:nvPr/>
        </p:nvSpPr>
        <p:spPr>
          <a:xfrm>
            <a:off x="87197" y="11734"/>
            <a:ext cx="10433115" cy="369332"/>
          </a:xfrm>
          <a:prstGeom prst="rect">
            <a:avLst/>
          </a:prstGeom>
          <a:noFill/>
        </p:spPr>
        <p:txBody>
          <a:bodyPr wrap="square">
            <a:spAutoFit/>
          </a:bodyPr>
          <a:lstStyle/>
          <a:p>
            <a:r>
              <a:rPr lang="en-IN" b="1" dirty="0"/>
              <a:t>IDENTIFICATION, PREDICTION, AND VALIDATION OF IMMUNOGENIC NEOANTIGENS</a:t>
            </a:r>
          </a:p>
        </p:txBody>
      </p:sp>
      <p:sp>
        <p:nvSpPr>
          <p:cNvPr id="10" name="TextBox 9">
            <a:extLst>
              <a:ext uri="{FF2B5EF4-FFF2-40B4-BE49-F238E27FC236}">
                <a16:creationId xmlns:a16="http://schemas.microsoft.com/office/drawing/2014/main" id="{D8EE29FD-C3A0-DAAA-D4B2-93B62D1E7AB9}"/>
              </a:ext>
            </a:extLst>
          </p:cNvPr>
          <p:cNvSpPr txBox="1"/>
          <p:nvPr/>
        </p:nvSpPr>
        <p:spPr>
          <a:xfrm>
            <a:off x="87197" y="393335"/>
            <a:ext cx="6094428" cy="369332"/>
          </a:xfrm>
          <a:prstGeom prst="rect">
            <a:avLst/>
          </a:prstGeom>
          <a:noFill/>
        </p:spPr>
        <p:txBody>
          <a:bodyPr wrap="square">
            <a:spAutoFit/>
          </a:bodyPr>
          <a:lstStyle/>
          <a:p>
            <a:r>
              <a:rPr lang="en-IN" b="1" dirty="0"/>
              <a:t>In silico neoantigen prediction</a:t>
            </a:r>
          </a:p>
        </p:txBody>
      </p:sp>
      <p:pic>
        <p:nvPicPr>
          <p:cNvPr id="3" name="Picture 2">
            <a:extLst>
              <a:ext uri="{FF2B5EF4-FFF2-40B4-BE49-F238E27FC236}">
                <a16:creationId xmlns:a16="http://schemas.microsoft.com/office/drawing/2014/main" id="{8B956BB6-6BE6-544A-63F9-AE4EAFE67A45}"/>
              </a:ext>
            </a:extLst>
          </p:cNvPr>
          <p:cNvPicPr>
            <a:picLocks noChangeAspect="1"/>
          </p:cNvPicPr>
          <p:nvPr/>
        </p:nvPicPr>
        <p:blipFill>
          <a:blip r:embed="rId2"/>
          <a:stretch>
            <a:fillRect/>
          </a:stretch>
        </p:blipFill>
        <p:spPr>
          <a:xfrm>
            <a:off x="0" y="962710"/>
            <a:ext cx="12192000" cy="4932580"/>
          </a:xfrm>
          <a:prstGeom prst="rect">
            <a:avLst/>
          </a:prstGeom>
        </p:spPr>
      </p:pic>
    </p:spTree>
    <p:extLst>
      <p:ext uri="{BB962C8B-B14F-4D97-AF65-F5344CB8AC3E}">
        <p14:creationId xmlns:p14="http://schemas.microsoft.com/office/powerpoint/2010/main" val="1617405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BDEFE-D0C2-34EF-62ED-664904275017}"/>
              </a:ext>
            </a:extLst>
          </p:cNvPr>
          <p:cNvSpPr txBox="1"/>
          <p:nvPr/>
        </p:nvSpPr>
        <p:spPr>
          <a:xfrm>
            <a:off x="87197" y="11734"/>
            <a:ext cx="10433115" cy="369332"/>
          </a:xfrm>
          <a:prstGeom prst="rect">
            <a:avLst/>
          </a:prstGeom>
          <a:noFill/>
        </p:spPr>
        <p:txBody>
          <a:bodyPr wrap="square">
            <a:spAutoFit/>
          </a:bodyPr>
          <a:lstStyle/>
          <a:p>
            <a:r>
              <a:rPr lang="en-IN" b="1" dirty="0"/>
              <a:t>IDENTIFICATION, PREDICTION, AND VALIDATION OF IMMUNOGENIC NEOANTIGENS</a:t>
            </a:r>
          </a:p>
        </p:txBody>
      </p:sp>
      <p:sp>
        <p:nvSpPr>
          <p:cNvPr id="10" name="TextBox 9">
            <a:extLst>
              <a:ext uri="{FF2B5EF4-FFF2-40B4-BE49-F238E27FC236}">
                <a16:creationId xmlns:a16="http://schemas.microsoft.com/office/drawing/2014/main" id="{D8EE29FD-C3A0-DAAA-D4B2-93B62D1E7AB9}"/>
              </a:ext>
            </a:extLst>
          </p:cNvPr>
          <p:cNvSpPr txBox="1"/>
          <p:nvPr/>
        </p:nvSpPr>
        <p:spPr>
          <a:xfrm>
            <a:off x="87196" y="393335"/>
            <a:ext cx="8981389" cy="369332"/>
          </a:xfrm>
          <a:prstGeom prst="rect">
            <a:avLst/>
          </a:prstGeom>
          <a:noFill/>
        </p:spPr>
        <p:txBody>
          <a:bodyPr wrap="square">
            <a:spAutoFit/>
          </a:bodyPr>
          <a:lstStyle/>
          <a:p>
            <a:r>
              <a:rPr lang="en-US" b="1" dirty="0"/>
              <a:t>Evaluation and validation of candidate neoantigens’ immunogenicity</a:t>
            </a:r>
            <a:endParaRPr lang="en-IN" b="1" dirty="0"/>
          </a:p>
        </p:txBody>
      </p:sp>
      <p:sp>
        <p:nvSpPr>
          <p:cNvPr id="4" name="TextBox 3">
            <a:extLst>
              <a:ext uri="{FF2B5EF4-FFF2-40B4-BE49-F238E27FC236}">
                <a16:creationId xmlns:a16="http://schemas.microsoft.com/office/drawing/2014/main" id="{05FA648C-3562-8B0E-21AB-91FED7ABB1FB}"/>
              </a:ext>
            </a:extLst>
          </p:cNvPr>
          <p:cNvSpPr txBox="1"/>
          <p:nvPr/>
        </p:nvSpPr>
        <p:spPr>
          <a:xfrm>
            <a:off x="87196" y="774936"/>
            <a:ext cx="12104804" cy="2308324"/>
          </a:xfrm>
          <a:prstGeom prst="rect">
            <a:avLst/>
          </a:prstGeom>
          <a:noFill/>
        </p:spPr>
        <p:txBody>
          <a:bodyPr wrap="square">
            <a:spAutoFit/>
          </a:bodyPr>
          <a:lstStyle/>
          <a:p>
            <a:pPr marL="285750" indent="-285750">
              <a:buFont typeface="Arial" panose="020B0604020202020204" pitchFamily="34" charset="0"/>
              <a:buChar char="•"/>
            </a:pPr>
            <a:r>
              <a:rPr lang="en-US" dirty="0"/>
              <a:t>immunogenic neoantigen must satisfy two or more requirements, the main bottlenecks are appropriate MHC molecule presentation and effective TCR recognition</a:t>
            </a:r>
          </a:p>
          <a:p>
            <a:pPr marL="285750" indent="-285750">
              <a:buFont typeface="Arial" panose="020B0604020202020204" pitchFamily="34" charset="0"/>
              <a:buChar char="•"/>
            </a:pPr>
            <a:r>
              <a:rPr lang="en-US" dirty="0"/>
              <a:t>crucial to take the TCR recognition of </a:t>
            </a:r>
            <a:r>
              <a:rPr lang="en-US" dirty="0" err="1"/>
              <a:t>pMHC</a:t>
            </a:r>
            <a:r>
              <a:rPr lang="en-US" dirty="0"/>
              <a:t> complexes into account.</a:t>
            </a:r>
          </a:p>
          <a:p>
            <a:pPr marL="285750" indent="-285750">
              <a:buFont typeface="Arial" panose="020B0604020202020204" pitchFamily="34" charset="0"/>
              <a:buChar char="•"/>
            </a:pPr>
            <a:r>
              <a:rPr lang="en-US" dirty="0"/>
              <a:t>most used method is </a:t>
            </a:r>
            <a:r>
              <a:rPr lang="en-US" dirty="0" err="1"/>
              <a:t>NetCTL</a:t>
            </a:r>
            <a:r>
              <a:rPr lang="en-US" dirty="0"/>
              <a:t>/</a:t>
            </a:r>
            <a:r>
              <a:rPr lang="en-US" dirty="0" err="1"/>
              <a:t>NetCTLpan</a:t>
            </a:r>
            <a:r>
              <a:rPr lang="en-US" dirty="0"/>
              <a:t>, which generates a composite score rather than predicting T cell binding directly by combining MHC binding, C-terminal cleavage affinity and TAP transport.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Integrating single-cell RNA sequencing (</a:t>
            </a:r>
            <a:r>
              <a:rPr lang="en-US" dirty="0" err="1"/>
              <a:t>scRNA</a:t>
            </a:r>
            <a:r>
              <a:rPr lang="en-US" dirty="0"/>
              <a:t>-seq) with TCR sequencing of responsive cell groups may be used to boost the sensitivity of detection.</a:t>
            </a:r>
            <a:endParaRPr lang="en-IN" dirty="0"/>
          </a:p>
        </p:txBody>
      </p:sp>
    </p:spTree>
    <p:extLst>
      <p:ext uri="{BB962C8B-B14F-4D97-AF65-F5344CB8AC3E}">
        <p14:creationId xmlns:p14="http://schemas.microsoft.com/office/powerpoint/2010/main" val="2779629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BD077D-8916-B517-3C01-20DD59C80ED8}"/>
              </a:ext>
            </a:extLst>
          </p:cNvPr>
          <p:cNvSpPr txBox="1"/>
          <p:nvPr/>
        </p:nvSpPr>
        <p:spPr>
          <a:xfrm>
            <a:off x="96625" y="69857"/>
            <a:ext cx="6094428" cy="369332"/>
          </a:xfrm>
          <a:prstGeom prst="rect">
            <a:avLst/>
          </a:prstGeom>
          <a:noFill/>
        </p:spPr>
        <p:txBody>
          <a:bodyPr wrap="square">
            <a:spAutoFit/>
          </a:bodyPr>
          <a:lstStyle/>
          <a:p>
            <a:r>
              <a:rPr lang="en-IN" b="1" dirty="0"/>
              <a:t>NEOANTIGENS-BASED THERAPEUTIC STRATEGIES</a:t>
            </a:r>
          </a:p>
        </p:txBody>
      </p:sp>
      <p:pic>
        <p:nvPicPr>
          <p:cNvPr id="7" name="Picture 6">
            <a:extLst>
              <a:ext uri="{FF2B5EF4-FFF2-40B4-BE49-F238E27FC236}">
                <a16:creationId xmlns:a16="http://schemas.microsoft.com/office/drawing/2014/main" id="{D5FE278A-CB12-8481-B4BF-3F7575A1FBA7}"/>
              </a:ext>
            </a:extLst>
          </p:cNvPr>
          <p:cNvPicPr>
            <a:picLocks noChangeAspect="1"/>
          </p:cNvPicPr>
          <p:nvPr/>
        </p:nvPicPr>
        <p:blipFill>
          <a:blip r:embed="rId2"/>
          <a:stretch>
            <a:fillRect/>
          </a:stretch>
        </p:blipFill>
        <p:spPr>
          <a:xfrm>
            <a:off x="213358" y="757018"/>
            <a:ext cx="4631018" cy="3670511"/>
          </a:xfrm>
          <a:prstGeom prst="rect">
            <a:avLst/>
          </a:prstGeom>
        </p:spPr>
      </p:pic>
      <p:pic>
        <p:nvPicPr>
          <p:cNvPr id="9" name="Picture 8">
            <a:extLst>
              <a:ext uri="{FF2B5EF4-FFF2-40B4-BE49-F238E27FC236}">
                <a16:creationId xmlns:a16="http://schemas.microsoft.com/office/drawing/2014/main" id="{F19ACD1A-8F4B-38DD-400E-14B143D0A10C}"/>
              </a:ext>
            </a:extLst>
          </p:cNvPr>
          <p:cNvPicPr>
            <a:picLocks noChangeAspect="1"/>
          </p:cNvPicPr>
          <p:nvPr/>
        </p:nvPicPr>
        <p:blipFill>
          <a:blip r:embed="rId3"/>
          <a:stretch>
            <a:fillRect/>
          </a:stretch>
        </p:blipFill>
        <p:spPr>
          <a:xfrm>
            <a:off x="5045700" y="883601"/>
            <a:ext cx="6932942" cy="3157937"/>
          </a:xfrm>
          <a:prstGeom prst="rect">
            <a:avLst/>
          </a:prstGeom>
        </p:spPr>
      </p:pic>
    </p:spTree>
    <p:extLst>
      <p:ext uri="{BB962C8B-B14F-4D97-AF65-F5344CB8AC3E}">
        <p14:creationId xmlns:p14="http://schemas.microsoft.com/office/powerpoint/2010/main" val="2570922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BD077D-8916-B517-3C01-20DD59C80ED8}"/>
              </a:ext>
            </a:extLst>
          </p:cNvPr>
          <p:cNvSpPr txBox="1"/>
          <p:nvPr/>
        </p:nvSpPr>
        <p:spPr>
          <a:xfrm>
            <a:off x="96625" y="69857"/>
            <a:ext cx="6094428" cy="369332"/>
          </a:xfrm>
          <a:prstGeom prst="rect">
            <a:avLst/>
          </a:prstGeom>
          <a:noFill/>
        </p:spPr>
        <p:txBody>
          <a:bodyPr wrap="square">
            <a:spAutoFit/>
          </a:bodyPr>
          <a:lstStyle/>
          <a:p>
            <a:r>
              <a:rPr lang="en-IN" b="1" dirty="0"/>
              <a:t>NEOANTIGENS-BASED THERAPEUTIC STRATEGIES</a:t>
            </a:r>
          </a:p>
        </p:txBody>
      </p:sp>
      <p:pic>
        <p:nvPicPr>
          <p:cNvPr id="3" name="Picture 2">
            <a:extLst>
              <a:ext uri="{FF2B5EF4-FFF2-40B4-BE49-F238E27FC236}">
                <a16:creationId xmlns:a16="http://schemas.microsoft.com/office/drawing/2014/main" id="{11129D38-D10D-CEF4-106F-6E363603D687}"/>
              </a:ext>
            </a:extLst>
          </p:cNvPr>
          <p:cNvPicPr>
            <a:picLocks noChangeAspect="1"/>
          </p:cNvPicPr>
          <p:nvPr/>
        </p:nvPicPr>
        <p:blipFill>
          <a:blip r:embed="rId2"/>
          <a:stretch>
            <a:fillRect/>
          </a:stretch>
        </p:blipFill>
        <p:spPr>
          <a:xfrm>
            <a:off x="1379444" y="439189"/>
            <a:ext cx="8280121" cy="5059705"/>
          </a:xfrm>
          <a:prstGeom prst="rect">
            <a:avLst/>
          </a:prstGeom>
        </p:spPr>
      </p:pic>
      <p:sp>
        <p:nvSpPr>
          <p:cNvPr id="6" name="TextBox 5">
            <a:extLst>
              <a:ext uri="{FF2B5EF4-FFF2-40B4-BE49-F238E27FC236}">
                <a16:creationId xmlns:a16="http://schemas.microsoft.com/office/drawing/2014/main" id="{8329D2EF-F82E-67F8-C9C8-81AC02FA69B4}"/>
              </a:ext>
            </a:extLst>
          </p:cNvPr>
          <p:cNvSpPr txBox="1"/>
          <p:nvPr/>
        </p:nvSpPr>
        <p:spPr>
          <a:xfrm>
            <a:off x="157113" y="5657671"/>
            <a:ext cx="11877773" cy="1200329"/>
          </a:xfrm>
          <a:prstGeom prst="rect">
            <a:avLst/>
          </a:prstGeom>
          <a:noFill/>
        </p:spPr>
        <p:txBody>
          <a:bodyPr wrap="square">
            <a:spAutoFit/>
          </a:bodyPr>
          <a:lstStyle/>
          <a:p>
            <a:r>
              <a:rPr lang="en-US" sz="1200" b="1" dirty="0"/>
              <a:t>Schematic illustration of neoantigen-based cancer immunotherapy production</a:t>
            </a:r>
            <a:r>
              <a:rPr lang="en-US" sz="1200" dirty="0"/>
              <a:t>. The individualized neoantigens are identified using blood cells and tumor tissues from patient. These patient-specific neoantigens are used to develop immunotherapies, such as cancer vaccines and ACTs. Cancer vaccines in the form of peptides, DNA or mRNA, and dendritic cells are generated and administered to the same patient. For ACTs, T cells are extracted from the peripheral blood or tumor tissues of a patient and then induced to proliferate by cytokines, monoclonal antibodies against CD3 and CD28, and other reagents. The development of neoantigen-specific T lymphocytes with neoantigen-specific targeting requires co-culturing T cells with primed APCs and genetic engineering of immune cells with TCRs or CARs. After sufficient T cell expansion, T cell products are injected into lymphodepleted patients with the hope of eliciting an immune response that attacks the tumors</a:t>
            </a:r>
            <a:endParaRPr lang="en-IN" sz="1200" dirty="0"/>
          </a:p>
        </p:txBody>
      </p:sp>
    </p:spTree>
    <p:extLst>
      <p:ext uri="{BB962C8B-B14F-4D97-AF65-F5344CB8AC3E}">
        <p14:creationId xmlns:p14="http://schemas.microsoft.com/office/powerpoint/2010/main" val="1927467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1D5F3C-DE41-784C-14EA-953CD20B3383}"/>
              </a:ext>
            </a:extLst>
          </p:cNvPr>
          <p:cNvSpPr txBox="1"/>
          <p:nvPr/>
        </p:nvSpPr>
        <p:spPr>
          <a:xfrm>
            <a:off x="-1" y="0"/>
            <a:ext cx="10284643" cy="369332"/>
          </a:xfrm>
          <a:prstGeom prst="rect">
            <a:avLst/>
          </a:prstGeom>
          <a:noFill/>
        </p:spPr>
        <p:txBody>
          <a:bodyPr wrap="square">
            <a:spAutoFit/>
          </a:bodyPr>
          <a:lstStyle/>
          <a:p>
            <a:r>
              <a:rPr lang="en-US" b="1" dirty="0"/>
              <a:t>CHALLENGES AND OPPORTUNITIES FOR CLINICAL APPLICATION</a:t>
            </a:r>
            <a:endParaRPr lang="en-IN" b="1" dirty="0"/>
          </a:p>
        </p:txBody>
      </p:sp>
      <p:sp>
        <p:nvSpPr>
          <p:cNvPr id="7" name="TextBox 6">
            <a:extLst>
              <a:ext uri="{FF2B5EF4-FFF2-40B4-BE49-F238E27FC236}">
                <a16:creationId xmlns:a16="http://schemas.microsoft.com/office/drawing/2014/main" id="{334EBA32-2DB7-7D81-DB66-CF4211C167D9}"/>
              </a:ext>
            </a:extLst>
          </p:cNvPr>
          <p:cNvSpPr txBox="1"/>
          <p:nvPr/>
        </p:nvSpPr>
        <p:spPr>
          <a:xfrm>
            <a:off x="0" y="479923"/>
            <a:ext cx="6117996" cy="369332"/>
          </a:xfrm>
          <a:prstGeom prst="rect">
            <a:avLst/>
          </a:prstGeom>
          <a:noFill/>
        </p:spPr>
        <p:txBody>
          <a:bodyPr wrap="square">
            <a:spAutoFit/>
          </a:bodyPr>
          <a:lstStyle/>
          <a:p>
            <a:r>
              <a:rPr lang="en-US" dirty="0"/>
              <a:t>1. Limited accuracy of neoantigen prediction</a:t>
            </a:r>
            <a:endParaRPr lang="en-IN" dirty="0"/>
          </a:p>
        </p:txBody>
      </p:sp>
      <p:sp>
        <p:nvSpPr>
          <p:cNvPr id="9" name="TextBox 8">
            <a:extLst>
              <a:ext uri="{FF2B5EF4-FFF2-40B4-BE49-F238E27FC236}">
                <a16:creationId xmlns:a16="http://schemas.microsoft.com/office/drawing/2014/main" id="{1BD208BF-3A8D-25E5-C723-8EA32766C573}"/>
              </a:ext>
            </a:extLst>
          </p:cNvPr>
          <p:cNvSpPr txBox="1"/>
          <p:nvPr/>
        </p:nvSpPr>
        <p:spPr>
          <a:xfrm>
            <a:off x="-1" y="849255"/>
            <a:ext cx="12113443" cy="646331"/>
          </a:xfrm>
          <a:prstGeom prst="rect">
            <a:avLst/>
          </a:prstGeom>
          <a:noFill/>
        </p:spPr>
        <p:txBody>
          <a:bodyPr wrap="square">
            <a:spAutoFit/>
          </a:bodyPr>
          <a:lstStyle/>
          <a:p>
            <a:r>
              <a:rPr lang="en-IN" dirty="0"/>
              <a:t>2. Escape from immunological surveillance: </a:t>
            </a:r>
            <a:r>
              <a:rPr lang="en-US" dirty="0"/>
              <a:t>loss of neoantigens, modification of antigen peptide presentation, and immunosuppressive TME</a:t>
            </a:r>
            <a:endParaRPr lang="en-IN" dirty="0"/>
          </a:p>
        </p:txBody>
      </p:sp>
      <p:sp>
        <p:nvSpPr>
          <p:cNvPr id="11" name="TextBox 10">
            <a:extLst>
              <a:ext uri="{FF2B5EF4-FFF2-40B4-BE49-F238E27FC236}">
                <a16:creationId xmlns:a16="http://schemas.microsoft.com/office/drawing/2014/main" id="{DC812E53-D215-7108-AC9F-D4D92A0B0D5D}"/>
              </a:ext>
            </a:extLst>
          </p:cNvPr>
          <p:cNvSpPr txBox="1"/>
          <p:nvPr/>
        </p:nvSpPr>
        <p:spPr>
          <a:xfrm>
            <a:off x="-2" y="1495586"/>
            <a:ext cx="12009750" cy="369332"/>
          </a:xfrm>
          <a:prstGeom prst="rect">
            <a:avLst/>
          </a:prstGeom>
          <a:noFill/>
        </p:spPr>
        <p:txBody>
          <a:bodyPr wrap="square">
            <a:spAutoFit/>
          </a:bodyPr>
          <a:lstStyle/>
          <a:p>
            <a:r>
              <a:rPr lang="en-US" dirty="0"/>
              <a:t>3. Loss of neoantigens:  The loss of tumor-specific neoantigens may be a significant immune escape strategy for tumors</a:t>
            </a:r>
            <a:endParaRPr lang="en-IN" dirty="0"/>
          </a:p>
        </p:txBody>
      </p:sp>
      <p:sp>
        <p:nvSpPr>
          <p:cNvPr id="13" name="TextBox 12">
            <a:extLst>
              <a:ext uri="{FF2B5EF4-FFF2-40B4-BE49-F238E27FC236}">
                <a16:creationId xmlns:a16="http://schemas.microsoft.com/office/drawing/2014/main" id="{C119A60F-2F77-502C-0CC4-D5A4E7231790}"/>
              </a:ext>
            </a:extLst>
          </p:cNvPr>
          <p:cNvSpPr txBox="1"/>
          <p:nvPr/>
        </p:nvSpPr>
        <p:spPr>
          <a:xfrm>
            <a:off x="0" y="1901781"/>
            <a:ext cx="11491274" cy="646331"/>
          </a:xfrm>
          <a:prstGeom prst="rect">
            <a:avLst/>
          </a:prstGeom>
          <a:noFill/>
        </p:spPr>
        <p:txBody>
          <a:bodyPr wrap="square">
            <a:spAutoFit/>
          </a:bodyPr>
          <a:lstStyle/>
          <a:p>
            <a:r>
              <a:rPr lang="en-US" dirty="0"/>
              <a:t>4. Disrupted presentation of neoantigen peptides: Tumors may evolve mutations that change not just neoantigen expression but also HLA heterozygosity and MHC stability in response to anti-tumor immune pressure. </a:t>
            </a:r>
            <a:endParaRPr lang="en-IN" dirty="0"/>
          </a:p>
        </p:txBody>
      </p:sp>
      <p:sp>
        <p:nvSpPr>
          <p:cNvPr id="15" name="TextBox 14">
            <a:extLst>
              <a:ext uri="{FF2B5EF4-FFF2-40B4-BE49-F238E27FC236}">
                <a16:creationId xmlns:a16="http://schemas.microsoft.com/office/drawing/2014/main" id="{5C28E51C-9877-F391-BA7F-98C3E9024024}"/>
              </a:ext>
            </a:extLst>
          </p:cNvPr>
          <p:cNvSpPr txBox="1"/>
          <p:nvPr/>
        </p:nvSpPr>
        <p:spPr>
          <a:xfrm>
            <a:off x="-21997" y="2584975"/>
            <a:ext cx="11645245" cy="1200329"/>
          </a:xfrm>
          <a:prstGeom prst="rect">
            <a:avLst/>
          </a:prstGeom>
          <a:noFill/>
        </p:spPr>
        <p:txBody>
          <a:bodyPr wrap="square">
            <a:spAutoFit/>
          </a:bodyPr>
          <a:lstStyle/>
          <a:p>
            <a:r>
              <a:rPr lang="en-IN" dirty="0"/>
              <a:t>5. Immunosuppressive TME: </a:t>
            </a:r>
            <a:r>
              <a:rPr lang="en-US" dirty="0"/>
              <a:t>recognition of neoantigens and activation of T cells can also be compromised by immunosuppressive TME processes, including the suppression of immunological checkpoints, the immunosuppressive effects of various TME cells, and the release of ions or proteins from within tumor cells following necrosis</a:t>
            </a:r>
            <a:r>
              <a:rPr lang="en-US" dirty="0">
                <a:highlight>
                  <a:srgbClr val="FFFF00"/>
                </a:highlight>
              </a:rPr>
              <a:t>. ICBs are combined with neoantigen vaccines to prevent immune escape</a:t>
            </a:r>
            <a:endParaRPr lang="en-IN" dirty="0">
              <a:highlight>
                <a:srgbClr val="FFFF00"/>
              </a:highlight>
            </a:endParaRPr>
          </a:p>
        </p:txBody>
      </p:sp>
      <p:sp>
        <p:nvSpPr>
          <p:cNvPr id="17" name="TextBox 16">
            <a:extLst>
              <a:ext uri="{FF2B5EF4-FFF2-40B4-BE49-F238E27FC236}">
                <a16:creationId xmlns:a16="http://schemas.microsoft.com/office/drawing/2014/main" id="{4508BDDE-6087-903A-AB5A-468CE2270821}"/>
              </a:ext>
            </a:extLst>
          </p:cNvPr>
          <p:cNvSpPr txBox="1"/>
          <p:nvPr/>
        </p:nvSpPr>
        <p:spPr>
          <a:xfrm>
            <a:off x="0" y="3810156"/>
            <a:ext cx="6132136" cy="369332"/>
          </a:xfrm>
          <a:prstGeom prst="rect">
            <a:avLst/>
          </a:prstGeom>
          <a:noFill/>
        </p:spPr>
        <p:txBody>
          <a:bodyPr wrap="square">
            <a:spAutoFit/>
          </a:bodyPr>
          <a:lstStyle/>
          <a:p>
            <a:r>
              <a:rPr lang="en-IN" dirty="0"/>
              <a:t>6. Insufficient production of neoantigen-specific T cells</a:t>
            </a:r>
          </a:p>
        </p:txBody>
      </p:sp>
      <p:sp>
        <p:nvSpPr>
          <p:cNvPr id="19" name="TextBox 18">
            <a:extLst>
              <a:ext uri="{FF2B5EF4-FFF2-40B4-BE49-F238E27FC236}">
                <a16:creationId xmlns:a16="http://schemas.microsoft.com/office/drawing/2014/main" id="{AEA3BDEB-78ED-0245-FC7E-724B9E6ABC79}"/>
              </a:ext>
            </a:extLst>
          </p:cNvPr>
          <p:cNvSpPr txBox="1"/>
          <p:nvPr/>
        </p:nvSpPr>
        <p:spPr>
          <a:xfrm>
            <a:off x="-14140" y="4179488"/>
            <a:ext cx="6132136" cy="369332"/>
          </a:xfrm>
          <a:prstGeom prst="rect">
            <a:avLst/>
          </a:prstGeom>
          <a:noFill/>
        </p:spPr>
        <p:txBody>
          <a:bodyPr wrap="square">
            <a:spAutoFit/>
          </a:bodyPr>
          <a:lstStyle/>
          <a:p>
            <a:r>
              <a:rPr lang="en-US" dirty="0"/>
              <a:t>7.Limited neoantigen-reactive T cell repertoire</a:t>
            </a:r>
            <a:endParaRPr lang="en-IN" dirty="0"/>
          </a:p>
        </p:txBody>
      </p:sp>
      <p:sp>
        <p:nvSpPr>
          <p:cNvPr id="21" name="TextBox 20">
            <a:extLst>
              <a:ext uri="{FF2B5EF4-FFF2-40B4-BE49-F238E27FC236}">
                <a16:creationId xmlns:a16="http://schemas.microsoft.com/office/drawing/2014/main" id="{23B320BB-5EFF-5EE1-6FF1-31B9E1EDF9F1}"/>
              </a:ext>
            </a:extLst>
          </p:cNvPr>
          <p:cNvSpPr txBox="1"/>
          <p:nvPr/>
        </p:nvSpPr>
        <p:spPr>
          <a:xfrm>
            <a:off x="-2" y="4505361"/>
            <a:ext cx="10178591" cy="369332"/>
          </a:xfrm>
          <a:prstGeom prst="rect">
            <a:avLst/>
          </a:prstGeom>
          <a:noFill/>
        </p:spPr>
        <p:txBody>
          <a:bodyPr wrap="square">
            <a:spAutoFit/>
          </a:bodyPr>
          <a:lstStyle/>
          <a:p>
            <a:r>
              <a:rPr lang="en-US" dirty="0"/>
              <a:t>8. Determination and monitoring of neoantigen-specific T cell responses</a:t>
            </a:r>
            <a:endParaRPr lang="en-IN" dirty="0"/>
          </a:p>
        </p:txBody>
      </p:sp>
    </p:spTree>
    <p:extLst>
      <p:ext uri="{BB962C8B-B14F-4D97-AF65-F5344CB8AC3E}">
        <p14:creationId xmlns:p14="http://schemas.microsoft.com/office/powerpoint/2010/main" val="2465337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5CFD31-43EC-41D8-6FD3-531FE5EB2A6C}"/>
              </a:ext>
            </a:extLst>
          </p:cNvPr>
          <p:cNvPicPr>
            <a:picLocks noChangeAspect="1"/>
          </p:cNvPicPr>
          <p:nvPr/>
        </p:nvPicPr>
        <p:blipFill>
          <a:blip r:embed="rId2"/>
          <a:stretch>
            <a:fillRect/>
          </a:stretch>
        </p:blipFill>
        <p:spPr>
          <a:xfrm>
            <a:off x="704850" y="391311"/>
            <a:ext cx="10782300" cy="5476875"/>
          </a:xfrm>
          <a:prstGeom prst="rect">
            <a:avLst/>
          </a:prstGeom>
        </p:spPr>
      </p:pic>
    </p:spTree>
    <p:extLst>
      <p:ext uri="{BB962C8B-B14F-4D97-AF65-F5344CB8AC3E}">
        <p14:creationId xmlns:p14="http://schemas.microsoft.com/office/powerpoint/2010/main" val="1729002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1E1B50-5DF2-B1F1-2ADD-0AE59A23F088}"/>
              </a:ext>
            </a:extLst>
          </p:cNvPr>
          <p:cNvSpPr txBox="1"/>
          <p:nvPr/>
        </p:nvSpPr>
        <p:spPr>
          <a:xfrm>
            <a:off x="0" y="77821"/>
            <a:ext cx="2149627" cy="369332"/>
          </a:xfrm>
          <a:prstGeom prst="rect">
            <a:avLst/>
          </a:prstGeom>
          <a:noFill/>
        </p:spPr>
        <p:txBody>
          <a:bodyPr wrap="none" rtlCol="0">
            <a:spAutoFit/>
          </a:bodyPr>
          <a:lstStyle/>
          <a:p>
            <a:r>
              <a:rPr lang="en-US" b="1" dirty="0"/>
              <a:t>What is neoantigen?</a:t>
            </a:r>
            <a:endParaRPr lang="en-IN" b="1" dirty="0"/>
          </a:p>
        </p:txBody>
      </p:sp>
      <p:sp>
        <p:nvSpPr>
          <p:cNvPr id="6" name="TextBox 5">
            <a:extLst>
              <a:ext uri="{FF2B5EF4-FFF2-40B4-BE49-F238E27FC236}">
                <a16:creationId xmlns:a16="http://schemas.microsoft.com/office/drawing/2014/main" id="{C7A22176-BADF-F01A-A8AB-75F64B1EC0E7}"/>
              </a:ext>
            </a:extLst>
          </p:cNvPr>
          <p:cNvSpPr txBox="1"/>
          <p:nvPr/>
        </p:nvSpPr>
        <p:spPr>
          <a:xfrm>
            <a:off x="0" y="576548"/>
            <a:ext cx="11906054" cy="3416320"/>
          </a:xfrm>
          <a:prstGeom prst="rect">
            <a:avLst/>
          </a:prstGeom>
          <a:noFill/>
        </p:spPr>
        <p:txBody>
          <a:bodyPr wrap="square">
            <a:spAutoFit/>
          </a:bodyPr>
          <a:lstStyle/>
          <a:p>
            <a:pPr marL="285750" indent="-285750">
              <a:buFont typeface="Arial" panose="020B0604020202020204" pitchFamily="34" charset="0"/>
              <a:buChar char="•"/>
            </a:pPr>
            <a:r>
              <a:rPr lang="en-US" dirty="0"/>
              <a:t>Gene mutations caused by genetic instability @ coding / non-coding -&gt; carcinogenesis -&gt; the amino acid sequence changes caused by mutations in the coding region can produce proteins that are not found in normal cells -&gt; this protein activate immune system -&gt; make system to attack </a:t>
            </a:r>
            <a:r>
              <a:rPr lang="en-US" dirty="0" err="1"/>
              <a:t>tumoar</a:t>
            </a:r>
            <a:r>
              <a:rPr lang="en-US" dirty="0"/>
              <a:t> cells -&gt;this protein present only in tumor cells by MHC molecules and get recognized by T-cells -&gt;neoantigens</a:t>
            </a:r>
          </a:p>
          <a:p>
            <a:pPr marL="285750" indent="-285750">
              <a:buFont typeface="Arial" panose="020B0604020202020204" pitchFamily="34" charset="0"/>
              <a:buChar char="•"/>
            </a:pPr>
            <a:r>
              <a:rPr lang="en-US" dirty="0"/>
              <a:t>Tumor antigens are divided into tumor associated antigens (TAA) and tumor specific antigen (TSA)</a:t>
            </a:r>
          </a:p>
          <a:p>
            <a:pPr marL="285750" indent="-285750">
              <a:buFont typeface="Arial" panose="020B0604020202020204" pitchFamily="34" charset="0"/>
              <a:buChar char="•"/>
            </a:pPr>
            <a:r>
              <a:rPr lang="en-US" dirty="0"/>
              <a:t>TAA is a protein expressed by unmutated genes and appears to be significantly over-expressed in tumor cells but rarely expressed in normal cells. Because TAAs are normal host proteins, they are subject to both central and peripheral tolerance mechanisms. Targeting TAAs may also lead to autoimmune toxicity .</a:t>
            </a:r>
          </a:p>
          <a:p>
            <a:pPr marL="285750" indent="-285750">
              <a:buFont typeface="Arial" panose="020B0604020202020204" pitchFamily="34" charset="0"/>
              <a:buChar char="•"/>
            </a:pPr>
            <a:r>
              <a:rPr lang="en-US" dirty="0"/>
              <a:t>tumor specific antigen (TSA) is a neoantigen resulting from somatic mutations and is expressed only in tumor cells but not in normal cells (66). Because normal cells do not express TSA, they are considered non-self by the immune system, neoantigen specific immune responses are not affected by tolerance. Furthermore, targeting TSAs does not easily induce autoimmunity</a:t>
            </a:r>
            <a:endParaRPr lang="en-IN" dirty="0"/>
          </a:p>
        </p:txBody>
      </p:sp>
      <p:pic>
        <p:nvPicPr>
          <p:cNvPr id="8" name="Picture 7">
            <a:extLst>
              <a:ext uri="{FF2B5EF4-FFF2-40B4-BE49-F238E27FC236}">
                <a16:creationId xmlns:a16="http://schemas.microsoft.com/office/drawing/2014/main" id="{C988C1C0-5023-E0B6-3124-354D00D9A801}"/>
              </a:ext>
            </a:extLst>
          </p:cNvPr>
          <p:cNvPicPr>
            <a:picLocks noChangeAspect="1"/>
          </p:cNvPicPr>
          <p:nvPr/>
        </p:nvPicPr>
        <p:blipFill>
          <a:blip r:embed="rId2"/>
          <a:stretch>
            <a:fillRect/>
          </a:stretch>
        </p:blipFill>
        <p:spPr>
          <a:xfrm>
            <a:off x="740345" y="3892406"/>
            <a:ext cx="5474126" cy="2965594"/>
          </a:xfrm>
          <a:prstGeom prst="rect">
            <a:avLst/>
          </a:prstGeom>
        </p:spPr>
      </p:pic>
    </p:spTree>
    <p:extLst>
      <p:ext uri="{BB962C8B-B14F-4D97-AF65-F5344CB8AC3E}">
        <p14:creationId xmlns:p14="http://schemas.microsoft.com/office/powerpoint/2010/main" val="1439204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903E77-FC89-6594-6EE7-E7756D2B7F45}"/>
              </a:ext>
            </a:extLst>
          </p:cNvPr>
          <p:cNvSpPr txBox="1"/>
          <p:nvPr/>
        </p:nvSpPr>
        <p:spPr>
          <a:xfrm>
            <a:off x="1622" y="0"/>
            <a:ext cx="6094378" cy="369332"/>
          </a:xfrm>
          <a:prstGeom prst="rect">
            <a:avLst/>
          </a:prstGeom>
          <a:noFill/>
        </p:spPr>
        <p:txBody>
          <a:bodyPr wrap="square">
            <a:spAutoFit/>
          </a:bodyPr>
          <a:lstStyle/>
          <a:p>
            <a:r>
              <a:rPr lang="en-IN" b="1" dirty="0"/>
              <a:t>IDENTIFICATION OF NEOANTIGENS</a:t>
            </a:r>
          </a:p>
        </p:txBody>
      </p:sp>
      <p:sp>
        <p:nvSpPr>
          <p:cNvPr id="7" name="TextBox 6">
            <a:extLst>
              <a:ext uri="{FF2B5EF4-FFF2-40B4-BE49-F238E27FC236}">
                <a16:creationId xmlns:a16="http://schemas.microsoft.com/office/drawing/2014/main" id="{510F6E12-5B57-DF38-2386-0928CE685BC1}"/>
              </a:ext>
            </a:extLst>
          </p:cNvPr>
          <p:cNvSpPr txBox="1"/>
          <p:nvPr/>
        </p:nvSpPr>
        <p:spPr>
          <a:xfrm>
            <a:off x="207390" y="453826"/>
            <a:ext cx="11491274" cy="2031325"/>
          </a:xfrm>
          <a:prstGeom prst="rect">
            <a:avLst/>
          </a:prstGeom>
          <a:noFill/>
        </p:spPr>
        <p:txBody>
          <a:bodyPr wrap="square">
            <a:spAutoFit/>
          </a:bodyPr>
          <a:lstStyle/>
          <a:p>
            <a:pPr marL="285750" indent="-285750">
              <a:buFont typeface="Arial" panose="020B0604020202020204" pitchFamily="34" charset="0"/>
              <a:buChar char="•"/>
            </a:pPr>
            <a:r>
              <a:rPr lang="en-US" dirty="0"/>
              <a:t>the number of neoantigens with immunogenicity is small, and the prediction comparison is difficult . Therefore, the neoantigen field needs more optimized algorithms and validated methods for accurate prediction in order to select more reliable neoepitopes of high immunogenicity.</a:t>
            </a:r>
          </a:p>
          <a:p>
            <a:pPr marL="285750" indent="-285750">
              <a:buFont typeface="Arial" panose="020B0604020202020204" pitchFamily="34" charset="0"/>
              <a:buChar char="•"/>
            </a:pPr>
            <a:r>
              <a:rPr lang="en-IN" dirty="0"/>
              <a:t>actors to be considered</a:t>
            </a:r>
            <a:r>
              <a:rPr lang="en-US" dirty="0"/>
              <a:t> for prediction algorithms: </a:t>
            </a:r>
          </a:p>
          <a:p>
            <a:pPr marL="742950" lvl="1" indent="-285750">
              <a:buFont typeface="Arial" panose="020B0604020202020204" pitchFamily="34" charset="0"/>
              <a:buChar char="•"/>
            </a:pPr>
            <a:r>
              <a:rPr lang="en-IN" dirty="0"/>
              <a:t>HLA typing, expression, mutation analysis, prediction peptide processing, TCR binding force, MHC affinity, PMHC stability, </a:t>
            </a:r>
            <a:r>
              <a:rPr lang="en-IN" dirty="0" err="1"/>
              <a:t>tumor</a:t>
            </a:r>
            <a:r>
              <a:rPr lang="en-IN" dirty="0"/>
              <a:t> neoantigen source.</a:t>
            </a:r>
          </a:p>
          <a:p>
            <a:pPr marL="742950" lvl="1" indent="-285750">
              <a:buFont typeface="Arial" panose="020B0604020202020204" pitchFamily="34" charset="0"/>
              <a:buChar char="•"/>
            </a:pPr>
            <a:r>
              <a:rPr lang="en-US" dirty="0"/>
              <a:t>T cell recognition, TCR analysis, and immune cell analysis to assess T cell response</a:t>
            </a:r>
            <a:endParaRPr lang="en-IN" dirty="0"/>
          </a:p>
        </p:txBody>
      </p:sp>
      <p:sp>
        <p:nvSpPr>
          <p:cNvPr id="9" name="TextBox 8">
            <a:extLst>
              <a:ext uri="{FF2B5EF4-FFF2-40B4-BE49-F238E27FC236}">
                <a16:creationId xmlns:a16="http://schemas.microsoft.com/office/drawing/2014/main" id="{E9CA9B2A-3362-DBED-04BC-21994CBABA26}"/>
              </a:ext>
            </a:extLst>
          </p:cNvPr>
          <p:cNvSpPr txBox="1"/>
          <p:nvPr/>
        </p:nvSpPr>
        <p:spPr>
          <a:xfrm>
            <a:off x="0" y="2666942"/>
            <a:ext cx="6117996" cy="369332"/>
          </a:xfrm>
          <a:prstGeom prst="rect">
            <a:avLst/>
          </a:prstGeom>
          <a:noFill/>
        </p:spPr>
        <p:txBody>
          <a:bodyPr wrap="square">
            <a:spAutoFit/>
          </a:bodyPr>
          <a:lstStyle/>
          <a:p>
            <a:r>
              <a:rPr lang="en-IN" b="1" dirty="0"/>
              <a:t>NEOANTIGEN SYNTHESIS PROCESS</a:t>
            </a:r>
          </a:p>
        </p:txBody>
      </p:sp>
      <p:pic>
        <p:nvPicPr>
          <p:cNvPr id="11" name="Picture 10">
            <a:extLst>
              <a:ext uri="{FF2B5EF4-FFF2-40B4-BE49-F238E27FC236}">
                <a16:creationId xmlns:a16="http://schemas.microsoft.com/office/drawing/2014/main" id="{AB43567B-066C-9E63-0D05-033914966F2C}"/>
              </a:ext>
            </a:extLst>
          </p:cNvPr>
          <p:cNvPicPr>
            <a:picLocks noChangeAspect="1"/>
          </p:cNvPicPr>
          <p:nvPr/>
        </p:nvPicPr>
        <p:blipFill>
          <a:blip r:embed="rId2"/>
          <a:stretch>
            <a:fillRect/>
          </a:stretch>
        </p:blipFill>
        <p:spPr>
          <a:xfrm>
            <a:off x="4817834" y="2485151"/>
            <a:ext cx="7059940" cy="4016134"/>
          </a:xfrm>
          <a:prstGeom prst="rect">
            <a:avLst/>
          </a:prstGeom>
        </p:spPr>
      </p:pic>
      <p:sp>
        <p:nvSpPr>
          <p:cNvPr id="13" name="TextBox 12">
            <a:extLst>
              <a:ext uri="{FF2B5EF4-FFF2-40B4-BE49-F238E27FC236}">
                <a16:creationId xmlns:a16="http://schemas.microsoft.com/office/drawing/2014/main" id="{1A01E811-1175-20F7-3B1A-AF6F62A4AF76}"/>
              </a:ext>
            </a:extLst>
          </p:cNvPr>
          <p:cNvSpPr txBox="1"/>
          <p:nvPr/>
        </p:nvSpPr>
        <p:spPr>
          <a:xfrm>
            <a:off x="314226" y="3199119"/>
            <a:ext cx="4812384" cy="3139321"/>
          </a:xfrm>
          <a:prstGeom prst="rect">
            <a:avLst/>
          </a:prstGeom>
          <a:noFill/>
        </p:spPr>
        <p:txBody>
          <a:bodyPr wrap="square">
            <a:spAutoFit/>
          </a:bodyPr>
          <a:lstStyle/>
          <a:p>
            <a:r>
              <a:rPr lang="en-US" dirty="0"/>
              <a:t>First, tumor and normal tissue samples were obtained. Then, by comparing the sequencing results of the two groups of samples, the mutated gene of the tumor was identified. Using computer, mass spectrometry or experimental methods to screen the gene sequences that are most likely to become tumor neoantigens, and finally these mutated genes can be designed into vaccines, which can take many forms, such as peptide vaccines, dendritic cell vaccines, RNA vaccines, etc.</a:t>
            </a:r>
            <a:endParaRPr lang="en-IN" dirty="0"/>
          </a:p>
        </p:txBody>
      </p:sp>
    </p:spTree>
    <p:extLst>
      <p:ext uri="{BB962C8B-B14F-4D97-AF65-F5344CB8AC3E}">
        <p14:creationId xmlns:p14="http://schemas.microsoft.com/office/powerpoint/2010/main" val="4236489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E39121-7CCF-9CBB-AD3B-11B1A3D1F7DE}"/>
              </a:ext>
            </a:extLst>
          </p:cNvPr>
          <p:cNvPicPr>
            <a:picLocks noChangeAspect="1"/>
          </p:cNvPicPr>
          <p:nvPr/>
        </p:nvPicPr>
        <p:blipFill>
          <a:blip r:embed="rId2"/>
          <a:stretch>
            <a:fillRect/>
          </a:stretch>
        </p:blipFill>
        <p:spPr>
          <a:xfrm>
            <a:off x="2631600" y="627226"/>
            <a:ext cx="7324725" cy="4962525"/>
          </a:xfrm>
          <a:prstGeom prst="rect">
            <a:avLst/>
          </a:prstGeom>
        </p:spPr>
      </p:pic>
    </p:spTree>
    <p:extLst>
      <p:ext uri="{BB962C8B-B14F-4D97-AF65-F5344CB8AC3E}">
        <p14:creationId xmlns:p14="http://schemas.microsoft.com/office/powerpoint/2010/main" val="529007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A6E742-7CBC-977A-9BAF-9DC25B72515B}"/>
              </a:ext>
            </a:extLst>
          </p:cNvPr>
          <p:cNvSpPr txBox="1"/>
          <p:nvPr/>
        </p:nvSpPr>
        <p:spPr>
          <a:xfrm>
            <a:off x="1622" y="208903"/>
            <a:ext cx="6094378" cy="369332"/>
          </a:xfrm>
          <a:prstGeom prst="rect">
            <a:avLst/>
          </a:prstGeom>
          <a:noFill/>
        </p:spPr>
        <p:txBody>
          <a:bodyPr wrap="square">
            <a:spAutoFit/>
          </a:bodyPr>
          <a:lstStyle/>
          <a:p>
            <a:r>
              <a:rPr lang="en-IN" b="1" dirty="0"/>
              <a:t>PROSPECTS AND CHALLENGES</a:t>
            </a:r>
          </a:p>
        </p:txBody>
      </p:sp>
      <p:sp>
        <p:nvSpPr>
          <p:cNvPr id="6" name="TextBox 5">
            <a:extLst>
              <a:ext uri="{FF2B5EF4-FFF2-40B4-BE49-F238E27FC236}">
                <a16:creationId xmlns:a16="http://schemas.microsoft.com/office/drawing/2014/main" id="{C75891D6-7BBD-BEB0-A7BE-F86D8D27AF2D}"/>
              </a:ext>
            </a:extLst>
          </p:cNvPr>
          <p:cNvSpPr txBox="1"/>
          <p:nvPr/>
        </p:nvSpPr>
        <p:spPr>
          <a:xfrm>
            <a:off x="70700" y="748587"/>
            <a:ext cx="11939047" cy="2585323"/>
          </a:xfrm>
          <a:prstGeom prst="rect">
            <a:avLst/>
          </a:prstGeom>
          <a:noFill/>
        </p:spPr>
        <p:txBody>
          <a:bodyPr wrap="square">
            <a:spAutoFit/>
          </a:bodyPr>
          <a:lstStyle/>
          <a:p>
            <a:pPr marL="342900" indent="-342900">
              <a:buAutoNum type="arabicPeriod"/>
            </a:pPr>
            <a:r>
              <a:rPr lang="en-IN" dirty="0"/>
              <a:t>Scarce amount of antigens.</a:t>
            </a:r>
            <a:r>
              <a:rPr lang="en-US" dirty="0"/>
              <a:t> Finding more effective antigens is a problem that needs to be solved. Studies have shown that most specific antigens tend to be distributed in non-coding regions. The development of non-coding research in recent years will also provide assistance for the discovery of new antigens. </a:t>
            </a:r>
          </a:p>
          <a:p>
            <a:pPr marL="342900" indent="-342900">
              <a:buAutoNum type="arabicPeriod"/>
            </a:pPr>
            <a:r>
              <a:rPr lang="en-US" dirty="0">
                <a:solidFill>
                  <a:srgbClr val="FF0000"/>
                </a:solidFill>
              </a:rPr>
              <a:t>Screening methods for predicting neoantigens need to be improved</a:t>
            </a:r>
            <a:r>
              <a:rPr lang="en-US" dirty="0"/>
              <a:t>. Using artificial intelligence and machine learning.</a:t>
            </a:r>
          </a:p>
          <a:p>
            <a:pPr marL="342900" indent="-342900">
              <a:buAutoNum type="arabicPeriod"/>
            </a:pPr>
            <a:r>
              <a:rPr lang="en-US" dirty="0"/>
              <a:t>development cycle of neoantigen vaccine is too long</a:t>
            </a:r>
          </a:p>
          <a:p>
            <a:pPr marL="342900" indent="-342900">
              <a:buAutoNum type="arabicPeriod"/>
            </a:pPr>
            <a:r>
              <a:rPr lang="en-US" dirty="0"/>
              <a:t>Preparation and delivery of vaccines.</a:t>
            </a:r>
          </a:p>
          <a:p>
            <a:pPr marL="342900" indent="-342900">
              <a:buAutoNum type="arabicPeriod"/>
            </a:pPr>
            <a:r>
              <a:rPr lang="en-US" dirty="0">
                <a:solidFill>
                  <a:srgbClr val="FF0000"/>
                </a:solidFill>
              </a:rPr>
              <a:t>The heterogeneity of the tumor is difficult to resolve. </a:t>
            </a:r>
          </a:p>
          <a:p>
            <a:pPr marL="342900" indent="-342900">
              <a:buAutoNum type="arabicPeriod"/>
            </a:pPr>
            <a:r>
              <a:rPr lang="en-US" dirty="0"/>
              <a:t>Expensive. Therapies based on neoantigens are mostly personalized, and from initial gene sequencing to validation and production, the cost of treatment can be very high. Cost remains the biggest challenge</a:t>
            </a:r>
            <a:endParaRPr lang="en-IN" dirty="0">
              <a:solidFill>
                <a:srgbClr val="FF0000"/>
              </a:solidFill>
            </a:endParaRPr>
          </a:p>
        </p:txBody>
      </p:sp>
    </p:spTree>
    <p:extLst>
      <p:ext uri="{BB962C8B-B14F-4D97-AF65-F5344CB8AC3E}">
        <p14:creationId xmlns:p14="http://schemas.microsoft.com/office/powerpoint/2010/main" val="1980533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6229E7-D399-089C-14B4-9E10FBB159B7}"/>
              </a:ext>
            </a:extLst>
          </p:cNvPr>
          <p:cNvSpPr txBox="1"/>
          <p:nvPr/>
        </p:nvSpPr>
        <p:spPr>
          <a:xfrm>
            <a:off x="1572" y="0"/>
            <a:ext cx="6094428" cy="369332"/>
          </a:xfrm>
          <a:prstGeom prst="rect">
            <a:avLst/>
          </a:prstGeom>
          <a:noFill/>
        </p:spPr>
        <p:txBody>
          <a:bodyPr wrap="square">
            <a:spAutoFit/>
          </a:bodyPr>
          <a:lstStyle/>
          <a:p>
            <a:r>
              <a:rPr lang="en-US" b="1" dirty="0"/>
              <a:t>Neoantigens: promising targets for cancer therapy</a:t>
            </a:r>
            <a:endParaRPr lang="en-IN" b="1" dirty="0"/>
          </a:p>
        </p:txBody>
      </p:sp>
      <p:sp>
        <p:nvSpPr>
          <p:cNvPr id="7" name="TextBox 6">
            <a:extLst>
              <a:ext uri="{FF2B5EF4-FFF2-40B4-BE49-F238E27FC236}">
                <a16:creationId xmlns:a16="http://schemas.microsoft.com/office/drawing/2014/main" id="{B773610C-F722-998A-8041-8CA41D451268}"/>
              </a:ext>
            </a:extLst>
          </p:cNvPr>
          <p:cNvSpPr txBox="1"/>
          <p:nvPr/>
        </p:nvSpPr>
        <p:spPr>
          <a:xfrm>
            <a:off x="100552" y="369332"/>
            <a:ext cx="11990895" cy="923330"/>
          </a:xfrm>
          <a:prstGeom prst="rect">
            <a:avLst/>
          </a:prstGeom>
          <a:noFill/>
        </p:spPr>
        <p:txBody>
          <a:bodyPr wrap="square">
            <a:spAutoFit/>
          </a:bodyPr>
          <a:lstStyle/>
          <a:p>
            <a:r>
              <a:rPr lang="en-US" dirty="0"/>
              <a:t>overview on the identification and characterization of neoantigens and outlines the clinical applications of prospective immunotherapeutic strategies based on neoantigens. We also explore their current status, inherent challenges, and clinical translation potential</a:t>
            </a:r>
            <a:endParaRPr lang="en-IN" dirty="0"/>
          </a:p>
        </p:txBody>
      </p:sp>
      <p:sp>
        <p:nvSpPr>
          <p:cNvPr id="9" name="TextBox 8">
            <a:extLst>
              <a:ext uri="{FF2B5EF4-FFF2-40B4-BE49-F238E27FC236}">
                <a16:creationId xmlns:a16="http://schemas.microsoft.com/office/drawing/2014/main" id="{2A76718F-13A7-3DFB-D3C0-B6232415D693}"/>
              </a:ext>
            </a:extLst>
          </p:cNvPr>
          <p:cNvSpPr txBox="1"/>
          <p:nvPr/>
        </p:nvSpPr>
        <p:spPr>
          <a:xfrm>
            <a:off x="100553" y="1202912"/>
            <a:ext cx="11990894" cy="3693319"/>
          </a:xfrm>
          <a:prstGeom prst="rect">
            <a:avLst/>
          </a:prstGeom>
          <a:noFill/>
        </p:spPr>
        <p:txBody>
          <a:bodyPr wrap="square">
            <a:spAutoFit/>
          </a:bodyPr>
          <a:lstStyle/>
          <a:p>
            <a:pPr marL="285750" indent="-285750">
              <a:buFont typeface="Arial" panose="020B0604020202020204" pitchFamily="34" charset="0"/>
              <a:buChar char="•"/>
            </a:pPr>
            <a:r>
              <a:rPr lang="en-US" dirty="0"/>
              <a:t>Neoantigens are self-antigens generated by tumor cells because of genomic mutations. Besides, neoantigens can also derive from unique proteins or peptides produced by dysregulated RNA splicing and disordered post-translational protein modification in non-virus-associated malignancies. For cancers with a viral infection, such as HPV-positive cervical cancer and EBV associated nasopharyngeal carcinoma, neoantigens can also be created by virally encoded open reading frames (ORFs). Compared with other types of tumor antigens, such as cancer testis antigens (CTAs) and TAAs, neoantigens offer a distinct advantage in their unique tumor-specific and absence in normal tissues, presenting ideal targets for effectively personalized treatment of tumors.</a:t>
            </a:r>
          </a:p>
          <a:p>
            <a:pPr marL="285750" indent="-285750">
              <a:buFont typeface="Arial" panose="020B0604020202020204" pitchFamily="34" charset="0"/>
              <a:buChar char="•"/>
            </a:pPr>
            <a:r>
              <a:rPr lang="en-US" dirty="0"/>
              <a:t>Furthermore, the capacity of immunotherapy-enhanced neoantigen-specific T cell responses in enduring and giving posttreatment immunological memory offers hope for long-term protection against disease recurrence.</a:t>
            </a:r>
          </a:p>
          <a:p>
            <a:pPr marL="285750" indent="-285750">
              <a:buFont typeface="Arial" panose="020B0604020202020204" pitchFamily="34" charset="0"/>
              <a:buChar char="•"/>
            </a:pPr>
            <a:r>
              <a:rPr lang="en-US" dirty="0"/>
              <a:t>Advanced techniques, including tumor gene sequencing, neoantigen discovery, and neoantigen-based immune therapeutic product preparation </a:t>
            </a:r>
            <a:r>
              <a:rPr lang="en-US" dirty="0">
                <a:sym typeface="Wingdings" panose="05000000000000000000" pitchFamily="2" charset="2"/>
              </a:rPr>
              <a:t></a:t>
            </a:r>
            <a:r>
              <a:rPr lang="en-US" dirty="0"/>
              <a:t>algorithms for predicting MHC molecules binding epitopes </a:t>
            </a:r>
            <a:r>
              <a:rPr lang="en-US" dirty="0">
                <a:sym typeface="Wingdings" panose="05000000000000000000" pitchFamily="2" charset="2"/>
              </a:rPr>
              <a:t> </a:t>
            </a:r>
            <a:r>
              <a:rPr lang="en-US" dirty="0"/>
              <a:t>development of personalized cancer vaccines (PCVs) and adoptive cell therapy (ACT).</a:t>
            </a:r>
          </a:p>
          <a:p>
            <a:pPr marL="285750" indent="-285750">
              <a:buFont typeface="Arial" panose="020B0604020202020204" pitchFamily="34" charset="0"/>
              <a:buChar char="•"/>
            </a:pPr>
            <a:r>
              <a:rPr lang="en-IN" dirty="0"/>
              <a:t>Limitations</a:t>
            </a:r>
            <a:r>
              <a:rPr lang="en-US" dirty="0"/>
              <a:t> </a:t>
            </a:r>
            <a:r>
              <a:rPr lang="en-US" dirty="0">
                <a:sym typeface="Wingdings" panose="05000000000000000000" pitchFamily="2" charset="2"/>
              </a:rPr>
              <a:t></a:t>
            </a:r>
            <a:r>
              <a:rPr lang="en-IN" dirty="0"/>
              <a:t>costs and time, no ideal platform for e2e neoantigen prediction</a:t>
            </a:r>
            <a:endParaRPr lang="en-US" dirty="0"/>
          </a:p>
        </p:txBody>
      </p:sp>
      <p:pic>
        <p:nvPicPr>
          <p:cNvPr id="11" name="Picture 10">
            <a:extLst>
              <a:ext uri="{FF2B5EF4-FFF2-40B4-BE49-F238E27FC236}">
                <a16:creationId xmlns:a16="http://schemas.microsoft.com/office/drawing/2014/main" id="{5E67F2FA-C68D-2804-3020-DC54E11B5D76}"/>
              </a:ext>
            </a:extLst>
          </p:cNvPr>
          <p:cNvPicPr>
            <a:picLocks noChangeAspect="1"/>
          </p:cNvPicPr>
          <p:nvPr/>
        </p:nvPicPr>
        <p:blipFill>
          <a:blip r:embed="rId2"/>
          <a:stretch>
            <a:fillRect/>
          </a:stretch>
        </p:blipFill>
        <p:spPr>
          <a:xfrm>
            <a:off x="-1" y="4802913"/>
            <a:ext cx="12192000" cy="2191820"/>
          </a:xfrm>
          <a:prstGeom prst="rect">
            <a:avLst/>
          </a:prstGeom>
        </p:spPr>
      </p:pic>
    </p:spTree>
    <p:extLst>
      <p:ext uri="{BB962C8B-B14F-4D97-AF65-F5344CB8AC3E}">
        <p14:creationId xmlns:p14="http://schemas.microsoft.com/office/powerpoint/2010/main" val="1515904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34186F-E222-6F6E-C102-02C25EEAA982}"/>
              </a:ext>
            </a:extLst>
          </p:cNvPr>
          <p:cNvSpPr txBox="1"/>
          <p:nvPr/>
        </p:nvSpPr>
        <p:spPr>
          <a:xfrm>
            <a:off x="0" y="0"/>
            <a:ext cx="2837765" cy="369332"/>
          </a:xfrm>
          <a:prstGeom prst="rect">
            <a:avLst/>
          </a:prstGeom>
          <a:noFill/>
        </p:spPr>
        <p:txBody>
          <a:bodyPr wrap="none" rtlCol="0">
            <a:spAutoFit/>
          </a:bodyPr>
          <a:lstStyle/>
          <a:p>
            <a:r>
              <a:rPr lang="en-US" b="1" dirty="0"/>
              <a:t>The source of Neoantigens: </a:t>
            </a:r>
            <a:endParaRPr lang="en-IN" b="1" dirty="0"/>
          </a:p>
        </p:txBody>
      </p:sp>
      <p:sp>
        <p:nvSpPr>
          <p:cNvPr id="6" name="TextBox 5">
            <a:extLst>
              <a:ext uri="{FF2B5EF4-FFF2-40B4-BE49-F238E27FC236}">
                <a16:creationId xmlns:a16="http://schemas.microsoft.com/office/drawing/2014/main" id="{A31B093A-2DF9-898D-9132-F661C97C9750}"/>
              </a:ext>
            </a:extLst>
          </p:cNvPr>
          <p:cNvSpPr txBox="1"/>
          <p:nvPr/>
        </p:nvSpPr>
        <p:spPr>
          <a:xfrm>
            <a:off x="98980" y="263106"/>
            <a:ext cx="12177325" cy="5262979"/>
          </a:xfrm>
          <a:prstGeom prst="rect">
            <a:avLst/>
          </a:prstGeom>
          <a:noFill/>
        </p:spPr>
        <p:txBody>
          <a:bodyPr wrap="square">
            <a:spAutoFit/>
          </a:bodyPr>
          <a:lstStyle/>
          <a:p>
            <a:pPr marL="342900" indent="-342900">
              <a:buFont typeface="+mj-lt"/>
              <a:buAutoNum type="arabicPeriod"/>
            </a:pPr>
            <a:r>
              <a:rPr lang="en-IN" sz="1400" dirty="0"/>
              <a:t>Genomic variants:</a:t>
            </a:r>
          </a:p>
          <a:p>
            <a:pPr marL="800100" lvl="1" indent="-342900">
              <a:buFont typeface="+mj-lt"/>
              <a:buAutoNum type="alphaLcParenR"/>
            </a:pPr>
            <a:r>
              <a:rPr lang="en-IN" sz="1400" dirty="0"/>
              <a:t>SNVs: </a:t>
            </a:r>
          </a:p>
          <a:p>
            <a:pPr marL="1257300" lvl="2" indent="-342900">
              <a:buFont typeface="Arial" panose="020B0604020202020204" pitchFamily="34" charset="0"/>
              <a:buChar char="•"/>
            </a:pPr>
            <a:r>
              <a:rPr lang="en-IN" sz="1400" dirty="0"/>
              <a:t>Most prevalent type -&gt; yield most distinct peptides from wild type -&gt; hence present by MHC-I as antigen.</a:t>
            </a:r>
          </a:p>
          <a:p>
            <a:pPr marL="1257300" lvl="2" indent="-342900">
              <a:buFont typeface="Arial" panose="020B0604020202020204" pitchFamily="34" charset="0"/>
              <a:buChar char="•"/>
            </a:pPr>
            <a:r>
              <a:rPr lang="en-IN" sz="1400" dirty="0"/>
              <a:t>100s of somatic mutation in patients have led to form </a:t>
            </a:r>
            <a:r>
              <a:rPr lang="en-IN" sz="1400" dirty="0" err="1"/>
              <a:t>avg</a:t>
            </a:r>
            <a:r>
              <a:rPr lang="en-IN" sz="1400" dirty="0"/>
              <a:t> 150 potential neoantigens peptides / individuals.</a:t>
            </a:r>
          </a:p>
          <a:p>
            <a:pPr marL="1257300" lvl="2" indent="-342900">
              <a:buFont typeface="Arial" panose="020B0604020202020204" pitchFamily="34" charset="0"/>
              <a:buChar char="•"/>
            </a:pPr>
            <a:r>
              <a:rPr lang="en-US" sz="1400" dirty="0"/>
              <a:t>the SNV neoantigens landscape is highly variable between different cancer types and different stages of the same cancer type</a:t>
            </a:r>
            <a:r>
              <a:rPr lang="en-IN" sz="1400" dirty="0"/>
              <a:t>. Also, </a:t>
            </a:r>
            <a:r>
              <a:rPr lang="en-IN" sz="1400" dirty="0" err="1"/>
              <a:t>mtDNA</a:t>
            </a:r>
            <a:r>
              <a:rPr lang="en-IN" sz="1400" dirty="0"/>
              <a:t> mutation leads to neoantigens.  </a:t>
            </a:r>
          </a:p>
          <a:p>
            <a:pPr marL="800100" lvl="1" indent="-342900">
              <a:buFont typeface="+mj-lt"/>
              <a:buAutoNum type="alphaLcParenR"/>
            </a:pPr>
            <a:r>
              <a:rPr lang="en-IN" sz="1400" dirty="0"/>
              <a:t>INDELS:</a:t>
            </a:r>
          </a:p>
          <a:p>
            <a:pPr marL="1257300" lvl="2" indent="-342900">
              <a:buFont typeface="Arial" panose="020B0604020202020204" pitchFamily="34" charset="0"/>
              <a:buChar char="•"/>
            </a:pPr>
            <a:r>
              <a:rPr lang="en-US" sz="1400" dirty="0"/>
              <a:t>mainly caused by the insertion or deletion of base pairs in the genome </a:t>
            </a:r>
            <a:r>
              <a:rPr lang="en-US" sz="1400" dirty="0">
                <a:sym typeface="Wingdings" panose="05000000000000000000" pitchFamily="2" charset="2"/>
              </a:rPr>
              <a:t> frameshift mutation </a:t>
            </a:r>
          </a:p>
          <a:p>
            <a:pPr marL="1257300" lvl="2" indent="-342900">
              <a:buFont typeface="Arial" panose="020B0604020202020204" pitchFamily="34" charset="0"/>
              <a:buChar char="•"/>
            </a:pPr>
            <a:r>
              <a:rPr lang="en-US" sz="1400" dirty="0">
                <a:sym typeface="Wingdings" panose="05000000000000000000" pitchFamily="2" charset="2"/>
              </a:rPr>
              <a:t>Generated more types of neoantigens with increase in MHC BA  increase in immunotherapy mutation type compared to SNVs.</a:t>
            </a:r>
          </a:p>
          <a:p>
            <a:pPr marL="1257300" lvl="2" indent="-342900">
              <a:buFont typeface="Arial" panose="020B0604020202020204" pitchFamily="34" charset="0"/>
              <a:buChar char="•"/>
            </a:pPr>
            <a:r>
              <a:rPr lang="en-IN" sz="1400" dirty="0"/>
              <a:t>frameshift INDEL neoantigen burden is also a novel biomarker for ICB response. INDEL frameshift mutations are supposed to produce more immunogenic neoantigens, hence improving response to ICBs</a:t>
            </a:r>
          </a:p>
          <a:p>
            <a:pPr marL="800100" lvl="1" indent="-342900">
              <a:buFont typeface="+mj-lt"/>
              <a:buAutoNum type="alphaLcParenR"/>
            </a:pPr>
            <a:r>
              <a:rPr lang="en-IN" sz="1400" dirty="0"/>
              <a:t>Gene Fusions:</a:t>
            </a:r>
          </a:p>
          <a:p>
            <a:pPr marL="1257300" lvl="2" indent="-342900">
              <a:buFont typeface="Arial" panose="020B0604020202020204" pitchFamily="34" charset="0"/>
              <a:buChar char="•"/>
            </a:pPr>
            <a:r>
              <a:rPr lang="en-IN" sz="1400" dirty="0"/>
              <a:t>Generated by mesenchymal deletion, chromosomal translocation or chromosomal inversion.</a:t>
            </a:r>
          </a:p>
          <a:p>
            <a:pPr marL="1257300" lvl="2" indent="-342900">
              <a:buFont typeface="Arial" panose="020B0604020202020204" pitchFamily="34" charset="0"/>
              <a:buChar char="•"/>
            </a:pPr>
            <a:r>
              <a:rPr lang="en-US" sz="1400" dirty="0"/>
              <a:t>Even in some tumors with low TMB and limited immune infiltration, neoantigens generated by gene fusion are still able to activate cytotoxic T cells. The fusion neoantigens are more likely to induce stronger immune response than the neoantigens produced by SNVs and INDELs, and the neoantigen produced by frameshift fusion has better immunogenicity than the in-frame fusion neoantigen</a:t>
            </a:r>
          </a:p>
          <a:p>
            <a:pPr marL="1257300" lvl="2" indent="-342900">
              <a:buFont typeface="Arial" panose="020B0604020202020204" pitchFamily="34" charset="0"/>
              <a:buChar char="•"/>
            </a:pPr>
            <a:r>
              <a:rPr lang="en-IN" sz="1400" dirty="0"/>
              <a:t>The fusion neoantigens, such as BCR-ABL, SYT-SSX1/SSX2, PAX3-FOXO1, TPM3/TPM4-ALK, and EWS-FLI1, showed immunogenic potential</a:t>
            </a:r>
          </a:p>
          <a:p>
            <a:pPr marL="800100" lvl="1" indent="-342900">
              <a:buFont typeface="+mj-lt"/>
              <a:buAutoNum type="alphaLcParenR"/>
            </a:pPr>
            <a:r>
              <a:rPr lang="en-IN" sz="1400" dirty="0"/>
              <a:t>Structural Variations:</a:t>
            </a:r>
          </a:p>
          <a:p>
            <a:pPr marL="1257300" lvl="2" indent="-342900">
              <a:buFont typeface="Arial" panose="020B0604020202020204" pitchFamily="34" charset="0"/>
              <a:buChar char="•"/>
            </a:pPr>
            <a:r>
              <a:rPr lang="en-US" sz="1400" dirty="0"/>
              <a:t>SVs generally refer to genetic variants that are larger than 50 base pairs, such as insertions, deletions, inversions, translocations, duplications/amplifications, and chromosomal additions and deletions, as well as chromosomal rearrangements. Among them, chromosomal rearrangement is the most complex (such as </a:t>
            </a:r>
            <a:r>
              <a:rPr lang="en-US" sz="1400" dirty="0" err="1"/>
              <a:t>chromothripsis</a:t>
            </a:r>
            <a:r>
              <a:rPr lang="en-US" sz="1400" dirty="0"/>
              <a:t> and </a:t>
            </a:r>
            <a:r>
              <a:rPr lang="en-US" sz="1400" dirty="0" err="1"/>
              <a:t>chromoplexy</a:t>
            </a:r>
            <a:r>
              <a:rPr lang="en-US" sz="1400" dirty="0"/>
              <a:t>), which is a prominent feature of tumors and plays a crucial role in the occurrence and immune recognition of various malignant tumors.</a:t>
            </a:r>
          </a:p>
          <a:p>
            <a:pPr marL="1257300" lvl="2" indent="-342900">
              <a:buFont typeface="Arial" panose="020B0604020202020204" pitchFamily="34" charset="0"/>
              <a:buChar char="•"/>
            </a:pPr>
            <a:r>
              <a:rPr lang="en-US" sz="1400" dirty="0"/>
              <a:t>This re-arrangement is not detected by traditional DNA-seq hence WES methods like mate pair sequencing (</a:t>
            </a:r>
            <a:r>
              <a:rPr lang="en-US" sz="1400" dirty="0" err="1"/>
              <a:t>MPseq</a:t>
            </a:r>
            <a:r>
              <a:rPr lang="en-US" sz="1400" dirty="0"/>
              <a:t>). Potential neoantigens generated by chromosomal rearrangements have been identified by a combination of </a:t>
            </a:r>
            <a:r>
              <a:rPr lang="en-US" sz="1400" dirty="0" err="1"/>
              <a:t>MPseq</a:t>
            </a:r>
            <a:r>
              <a:rPr lang="en-US" sz="1400" dirty="0"/>
              <a:t> and RNA sequencing (RNA-seq)</a:t>
            </a:r>
            <a:endParaRPr lang="en-IN" sz="1400" dirty="0"/>
          </a:p>
        </p:txBody>
      </p:sp>
    </p:spTree>
    <p:extLst>
      <p:ext uri="{BB962C8B-B14F-4D97-AF65-F5344CB8AC3E}">
        <p14:creationId xmlns:p14="http://schemas.microsoft.com/office/powerpoint/2010/main" val="731969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34186F-E222-6F6E-C102-02C25EEAA982}"/>
              </a:ext>
            </a:extLst>
          </p:cNvPr>
          <p:cNvSpPr txBox="1"/>
          <p:nvPr/>
        </p:nvSpPr>
        <p:spPr>
          <a:xfrm>
            <a:off x="0" y="0"/>
            <a:ext cx="2837765" cy="369332"/>
          </a:xfrm>
          <a:prstGeom prst="rect">
            <a:avLst/>
          </a:prstGeom>
          <a:noFill/>
        </p:spPr>
        <p:txBody>
          <a:bodyPr wrap="none" rtlCol="0">
            <a:spAutoFit/>
          </a:bodyPr>
          <a:lstStyle/>
          <a:p>
            <a:r>
              <a:rPr lang="en-US" b="1" dirty="0"/>
              <a:t>The source of Neoantigens: </a:t>
            </a:r>
            <a:endParaRPr lang="en-IN" b="1" dirty="0"/>
          </a:p>
        </p:txBody>
      </p:sp>
      <p:sp>
        <p:nvSpPr>
          <p:cNvPr id="3" name="TextBox 2">
            <a:extLst>
              <a:ext uri="{FF2B5EF4-FFF2-40B4-BE49-F238E27FC236}">
                <a16:creationId xmlns:a16="http://schemas.microsoft.com/office/drawing/2014/main" id="{571074C1-C8C8-169D-ECAD-BD06FD91B3C3}"/>
              </a:ext>
            </a:extLst>
          </p:cNvPr>
          <p:cNvSpPr txBox="1"/>
          <p:nvPr/>
        </p:nvSpPr>
        <p:spPr>
          <a:xfrm>
            <a:off x="381785" y="635119"/>
            <a:ext cx="11703378" cy="4616648"/>
          </a:xfrm>
          <a:prstGeom prst="rect">
            <a:avLst/>
          </a:prstGeom>
          <a:noFill/>
        </p:spPr>
        <p:txBody>
          <a:bodyPr wrap="square">
            <a:spAutoFit/>
          </a:bodyPr>
          <a:lstStyle/>
          <a:p>
            <a:r>
              <a:rPr lang="en-IN" sz="1400" dirty="0"/>
              <a:t>2. Transcriptomic variants:</a:t>
            </a:r>
          </a:p>
          <a:p>
            <a:pPr marL="800100" lvl="1" indent="-342900">
              <a:buFont typeface="+mj-lt"/>
              <a:buAutoNum type="alphaLcParenR"/>
            </a:pPr>
            <a:r>
              <a:rPr lang="en-IN" sz="1400" dirty="0"/>
              <a:t>Transcript alternative splicing:</a:t>
            </a:r>
          </a:p>
          <a:p>
            <a:pPr marL="1257300" lvl="2" indent="-342900">
              <a:buFont typeface="Arial" panose="020B0604020202020204" pitchFamily="34" charset="0"/>
              <a:buChar char="•"/>
            </a:pPr>
            <a:r>
              <a:rPr lang="en-IN" sz="1400" dirty="0"/>
              <a:t>Mutation during RNA splicing due to Cis or trans acting factors</a:t>
            </a:r>
          </a:p>
          <a:p>
            <a:pPr marL="1257300" lvl="2" indent="-342900">
              <a:buFont typeface="+mj-lt"/>
              <a:buAutoNum type="alphaLcParenR"/>
            </a:pPr>
            <a:r>
              <a:rPr lang="en-IN" sz="1400" dirty="0"/>
              <a:t>Cis-acting mutations:</a:t>
            </a:r>
          </a:p>
          <a:p>
            <a:pPr marL="1714500" lvl="3" indent="-342900">
              <a:buFont typeface="Arial" panose="020B0604020202020204" pitchFamily="34" charset="0"/>
              <a:buChar char="•"/>
            </a:pPr>
            <a:r>
              <a:rPr lang="en-IN" sz="1400" dirty="0"/>
              <a:t>Mutation at cis-acting elements generates potential neoantigens through altered splicing, including alternative 5’ and 3’ splice site determination, intron retention, exon skipping and mutually exclusive exons	</a:t>
            </a:r>
          </a:p>
          <a:p>
            <a:pPr marL="1257300" lvl="2" indent="-342900">
              <a:buFont typeface="+mj-lt"/>
              <a:buAutoNum type="alphaLcParenR"/>
            </a:pPr>
            <a:r>
              <a:rPr lang="en-US" sz="1400" dirty="0"/>
              <a:t>Trans-acting alterations in splicing factors:</a:t>
            </a:r>
          </a:p>
          <a:p>
            <a:pPr marL="1714500" lvl="3" indent="-342900">
              <a:buFont typeface="Arial" panose="020B0604020202020204" pitchFamily="34" charset="0"/>
              <a:buChar char="•"/>
            </a:pPr>
            <a:r>
              <a:rPr lang="en-US" sz="1400" dirty="0"/>
              <a:t>Trans-acting alterations, in which a somatic mutation in a splicing factor results in an altered splicing variant, induce the production of neoantigens throughout the genome.</a:t>
            </a:r>
            <a:endParaRPr lang="en-IN" sz="1400" dirty="0"/>
          </a:p>
          <a:p>
            <a:pPr marL="800100" lvl="1" indent="-342900">
              <a:buFont typeface="+mj-lt"/>
              <a:buAutoNum type="alphaLcParenR"/>
            </a:pPr>
            <a:r>
              <a:rPr lang="en-IN" sz="1400" dirty="0"/>
              <a:t>Nonsense-mediated RNA decay (NMD):</a:t>
            </a:r>
          </a:p>
          <a:p>
            <a:pPr marL="1257300" lvl="2" indent="-342900">
              <a:buFont typeface="Arial" panose="020B0604020202020204" pitchFamily="34" charset="0"/>
              <a:buChar char="•"/>
            </a:pPr>
            <a:r>
              <a:rPr lang="en-US" sz="1400" dirty="0"/>
              <a:t>In cells with normal NMD function, a pioneer round of translation is required for initiating the NMD-mediated degradation of aberrant transcripts, which can lead to the production of small amounts of neoantigens. Moreover, the NMD regulatory mechanism is frequently impaired in tumor cells, enabling aberrant transcripts to avoid degradation and potentially produce large amounts of neoantigens.</a:t>
            </a:r>
            <a:endParaRPr lang="en-IN" sz="1400" dirty="0"/>
          </a:p>
          <a:p>
            <a:pPr marL="800100" lvl="1" indent="-342900">
              <a:buFont typeface="+mj-lt"/>
              <a:buAutoNum type="alphaLcParenR"/>
            </a:pPr>
            <a:r>
              <a:rPr lang="en-US" sz="1400" dirty="0"/>
              <a:t>Polyadenylation (</a:t>
            </a:r>
            <a:r>
              <a:rPr lang="en-US" sz="1400" dirty="0" err="1"/>
              <a:t>pA</a:t>
            </a:r>
            <a:r>
              <a:rPr lang="en-US" sz="1400" dirty="0"/>
              <a:t>) and RNA editing:</a:t>
            </a:r>
          </a:p>
          <a:p>
            <a:pPr marL="1257300" lvl="2" indent="-342900">
              <a:buFont typeface="Arial" panose="020B0604020202020204" pitchFamily="34" charset="0"/>
              <a:buChar char="•"/>
            </a:pPr>
            <a:r>
              <a:rPr lang="en-US" sz="1400" dirty="0"/>
              <a:t>Polyadenylation is adding poly-A at 3` for mRNA maturation </a:t>
            </a:r>
            <a:r>
              <a:rPr lang="en-US" sz="1400" dirty="0">
                <a:sym typeface="Wingdings" panose="05000000000000000000" pitchFamily="2" charset="2"/>
              </a:rPr>
              <a:t></a:t>
            </a:r>
            <a:r>
              <a:rPr lang="en-US" sz="1400" dirty="0"/>
              <a:t>,]some APA events occur in the intronic region upstream of the last exon, which is called intronic polyadenylation (IPA).</a:t>
            </a:r>
            <a:r>
              <a:rPr lang="en-US" sz="1400" dirty="0">
                <a:sym typeface="Wingdings" panose="05000000000000000000" pitchFamily="2" charset="2"/>
              </a:rPr>
              <a:t></a:t>
            </a:r>
            <a:r>
              <a:rPr lang="en-US" sz="1400" dirty="0"/>
              <a:t>production of truncated or non-coding transcripts that have the potential to generate tumor-specific immunotherapeutic targets.</a:t>
            </a:r>
          </a:p>
          <a:p>
            <a:pPr marL="1257300" lvl="2" indent="-342900">
              <a:buFont typeface="Arial" panose="020B0604020202020204" pitchFamily="34" charset="0"/>
              <a:buChar char="•"/>
            </a:pPr>
            <a:r>
              <a:rPr lang="en-US" sz="1400" dirty="0"/>
              <a:t>By comparing RNA-seq data between tumor and normal tissue samples from various cancers, more neoantigens created by IPA might be identified, providing prospective targets for cancer immunotherapy</a:t>
            </a:r>
            <a:endParaRPr lang="en-IN" sz="1400" dirty="0"/>
          </a:p>
          <a:p>
            <a:pPr marL="800100" lvl="1" indent="-342900">
              <a:buFont typeface="+mj-lt"/>
              <a:buAutoNum type="alphaLcParenR"/>
            </a:pPr>
            <a:r>
              <a:rPr lang="en-IN" sz="1400" dirty="0"/>
              <a:t>Allegedly non-coding regions: previously tagged as non-coding regions now has coding knowledge and mutation in them leads to neoantigen formation -&gt; MS is used for this identification </a:t>
            </a:r>
          </a:p>
        </p:txBody>
      </p:sp>
    </p:spTree>
    <p:extLst>
      <p:ext uri="{BB962C8B-B14F-4D97-AF65-F5344CB8AC3E}">
        <p14:creationId xmlns:p14="http://schemas.microsoft.com/office/powerpoint/2010/main" val="562531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2478</Words>
  <Application>Microsoft Office PowerPoint</Application>
  <PresentationFormat>Widescreen</PresentationFormat>
  <Paragraphs>100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Kiran Franklin</dc:creator>
  <cp:lastModifiedBy>Kiran Franklin</cp:lastModifiedBy>
  <cp:revision>1</cp:revision>
  <dcterms:created xsi:type="dcterms:W3CDTF">2024-02-04T09:43:46Z</dcterms:created>
  <dcterms:modified xsi:type="dcterms:W3CDTF">2024-02-04T14:18:31Z</dcterms:modified>
</cp:coreProperties>
</file>