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80" r:id="rId18"/>
    <p:sldId id="276" r:id="rId19"/>
    <p:sldId id="277" r:id="rId20"/>
    <p:sldId id="278" r:id="rId21"/>
    <p:sldId id="279" r:id="rId22"/>
    <p:sldId id="271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47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94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69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2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1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889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1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94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73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2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3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3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282D-3299-4621-A9DF-643B462D18A2}" type="datetimeFigureOut">
              <a:rPr lang="en-ID" smtClean="0"/>
              <a:t>09/10/2017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4F14-60DD-47A1-A305-76C8E69286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6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uby.id/slac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71550" y="2397948"/>
            <a:ext cx="7196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Gill Sans MT" panose="020B0502020104020203" pitchFamily="34" charset="0"/>
              </a:rPr>
              <a:t>Day 1 </a:t>
            </a:r>
            <a:r>
              <a:rPr lang="en-ID" sz="3200">
                <a:latin typeface="Gill Sans MT" panose="020B0502020104020203" pitchFamily="34" charset="0"/>
              </a:rPr>
              <a:t>– Afternoon </a:t>
            </a:r>
            <a:r>
              <a:rPr lang="en-ID" sz="3200" dirty="0">
                <a:latin typeface="Gill Sans MT" panose="020B0502020104020203" pitchFamily="34" charset="0"/>
              </a:rPr>
              <a:t>Session</a:t>
            </a:r>
          </a:p>
          <a:p>
            <a:r>
              <a:rPr lang="en-ID" sz="9600" dirty="0">
                <a:latin typeface="Gill Sans MT" panose="020B0502020104020203" pitchFamily="34" charset="0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6853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2731616"/>
            <a:ext cx="719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check current directory status for git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406122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2731616"/>
            <a:ext cx="719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initialize current directory as new git repository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</a:t>
            </a:r>
            <a:r>
              <a:rPr lang="en-ID" sz="2800" dirty="0" err="1">
                <a:latin typeface="Consolas" panose="020B0609020204030204" pitchFamily="49" charset="0"/>
              </a:rPr>
              <a:t>init</a:t>
            </a:r>
            <a:r>
              <a:rPr lang="en-ID" sz="2800" dirty="0">
                <a:latin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17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2950698"/>
            <a:ext cx="719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add file(s) to staged index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add &lt;filenames or directories&gt;</a:t>
            </a:r>
          </a:p>
        </p:txBody>
      </p:sp>
    </p:spTree>
    <p:extLst>
      <p:ext uri="{BB962C8B-B14F-4D97-AF65-F5344CB8AC3E}">
        <p14:creationId xmlns:p14="http://schemas.microsoft.com/office/powerpoint/2010/main" val="13629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4146089"/>
            <a:ext cx="719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add file(s) to staged index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add &lt;filenames or directories&gt;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D8A1C-BED2-4DB8-B66E-DCC39C8716B8}"/>
              </a:ext>
            </a:extLst>
          </p:cNvPr>
          <p:cNvSpPr/>
          <p:nvPr/>
        </p:nvSpPr>
        <p:spPr>
          <a:xfrm>
            <a:off x="2179950" y="272890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297C94-58CB-495A-9652-59876D1DE03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413950" y="248253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2E1C9B-6D90-49C5-BE97-1122D1B2960D}"/>
              </a:ext>
            </a:extLst>
          </p:cNvPr>
          <p:cNvSpPr txBox="1"/>
          <p:nvPr/>
        </p:nvSpPr>
        <p:spPr>
          <a:xfrm>
            <a:off x="600072" y="27782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staged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427332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4146089"/>
            <a:ext cx="719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commit staged index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commit -m &lt;message&gt;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3385D3-B26C-437F-B2A1-90268370AA3F}"/>
              </a:ext>
            </a:extLst>
          </p:cNvPr>
          <p:cNvSpPr/>
          <p:nvPr/>
        </p:nvSpPr>
        <p:spPr>
          <a:xfrm>
            <a:off x="2179950" y="272890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4E42AC-E833-4C1B-83EC-CF25EA30C2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13950" y="248253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475CF-DBB7-4A0A-9939-99EF4AF95279}"/>
              </a:ext>
            </a:extLst>
          </p:cNvPr>
          <p:cNvSpPr txBox="1"/>
          <p:nvPr/>
        </p:nvSpPr>
        <p:spPr>
          <a:xfrm>
            <a:off x="600072" y="27782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4146089"/>
            <a:ext cx="719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check remote repository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remote -v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3385D3-B26C-437F-B2A1-90268370AA3F}"/>
              </a:ext>
            </a:extLst>
          </p:cNvPr>
          <p:cNvSpPr/>
          <p:nvPr/>
        </p:nvSpPr>
        <p:spPr>
          <a:xfrm>
            <a:off x="2179950" y="272890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4E42AC-E833-4C1B-83EC-CF25EA30C2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13950" y="248253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475CF-DBB7-4A0A-9939-99EF4AF95279}"/>
              </a:ext>
            </a:extLst>
          </p:cNvPr>
          <p:cNvSpPr txBox="1"/>
          <p:nvPr/>
        </p:nvSpPr>
        <p:spPr>
          <a:xfrm>
            <a:off x="600072" y="27782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9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3426945"/>
            <a:ext cx="719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set remote repository (https)</a:t>
            </a: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first time use ‘add’ instead of set-</a:t>
            </a:r>
            <a:r>
              <a:rPr lang="en-ID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url</a:t>
            </a:r>
            <a:endParaRPr lang="en-ID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git remote set-</a:t>
            </a:r>
            <a:r>
              <a:rPr lang="en-ID" sz="2400" dirty="0" err="1">
                <a:latin typeface="Consolas" panose="020B0609020204030204" pitchFamily="49" charset="0"/>
              </a:rPr>
              <a:t>url</a:t>
            </a:r>
            <a:r>
              <a:rPr lang="en-ID" sz="2400" dirty="0">
                <a:latin typeface="Consolas" panose="020B0609020204030204" pitchFamily="49" charset="0"/>
              </a:rPr>
              <a:t> origin https://github.com/username/repo.git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set remote repository (</a:t>
            </a:r>
            <a:r>
              <a:rPr lang="en-ID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ssh</a:t>
            </a:r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git remote set-</a:t>
            </a:r>
            <a:r>
              <a:rPr lang="en-ID" sz="2400" dirty="0" err="1">
                <a:latin typeface="Consolas" panose="020B0609020204030204" pitchFamily="49" charset="0"/>
              </a:rPr>
              <a:t>url</a:t>
            </a:r>
            <a:r>
              <a:rPr lang="en-ID" sz="2400" dirty="0">
                <a:latin typeface="Consolas" panose="020B0609020204030204" pitchFamily="49" charset="0"/>
              </a:rPr>
              <a:t> origin </a:t>
            </a:r>
            <a:r>
              <a:rPr lang="en-ID" sz="2400" dirty="0" err="1">
                <a:latin typeface="Consolas" panose="020B0609020204030204" pitchFamily="49" charset="0"/>
              </a:rPr>
              <a:t>git@github.com:username</a:t>
            </a:r>
            <a:r>
              <a:rPr lang="en-ID" sz="2400" dirty="0">
                <a:latin typeface="Consolas" panose="020B0609020204030204" pitchFamily="49" charset="0"/>
              </a:rPr>
              <a:t>/</a:t>
            </a:r>
            <a:r>
              <a:rPr lang="en-ID" sz="2400" dirty="0" err="1">
                <a:latin typeface="Consolas" panose="020B0609020204030204" pitchFamily="49" charset="0"/>
              </a:rPr>
              <a:t>repo.git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3385D3-B26C-437F-B2A1-90268370AA3F}"/>
              </a:ext>
            </a:extLst>
          </p:cNvPr>
          <p:cNvSpPr/>
          <p:nvPr/>
        </p:nvSpPr>
        <p:spPr>
          <a:xfrm>
            <a:off x="2179950" y="272890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4E42AC-E833-4C1B-83EC-CF25EA30C2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13950" y="248253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475CF-DBB7-4A0A-9939-99EF4AF95279}"/>
              </a:ext>
            </a:extLst>
          </p:cNvPr>
          <p:cNvSpPr txBox="1"/>
          <p:nvPr/>
        </p:nvSpPr>
        <p:spPr>
          <a:xfrm>
            <a:off x="600072" y="27782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B728B-46BE-4EF4-8087-07A87F9EC289}"/>
              </a:ext>
            </a:extLst>
          </p:cNvPr>
          <p:cNvSpPr/>
          <p:nvPr/>
        </p:nvSpPr>
        <p:spPr>
          <a:xfrm>
            <a:off x="6313788" y="58577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E0619-1212-4129-971E-4125564B42B6}"/>
              </a:ext>
            </a:extLst>
          </p:cNvPr>
          <p:cNvSpPr/>
          <p:nvPr/>
        </p:nvSpPr>
        <p:spPr>
          <a:xfrm>
            <a:off x="6313788" y="130015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655BE-3FD0-4761-A787-1BCA22D27148}"/>
              </a:ext>
            </a:extLst>
          </p:cNvPr>
          <p:cNvCxnSpPr>
            <a:stCxn id="16" idx="4"/>
            <a:endCxn id="21" idx="0"/>
          </p:cNvCxnSpPr>
          <p:nvPr/>
        </p:nvCxnSpPr>
        <p:spPr>
          <a:xfrm>
            <a:off x="6547788" y="105377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8A6B82-DFC1-4B25-813A-0BDC8ECB9F05}"/>
              </a:ext>
            </a:extLst>
          </p:cNvPr>
          <p:cNvSpPr txBox="1"/>
          <p:nvPr/>
        </p:nvSpPr>
        <p:spPr>
          <a:xfrm>
            <a:off x="7048485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D30B9-268A-4C47-807B-C2758D043D02}"/>
              </a:ext>
            </a:extLst>
          </p:cNvPr>
          <p:cNvSpPr txBox="1"/>
          <p:nvPr/>
        </p:nvSpPr>
        <p:spPr>
          <a:xfrm>
            <a:off x="5561533" y="93259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36854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3798426"/>
            <a:ext cx="7196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pull from remote repository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pull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pull for first time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pull origin &lt;remote-branch-name&gt;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B728B-46BE-4EF4-8087-07A87F9EC289}"/>
              </a:ext>
            </a:extLst>
          </p:cNvPr>
          <p:cNvSpPr/>
          <p:nvPr/>
        </p:nvSpPr>
        <p:spPr>
          <a:xfrm>
            <a:off x="6313782" y="58577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E0619-1212-4129-971E-4125564B42B6}"/>
              </a:ext>
            </a:extLst>
          </p:cNvPr>
          <p:cNvSpPr/>
          <p:nvPr/>
        </p:nvSpPr>
        <p:spPr>
          <a:xfrm>
            <a:off x="6313782" y="130015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655BE-3FD0-4761-A787-1BCA22D27148}"/>
              </a:ext>
            </a:extLst>
          </p:cNvPr>
          <p:cNvCxnSpPr>
            <a:stCxn id="16" idx="4"/>
            <a:endCxn id="21" idx="0"/>
          </p:cNvCxnSpPr>
          <p:nvPr/>
        </p:nvCxnSpPr>
        <p:spPr>
          <a:xfrm>
            <a:off x="6547782" y="105377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8A6B82-DFC1-4B25-813A-0BDC8ECB9F05}"/>
              </a:ext>
            </a:extLst>
          </p:cNvPr>
          <p:cNvSpPr txBox="1"/>
          <p:nvPr/>
        </p:nvSpPr>
        <p:spPr>
          <a:xfrm>
            <a:off x="7053241" y="135381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D30B9-268A-4C47-807B-C2758D043D02}"/>
              </a:ext>
            </a:extLst>
          </p:cNvPr>
          <p:cNvSpPr txBox="1"/>
          <p:nvPr/>
        </p:nvSpPr>
        <p:spPr>
          <a:xfrm>
            <a:off x="5561527" y="93259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Remote repository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46BE88-06EF-4C0A-8E61-113B6962C5BE}"/>
              </a:ext>
            </a:extLst>
          </p:cNvPr>
          <p:cNvSpPr/>
          <p:nvPr/>
        </p:nvSpPr>
        <p:spPr>
          <a:xfrm>
            <a:off x="6313782" y="2014526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CED8F-F925-42C4-B60C-0561C928A749}"/>
              </a:ext>
            </a:extLst>
          </p:cNvPr>
          <p:cNvCxnSpPr>
            <a:endCxn id="22" idx="0"/>
          </p:cNvCxnSpPr>
          <p:nvPr/>
        </p:nvCxnSpPr>
        <p:spPr>
          <a:xfrm>
            <a:off x="6547782" y="176815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CAF0A-14C9-49B5-A208-2F0E228A7120}"/>
              </a:ext>
            </a:extLst>
          </p:cNvPr>
          <p:cNvCxnSpPr>
            <a:cxnSpLocks/>
          </p:cNvCxnSpPr>
          <p:nvPr/>
        </p:nvCxnSpPr>
        <p:spPr>
          <a:xfrm flipV="1">
            <a:off x="2900363" y="2241436"/>
            <a:ext cx="3224212" cy="646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F25D2-502D-4D79-B310-400F1B521FCF}"/>
              </a:ext>
            </a:extLst>
          </p:cNvPr>
          <p:cNvSpPr txBox="1"/>
          <p:nvPr/>
        </p:nvSpPr>
        <p:spPr>
          <a:xfrm>
            <a:off x="7053241" y="20567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400475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3798426"/>
            <a:ext cx="7196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push to remote repository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push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push to remote repository (first time)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push –u origin &lt;remote-branch-name&gt;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3385D3-B26C-437F-B2A1-90268370AA3F}"/>
              </a:ext>
            </a:extLst>
          </p:cNvPr>
          <p:cNvSpPr/>
          <p:nvPr/>
        </p:nvSpPr>
        <p:spPr>
          <a:xfrm>
            <a:off x="2179950" y="2728906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4E42AC-E833-4C1B-83EC-CF25EA30C2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13950" y="248253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475CF-DBB7-4A0A-9939-99EF4AF95279}"/>
              </a:ext>
            </a:extLst>
          </p:cNvPr>
          <p:cNvSpPr txBox="1"/>
          <p:nvPr/>
        </p:nvSpPr>
        <p:spPr>
          <a:xfrm>
            <a:off x="600072" y="27782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B728B-46BE-4EF4-8087-07A87F9EC289}"/>
              </a:ext>
            </a:extLst>
          </p:cNvPr>
          <p:cNvSpPr/>
          <p:nvPr/>
        </p:nvSpPr>
        <p:spPr>
          <a:xfrm>
            <a:off x="6313782" y="58577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E0619-1212-4129-971E-4125564B42B6}"/>
              </a:ext>
            </a:extLst>
          </p:cNvPr>
          <p:cNvSpPr/>
          <p:nvPr/>
        </p:nvSpPr>
        <p:spPr>
          <a:xfrm>
            <a:off x="6313782" y="1300152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655BE-3FD0-4761-A787-1BCA22D27148}"/>
              </a:ext>
            </a:extLst>
          </p:cNvPr>
          <p:cNvCxnSpPr>
            <a:stCxn id="16" idx="4"/>
            <a:endCxn id="21" idx="0"/>
          </p:cNvCxnSpPr>
          <p:nvPr/>
        </p:nvCxnSpPr>
        <p:spPr>
          <a:xfrm>
            <a:off x="6547782" y="105377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8A6B82-DFC1-4B25-813A-0BDC8ECB9F05}"/>
              </a:ext>
            </a:extLst>
          </p:cNvPr>
          <p:cNvSpPr txBox="1"/>
          <p:nvPr/>
        </p:nvSpPr>
        <p:spPr>
          <a:xfrm>
            <a:off x="7053241" y="135381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D30B9-268A-4C47-807B-C2758D043D02}"/>
              </a:ext>
            </a:extLst>
          </p:cNvPr>
          <p:cNvSpPr txBox="1"/>
          <p:nvPr/>
        </p:nvSpPr>
        <p:spPr>
          <a:xfrm>
            <a:off x="5561527" y="93259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Remote repository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46BE88-06EF-4C0A-8E61-113B6962C5BE}"/>
              </a:ext>
            </a:extLst>
          </p:cNvPr>
          <p:cNvSpPr/>
          <p:nvPr/>
        </p:nvSpPr>
        <p:spPr>
          <a:xfrm>
            <a:off x="6313782" y="2014526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CED8F-F925-42C4-B60C-0561C928A749}"/>
              </a:ext>
            </a:extLst>
          </p:cNvPr>
          <p:cNvCxnSpPr>
            <a:endCxn id="22" idx="0"/>
          </p:cNvCxnSpPr>
          <p:nvPr/>
        </p:nvCxnSpPr>
        <p:spPr>
          <a:xfrm>
            <a:off x="6547782" y="1768152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CAF0A-14C9-49B5-A208-2F0E228A7120}"/>
              </a:ext>
            </a:extLst>
          </p:cNvPr>
          <p:cNvCxnSpPr>
            <a:cxnSpLocks/>
          </p:cNvCxnSpPr>
          <p:nvPr/>
        </p:nvCxnSpPr>
        <p:spPr>
          <a:xfrm flipV="1">
            <a:off x="2900363" y="2241436"/>
            <a:ext cx="3224212" cy="6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F25D2-502D-4D79-B310-400F1B521FCF}"/>
              </a:ext>
            </a:extLst>
          </p:cNvPr>
          <p:cNvSpPr txBox="1"/>
          <p:nvPr/>
        </p:nvSpPr>
        <p:spPr>
          <a:xfrm>
            <a:off x="7053241" y="20567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7258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3434705"/>
            <a:ext cx="7196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list all branches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branch –a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create new branch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branch &lt;branch-name&gt;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move to new branch (careful when using this command)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checkout &lt;branch-name&gt;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78B0A8-A5AF-4630-BEC9-69D74AC548AB}"/>
              </a:ext>
            </a:extLst>
          </p:cNvPr>
          <p:cNvSpPr/>
          <p:nvPr/>
        </p:nvSpPr>
        <p:spPr>
          <a:xfrm>
            <a:off x="3224027" y="2728906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662DD4-C44C-4175-8DCE-E5B68014A910}"/>
              </a:ext>
            </a:extLst>
          </p:cNvPr>
          <p:cNvCxnSpPr>
            <a:cxnSpLocks/>
            <a:stCxn id="6" idx="6"/>
            <a:endCxn id="16" idx="0"/>
          </p:cNvCxnSpPr>
          <p:nvPr/>
        </p:nvCxnSpPr>
        <p:spPr>
          <a:xfrm>
            <a:off x="2647950" y="2248532"/>
            <a:ext cx="810077" cy="480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D68A5-5A7D-45ED-BB27-DB3C07F07850}"/>
              </a:ext>
            </a:extLst>
          </p:cNvPr>
          <p:cNvSpPr txBox="1"/>
          <p:nvPr/>
        </p:nvSpPr>
        <p:spPr>
          <a:xfrm>
            <a:off x="2647950" y="176287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Branch </a:t>
            </a:r>
            <a:r>
              <a:rPr lang="en-ID" dirty="0">
                <a:latin typeface="Consolas" panose="020B0609020204030204" pitchFamily="49" charset="0"/>
              </a:rPr>
              <a:t>feature-1</a:t>
            </a:r>
          </a:p>
        </p:txBody>
      </p:sp>
    </p:spTree>
    <p:extLst>
      <p:ext uri="{BB962C8B-B14F-4D97-AF65-F5344CB8AC3E}">
        <p14:creationId xmlns:p14="http://schemas.microsoft.com/office/powerpoint/2010/main" val="1725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81076" y="1536174"/>
            <a:ext cx="7196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D" sz="4800" dirty="0">
                <a:latin typeface="Gill Sans MT" panose="020B0502020104020203" pitchFamily="34" charset="0"/>
              </a:rPr>
              <a:t>Slack</a:t>
            </a:r>
          </a:p>
          <a:p>
            <a:pPr marL="514350" indent="-514350">
              <a:buAutoNum type="arabicPeriod"/>
            </a:pPr>
            <a:r>
              <a:rPr lang="en-ID" sz="4800" dirty="0">
                <a:latin typeface="Gill Sans MT" panose="020B0502020104020203" pitchFamily="34" charset="0"/>
              </a:rPr>
              <a:t>Installing Ruby</a:t>
            </a:r>
          </a:p>
          <a:p>
            <a:pPr marL="514350" indent="-514350">
              <a:buAutoNum type="arabicPeriod"/>
            </a:pPr>
            <a:r>
              <a:rPr lang="en-ID" sz="4800" dirty="0">
                <a:latin typeface="Gill Sans MT" panose="020B0502020104020203" pitchFamily="34" charset="0"/>
              </a:rPr>
              <a:t>Git</a:t>
            </a:r>
          </a:p>
          <a:p>
            <a:pPr marL="514350" indent="-514350">
              <a:buAutoNum type="arabicPeriod"/>
            </a:pPr>
            <a:r>
              <a:rPr lang="en-ID" sz="4800" dirty="0" err="1">
                <a:latin typeface="Gill Sans MT" panose="020B0502020104020203" pitchFamily="34" charset="0"/>
              </a:rPr>
              <a:t>Github</a:t>
            </a:r>
            <a:endParaRPr lang="en-ID" sz="4800" dirty="0">
              <a:latin typeface="Gill Sans MT" panose="020B0502020104020203" pitchFamily="34" charset="0"/>
            </a:endParaRPr>
          </a:p>
          <a:p>
            <a:pPr marL="514350" indent="-514350">
              <a:buAutoNum type="arabicPeriod"/>
            </a:pPr>
            <a:r>
              <a:rPr lang="en-ID" sz="4800" dirty="0" err="1">
                <a:latin typeface="Gill Sans MT" panose="020B0502020104020203" pitchFamily="34" charset="0"/>
              </a:rPr>
              <a:t>Codewars</a:t>
            </a:r>
            <a:endParaRPr lang="en-ID" sz="4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5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3434705"/>
            <a:ext cx="7196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list all branches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branch –a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create new branch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branch &lt;branch-name&gt;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move to new branch (careful when using this command)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checkout &lt;branch-name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78B0A8-A5AF-4630-BEC9-69D74AC548AB}"/>
              </a:ext>
            </a:extLst>
          </p:cNvPr>
          <p:cNvSpPr/>
          <p:nvPr/>
        </p:nvSpPr>
        <p:spPr>
          <a:xfrm>
            <a:off x="3224027" y="2728906"/>
            <a:ext cx="468000" cy="46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662DD4-C44C-4175-8DCE-E5B68014A910}"/>
              </a:ext>
            </a:extLst>
          </p:cNvPr>
          <p:cNvCxnSpPr>
            <a:cxnSpLocks/>
            <a:stCxn id="6" idx="6"/>
            <a:endCxn id="16" idx="0"/>
          </p:cNvCxnSpPr>
          <p:nvPr/>
        </p:nvCxnSpPr>
        <p:spPr>
          <a:xfrm>
            <a:off x="2647950" y="2248532"/>
            <a:ext cx="810077" cy="480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D68A5-5A7D-45ED-BB27-DB3C07F07850}"/>
              </a:ext>
            </a:extLst>
          </p:cNvPr>
          <p:cNvSpPr txBox="1"/>
          <p:nvPr/>
        </p:nvSpPr>
        <p:spPr>
          <a:xfrm>
            <a:off x="2647950" y="176287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Branch </a:t>
            </a:r>
            <a:r>
              <a:rPr lang="en-ID" dirty="0">
                <a:latin typeface="Consolas" panose="020B0609020204030204" pitchFamily="49" charset="0"/>
              </a:rPr>
              <a:t>feature-1</a:t>
            </a:r>
          </a:p>
        </p:txBody>
      </p:sp>
    </p:spTree>
    <p:extLst>
      <p:ext uri="{BB962C8B-B14F-4D97-AF65-F5344CB8AC3E}">
        <p14:creationId xmlns:p14="http://schemas.microsoft.com/office/powerpoint/2010/main" val="225725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4268138"/>
            <a:ext cx="719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merge branch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checkout &lt;</a:t>
            </a:r>
            <a:r>
              <a:rPr lang="en-ID" sz="2400" dirty="0" err="1">
                <a:latin typeface="Consolas" panose="020B0609020204030204" pitchFamily="49" charset="0"/>
              </a:rPr>
              <a:t>dest</a:t>
            </a:r>
            <a:r>
              <a:rPr lang="en-ID" sz="2400" dirty="0">
                <a:latin typeface="Consolas" panose="020B0609020204030204" pitchFamily="49" charset="0"/>
              </a:rPr>
              <a:t>-branch-name&gt;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git merge --no-</a:t>
            </a:r>
            <a:r>
              <a:rPr lang="en-ID" sz="2400" dirty="0" err="1">
                <a:latin typeface="Consolas" panose="020B0609020204030204" pitchFamily="49" charset="0"/>
              </a:rPr>
              <a:t>ff</a:t>
            </a:r>
            <a:r>
              <a:rPr lang="en-ID" sz="2400" dirty="0">
                <a:latin typeface="Consolas" panose="020B0609020204030204" pitchFamily="49" charset="0"/>
              </a:rPr>
              <a:t> &lt;</a:t>
            </a:r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-branch-name&gt;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1C3F0-C9F9-4419-A892-45B94C3C72AE}"/>
              </a:ext>
            </a:extLst>
          </p:cNvPr>
          <p:cNvSpPr/>
          <p:nvPr/>
        </p:nvSpPr>
        <p:spPr>
          <a:xfrm>
            <a:off x="2179950" y="2014532"/>
            <a:ext cx="468000" cy="46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7D27B6-ADCC-4FB8-85DB-BDFF821956C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13950" y="1768158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700A2-B0EF-4CA4-B831-023602B9F3E7}"/>
              </a:ext>
            </a:extLst>
          </p:cNvPr>
          <p:cNvSpPr txBox="1"/>
          <p:nvPr/>
        </p:nvSpPr>
        <p:spPr>
          <a:xfrm>
            <a:off x="600072" y="206386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78B0A8-A5AF-4630-BEC9-69D74AC548AB}"/>
              </a:ext>
            </a:extLst>
          </p:cNvPr>
          <p:cNvSpPr/>
          <p:nvPr/>
        </p:nvSpPr>
        <p:spPr>
          <a:xfrm>
            <a:off x="3224027" y="2728906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662DD4-C44C-4175-8DCE-E5B68014A910}"/>
              </a:ext>
            </a:extLst>
          </p:cNvPr>
          <p:cNvCxnSpPr>
            <a:cxnSpLocks/>
            <a:stCxn id="6" idx="6"/>
            <a:endCxn id="16" idx="0"/>
          </p:cNvCxnSpPr>
          <p:nvPr/>
        </p:nvCxnSpPr>
        <p:spPr>
          <a:xfrm>
            <a:off x="2647950" y="2248532"/>
            <a:ext cx="810077" cy="480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D68A5-5A7D-45ED-BB27-DB3C07F07850}"/>
              </a:ext>
            </a:extLst>
          </p:cNvPr>
          <p:cNvSpPr txBox="1"/>
          <p:nvPr/>
        </p:nvSpPr>
        <p:spPr>
          <a:xfrm>
            <a:off x="2647950" y="176287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Branch </a:t>
            </a:r>
            <a:r>
              <a:rPr lang="en-ID" dirty="0">
                <a:latin typeface="Consolas" panose="020B0609020204030204" pitchFamily="49" charset="0"/>
              </a:rPr>
              <a:t>feature-1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2AF807-0902-407F-A4E0-907EB7BFF9F9}"/>
              </a:ext>
            </a:extLst>
          </p:cNvPr>
          <p:cNvSpPr/>
          <p:nvPr/>
        </p:nvSpPr>
        <p:spPr>
          <a:xfrm>
            <a:off x="2179950" y="3449810"/>
            <a:ext cx="468000" cy="46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5C81B4-CC32-4159-9622-D1F3C135B867}"/>
              </a:ext>
            </a:extLst>
          </p:cNvPr>
          <p:cNvCxnSpPr>
            <a:cxnSpLocks/>
            <a:stCxn id="16" idx="4"/>
            <a:endCxn id="23" idx="6"/>
          </p:cNvCxnSpPr>
          <p:nvPr/>
        </p:nvCxnSpPr>
        <p:spPr>
          <a:xfrm flipH="1">
            <a:off x="2647950" y="3196906"/>
            <a:ext cx="810077" cy="486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F91AA6-43E5-4B66-8C5D-99BF0BB85BDF}"/>
              </a:ext>
            </a:extLst>
          </p:cNvPr>
          <p:cNvSpPr txBox="1"/>
          <p:nvPr/>
        </p:nvSpPr>
        <p:spPr>
          <a:xfrm>
            <a:off x="600072" y="344981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216634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4146089"/>
            <a:ext cx="719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remove file(s) from staged index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git reset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A90029-A349-41D5-9977-AED8731B57B6}"/>
              </a:ext>
            </a:extLst>
          </p:cNvPr>
          <p:cNvSpPr/>
          <p:nvPr/>
        </p:nvSpPr>
        <p:spPr>
          <a:xfrm>
            <a:off x="2179950" y="585784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516E6-6A2E-4027-88DA-77F2B7C712A1}"/>
              </a:ext>
            </a:extLst>
          </p:cNvPr>
          <p:cNvSpPr/>
          <p:nvPr/>
        </p:nvSpPr>
        <p:spPr>
          <a:xfrm>
            <a:off x="2179950" y="1300158"/>
            <a:ext cx="468000" cy="46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D8A1C-BED2-4DB8-B66E-DCC39C8716B8}"/>
              </a:ext>
            </a:extLst>
          </p:cNvPr>
          <p:cNvSpPr/>
          <p:nvPr/>
        </p:nvSpPr>
        <p:spPr>
          <a:xfrm>
            <a:off x="2179950" y="2008749"/>
            <a:ext cx="468000" cy="468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0D979-F933-4A35-B22C-0D459A9404FC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13950" y="1053784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297C94-58CB-495A-9652-59876D1DE03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13950" y="1762375"/>
            <a:ext cx="0" cy="24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2E1C9B-6D90-49C5-BE97-1122D1B2960D}"/>
              </a:ext>
            </a:extLst>
          </p:cNvPr>
          <p:cNvSpPr txBox="1"/>
          <p:nvPr/>
        </p:nvSpPr>
        <p:spPr>
          <a:xfrm>
            <a:off x="600072" y="205432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Gill Sans MT" panose="020B0502020104020203" pitchFamily="34" charset="0"/>
              </a:rPr>
              <a:t>unstaged</a:t>
            </a:r>
            <a:endParaRPr lang="en-ID" dirty="0"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8D93-96EF-4328-80EE-6FCABB67991E}"/>
              </a:ext>
            </a:extLst>
          </p:cNvPr>
          <p:cNvSpPr txBox="1"/>
          <p:nvPr/>
        </p:nvSpPr>
        <p:spPr>
          <a:xfrm>
            <a:off x="600072" y="134949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committed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557ED-25FC-45A2-9A42-DFEED6340E0A}"/>
              </a:ext>
            </a:extLst>
          </p:cNvPr>
          <p:cNvSpPr txBox="1"/>
          <p:nvPr/>
        </p:nvSpPr>
        <p:spPr>
          <a:xfrm>
            <a:off x="1551521" y="9326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Gill Sans MT" panose="020B0502020104020203" pitchFamily="34" charset="0"/>
              </a:rPr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10105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71550" y="2640843"/>
            <a:ext cx="7196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600" dirty="0" err="1">
                <a:latin typeface="Gill Sans MT" panose="020B0502020104020203" pitchFamily="34" charset="0"/>
              </a:rPr>
              <a:t>Github</a:t>
            </a:r>
            <a:endParaRPr lang="en-ID" sz="9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3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71550" y="2307460"/>
            <a:ext cx="7196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600" dirty="0" err="1">
                <a:latin typeface="Gill Sans MT" panose="020B0502020104020203" pitchFamily="34" charset="0"/>
              </a:rPr>
              <a:t>Codewars</a:t>
            </a:r>
            <a:endParaRPr lang="en-ID" sz="9600" dirty="0">
              <a:latin typeface="Gill Sans MT" panose="020B0502020104020203" pitchFamily="34" charset="0"/>
            </a:endParaRPr>
          </a:p>
          <a:p>
            <a:r>
              <a:rPr lang="en-ID" sz="4400" dirty="0">
                <a:latin typeface="Gill Sans MT" panose="020B0502020104020203" pitchFamily="34" charset="0"/>
              </a:rPr>
              <a:t>codewars.com/r/VoqzPQ</a:t>
            </a:r>
            <a:endParaRPr lang="en-ID" sz="9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81725-5503-49EF-B1B7-A9E86350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14" y="0"/>
            <a:ext cx="6126640" cy="6131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6D9E9-CEFE-4E39-BA5D-99FD9E5A20BC}"/>
              </a:ext>
            </a:extLst>
          </p:cNvPr>
          <p:cNvSpPr txBox="1"/>
          <p:nvPr/>
        </p:nvSpPr>
        <p:spPr>
          <a:xfrm>
            <a:off x="981076" y="6027230"/>
            <a:ext cx="7196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dirty="0">
                <a:latin typeface="Gill Sans MT" panose="020B0502020104020203" pitchFamily="34" charset="0"/>
              </a:rPr>
              <a:t>slack.com/downloads</a:t>
            </a:r>
          </a:p>
        </p:txBody>
      </p:sp>
    </p:spTree>
    <p:extLst>
      <p:ext uri="{BB962C8B-B14F-4D97-AF65-F5344CB8AC3E}">
        <p14:creationId xmlns:p14="http://schemas.microsoft.com/office/powerpoint/2010/main" val="19061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2026735"/>
            <a:ext cx="71961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dirty="0">
                <a:latin typeface="Gill Sans MT" panose="020B0502020104020203" pitchFamily="34" charset="0"/>
                <a:hlinkClick r:id="rId2" action="ppaction://hlinkfile"/>
              </a:rPr>
              <a:t>ruby.id/slack</a:t>
            </a:r>
            <a:endParaRPr lang="en-ID" sz="4800" dirty="0">
              <a:latin typeface="Gill Sans MT" panose="020B0502020104020203" pitchFamily="34" charset="0"/>
            </a:endParaRPr>
          </a:p>
          <a:p>
            <a:pPr algn="ctr"/>
            <a:endParaRPr lang="en-ID" sz="4800" dirty="0">
              <a:latin typeface="Gill Sans MT" panose="020B0502020104020203" pitchFamily="34" charset="0"/>
            </a:endParaRPr>
          </a:p>
          <a:p>
            <a:r>
              <a:rPr lang="en-ID" sz="4000" dirty="0">
                <a:latin typeface="Consolas" panose="020B0609020204030204" pitchFamily="49" charset="0"/>
              </a:rPr>
              <a:t>/join #</a:t>
            </a:r>
            <a:r>
              <a:rPr lang="en-ID" sz="4000" dirty="0" err="1">
                <a:latin typeface="Consolas" panose="020B0609020204030204" pitchFamily="49" charset="0"/>
              </a:rPr>
              <a:t>kollaedu-goscholar</a:t>
            </a:r>
            <a:endParaRPr lang="en-ID" sz="4000" dirty="0">
              <a:latin typeface="Consolas" panose="020B0609020204030204" pitchFamily="49" charset="0"/>
            </a:endParaRPr>
          </a:p>
          <a:p>
            <a:r>
              <a:rPr lang="en-ID" sz="4000" dirty="0">
                <a:latin typeface="Consolas" panose="020B0609020204030204" pitchFamily="49" charset="0"/>
              </a:rPr>
              <a:t>/join #tech-question</a:t>
            </a:r>
          </a:p>
        </p:txBody>
      </p:sp>
    </p:spTree>
    <p:extLst>
      <p:ext uri="{BB962C8B-B14F-4D97-AF65-F5344CB8AC3E}">
        <p14:creationId xmlns:p14="http://schemas.microsoft.com/office/powerpoint/2010/main" val="25915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71550" y="2640843"/>
            <a:ext cx="7196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600" dirty="0">
                <a:latin typeface="Gill Sans MT" panose="020B0502020104020203" pitchFamily="34" charset="0"/>
              </a:rPr>
              <a:t>Installing ruby</a:t>
            </a:r>
          </a:p>
        </p:txBody>
      </p:sp>
    </p:spTree>
    <p:extLst>
      <p:ext uri="{BB962C8B-B14F-4D97-AF65-F5344CB8AC3E}">
        <p14:creationId xmlns:p14="http://schemas.microsoft.com/office/powerpoint/2010/main" val="1997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BCE8-4A18-420A-90DC-3343D284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0848"/>
            <a:ext cx="7162800" cy="5289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AB156-8B06-43A9-A274-725D3FB19FA4}"/>
              </a:ext>
            </a:extLst>
          </p:cNvPr>
          <p:cNvSpPr txBox="1"/>
          <p:nvPr/>
        </p:nvSpPr>
        <p:spPr>
          <a:xfrm>
            <a:off x="981076" y="6027230"/>
            <a:ext cx="7196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dirty="0">
                <a:latin typeface="Gill Sans MT" panose="020B0502020104020203" pitchFamily="34" charset="0"/>
              </a:rPr>
              <a:t>rvm.io</a:t>
            </a:r>
          </a:p>
        </p:txBody>
      </p:sp>
    </p:spTree>
    <p:extLst>
      <p:ext uri="{BB962C8B-B14F-4D97-AF65-F5344CB8AC3E}">
        <p14:creationId xmlns:p14="http://schemas.microsoft.com/office/powerpoint/2010/main" val="15030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1226642"/>
            <a:ext cx="7196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 err="1">
                <a:latin typeface="Consolas" panose="020B0609020204030204" pitchFamily="49" charset="0"/>
              </a:rPr>
              <a:t>rvm</a:t>
            </a:r>
            <a:r>
              <a:rPr lang="en-ID" sz="4000" dirty="0">
                <a:latin typeface="Consolas" panose="020B0609020204030204" pitchFamily="49" charset="0"/>
              </a:rPr>
              <a:t> list</a:t>
            </a:r>
          </a:p>
          <a:p>
            <a:r>
              <a:rPr lang="en-ID" sz="4000" dirty="0" err="1">
                <a:latin typeface="Consolas" panose="020B0609020204030204" pitchFamily="49" charset="0"/>
              </a:rPr>
              <a:t>rvm</a:t>
            </a:r>
            <a:r>
              <a:rPr lang="en-ID" sz="4000" dirty="0">
                <a:latin typeface="Consolas" panose="020B0609020204030204" pitchFamily="49" charset="0"/>
              </a:rPr>
              <a:t> install 2.4.2</a:t>
            </a:r>
          </a:p>
          <a:p>
            <a:r>
              <a:rPr lang="en-ID" sz="4000" dirty="0" err="1">
                <a:latin typeface="Consolas" panose="020B0609020204030204" pitchFamily="49" charset="0"/>
              </a:rPr>
              <a:t>rvm</a:t>
            </a:r>
            <a:r>
              <a:rPr lang="en-ID" sz="4000" dirty="0">
                <a:latin typeface="Consolas" panose="020B0609020204030204" pitchFamily="49" charset="0"/>
              </a:rPr>
              <a:t> use 2.4.2 --default</a:t>
            </a:r>
          </a:p>
          <a:p>
            <a:endParaRPr lang="en-ID" sz="4000" dirty="0">
              <a:latin typeface="Consolas" panose="020B0609020204030204" pitchFamily="49" charset="0"/>
            </a:endParaRPr>
          </a:p>
          <a:p>
            <a:r>
              <a:rPr lang="en-ID" sz="4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test</a:t>
            </a:r>
          </a:p>
          <a:p>
            <a:r>
              <a:rPr lang="en-ID" sz="4000" dirty="0">
                <a:latin typeface="Consolas" panose="020B0609020204030204" pitchFamily="49" charset="0"/>
              </a:rPr>
              <a:t>ruby --version</a:t>
            </a:r>
          </a:p>
          <a:p>
            <a:r>
              <a:rPr lang="en-ID" sz="4000" dirty="0">
                <a:latin typeface="Consolas" panose="020B0609020204030204" pitchFamily="49" charset="0"/>
              </a:rPr>
              <a:t>which ruby</a:t>
            </a:r>
          </a:p>
        </p:txBody>
      </p:sp>
    </p:spTree>
    <p:extLst>
      <p:ext uri="{BB962C8B-B14F-4D97-AF65-F5344CB8AC3E}">
        <p14:creationId xmlns:p14="http://schemas.microsoft.com/office/powerpoint/2010/main" val="179982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D06BE-F00E-404B-97A9-45B389D68951}"/>
              </a:ext>
            </a:extLst>
          </p:cNvPr>
          <p:cNvSpPr txBox="1"/>
          <p:nvPr/>
        </p:nvSpPr>
        <p:spPr>
          <a:xfrm>
            <a:off x="971550" y="2640843"/>
            <a:ext cx="7196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600" dirty="0">
                <a:latin typeface="Gill Sans MT" panose="020B0502020104020203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661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39D-9704-4E76-B8C2-C7AED076845F}"/>
              </a:ext>
            </a:extLst>
          </p:cNvPr>
          <p:cNvSpPr txBox="1"/>
          <p:nvPr/>
        </p:nvSpPr>
        <p:spPr>
          <a:xfrm>
            <a:off x="981076" y="2088665"/>
            <a:ext cx="7196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test</a:t>
            </a:r>
          </a:p>
          <a:p>
            <a:r>
              <a:rPr lang="en-ID" sz="2800" dirty="0">
                <a:latin typeface="Consolas" panose="020B0609020204030204" pitchFamily="49" charset="0"/>
              </a:rPr>
              <a:t>which git</a:t>
            </a:r>
          </a:p>
          <a:p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only install if git isn’t available</a:t>
            </a:r>
          </a:p>
          <a:p>
            <a:r>
              <a:rPr lang="en-ID" sz="2800" dirty="0" err="1">
                <a:latin typeface="Consolas" panose="020B0609020204030204" pitchFamily="49" charset="0"/>
              </a:rPr>
              <a:t>sudo</a:t>
            </a:r>
            <a:r>
              <a:rPr lang="en-ID" sz="2800" dirty="0">
                <a:latin typeface="Consolas" panose="020B0609020204030204" pitchFamily="49" charset="0"/>
              </a:rPr>
              <a:t> apt-get install git-core</a:t>
            </a:r>
          </a:p>
        </p:txBody>
      </p:sp>
    </p:spTree>
    <p:extLst>
      <p:ext uri="{BB962C8B-B14F-4D97-AF65-F5344CB8AC3E}">
        <p14:creationId xmlns:p14="http://schemas.microsoft.com/office/powerpoint/2010/main" val="49745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399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giosakti</dc:creator>
  <cp:lastModifiedBy>giosakti</cp:lastModifiedBy>
  <cp:revision>65</cp:revision>
  <dcterms:created xsi:type="dcterms:W3CDTF">2017-10-08T23:42:29Z</dcterms:created>
  <dcterms:modified xsi:type="dcterms:W3CDTF">2017-10-09T12:12:58Z</dcterms:modified>
</cp:coreProperties>
</file>