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2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6" r:id="rId1"/>
  </p:sldMasterIdLst>
  <p:notesMasterIdLst>
    <p:notesMasterId r:id="rId213"/>
  </p:notesMasterIdLst>
  <p:sldIdLst>
    <p:sldId id="450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3" r:id="rId93"/>
    <p:sldId id="334" r:id="rId94"/>
    <p:sldId id="335" r:id="rId95"/>
    <p:sldId id="336" r:id="rId96"/>
    <p:sldId id="337" r:id="rId97"/>
    <p:sldId id="338" r:id="rId98"/>
    <p:sldId id="339" r:id="rId99"/>
    <p:sldId id="340" r:id="rId100"/>
    <p:sldId id="341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48" r:id="rId130"/>
    <p:sldId id="349" r:id="rId131"/>
    <p:sldId id="350" r:id="rId132"/>
    <p:sldId id="351" r:id="rId133"/>
    <p:sldId id="352" r:id="rId134"/>
    <p:sldId id="353" r:id="rId135"/>
    <p:sldId id="382" r:id="rId136"/>
    <p:sldId id="383" r:id="rId137"/>
    <p:sldId id="384" r:id="rId138"/>
    <p:sldId id="385" r:id="rId139"/>
    <p:sldId id="386" r:id="rId140"/>
    <p:sldId id="387" r:id="rId141"/>
    <p:sldId id="388" r:id="rId142"/>
    <p:sldId id="389" r:id="rId143"/>
    <p:sldId id="390" r:id="rId144"/>
    <p:sldId id="391" r:id="rId145"/>
    <p:sldId id="392" r:id="rId146"/>
    <p:sldId id="393" r:id="rId147"/>
    <p:sldId id="394" r:id="rId148"/>
    <p:sldId id="395" r:id="rId149"/>
    <p:sldId id="396" r:id="rId150"/>
    <p:sldId id="397" r:id="rId151"/>
    <p:sldId id="398" r:id="rId152"/>
    <p:sldId id="399" r:id="rId153"/>
    <p:sldId id="400" r:id="rId154"/>
    <p:sldId id="401" r:id="rId155"/>
    <p:sldId id="436" r:id="rId156"/>
    <p:sldId id="437" r:id="rId157"/>
    <p:sldId id="438" r:id="rId158"/>
    <p:sldId id="439" r:id="rId159"/>
    <p:sldId id="440" r:id="rId160"/>
    <p:sldId id="441" r:id="rId161"/>
    <p:sldId id="402" r:id="rId162"/>
    <p:sldId id="403" r:id="rId163"/>
    <p:sldId id="404" r:id="rId164"/>
    <p:sldId id="405" r:id="rId165"/>
    <p:sldId id="406" r:id="rId166"/>
    <p:sldId id="407" r:id="rId167"/>
    <p:sldId id="408" r:id="rId168"/>
    <p:sldId id="409" r:id="rId169"/>
    <p:sldId id="410" r:id="rId170"/>
    <p:sldId id="411" r:id="rId171"/>
    <p:sldId id="412" r:id="rId172"/>
    <p:sldId id="413" r:id="rId173"/>
    <p:sldId id="414" r:id="rId174"/>
    <p:sldId id="415" r:id="rId175"/>
    <p:sldId id="416" r:id="rId176"/>
    <p:sldId id="417" r:id="rId177"/>
    <p:sldId id="418" r:id="rId178"/>
    <p:sldId id="419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42" r:id="rId196"/>
    <p:sldId id="443" r:id="rId197"/>
    <p:sldId id="444" r:id="rId198"/>
    <p:sldId id="445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7" r:id="rId208"/>
    <p:sldId id="468" r:id="rId209"/>
    <p:sldId id="469" r:id="rId210"/>
    <p:sldId id="470" r:id="rId211"/>
    <p:sldId id="471" r:id="rId2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theme" Target="theme/theme1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rsonal\Edureka\Data%20Science\Prep\Class%203%20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ersonal\Edureka\Data%20Science\Prep\Class%203%20Schedu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Equation of a 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trendline>
            <c:spPr>
              <a:ln w="15875" cap="rnd">
                <a:solidFill>
                  <a:schemeClr val="accent5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2623704479766588E-2"/>
                  <c:y val="0.3096901656062914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y = 1.5x + 2</a:t>
                    </a:r>
                    <a:br>
                      <a:rPr lang="en-US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</a:br>
                    <a:r>
                      <a:rPr lang="en-US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R² = 1</a:t>
                    </a:r>
                    <a:endParaRPr lang="en-US"/>
                  </a:p>
                </c:rich>
              </c:tx>
              <c:numFmt formatCode="General" sourceLinked="0"/>
              <c:spPr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  <a:ln w="635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Sheet2!$A$2:$A$11</c:f>
              <c:numCache>
                <c:formatCode>General</c:formatCode>
                <c:ptCount val="10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</c:numCache>
            </c:numRef>
          </c:xVal>
          <c:yVal>
            <c:numRef>
              <c:f>Sheet2!$B$2:$B$11</c:f>
              <c:numCache>
                <c:formatCode>General</c:formatCode>
                <c:ptCount val="10"/>
                <c:pt idx="0">
                  <c:v>-2.5</c:v>
                </c:pt>
                <c:pt idx="1">
                  <c:v>-1</c:v>
                </c:pt>
                <c:pt idx="2">
                  <c:v>0.5</c:v>
                </c:pt>
                <c:pt idx="3">
                  <c:v>2</c:v>
                </c:pt>
                <c:pt idx="4">
                  <c:v>3.5</c:v>
                </c:pt>
                <c:pt idx="5">
                  <c:v>5</c:v>
                </c:pt>
                <c:pt idx="6">
                  <c:v>6.5</c:v>
                </c:pt>
                <c:pt idx="7">
                  <c:v>8</c:v>
                </c:pt>
                <c:pt idx="8">
                  <c:v>9.5</c:v>
                </c:pt>
                <c:pt idx="9">
                  <c:v>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902136"/>
        <c:axId val="406783064"/>
      </c:scatterChart>
      <c:valAx>
        <c:axId val="457902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83064"/>
        <c:crosses val="autoZero"/>
        <c:crossBetween val="midCat"/>
      </c:valAx>
      <c:valAx>
        <c:axId val="40678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902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Sheet2!$B$24</c:f>
              <c:strCache>
                <c:ptCount val="1"/>
                <c:pt idx="0">
                  <c:v>Y1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1750" cap="rnd" cmpd="sng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Sheet2!$A$25:$A$34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Sheet2!$B$25:$B$34</c:f>
              <c:numCache>
                <c:formatCode>General</c:formatCode>
                <c:ptCount val="10"/>
                <c:pt idx="0">
                  <c:v>-2.0522861000089563</c:v>
                </c:pt>
                <c:pt idx="1">
                  <c:v>-0.21795895047138147</c:v>
                </c:pt>
                <c:pt idx="2">
                  <c:v>0.99290540358637891</c:v>
                </c:pt>
                <c:pt idx="3">
                  <c:v>5.5817934701081384</c:v>
                </c:pt>
                <c:pt idx="4">
                  <c:v>5.6508437545564885</c:v>
                </c:pt>
                <c:pt idx="5">
                  <c:v>9.8870894878729558</c:v>
                </c:pt>
                <c:pt idx="6">
                  <c:v>6.0872725128956908</c:v>
                </c:pt>
                <c:pt idx="7">
                  <c:v>12.11671177104242</c:v>
                </c:pt>
                <c:pt idx="8">
                  <c:v>8.0823671575781297</c:v>
                </c:pt>
                <c:pt idx="9">
                  <c:v>13.593389655803744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686920"/>
        <c:axId val="407684176"/>
      </c:scatterChart>
      <c:valAx>
        <c:axId val="407686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84176"/>
        <c:crosses val="autoZero"/>
        <c:crossBetween val="midCat"/>
      </c:valAx>
      <c:valAx>
        <c:axId val="40768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86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0.11002</cdr:x>
      <cdr:y>0.44295</cdr:y>
    </cdr:from>
    <cdr:to>
      <cdr:x>0.27586</cdr:x>
      <cdr:y>0.53129</cdr:y>
    </cdr:to>
    <cdr:sp macro="" textlink="">
      <cdr:nvSpPr>
        <cdr:cNvPr id="3" name="Rectangular Callout 2"/>
        <cdr:cNvSpPr/>
      </cdr:nvSpPr>
      <cdr:spPr>
        <a:xfrm xmlns:a="http://schemas.openxmlformats.org/drawingml/2006/main">
          <a:off x="577989" y="1557087"/>
          <a:ext cx="871238" cy="310538"/>
        </a:xfrm>
        <a:prstGeom xmlns:a="http://schemas.openxmlformats.org/drawingml/2006/main" prst="wedgeRectCallout">
          <a:avLst>
            <a:gd name="adj1" fmla="val 107375"/>
            <a:gd name="adj2" fmla="val 150753"/>
          </a:avLst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400" b="1" dirty="0"/>
            <a:t>Intercept</a:t>
          </a:r>
        </a:p>
      </cdr:txBody>
    </cdr:sp>
  </cdr:relSizeAnchor>
  <cdr:relSizeAnchor xmlns:cdr="http://schemas.openxmlformats.org/drawingml/2006/chartDrawing">
    <cdr:from>
      <cdr:x>0.41215</cdr:x>
      <cdr:y>0.24023</cdr:y>
    </cdr:from>
    <cdr:to>
      <cdr:x>0.61372</cdr:x>
      <cdr:y>0.31629</cdr:y>
    </cdr:to>
    <cdr:sp macro="" textlink="">
      <cdr:nvSpPr>
        <cdr:cNvPr id="4" name="Rectangular Callout 3"/>
        <cdr:cNvSpPr/>
      </cdr:nvSpPr>
      <cdr:spPr>
        <a:xfrm xmlns:a="http://schemas.openxmlformats.org/drawingml/2006/main">
          <a:off x="2165225" y="844483"/>
          <a:ext cx="1058927" cy="267360"/>
        </a:xfrm>
        <a:prstGeom xmlns:a="http://schemas.openxmlformats.org/drawingml/2006/main" prst="wedgeRectCallout">
          <a:avLst>
            <a:gd name="adj1" fmla="val 31700"/>
            <a:gd name="adj2" fmla="val 187248"/>
          </a:avLst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Slope = Y/X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CC36D-7495-4AE1-A672-9CAA084AF90A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C50B-0790-44EF-98AB-C344223CB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85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9247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7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63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63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19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437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4792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922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23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3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6771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716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815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632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640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204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031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4500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105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4066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766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1256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1570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9822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0629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66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309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375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01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24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100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25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88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466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511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913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787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136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0272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412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34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160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28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084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522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57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01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647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350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977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919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2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477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71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9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327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7628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2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1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6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1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15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32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74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5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4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36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42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5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45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52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46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2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08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7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08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8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83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9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7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3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961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9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37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04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77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130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71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06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936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3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424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177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289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61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517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916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762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001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627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3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637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46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846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3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43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351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730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07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569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CA9-E6BB-4106-8757-42AB2E6BB66B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91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93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43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83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11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414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74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45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93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82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64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615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2160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237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98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28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387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93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44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38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81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0F46D-A983-4A6C-BDEC-BD8A00FDFC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01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94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284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88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401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645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926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B17-9F8A-4C8F-B36C-AFAECBADC5D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718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910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791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9C-0F6E-4E69-ABA9-2360181C740C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>
                <a:solidFill>
                  <a:srgbClr val="7030A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31" y="299778"/>
            <a:ext cx="5265720" cy="16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4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0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3056" y="6356350"/>
            <a:ext cx="6705600" cy="365125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 smtClean="0"/>
              <a:t>Copyright @2016 V2 Maestros,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51" y="61478"/>
            <a:ext cx="1943773" cy="6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00B05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607"/>
            <a:ext cx="3813435" cy="11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1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74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6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9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6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-guide.html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era.com/content/cloudera/en/documentation/core/latest/topics/cloudera_quickstart_vm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/scal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lang.org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Analytics with </a:t>
            </a:r>
            <a:br>
              <a:rPr lang="en-US" dirty="0" smtClean="0"/>
            </a:br>
            <a:r>
              <a:rPr lang="en-US" dirty="0" smtClean="0"/>
              <a:t>Spark and 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4059"/>
            <a:ext cx="9144000" cy="1555903"/>
          </a:xfrm>
        </p:spPr>
        <p:txBody>
          <a:bodyPr/>
          <a:lstStyle/>
          <a:p>
            <a:r>
              <a:rPr lang="en-US" dirty="0" smtClean="0"/>
              <a:t>Hadoop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756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collects incoming data for each interval (micro-batch)</a:t>
            </a:r>
          </a:p>
          <a:p>
            <a:r>
              <a:rPr lang="en-US" dirty="0" smtClean="0"/>
              <a:t>Data is collected as an RDD for that interval.</a:t>
            </a:r>
          </a:p>
          <a:p>
            <a:r>
              <a:rPr lang="en-US" dirty="0" smtClean="0"/>
              <a:t>It then calls all transformations and operations that applies for that DStream or derived DStreams</a:t>
            </a:r>
          </a:p>
          <a:p>
            <a:r>
              <a:rPr lang="en-US" dirty="0" smtClean="0"/>
              <a:t>Global variables can be used to track data across DStreams</a:t>
            </a:r>
          </a:p>
          <a:p>
            <a:r>
              <a:rPr lang="en-US" dirty="0" smtClean="0"/>
              <a:t>Windowing functions are available for computing across multiple DStreams.</a:t>
            </a:r>
          </a:p>
          <a:p>
            <a:pPr lvl="1"/>
            <a:r>
              <a:rPr lang="en-US" dirty="0" smtClean="0"/>
              <a:t>Window size multiple of interval</a:t>
            </a:r>
          </a:p>
          <a:p>
            <a:pPr lvl="1"/>
            <a:r>
              <a:rPr lang="en-US" dirty="0" smtClean="0"/>
              <a:t>Sliding interval multiple of interval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the domain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Across the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 of extracting of knowledge from data</a:t>
            </a:r>
          </a:p>
          <a:p>
            <a:r>
              <a:rPr lang="en-US" dirty="0" smtClean="0"/>
              <a:t>Using knowledge to predict the unknown</a:t>
            </a:r>
          </a:p>
          <a:p>
            <a:r>
              <a:rPr lang="en-US" dirty="0" smtClean="0"/>
              <a:t>Improve business outcomes with the power of data</a:t>
            </a:r>
          </a:p>
          <a:p>
            <a:r>
              <a:rPr lang="en-US" dirty="0" smtClean="0"/>
              <a:t>Employ techniques and theories drawn from broad areas of mathematics, statistics and information technology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practitioner of data science</a:t>
            </a:r>
          </a:p>
          <a:p>
            <a:r>
              <a:rPr lang="en-US" dirty="0" smtClean="0"/>
              <a:t>Expertise in data engineering, analytics, statistics and business domain</a:t>
            </a:r>
          </a:p>
          <a:p>
            <a:r>
              <a:rPr lang="en-US" dirty="0" smtClean="0"/>
              <a:t>Investigate complex business problems and </a:t>
            </a:r>
            <a:r>
              <a:rPr lang="en-US" u="sng" dirty="0" smtClean="0"/>
              <a:t>use data </a:t>
            </a:r>
            <a:r>
              <a:rPr lang="en-US" dirty="0" smtClean="0"/>
              <a:t>to provide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foundation of Data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thing that exists about which we research and predict in data science.</a:t>
            </a:r>
          </a:p>
          <a:p>
            <a:r>
              <a:rPr lang="en-US" dirty="0" smtClean="0"/>
              <a:t>Entity has a business context.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Customer</a:t>
            </a:r>
            <a:r>
              <a:rPr lang="en-US" dirty="0" smtClean="0"/>
              <a:t> of a business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Patient</a:t>
            </a:r>
            <a:r>
              <a:rPr lang="en-US" dirty="0" smtClean="0"/>
              <a:t> at a hospital. The same person can be a patient and a customer, but the business context is different.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Car. </a:t>
            </a:r>
            <a:r>
              <a:rPr lang="en-US" dirty="0" smtClean="0"/>
              <a:t>Entities can be non living things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6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entity has a set of characteristics. These are unique properties</a:t>
            </a:r>
          </a:p>
          <a:p>
            <a:r>
              <a:rPr lang="en-US" dirty="0" smtClean="0"/>
              <a:t>Properties too have a business context</a:t>
            </a:r>
          </a:p>
          <a:p>
            <a:r>
              <a:rPr lang="en-US" dirty="0">
                <a:solidFill>
                  <a:srgbClr val="002060"/>
                </a:solidFill>
              </a:rPr>
              <a:t>Customer</a:t>
            </a:r>
            <a:r>
              <a:rPr lang="en-US" dirty="0"/>
              <a:t> </a:t>
            </a:r>
            <a:r>
              <a:rPr lang="en-US" dirty="0" smtClean="0"/>
              <a:t>: Age, income group, gender, education</a:t>
            </a:r>
            <a:endParaRPr lang="en-US" dirty="0"/>
          </a:p>
          <a:p>
            <a:r>
              <a:rPr lang="en-US" dirty="0" smtClean="0">
                <a:solidFill>
                  <a:srgbClr val="002060"/>
                </a:solidFill>
              </a:rPr>
              <a:t>Patient: </a:t>
            </a:r>
            <a:r>
              <a:rPr lang="en-US" dirty="0" smtClean="0"/>
              <a:t>Age, Blood Pressure, Weight, Family history.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Car: </a:t>
            </a:r>
            <a:r>
              <a:rPr lang="en-US" dirty="0" smtClean="0"/>
              <a:t>Make, Model, Year, Engine, VIN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points to the eco-system in which the entity exists or functions.</a:t>
            </a:r>
          </a:p>
          <a:p>
            <a:r>
              <a:rPr lang="en-US" dirty="0" smtClean="0"/>
              <a:t>Environment is shared among entities. Multiple entities belong to the same environment</a:t>
            </a:r>
          </a:p>
          <a:p>
            <a:r>
              <a:rPr lang="en-US" dirty="0" smtClean="0"/>
              <a:t>Environment affects an entity’s behavior</a:t>
            </a:r>
          </a:p>
          <a:p>
            <a:r>
              <a:rPr lang="en-US" dirty="0">
                <a:solidFill>
                  <a:srgbClr val="002060"/>
                </a:solidFill>
              </a:rPr>
              <a:t>Customer</a:t>
            </a:r>
            <a:r>
              <a:rPr lang="en-US" dirty="0"/>
              <a:t> : </a:t>
            </a:r>
            <a:r>
              <a:rPr lang="en-US" dirty="0" smtClean="0"/>
              <a:t>Country, City, Work Place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Patient: </a:t>
            </a:r>
            <a:r>
              <a:rPr lang="en-US" dirty="0" smtClean="0"/>
              <a:t>City, Climate .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Car: </a:t>
            </a:r>
            <a:r>
              <a:rPr lang="en-US" dirty="0" smtClean="0"/>
              <a:t>Use (City/highway), Climate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2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significant business activity in which an entity participates.</a:t>
            </a:r>
          </a:p>
          <a:p>
            <a:r>
              <a:rPr lang="en-US" dirty="0" smtClean="0"/>
              <a:t>Events happen in a said environment.</a:t>
            </a:r>
          </a:p>
          <a:p>
            <a:r>
              <a:rPr lang="en-US" dirty="0">
                <a:solidFill>
                  <a:srgbClr val="002060"/>
                </a:solidFill>
              </a:rPr>
              <a:t>Customer</a:t>
            </a:r>
            <a:r>
              <a:rPr lang="en-US" dirty="0"/>
              <a:t> : </a:t>
            </a:r>
            <a:r>
              <a:rPr lang="en-US" dirty="0" smtClean="0"/>
              <a:t>Browsing, store visit, sales call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Patient: </a:t>
            </a:r>
            <a:r>
              <a:rPr lang="en-US" dirty="0" smtClean="0"/>
              <a:t>Doctor visit, blood test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Car: </a:t>
            </a:r>
            <a:r>
              <a:rPr lang="en-US" dirty="0" smtClean="0"/>
              <a:t>Smog test, comparison test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&amp; Hadoop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an entity does during an event.</a:t>
            </a:r>
          </a:p>
          <a:p>
            <a:r>
              <a:rPr lang="en-US" dirty="0" smtClean="0"/>
              <a:t>Entities may have different behaviors in different environments</a:t>
            </a:r>
          </a:p>
          <a:p>
            <a:r>
              <a:rPr lang="en-US" dirty="0">
                <a:solidFill>
                  <a:srgbClr val="002060"/>
                </a:solidFill>
              </a:rPr>
              <a:t>Customer</a:t>
            </a:r>
            <a:r>
              <a:rPr lang="en-US" dirty="0"/>
              <a:t> : </a:t>
            </a:r>
            <a:r>
              <a:rPr lang="en-US" dirty="0" smtClean="0"/>
              <a:t>Phone Call vs email, Clickstream, response to offers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Patient: </a:t>
            </a:r>
            <a:r>
              <a:rPr lang="en-US" dirty="0" smtClean="0"/>
              <a:t>Nausea, light-headed, cramps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Car: </a:t>
            </a:r>
            <a:r>
              <a:rPr lang="en-US" dirty="0" smtClean="0"/>
              <a:t>Skid, acceleration, stopping distances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an activity deemed significant by the business.</a:t>
            </a:r>
          </a:p>
          <a:p>
            <a:r>
              <a:rPr lang="en-US" dirty="0" smtClean="0"/>
              <a:t>Outcome values can be </a:t>
            </a:r>
          </a:p>
          <a:p>
            <a:pPr lvl="1"/>
            <a:r>
              <a:rPr lang="en-US" dirty="0" smtClean="0"/>
              <a:t>Boolean ( Yes/No, Pass/Fail)</a:t>
            </a:r>
          </a:p>
          <a:p>
            <a:pPr lvl="1"/>
            <a:r>
              <a:rPr lang="en-US" dirty="0" smtClean="0"/>
              <a:t>Continuous ( a numeric value)</a:t>
            </a:r>
          </a:p>
          <a:p>
            <a:pPr lvl="1"/>
            <a:r>
              <a:rPr lang="en-US" dirty="0" smtClean="0"/>
              <a:t>Class ( identification of type)</a:t>
            </a:r>
          </a:p>
          <a:p>
            <a:r>
              <a:rPr lang="en-US" dirty="0">
                <a:solidFill>
                  <a:srgbClr val="002060"/>
                </a:solidFill>
              </a:rPr>
              <a:t>Customer</a:t>
            </a:r>
            <a:r>
              <a:rPr lang="en-US" dirty="0"/>
              <a:t> : </a:t>
            </a:r>
            <a:r>
              <a:rPr lang="en-US" dirty="0" smtClean="0"/>
              <a:t>Sale ( Boolean), sale value (continuous)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Patient: </a:t>
            </a:r>
            <a:r>
              <a:rPr lang="en-US" dirty="0" smtClean="0"/>
              <a:t>Blood Pressure value (continuous). Diabetes type (class)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Car: </a:t>
            </a:r>
            <a:r>
              <a:rPr lang="en-US" dirty="0" smtClean="0"/>
              <a:t>Smog levels (class), stopping distances (continuous), smog passed (Boolean), car type (class)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measurement of an event deemed significant by the business.</a:t>
            </a:r>
          </a:p>
          <a:p>
            <a:r>
              <a:rPr lang="en-US" dirty="0" smtClean="0"/>
              <a:t>Captures information about</a:t>
            </a:r>
          </a:p>
          <a:p>
            <a:pPr lvl="1"/>
            <a:r>
              <a:rPr lang="en-US" dirty="0" smtClean="0"/>
              <a:t>Entities involved</a:t>
            </a:r>
          </a:p>
          <a:p>
            <a:pPr lvl="1"/>
            <a:r>
              <a:rPr lang="en-US" dirty="0" smtClean="0"/>
              <a:t>Characteristics of the entities</a:t>
            </a:r>
          </a:p>
          <a:p>
            <a:pPr lvl="1"/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Environment in which the behavior happens</a:t>
            </a:r>
          </a:p>
          <a:p>
            <a:pPr lvl="1"/>
            <a:r>
              <a:rPr lang="en-US" dirty="0" smtClean="0"/>
              <a:t>outcomes</a:t>
            </a:r>
          </a:p>
          <a:p>
            <a:r>
              <a:rPr lang="en-US" dirty="0" smtClean="0"/>
              <a:t>An observation is also called a system of record</a:t>
            </a:r>
          </a:p>
          <a:p>
            <a:r>
              <a:rPr lang="en-US" dirty="0">
                <a:solidFill>
                  <a:srgbClr val="002060"/>
                </a:solidFill>
              </a:rPr>
              <a:t>Customer</a:t>
            </a:r>
            <a:r>
              <a:rPr lang="en-US" dirty="0"/>
              <a:t> : </a:t>
            </a:r>
            <a:r>
              <a:rPr lang="en-US" dirty="0" smtClean="0"/>
              <a:t>A phone call record, a buying transaction, an email offer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Patient: </a:t>
            </a:r>
            <a:r>
              <a:rPr lang="en-US" dirty="0" smtClean="0"/>
              <a:t>A doctor visit record, a test result, a data capture from a monitoring device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Car: </a:t>
            </a:r>
            <a:r>
              <a:rPr lang="en-US" dirty="0" smtClean="0"/>
              <a:t>Service record, smog test result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observations</a:t>
            </a:r>
          </a:p>
          <a:p>
            <a:r>
              <a:rPr lang="en-US" dirty="0" smtClean="0"/>
              <a:t>Each observation is typically called a record</a:t>
            </a:r>
          </a:p>
          <a:p>
            <a:r>
              <a:rPr lang="en-US" dirty="0" smtClean="0"/>
              <a:t>Each record has a set of </a:t>
            </a:r>
            <a:r>
              <a:rPr lang="en-US" u="sng" dirty="0" smtClean="0"/>
              <a:t>attributes</a:t>
            </a:r>
            <a:r>
              <a:rPr lang="en-US" dirty="0" smtClean="0"/>
              <a:t> that point to characteristics, behavior or outcomes.</a:t>
            </a:r>
          </a:p>
          <a:p>
            <a:r>
              <a:rPr lang="en-US" dirty="0" smtClean="0"/>
              <a:t>A dataset can be</a:t>
            </a:r>
          </a:p>
          <a:p>
            <a:pPr lvl="1"/>
            <a:r>
              <a:rPr lang="en-US" dirty="0" smtClean="0"/>
              <a:t>Structured (database records, spreadsheet)</a:t>
            </a:r>
          </a:p>
          <a:p>
            <a:pPr lvl="1"/>
            <a:r>
              <a:rPr lang="en-US" dirty="0" smtClean="0"/>
              <a:t>Unstructured ( twitter feeds, news paper articles)</a:t>
            </a:r>
          </a:p>
          <a:p>
            <a:pPr lvl="1"/>
            <a:r>
              <a:rPr lang="en-US" dirty="0" smtClean="0"/>
              <a:t>Semi-structured (email)</a:t>
            </a:r>
          </a:p>
          <a:p>
            <a:r>
              <a:rPr lang="en-US" dirty="0" smtClean="0"/>
              <a:t>Data scientists collect and work on datasets to learn about entities and predict their future behavior/ outcomes.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4514088" cy="4629151"/>
          </a:xfrm>
        </p:spPr>
        <p:txBody>
          <a:bodyPr>
            <a:normAutofit/>
          </a:bodyPr>
          <a:lstStyle/>
          <a:p>
            <a:r>
              <a:rPr lang="en-US" dirty="0" smtClean="0"/>
              <a:t>Attributes are labeled and distinctly visible.</a:t>
            </a:r>
          </a:p>
          <a:p>
            <a:r>
              <a:rPr lang="en-US" dirty="0" smtClean="0"/>
              <a:t>Easily searchable and query able.</a:t>
            </a:r>
          </a:p>
          <a:p>
            <a:r>
              <a:rPr lang="en-US" dirty="0" smtClean="0"/>
              <a:t>Stored easily in tables</a:t>
            </a:r>
            <a:endParaRPr lang="en-US" dirty="0"/>
          </a:p>
        </p:txBody>
      </p:sp>
      <p:pic>
        <p:nvPicPr>
          <p:cNvPr id="1028" name="Picture 4" descr="http://victoriayudin.files.wordpress.com/2010/09/ic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87" y="1362268"/>
            <a:ext cx="6029325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4892040" cy="4814694"/>
          </a:xfrm>
        </p:spPr>
        <p:txBody>
          <a:bodyPr/>
          <a:lstStyle/>
          <a:p>
            <a:r>
              <a:rPr lang="en-US" dirty="0" smtClean="0"/>
              <a:t>Data is continuous text</a:t>
            </a:r>
          </a:p>
          <a:p>
            <a:r>
              <a:rPr lang="en-US" dirty="0" smtClean="0"/>
              <a:t>Attributes are not distinctly labeled. They are present within the data.</a:t>
            </a:r>
          </a:p>
          <a:p>
            <a:r>
              <a:rPr lang="en-US" dirty="0" smtClean="0"/>
              <a:t>Querying is not easy.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0528" y="1194318"/>
            <a:ext cx="5010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Mazda3 is on a very short list of </a:t>
            </a:r>
            <a:r>
              <a:rPr lang="en-US" sz="2000" dirty="0">
                <a:solidFill>
                  <a:schemeClr val="accent2"/>
                </a:solidFill>
              </a:rPr>
              <a:t>compact</a:t>
            </a:r>
            <a:r>
              <a:rPr lang="en-US" sz="2000" dirty="0"/>
              <a:t> cars that are available as a </a:t>
            </a:r>
            <a:r>
              <a:rPr lang="en-US" sz="2000" dirty="0">
                <a:solidFill>
                  <a:schemeClr val="accent2"/>
                </a:solidFill>
              </a:rPr>
              <a:t>hatchback</a:t>
            </a:r>
            <a:r>
              <a:rPr lang="en-US" sz="2000" dirty="0"/>
              <a:t> or a sedan. It also comes with two </a:t>
            </a:r>
            <a:r>
              <a:rPr lang="en-US" sz="2000" dirty="0">
                <a:solidFill>
                  <a:schemeClr val="accent2"/>
                </a:solidFill>
              </a:rPr>
              <a:t>6-speed transmissions</a:t>
            </a:r>
            <a:r>
              <a:rPr lang="en-US" sz="2000" dirty="0"/>
              <a:t> -- manual or automatic -- and choice </a:t>
            </a:r>
            <a:r>
              <a:rPr lang="en-US" sz="2000" dirty="0">
                <a:solidFill>
                  <a:schemeClr val="accent2"/>
                </a:solidFill>
              </a:rPr>
              <a:t>of two 4-cylinder engines </a:t>
            </a:r>
            <a:r>
              <a:rPr lang="en-US" sz="2000" dirty="0"/>
              <a:t>-- a </a:t>
            </a:r>
            <a:r>
              <a:rPr lang="en-US" sz="2000" dirty="0">
                <a:solidFill>
                  <a:schemeClr val="accent2"/>
                </a:solidFill>
              </a:rPr>
              <a:t>155</a:t>
            </a:r>
            <a:r>
              <a:rPr lang="en-US" sz="2000" dirty="0"/>
              <a:t>-horsepower 2.0-liter or a 184-horsepower </a:t>
            </a:r>
            <a:r>
              <a:rPr lang="en-US" sz="2000" dirty="0">
                <a:solidFill>
                  <a:schemeClr val="accent2"/>
                </a:solidFill>
              </a:rPr>
              <a:t>2.5-liter</a:t>
            </a:r>
            <a:r>
              <a:rPr lang="en-US" sz="2000" dirty="0"/>
              <a:t> -- and all of those variations are available with either body style. Its best fuel economy is an </a:t>
            </a:r>
            <a:r>
              <a:rPr lang="en-US" sz="2000" dirty="0">
                <a:solidFill>
                  <a:schemeClr val="accent2"/>
                </a:solidFill>
              </a:rPr>
              <a:t>EPA-rated 41 </a:t>
            </a:r>
            <a:r>
              <a:rPr lang="en-US" sz="2000" dirty="0"/>
              <a:t>mpg on the highway, which is near the top of the class for gasoline-powered cars (tying the Honda Civic, yet another trait they share). That rating applies to the 2.0-liter engine, whether it's backed by a manual or automatic transmission.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5123688" cy="4814694"/>
          </a:xfrm>
        </p:spPr>
        <p:txBody>
          <a:bodyPr/>
          <a:lstStyle/>
          <a:p>
            <a:r>
              <a:rPr lang="en-US" dirty="0" smtClean="0"/>
              <a:t>Mix of structured and unstructured.</a:t>
            </a:r>
          </a:p>
          <a:p>
            <a:r>
              <a:rPr lang="en-US" dirty="0" smtClean="0"/>
              <a:t>Some attributes are distinctly labeled. Others are hidden within free text</a:t>
            </a:r>
            <a:endParaRPr lang="en-US" dirty="0"/>
          </a:p>
        </p:txBody>
      </p:sp>
      <p:pic>
        <p:nvPicPr>
          <p:cNvPr id="2050" name="Picture 2" descr="http://rsc.tech-res.com/Document/safetyandpharmacovigilance/SampleEmail_PackageIns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83" y="1362269"/>
            <a:ext cx="4848851" cy="52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2526792" cy="4814694"/>
          </a:xfrm>
        </p:spPr>
        <p:txBody>
          <a:bodyPr/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Characteristics</a:t>
            </a:r>
          </a:p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Behavior</a:t>
            </a:r>
          </a:p>
          <a:p>
            <a:r>
              <a:rPr lang="en-US" dirty="0" smtClean="0"/>
              <a:t>Outcomes</a:t>
            </a:r>
          </a:p>
          <a:p>
            <a:r>
              <a:rPr lang="en-US" dirty="0" smtClean="0"/>
              <a:t>Observation</a:t>
            </a:r>
          </a:p>
          <a:p>
            <a:r>
              <a:rPr lang="en-US" dirty="0" smtClean="0"/>
              <a:t>Dataset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4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Discovering knowledge from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in a dataset exhibit relationships</a:t>
            </a:r>
          </a:p>
          <a:p>
            <a:r>
              <a:rPr lang="en-US" dirty="0" smtClean="0"/>
              <a:t>Relationships “model” the real world and have a logical “explanation”</a:t>
            </a:r>
          </a:p>
          <a:p>
            <a:r>
              <a:rPr lang="en-US" dirty="0" smtClean="0"/>
              <a:t>For attributes A and B the relationships can be</a:t>
            </a:r>
          </a:p>
          <a:p>
            <a:pPr lvl="1"/>
            <a:r>
              <a:rPr lang="en-US" dirty="0" smtClean="0"/>
              <a:t>When A occurs, B also occurs</a:t>
            </a:r>
          </a:p>
          <a:p>
            <a:pPr lvl="1"/>
            <a:r>
              <a:rPr lang="en-US" dirty="0" smtClean="0"/>
              <a:t>When A occurs B does not occur</a:t>
            </a:r>
          </a:p>
          <a:p>
            <a:pPr lvl="1"/>
            <a:r>
              <a:rPr lang="en-US" dirty="0" smtClean="0"/>
              <a:t>When A increases B also increases</a:t>
            </a:r>
          </a:p>
          <a:p>
            <a:pPr lvl="1"/>
            <a:r>
              <a:rPr lang="en-US" dirty="0" smtClean="0"/>
              <a:t>When A increases B decreases</a:t>
            </a:r>
          </a:p>
          <a:p>
            <a:r>
              <a:rPr lang="en-US" dirty="0" smtClean="0"/>
              <a:t>Relationships can involve multiple attributes too</a:t>
            </a:r>
          </a:p>
          <a:p>
            <a:pPr lvl="1"/>
            <a:r>
              <a:rPr lang="en-US" dirty="0" smtClean="0"/>
              <a:t>When A is present and B increases, C will decrease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road </a:t>
            </a:r>
            <a:r>
              <a:rPr lang="en-US" dirty="0"/>
              <a:t>general term for data sets so large and complex that traditional data processing and storage techniques are </a:t>
            </a:r>
            <a:r>
              <a:rPr lang="en-US" dirty="0" smtClean="0"/>
              <a:t>inadequate</a:t>
            </a:r>
          </a:p>
          <a:p>
            <a:pPr lvl="1"/>
            <a:r>
              <a:rPr lang="en-US" dirty="0" smtClean="0"/>
              <a:t>Traditional RDBMS and business applications</a:t>
            </a:r>
          </a:p>
          <a:p>
            <a:r>
              <a:rPr lang="en-US" dirty="0" smtClean="0"/>
              <a:t>Volume ( TB, PB)</a:t>
            </a:r>
          </a:p>
          <a:p>
            <a:r>
              <a:rPr lang="en-US" dirty="0" smtClean="0"/>
              <a:t>Variety ( web, photo, video, audio, unstructured data, mobile, social)</a:t>
            </a:r>
          </a:p>
          <a:p>
            <a:r>
              <a:rPr lang="en-US" dirty="0" smtClean="0"/>
              <a:t>Velocity (batch, periodic, real time)</a:t>
            </a:r>
          </a:p>
          <a:p>
            <a:r>
              <a:rPr lang="en-US" dirty="0" smtClean="0"/>
              <a:t>Veracity (quality of data – dirty)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As age goes up, spending capacity goes up. ( AGE and REVENUE)</a:t>
            </a:r>
          </a:p>
          <a:p>
            <a:pPr lvl="1"/>
            <a:r>
              <a:rPr lang="en-US" dirty="0" smtClean="0"/>
              <a:t>Urban customers buy more internet bandwidth ( LOCATION and BANDWIDTH)</a:t>
            </a:r>
          </a:p>
          <a:p>
            <a:r>
              <a:rPr lang="en-US" dirty="0" smtClean="0"/>
              <a:t>Patient</a:t>
            </a:r>
          </a:p>
          <a:p>
            <a:pPr lvl="1"/>
            <a:r>
              <a:rPr lang="en-US" dirty="0" smtClean="0"/>
              <a:t>Older patients have more prevalence of Diabetes  ( AGE and DISEASE LEVEL)</a:t>
            </a:r>
          </a:p>
          <a:p>
            <a:pPr lvl="1"/>
            <a:r>
              <a:rPr lang="en-US" dirty="0" smtClean="0"/>
              <a:t>Overweight patients typically have higher cholesterol levels ( WEIGHT and HDL)</a:t>
            </a:r>
          </a:p>
          <a:p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The more cylinders a car has, the mileage tends to be lower ( CYLINDERS and MILEAGE)</a:t>
            </a:r>
          </a:p>
          <a:p>
            <a:pPr lvl="1"/>
            <a:r>
              <a:rPr lang="en-US" dirty="0" smtClean="0"/>
              <a:t>Sports Cars have more insurance rates ( TYPE and RATES)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vs Incidental Patterns in Data</a:t>
            </a:r>
          </a:p>
          <a:p>
            <a:r>
              <a:rPr lang="en-US" dirty="0" smtClean="0"/>
              <a:t>Correlations</a:t>
            </a:r>
          </a:p>
          <a:p>
            <a:r>
              <a:rPr lang="en-US" dirty="0" smtClean="0"/>
              <a:t>Signals and noise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implies learning about relationships.</a:t>
            </a:r>
          </a:p>
          <a:p>
            <a:r>
              <a:rPr lang="en-US" dirty="0" smtClean="0"/>
              <a:t>It involves</a:t>
            </a:r>
          </a:p>
          <a:p>
            <a:pPr lvl="1"/>
            <a:r>
              <a:rPr lang="en-US" dirty="0" smtClean="0"/>
              <a:t>Taking a domain</a:t>
            </a:r>
          </a:p>
          <a:p>
            <a:pPr lvl="1"/>
            <a:r>
              <a:rPr lang="en-US" dirty="0" smtClean="0"/>
              <a:t>Understanding the attributes that represent the domain</a:t>
            </a:r>
          </a:p>
          <a:p>
            <a:pPr lvl="1"/>
            <a:r>
              <a:rPr lang="en-US" dirty="0" smtClean="0"/>
              <a:t>Collecting data</a:t>
            </a:r>
          </a:p>
          <a:p>
            <a:pPr lvl="1"/>
            <a:r>
              <a:rPr lang="en-US" dirty="0" smtClean="0"/>
              <a:t>Understanding relationships between the attributes</a:t>
            </a:r>
          </a:p>
          <a:p>
            <a:r>
              <a:rPr lang="en-US" dirty="0" smtClean="0"/>
              <a:t>Model is the outcome of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simplified, approximated representation of a real world phenomenon</a:t>
            </a:r>
          </a:p>
          <a:p>
            <a:r>
              <a:rPr lang="en-US" dirty="0" smtClean="0"/>
              <a:t>Captures key attributes and their relationships</a:t>
            </a:r>
          </a:p>
          <a:p>
            <a:r>
              <a:rPr lang="en-US" dirty="0" smtClean="0"/>
              <a:t>Mathematical model – represents relationships as an equation</a:t>
            </a:r>
          </a:p>
          <a:p>
            <a:r>
              <a:rPr lang="en-US" dirty="0" smtClean="0"/>
              <a:t>Blood Pressure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BP = 56 + ( AGE * .8) + ( WEIGHT * .14 ) + ( LDL * .009)</a:t>
            </a:r>
          </a:p>
          <a:p>
            <a:r>
              <a:rPr lang="en-US" dirty="0"/>
              <a:t>Decision Tree model – represents the outcome as a 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Buying a music CD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If AGE &lt; 25 and GENDER=MALE, buy BEYONCE-CD = YES</a:t>
            </a:r>
          </a:p>
          <a:p>
            <a:r>
              <a:rPr lang="en-US" dirty="0" smtClean="0"/>
              <a:t>Accuracy of models depends on strength of relationships between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can be used to predict unknown attributes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BP = 56 + ( AGE * .8) + ( WEIGHT * .14 ) + ( LDL * .009)</a:t>
            </a:r>
          </a:p>
          <a:p>
            <a:r>
              <a:rPr lang="en-US" dirty="0" smtClean="0"/>
              <a:t>The above model represents the relationships between BP, AGE, WEIGHT and LDL.</a:t>
            </a:r>
          </a:p>
          <a:p>
            <a:r>
              <a:rPr lang="en-US" dirty="0" smtClean="0"/>
              <a:t>If 3 of the 4 attributes are known, the model can be used to predict the 4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above equation can be considered the prediction algorithm</a:t>
            </a:r>
          </a:p>
          <a:p>
            <a:r>
              <a:rPr lang="en-US" dirty="0" smtClean="0"/>
              <a:t>Relationships can be a lot more complex, leading to complex models and prediction algorithms.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62269"/>
            <a:ext cx="10512552" cy="4814694"/>
          </a:xfrm>
        </p:spPr>
        <p:txBody>
          <a:bodyPr/>
          <a:lstStyle/>
          <a:p>
            <a:r>
              <a:rPr lang="en-US" dirty="0" smtClean="0"/>
              <a:t>Outcomes are attributes that you want to predict</a:t>
            </a:r>
          </a:p>
          <a:p>
            <a:r>
              <a:rPr lang="en-US" dirty="0" smtClean="0"/>
              <a:t>Predictors are attributes that are used to predict outcomes.</a:t>
            </a:r>
          </a:p>
          <a:p>
            <a:r>
              <a:rPr lang="en-US" dirty="0" smtClean="0"/>
              <a:t>Learning is all about building models that can be used to predict outcomes (outputs) using the predictors (inputs)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1" y="3657938"/>
          <a:ext cx="8968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311"/>
                <a:gridCol w="4244509"/>
                <a:gridCol w="29894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Outcomes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Age, Income Range, 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Buy</a:t>
                      </a:r>
                      <a:r>
                        <a:rPr lang="en-US" sz="2400" baseline="0" dirty="0" smtClean="0"/>
                        <a:t>? Yes/No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Patient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Age, Blood</a:t>
                      </a:r>
                      <a:r>
                        <a:rPr lang="en-US" sz="2400" baseline="0" dirty="0" smtClean="0"/>
                        <a:t> Pressure, Weight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Diabetic?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Cylinders, acceleration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Sports vs family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vs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understand relationships and predict all the time.</a:t>
            </a:r>
          </a:p>
          <a:p>
            <a:r>
              <a:rPr lang="en-US" dirty="0" smtClean="0"/>
              <a:t>Build humans can only handle finite amount of data</a:t>
            </a:r>
          </a:p>
          <a:p>
            <a:pPr lvl="1"/>
            <a:r>
              <a:rPr lang="en-US" dirty="0" smtClean="0"/>
              <a:t>One shop keeper can know preferences of 100 customers, not 10 million of them</a:t>
            </a:r>
          </a:p>
          <a:p>
            <a:r>
              <a:rPr lang="en-US" dirty="0" smtClean="0"/>
              <a:t>Machines (computers) come into play when the number of entities and data about them are large</a:t>
            </a:r>
          </a:p>
          <a:p>
            <a:r>
              <a:rPr lang="en-US" dirty="0" smtClean="0"/>
              <a:t>There in comes machine learning, predictive analytics and data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Data Science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a problem in a specified domain</a:t>
            </a:r>
          </a:p>
          <a:p>
            <a:r>
              <a:rPr lang="en-US" dirty="0" smtClean="0"/>
              <a:t>Understanding the problem domain (entities and attributes)</a:t>
            </a:r>
          </a:p>
          <a:p>
            <a:r>
              <a:rPr lang="en-US" dirty="0" smtClean="0"/>
              <a:t>Collect datasets that represent the entities</a:t>
            </a:r>
          </a:p>
          <a:p>
            <a:r>
              <a:rPr lang="en-US" dirty="0" smtClean="0"/>
              <a:t>Discover relationships ( Learning)</a:t>
            </a:r>
          </a:p>
          <a:p>
            <a:pPr lvl="1"/>
            <a:r>
              <a:rPr lang="en-US" dirty="0" smtClean="0"/>
              <a:t>When computers are used for this purpose, its called machine learning.</a:t>
            </a:r>
          </a:p>
          <a:p>
            <a:r>
              <a:rPr lang="en-US" dirty="0" smtClean="0"/>
              <a:t>Build models that represent relationships</a:t>
            </a:r>
          </a:p>
          <a:p>
            <a:pPr lvl="1"/>
            <a:r>
              <a:rPr lang="en-US" dirty="0" smtClean="0"/>
              <a:t>Uses past data where all predictors and outcomes are known</a:t>
            </a:r>
          </a:p>
          <a:p>
            <a:r>
              <a:rPr lang="en-US" dirty="0" smtClean="0"/>
              <a:t>Use models for predicting outcomes</a:t>
            </a:r>
          </a:p>
          <a:p>
            <a:pPr lvl="1"/>
            <a:r>
              <a:rPr lang="en-US" dirty="0" smtClean="0"/>
              <a:t>Current/ future data – predictors known, outcomes unknown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Example – Website Shopper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: Predict if the shopper will buy a smartphone</a:t>
            </a:r>
          </a:p>
          <a:p>
            <a:r>
              <a:rPr lang="en-US" dirty="0" smtClean="0"/>
              <a:t>Data: Past purchase history of shoppers </a:t>
            </a:r>
          </a:p>
          <a:p>
            <a:pPr lvl="1"/>
            <a:r>
              <a:rPr lang="en-US" dirty="0" smtClean="0"/>
              <a:t>Shopper characteristics (age, gender, income etc.)</a:t>
            </a:r>
          </a:p>
          <a:p>
            <a:pPr lvl="1"/>
            <a:r>
              <a:rPr lang="en-US" dirty="0" smtClean="0"/>
              <a:t>Seasonal information</a:t>
            </a:r>
          </a:p>
          <a:p>
            <a:pPr lvl="1"/>
            <a:r>
              <a:rPr lang="en-US" dirty="0" smtClean="0"/>
              <a:t>Others..</a:t>
            </a:r>
          </a:p>
          <a:p>
            <a:r>
              <a:rPr lang="en-US" dirty="0" smtClean="0"/>
              <a:t>Build Model</a:t>
            </a:r>
          </a:p>
          <a:p>
            <a:pPr lvl="1"/>
            <a:r>
              <a:rPr lang="en-US" dirty="0" smtClean="0"/>
              <a:t>Decision model based on shopper and seasonal entities</a:t>
            </a:r>
          </a:p>
          <a:p>
            <a:pPr lvl="1"/>
            <a:r>
              <a:rPr lang="en-US" dirty="0" smtClean="0"/>
              <a:t>Built every week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When a new shopper is browsing, predict if the shopper will buy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Offer Chat help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2015 - V2 Maestros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5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Data Science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and Cloud applications created the need to store and process huge amounts of data</a:t>
            </a:r>
          </a:p>
          <a:p>
            <a:r>
              <a:rPr lang="en-US" dirty="0" smtClean="0"/>
              <a:t>Traditional RDBMSs do not fit the role</a:t>
            </a:r>
          </a:p>
          <a:p>
            <a:pPr lvl="1"/>
            <a:r>
              <a:rPr lang="en-US" dirty="0" smtClean="0"/>
              <a:t>Only good for numbers, structured and clean data</a:t>
            </a:r>
          </a:p>
          <a:p>
            <a:pPr lvl="1"/>
            <a:r>
              <a:rPr lang="en-US" dirty="0" smtClean="0"/>
              <a:t>Scaling required very expensive hardware</a:t>
            </a:r>
          </a:p>
          <a:p>
            <a:pPr lvl="1"/>
            <a:r>
              <a:rPr lang="en-US" dirty="0" smtClean="0"/>
              <a:t>Fault tolerance was again expensive</a:t>
            </a:r>
          </a:p>
          <a:p>
            <a:r>
              <a:rPr lang="en-US" dirty="0" smtClean="0"/>
              <a:t>Existing processing techniques cannot scale without extensive code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Faster processing</a:t>
            </a:r>
          </a:p>
          <a:p>
            <a:pPr lvl="0"/>
            <a:r>
              <a:rPr lang="en-US" dirty="0"/>
              <a:t>Real time Analytics</a:t>
            </a:r>
          </a:p>
          <a:p>
            <a:pPr lvl="0"/>
            <a:r>
              <a:rPr lang="en-US" dirty="0"/>
              <a:t>Real time model building</a:t>
            </a:r>
          </a:p>
          <a:p>
            <a:pPr lvl="0"/>
            <a:r>
              <a:rPr lang="en-US" dirty="0"/>
              <a:t>Real time predictions.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3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processing with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Connectors to real time streaming sources</a:t>
            </a:r>
          </a:p>
          <a:p>
            <a:pPr lvl="0"/>
            <a:r>
              <a:rPr lang="en-US" dirty="0"/>
              <a:t>Data can be cleansed and transformed in stream.</a:t>
            </a:r>
          </a:p>
          <a:p>
            <a:pPr lvl="0"/>
            <a:r>
              <a:rPr lang="en-US" dirty="0"/>
              <a:t>Stored in in-memory data stores – </a:t>
            </a:r>
          </a:p>
          <a:p>
            <a:pPr lvl="0"/>
            <a:r>
              <a:rPr lang="en-US" dirty="0"/>
              <a:t>Reporting/Analytics using Spark SQL or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06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Not </a:t>
            </a:r>
            <a:r>
              <a:rPr lang="en-US" dirty="0"/>
              <a:t>a real time activity</a:t>
            </a:r>
          </a:p>
          <a:p>
            <a:pPr lvl="0"/>
            <a:r>
              <a:rPr lang="en-US" dirty="0"/>
              <a:t>Models need a large corpus of data 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Variety</a:t>
            </a:r>
          </a:p>
          <a:p>
            <a:pPr lvl="0"/>
            <a:r>
              <a:rPr lang="en-US" dirty="0"/>
              <a:t>Manually evaluated</a:t>
            </a:r>
          </a:p>
          <a:p>
            <a:pPr lvl="0"/>
            <a:r>
              <a:rPr lang="en-US" dirty="0"/>
              <a:t>Needs exploring different algorithms </a:t>
            </a:r>
          </a:p>
          <a:p>
            <a:pPr lvl="0"/>
            <a:r>
              <a:rPr lang="en-US" dirty="0"/>
              <a:t>Needs tuning.</a:t>
            </a:r>
          </a:p>
          <a:p>
            <a:pPr lvl="0"/>
            <a:r>
              <a:rPr lang="en-US" dirty="0"/>
              <a:t>Build once, use many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1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Receive, cleanse and transform data in real time</a:t>
            </a:r>
          </a:p>
          <a:p>
            <a:pPr lvl="0"/>
            <a:r>
              <a:rPr lang="en-US" dirty="0"/>
              <a:t>Load a saved model and use it for prediction.</a:t>
            </a:r>
          </a:p>
          <a:p>
            <a:pPr lvl="0"/>
            <a:r>
              <a:rPr lang="en-US" dirty="0"/>
              <a:t>Store predictions in in-memory DB and use it for real time 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3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work between Language and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language </a:t>
            </a:r>
          </a:p>
          <a:p>
            <a:pPr lvl="1"/>
            <a:r>
              <a:rPr lang="en-US" dirty="0"/>
              <a:t>Receiving data</a:t>
            </a:r>
          </a:p>
          <a:p>
            <a:pPr lvl="1"/>
            <a:r>
              <a:rPr lang="en-US" dirty="0"/>
              <a:t>Storing data</a:t>
            </a:r>
          </a:p>
          <a:p>
            <a:pPr lvl="1"/>
            <a:r>
              <a:rPr lang="en-US" dirty="0"/>
              <a:t>Communicating with other systems</a:t>
            </a:r>
          </a:p>
          <a:p>
            <a:pPr lvl="0"/>
            <a:r>
              <a:rPr lang="en-US" dirty="0"/>
              <a:t>Use Spark </a:t>
            </a:r>
          </a:p>
          <a:p>
            <a:pPr lvl="1"/>
            <a:r>
              <a:rPr lang="en-US" dirty="0"/>
              <a:t>Data cleansing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Model building</a:t>
            </a:r>
          </a:p>
          <a:p>
            <a:pPr lvl="1"/>
            <a:r>
              <a:rPr lang="en-US" dirty="0"/>
              <a:t>Predictions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6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Analytics and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1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Analytics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34830" y="1305819"/>
          <a:ext cx="10118969" cy="51733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08114"/>
                <a:gridCol w="7610855"/>
              </a:tblGrid>
              <a:tr h="98287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Type of Analytics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</a:tr>
              <a:tr h="65670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Descriptive</a:t>
                      </a:r>
                      <a:endParaRPr lang="en-US" sz="3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Understand what happened</a:t>
                      </a:r>
                      <a:endParaRPr lang="en-US" sz="2400" dirty="0"/>
                    </a:p>
                  </a:txBody>
                  <a:tcPr/>
                </a:tc>
              </a:tr>
              <a:tr h="65670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Exploratory</a:t>
                      </a:r>
                      <a:endParaRPr lang="en-US" sz="3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Find</a:t>
                      </a:r>
                      <a:r>
                        <a:rPr lang="en-US" sz="2400" baseline="0" dirty="0" smtClean="0"/>
                        <a:t> out why something is happening</a:t>
                      </a:r>
                      <a:endParaRPr lang="en-US" sz="2400" dirty="0"/>
                    </a:p>
                  </a:txBody>
                  <a:tcPr/>
                </a:tc>
              </a:tr>
              <a:tr h="65670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Inferential</a:t>
                      </a:r>
                      <a:endParaRPr lang="en-US" sz="3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Understand a population from a sample</a:t>
                      </a:r>
                      <a:endParaRPr lang="en-US" sz="2400" dirty="0"/>
                    </a:p>
                  </a:txBody>
                  <a:tcPr/>
                </a:tc>
              </a:tr>
              <a:tr h="65670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Predictive</a:t>
                      </a:r>
                      <a:endParaRPr lang="en-US" sz="3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Forecast what is going to happen</a:t>
                      </a:r>
                      <a:endParaRPr lang="en-US" sz="2400" dirty="0"/>
                    </a:p>
                  </a:txBody>
                  <a:tcPr/>
                </a:tc>
              </a:tr>
              <a:tr h="65670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Causal</a:t>
                      </a:r>
                      <a:endParaRPr lang="en-US" sz="3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happens to one variable when you change another</a:t>
                      </a:r>
                      <a:endParaRPr lang="en-US" sz="2400" dirty="0"/>
                    </a:p>
                  </a:txBody>
                  <a:tcPr/>
                </a:tc>
              </a:tr>
              <a:tr h="7582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Deep</a:t>
                      </a:r>
                      <a:endParaRPr lang="en-US" sz="3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</a:t>
                      </a:r>
                      <a:r>
                        <a:rPr lang="en-US" sz="2400" baseline="0" dirty="0" smtClean="0"/>
                        <a:t> of advanced techniques to understand large and multi-source datasets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predictors and targets in the data set</a:t>
            </a:r>
          </a:p>
          <a:p>
            <a:pPr lvl="1"/>
            <a:r>
              <a:rPr lang="en-US" dirty="0" smtClean="0"/>
              <a:t>Spreads</a:t>
            </a:r>
          </a:p>
          <a:p>
            <a:pPr lvl="1"/>
            <a:r>
              <a:rPr lang="en-US" dirty="0" smtClean="0"/>
              <a:t>Correlations</a:t>
            </a:r>
          </a:p>
          <a:p>
            <a:r>
              <a:rPr lang="en-US" dirty="0" smtClean="0"/>
              <a:t>Uncover the patterns and trends</a:t>
            </a:r>
          </a:p>
          <a:p>
            <a:r>
              <a:rPr lang="en-US" dirty="0" smtClean="0"/>
              <a:t>Find key variables and eliminate unwanted variables</a:t>
            </a:r>
          </a:p>
          <a:p>
            <a:r>
              <a:rPr lang="en-US" dirty="0" smtClean="0"/>
              <a:t>Detect outliers</a:t>
            </a:r>
          </a:p>
          <a:p>
            <a:r>
              <a:rPr lang="en-US" dirty="0" smtClean="0"/>
              <a:t>Validate previous data ingestion processes for possible mistakes</a:t>
            </a:r>
          </a:p>
          <a:p>
            <a:r>
              <a:rPr lang="en-US" dirty="0" smtClean="0"/>
              <a:t>Test assumptions and hypothesis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Big Data (Hadoop)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2002 - Doug Cutting and Mike </a:t>
            </a:r>
            <a:r>
              <a:rPr lang="en-US" dirty="0" err="1" smtClean="0"/>
              <a:t>Cafarella</a:t>
            </a:r>
            <a:r>
              <a:rPr lang="en-US" dirty="0" smtClean="0"/>
              <a:t> start working on </a:t>
            </a:r>
            <a:r>
              <a:rPr lang="en-US" dirty="0" err="1" smtClean="0"/>
              <a:t>Nutch</a:t>
            </a:r>
            <a:endParaRPr lang="en-US" dirty="0" smtClean="0"/>
          </a:p>
          <a:p>
            <a:r>
              <a:rPr lang="en-US" dirty="0" smtClean="0"/>
              <a:t>2003 – Google publishes GFS &amp; MapReduce</a:t>
            </a:r>
          </a:p>
          <a:p>
            <a:r>
              <a:rPr lang="en-US" dirty="0" smtClean="0"/>
              <a:t>2004 – Doug Cutting adds GFS &amp; MR to </a:t>
            </a:r>
            <a:r>
              <a:rPr lang="en-US" dirty="0" err="1" smtClean="0"/>
              <a:t>Nutch</a:t>
            </a:r>
            <a:endParaRPr lang="en-US" dirty="0" smtClean="0"/>
          </a:p>
          <a:p>
            <a:r>
              <a:rPr lang="en-US" dirty="0" smtClean="0"/>
              <a:t>2006 – Yahoo hires Doug Cutting and Hadoop is created</a:t>
            </a:r>
          </a:p>
          <a:p>
            <a:r>
              <a:rPr lang="en-US" dirty="0" smtClean="0"/>
              <a:t>2008 – Applications of Hadoop start to emerge</a:t>
            </a:r>
          </a:p>
          <a:p>
            <a:r>
              <a:rPr lang="en-US" dirty="0" smtClean="0"/>
              <a:t>2009 – New companies which built on Hadoop start to emerge</a:t>
            </a:r>
          </a:p>
          <a:p>
            <a:r>
              <a:rPr lang="en-US" dirty="0" smtClean="0"/>
              <a:t>Hadoop and its eco-system starts to grow and expand</a:t>
            </a:r>
          </a:p>
        </p:txBody>
      </p:sp>
    </p:spTree>
    <p:extLst>
      <p:ext uri="{BB962C8B-B14F-4D97-AF65-F5344CB8AC3E}">
        <p14:creationId xmlns:p14="http://schemas.microsoft.com/office/powerpoint/2010/main" val="392484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matrices</a:t>
            </a:r>
          </a:p>
          <a:p>
            <a:r>
              <a:rPr lang="en-US" dirty="0" smtClean="0"/>
              <a:t>Boxplots</a:t>
            </a:r>
          </a:p>
          <a:p>
            <a:r>
              <a:rPr lang="en-US" dirty="0" smtClean="0"/>
              <a:t>Scatterplots</a:t>
            </a:r>
          </a:p>
          <a:p>
            <a:r>
              <a:rPr lang="en-US" dirty="0" smtClean="0"/>
              <a:t>Principal component Analysis</a:t>
            </a:r>
          </a:p>
          <a:p>
            <a:r>
              <a:rPr lang="en-US" dirty="0" smtClean="0"/>
              <a:t>Histograms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4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contains attributes</a:t>
            </a:r>
          </a:p>
          <a:p>
            <a:r>
              <a:rPr lang="en-US" dirty="0" smtClean="0"/>
              <a:t>Attributes show relationships (correlation) between entities</a:t>
            </a:r>
          </a:p>
          <a:p>
            <a:r>
              <a:rPr lang="en-US" dirty="0" smtClean="0"/>
              <a:t>Learning – understanding relationships between entities</a:t>
            </a:r>
          </a:p>
          <a:p>
            <a:r>
              <a:rPr lang="en-US" dirty="0" smtClean="0"/>
              <a:t>Machine Learning – a computer analyzing the data and learning about relationships</a:t>
            </a:r>
          </a:p>
          <a:p>
            <a:r>
              <a:rPr lang="en-US" dirty="0" smtClean="0"/>
              <a:t>Machine Learning results in a model built using the data</a:t>
            </a:r>
          </a:p>
          <a:p>
            <a:r>
              <a:rPr lang="en-US" dirty="0" smtClean="0"/>
              <a:t>Models can be used for grouping and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only understand numbers</a:t>
            </a:r>
          </a:p>
          <a:p>
            <a:r>
              <a:rPr lang="en-US" dirty="0" smtClean="0"/>
              <a:t>Text Data need to be converted to equivalent numerical representations for ML algorithms to work.</a:t>
            </a:r>
          </a:p>
          <a:p>
            <a:r>
              <a:rPr lang="en-US" dirty="0" smtClean="0"/>
              <a:t>Number representation</a:t>
            </a:r>
          </a:p>
          <a:p>
            <a:pPr lvl="1"/>
            <a:r>
              <a:rPr lang="en-US" dirty="0" smtClean="0"/>
              <a:t>(Excellent, Good, Bad can be converted to 1,2,3)</a:t>
            </a:r>
          </a:p>
          <a:p>
            <a:r>
              <a:rPr lang="en-US" dirty="0" smtClean="0"/>
              <a:t>Boolean variables</a:t>
            </a:r>
          </a:p>
          <a:p>
            <a:pPr lvl="1"/>
            <a:r>
              <a:rPr lang="en-US" dirty="0" smtClean="0"/>
              <a:t>3 new Indicator variables called Rating-Excellent, Rating-Good, Rating-Bad with values 0/1</a:t>
            </a:r>
          </a:p>
          <a:p>
            <a:r>
              <a:rPr lang="en-US" dirty="0" smtClean="0"/>
              <a:t>Document Term matrix </a:t>
            </a:r>
          </a:p>
        </p:txBody>
      </p:sp>
    </p:spTree>
    <p:extLst>
      <p:ext uri="{BB962C8B-B14F-4D97-AF65-F5344CB8AC3E}">
        <p14:creationId xmlns:p14="http://schemas.microsoft.com/office/powerpoint/2010/main" val="5358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hidden structure / similarity / grouping in data</a:t>
            </a:r>
          </a:p>
          <a:p>
            <a:r>
              <a:rPr lang="en-US" dirty="0" smtClean="0"/>
              <a:t>Observations grouped based on similarity exhibited by entities</a:t>
            </a:r>
          </a:p>
          <a:p>
            <a:r>
              <a:rPr lang="en-US" dirty="0" smtClean="0"/>
              <a:t>Similarity between entities could be by</a:t>
            </a:r>
          </a:p>
          <a:p>
            <a:pPr lvl="1"/>
            <a:r>
              <a:rPr lang="en-US" dirty="0" smtClean="0"/>
              <a:t>Distance between values</a:t>
            </a:r>
          </a:p>
          <a:p>
            <a:pPr lvl="1"/>
            <a:r>
              <a:rPr lang="en-US" dirty="0" smtClean="0"/>
              <a:t>Presence / Absence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Association Rules Mining</a:t>
            </a:r>
          </a:p>
          <a:p>
            <a:pPr lvl="1"/>
            <a:r>
              <a:rPr lang="en-US" dirty="0" smtClean="0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320208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predict unknown data attributes (outcomes) based on known attributes ( predictors) for an entity</a:t>
            </a:r>
          </a:p>
          <a:p>
            <a:r>
              <a:rPr lang="en-US" dirty="0" smtClean="0"/>
              <a:t>Model built based on training data (past data) where outcomes and predictors are known</a:t>
            </a:r>
          </a:p>
          <a:p>
            <a:r>
              <a:rPr lang="en-US" dirty="0" smtClean="0"/>
              <a:t>Model used to predict future outcomes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Regression ( continuous outcome values)</a:t>
            </a:r>
          </a:p>
          <a:p>
            <a:pPr lvl="1"/>
            <a:r>
              <a:rPr lang="en-US" dirty="0" smtClean="0"/>
              <a:t>Classification (outcome classes)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Process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24256" y="2036064"/>
            <a:ext cx="1377696" cy="167030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Historical Data (predictors + outcomes)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993136" y="1609344"/>
            <a:ext cx="1377696" cy="104241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2993136" y="3066786"/>
            <a:ext cx="1377696" cy="1042416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Set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291328" y="1609344"/>
            <a:ext cx="1414272" cy="694944"/>
          </a:xfrm>
          <a:prstGeom prst="flowChartProcess">
            <a:avLst/>
          </a:prstGeom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291328" y="4017264"/>
            <a:ext cx="1414272" cy="694944"/>
          </a:xfrm>
          <a:prstGeom prst="flowChartProcess">
            <a:avLst/>
          </a:prstGeom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5498592" y="2871216"/>
            <a:ext cx="1207008" cy="7167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0" name="Flowchart: Document 9"/>
          <p:cNvSpPr/>
          <p:nvPr/>
        </p:nvSpPr>
        <p:spPr>
          <a:xfrm>
            <a:off x="5492496" y="5292603"/>
            <a:ext cx="1207008" cy="7167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7729728" y="2740152"/>
            <a:ext cx="1377696" cy="114604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Data (predictors)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10146558" y="4364736"/>
            <a:ext cx="1377696" cy="114604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Outcomes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1901952" y="2130552"/>
            <a:ext cx="1091184" cy="295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>
            <a:off x="1865376" y="3166872"/>
            <a:ext cx="1127760" cy="4211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4407408" y="1956816"/>
            <a:ext cx="883920" cy="160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998464" y="2304288"/>
            <a:ext cx="103632" cy="5669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4389120" y="3654449"/>
            <a:ext cx="902208" cy="710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98464" y="3566160"/>
            <a:ext cx="134112" cy="543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80295" y="4715154"/>
            <a:ext cx="215705" cy="5858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64039" y="5141478"/>
            <a:ext cx="1048864" cy="257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7758567" y="4704500"/>
            <a:ext cx="1414272" cy="694944"/>
          </a:xfrm>
          <a:prstGeom prst="flowChartProcess">
            <a:avLst/>
          </a:prstGeom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1" idx="3"/>
            <a:endCxn id="31" idx="0"/>
          </p:cNvCxnSpPr>
          <p:nvPr/>
        </p:nvCxnSpPr>
        <p:spPr>
          <a:xfrm>
            <a:off x="8418576" y="3886201"/>
            <a:ext cx="47127" cy="818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176942" y="5137045"/>
            <a:ext cx="969616" cy="44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3"/>
            <a:endCxn id="7" idx="3"/>
          </p:cNvCxnSpPr>
          <p:nvPr/>
        </p:nvCxnSpPr>
        <p:spPr>
          <a:xfrm flipV="1">
            <a:off x="6705600" y="1956816"/>
            <a:ext cx="12700" cy="2407920"/>
          </a:xfrm>
          <a:prstGeom prst="bentConnector3">
            <a:avLst>
              <a:gd name="adj1" fmla="val 3461543"/>
            </a:avLst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Historical Data contains both predictors and outcomes</a:t>
            </a:r>
          </a:p>
          <a:p>
            <a:r>
              <a:rPr lang="en-US" dirty="0" smtClean="0"/>
              <a:t>Split as training and testing data</a:t>
            </a:r>
          </a:p>
          <a:p>
            <a:r>
              <a:rPr lang="en-US" dirty="0" smtClean="0"/>
              <a:t>Training data is used to build the model</a:t>
            </a:r>
          </a:p>
          <a:p>
            <a:r>
              <a:rPr lang="en-US" dirty="0" smtClean="0"/>
              <a:t>Testing data is used to test the model</a:t>
            </a:r>
          </a:p>
          <a:p>
            <a:pPr lvl="1"/>
            <a:r>
              <a:rPr lang="en-US" dirty="0" smtClean="0"/>
              <a:t>Apply model on testing data</a:t>
            </a:r>
          </a:p>
          <a:p>
            <a:pPr lvl="1"/>
            <a:r>
              <a:rPr lang="en-US" dirty="0" smtClean="0"/>
              <a:t>Predict the outcome</a:t>
            </a:r>
          </a:p>
          <a:p>
            <a:pPr lvl="1"/>
            <a:r>
              <a:rPr lang="en-US" dirty="0" smtClean="0"/>
              <a:t>Compare the outcome with the actual value</a:t>
            </a:r>
          </a:p>
          <a:p>
            <a:pPr lvl="1"/>
            <a:r>
              <a:rPr lang="en-US" dirty="0" smtClean="0"/>
              <a:t>Measure accuracy</a:t>
            </a:r>
          </a:p>
          <a:p>
            <a:r>
              <a:rPr lang="en-US" dirty="0" smtClean="0"/>
              <a:t>Training and Test fit best practices</a:t>
            </a:r>
          </a:p>
          <a:p>
            <a:pPr lvl="1"/>
            <a:r>
              <a:rPr lang="en-US" dirty="0" smtClean="0"/>
              <a:t>70-30 split</a:t>
            </a:r>
          </a:p>
          <a:p>
            <a:pPr lvl="1"/>
            <a:r>
              <a:rPr lang="en-US" dirty="0" smtClean="0"/>
              <a:t>Random selection of records. Should maintain data spread in both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 the predictions against the actuals for the test data</a:t>
            </a:r>
          </a:p>
          <a:p>
            <a:r>
              <a:rPr lang="en-US" dirty="0" smtClean="0"/>
              <a:t>Helps understand the accuracy of the predictions</a:t>
            </a:r>
          </a:p>
          <a:p>
            <a:r>
              <a:rPr lang="en-US" dirty="0" smtClean="0"/>
              <a:t>Predictions can be Boolean or classes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3023615" y="3433763"/>
          <a:ext cx="4864610" cy="2743200"/>
        </p:xfrm>
        <a:graphic>
          <a:graphicData uri="http://schemas.openxmlformats.org/drawingml/2006/table">
            <a:tbl>
              <a:tblPr/>
              <a:tblGrid>
                <a:gridCol w="1013022"/>
                <a:gridCol w="1013022"/>
                <a:gridCol w="912772"/>
                <a:gridCol w="912772"/>
                <a:gridCol w="1013022"/>
              </a:tblGrid>
              <a:tr h="43643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643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ion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43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Hadoop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Doug Cutting named his product as “Hadoop” based on the name of a an elephant toy which his kid named as Hadoop</a:t>
            </a:r>
          </a:p>
          <a:p>
            <a:r>
              <a:rPr lang="en-US" dirty="0" smtClean="0"/>
              <a:t>The Hadoop product consist of 2 components</a:t>
            </a:r>
          </a:p>
          <a:p>
            <a:pPr lvl="1"/>
            <a:r>
              <a:rPr lang="en-US" dirty="0" smtClean="0"/>
              <a:t>Hadoop Distributed File System (HDFS)</a:t>
            </a:r>
          </a:p>
          <a:p>
            <a:pPr lvl="1"/>
            <a:r>
              <a:rPr lang="en-US" dirty="0" smtClean="0"/>
              <a:t>Map Reduce Programming Paradigm</a:t>
            </a:r>
          </a:p>
          <a:p>
            <a:r>
              <a:rPr lang="en-US" dirty="0" smtClean="0"/>
              <a:t>Hadoop forms a “platform” on which a number of applications are built.</a:t>
            </a:r>
          </a:p>
          <a:p>
            <a:pPr lvl="1"/>
            <a:r>
              <a:rPr lang="en-US" dirty="0" smtClean="0"/>
              <a:t>Data Ingestion, Processing and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5717345" cy="4814694"/>
          </a:xfrm>
        </p:spPr>
        <p:txBody>
          <a:bodyPr/>
          <a:lstStyle/>
          <a:p>
            <a:r>
              <a:rPr lang="en-US" dirty="0" smtClean="0"/>
              <a:t>The importance of prediction types vary by the domain</a:t>
            </a:r>
          </a:p>
          <a:p>
            <a:r>
              <a:rPr lang="en-US" dirty="0" smtClean="0"/>
              <a:t>True Positive (TP) and True Negative (TN) are the correct predictions</a:t>
            </a:r>
          </a:p>
          <a:p>
            <a:r>
              <a:rPr lang="en-US" dirty="0" smtClean="0"/>
              <a:t>False Negative (FN) can be critical in medical field </a:t>
            </a:r>
          </a:p>
          <a:p>
            <a:r>
              <a:rPr lang="en-US" dirty="0" smtClean="0"/>
              <a:t>False Positive (FP) can be critical in judicial field</a:t>
            </a:r>
          </a:p>
          <a:p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6934433" y="1844113"/>
          <a:ext cx="4615142" cy="2865090"/>
        </p:xfrm>
        <a:graphic>
          <a:graphicData uri="http://schemas.openxmlformats.org/drawingml/2006/table">
            <a:tbl>
              <a:tblPr/>
              <a:tblGrid>
                <a:gridCol w="1213847"/>
                <a:gridCol w="1213847"/>
                <a:gridCol w="1093724"/>
                <a:gridCol w="1093724"/>
              </a:tblGrid>
              <a:tr h="47242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42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9448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ion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Positive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2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4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6416040" cy="4814694"/>
          </a:xfrm>
        </p:spPr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Measures the accuracy of the prediction</a:t>
            </a:r>
          </a:p>
          <a:p>
            <a:pPr lvl="1"/>
            <a:r>
              <a:rPr lang="en-US" dirty="0" smtClean="0"/>
              <a:t>Accuracy =  (TP + TN) / ( TP + TN + FP + FN)</a:t>
            </a:r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Hit rate or recall</a:t>
            </a:r>
          </a:p>
          <a:p>
            <a:pPr lvl="1"/>
            <a:r>
              <a:rPr lang="en-US" dirty="0" smtClean="0"/>
              <a:t>Sensitivity = TP / ( TP + FN)</a:t>
            </a:r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True negative rate</a:t>
            </a:r>
          </a:p>
          <a:p>
            <a:pPr lvl="1"/>
            <a:r>
              <a:rPr lang="en-US" dirty="0" smtClean="0"/>
              <a:t>Specificity = TN / (TN + FP)</a:t>
            </a:r>
          </a:p>
          <a:p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Precision = TP / (TP + FP)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7583421" y="1844113"/>
          <a:ext cx="4255010" cy="2865090"/>
        </p:xfrm>
        <a:graphic>
          <a:graphicData uri="http://schemas.openxmlformats.org/drawingml/2006/table">
            <a:tbl>
              <a:tblPr/>
              <a:tblGrid>
                <a:gridCol w="829059"/>
                <a:gridCol w="902208"/>
                <a:gridCol w="1158240"/>
                <a:gridCol w="1365503"/>
              </a:tblGrid>
              <a:tr h="47242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42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9448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ion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Positive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2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6440424" cy="4814694"/>
          </a:xfrm>
        </p:spPr>
        <p:txBody>
          <a:bodyPr/>
          <a:lstStyle/>
          <a:p>
            <a:r>
              <a:rPr lang="en-US" dirty="0" smtClean="0"/>
              <a:t>Bias happens when the model “skews” itself to certain aspects of the predictors, while ignoring others. It is the error between prediction and actuals.</a:t>
            </a:r>
          </a:p>
          <a:p>
            <a:r>
              <a:rPr lang="en-US" dirty="0" smtClean="0"/>
              <a:t>Variance refers to the stability of a model – Keep predicting consistently for new data sets. It is the variance between predictions for different data sets.</a:t>
            </a:r>
          </a:p>
        </p:txBody>
      </p:sp>
      <p:pic>
        <p:nvPicPr>
          <p:cNvPr id="1028" name="Picture 4" descr="http://deliveryimages.acm.org/10.1145/2350000/2347755/figs/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54" y="1362269"/>
            <a:ext cx="4209161" cy="45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In-Sample error is the prediction error when the model is used to predict on the training data set it is built upon.</a:t>
            </a:r>
          </a:p>
          <a:p>
            <a:r>
              <a:rPr lang="en-US" dirty="0" smtClean="0"/>
              <a:t>Out-of-sample error is the prediction error when the model is used to predict on a new data set.</a:t>
            </a:r>
          </a:p>
          <a:p>
            <a:r>
              <a:rPr lang="en-US" dirty="0" smtClean="0"/>
              <a:t>Over fitting refers to the situation where the model has very low in-sample error, but very high out-of-sample error. The model has “over fit” itself to the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with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0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ML practical and easy. </a:t>
            </a:r>
          </a:p>
          <a:p>
            <a:r>
              <a:rPr lang="en-US" dirty="0" smtClean="0"/>
              <a:t>Contains algorithms and utilities</a:t>
            </a:r>
          </a:p>
          <a:p>
            <a:r>
              <a:rPr lang="en-US" dirty="0" smtClean="0"/>
              <a:t>Packages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park.mllib – original APIs built on RDDs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park.ml – new higher level API built on DataFrames (Spark SQL) and pipelines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spark.apache.org/docs/latest/ml-guide.html</a:t>
            </a:r>
            <a:endParaRPr lang="en-US" dirty="0" smtClean="0"/>
          </a:p>
          <a:p>
            <a:r>
              <a:rPr lang="en-US" dirty="0" smtClean="0"/>
              <a:t>Special data types</a:t>
            </a:r>
          </a:p>
          <a:p>
            <a:pPr lvl="1"/>
            <a:r>
              <a:rPr lang="en-US" dirty="0" smtClean="0"/>
              <a:t>Local vector</a:t>
            </a:r>
          </a:p>
          <a:p>
            <a:pPr lvl="1"/>
            <a:r>
              <a:rPr lang="en-US" dirty="0" smtClean="0"/>
              <a:t>Labeled Point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6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vector of double values</a:t>
            </a:r>
          </a:p>
          <a:p>
            <a:r>
              <a:rPr lang="en-US" dirty="0" smtClean="0"/>
              <a:t>Dense Vector</a:t>
            </a:r>
          </a:p>
          <a:p>
            <a:pPr lvl="1"/>
            <a:r>
              <a:rPr lang="en-US" dirty="0" smtClean="0"/>
              <a:t>(1.0, 3.0, 4.5)</a:t>
            </a:r>
          </a:p>
          <a:p>
            <a:r>
              <a:rPr lang="en-US" dirty="0" smtClean="0"/>
              <a:t>Sparse Vector</a:t>
            </a:r>
          </a:p>
          <a:p>
            <a:pPr lvl="1"/>
            <a:r>
              <a:rPr lang="en-US" dirty="0" smtClean="0"/>
              <a:t>Original : (1.0,0.0,0.0,2.0,0.0)</a:t>
            </a:r>
          </a:p>
          <a:p>
            <a:pPr lvl="1"/>
            <a:r>
              <a:rPr lang="en-US" dirty="0" smtClean="0"/>
              <a:t>Representation: (5, (0,3), ( 1.0,2.0)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8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a Data point in ML</a:t>
            </a:r>
          </a:p>
          <a:p>
            <a:r>
              <a:rPr lang="en-US" dirty="0" smtClean="0"/>
              <a:t>Contains a “label” (the target variable) and a list of “features” (the predictors)</a:t>
            </a:r>
          </a:p>
          <a:p>
            <a:r>
              <a:rPr lang="en-US" dirty="0" smtClean="0"/>
              <a:t>LabeledPoint(1.0,  Vectors.dense(1.0,0.0,3.0)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376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pipeline consist of a series of transformations and actions that need to be performed to create a model</a:t>
            </a:r>
          </a:p>
          <a:p>
            <a:pPr lvl="1"/>
            <a:r>
              <a:rPr lang="en-US" dirty="0" err="1" smtClean="0"/>
              <a:t>DataFrame</a:t>
            </a:r>
            <a:r>
              <a:rPr lang="en-US" dirty="0" smtClean="0"/>
              <a:t> (the source)</a:t>
            </a:r>
          </a:p>
          <a:p>
            <a:pPr lvl="1"/>
            <a:r>
              <a:rPr lang="en-US" dirty="0" smtClean="0"/>
              <a:t>Transformers (data transformations)</a:t>
            </a:r>
          </a:p>
          <a:p>
            <a:pPr lvl="1"/>
            <a:r>
              <a:rPr lang="en-US" dirty="0" smtClean="0"/>
              <a:t>Estimators (model building)</a:t>
            </a:r>
          </a:p>
          <a:p>
            <a:pPr lvl="1"/>
            <a:r>
              <a:rPr lang="en-US" dirty="0" smtClean="0"/>
              <a:t>Parameters (common parameters across algorithms)</a:t>
            </a:r>
          </a:p>
          <a:p>
            <a:r>
              <a:rPr lang="en-US" dirty="0" smtClean="0"/>
              <a:t>Internally optimized for better parallelism and resource utilization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9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about Hadoop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based (no windows support)</a:t>
            </a:r>
          </a:p>
          <a:p>
            <a:r>
              <a:rPr lang="en-US" dirty="0" smtClean="0"/>
              <a:t>Built using Java</a:t>
            </a:r>
          </a:p>
          <a:p>
            <a:r>
              <a:rPr lang="en-US" dirty="0" smtClean="0"/>
              <a:t>Not much UI. Most actions are command line based.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9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Spark ML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into RDD</a:t>
            </a:r>
          </a:p>
          <a:p>
            <a:r>
              <a:rPr lang="en-US" dirty="0" smtClean="0"/>
              <a:t>Transform RDD </a:t>
            </a:r>
          </a:p>
          <a:p>
            <a:pPr lvl="1"/>
            <a:r>
              <a:rPr lang="en-US" dirty="0" smtClean="0"/>
              <a:t>Filtering features</a:t>
            </a:r>
          </a:p>
          <a:p>
            <a:pPr lvl="1"/>
            <a:r>
              <a:rPr lang="en-US" dirty="0" smtClean="0"/>
              <a:t>Strings to float</a:t>
            </a:r>
          </a:p>
          <a:p>
            <a:pPr lvl="1"/>
            <a:r>
              <a:rPr lang="en-US" dirty="0" smtClean="0"/>
              <a:t>Indicator variables</a:t>
            </a:r>
          </a:p>
          <a:p>
            <a:pPr lvl="1"/>
            <a:r>
              <a:rPr lang="en-US" dirty="0" smtClean="0"/>
              <a:t>Centering and Scaling</a:t>
            </a:r>
          </a:p>
          <a:p>
            <a:r>
              <a:rPr lang="en-US" dirty="0" smtClean="0"/>
              <a:t>Convert to LabeledPoint and create a </a:t>
            </a:r>
            <a:r>
              <a:rPr lang="en-US" dirty="0" err="1" smtClean="0"/>
              <a:t>DataFrame</a:t>
            </a:r>
            <a:r>
              <a:rPr lang="en-US" dirty="0" smtClean="0"/>
              <a:t> (label, features)</a:t>
            </a:r>
          </a:p>
          <a:p>
            <a:r>
              <a:rPr lang="en-US" dirty="0" smtClean="0"/>
              <a:t>Split training and testing</a:t>
            </a:r>
          </a:p>
          <a:p>
            <a:r>
              <a:rPr lang="en-US" dirty="0" smtClean="0"/>
              <a:t>Create model</a:t>
            </a:r>
          </a:p>
          <a:p>
            <a:r>
              <a:rPr lang="en-US" dirty="0" smtClean="0"/>
              <a:t>Perform predictions.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8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of investigating functional relationship between variables</a:t>
            </a:r>
          </a:p>
          <a:p>
            <a:r>
              <a:rPr lang="en-US" dirty="0" smtClean="0"/>
              <a:t>Estimate the value of dependent variables from the values of independent variables using a relationship equation</a:t>
            </a:r>
          </a:p>
          <a:p>
            <a:r>
              <a:rPr lang="en-US" dirty="0" smtClean="0"/>
              <a:t>Used when the dependent and independent variables are continuous and have some correlation.</a:t>
            </a:r>
          </a:p>
          <a:p>
            <a:r>
              <a:rPr lang="en-US" dirty="0" smtClean="0"/>
              <a:t>Goodness of Fit analysis is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5379720" cy="4814694"/>
          </a:xfrm>
        </p:spPr>
        <p:txBody>
          <a:bodyPr/>
          <a:lstStyle/>
          <a:p>
            <a:r>
              <a:rPr lang="en-US" dirty="0" smtClean="0"/>
              <a:t>X is the independent variable</a:t>
            </a:r>
          </a:p>
          <a:p>
            <a:r>
              <a:rPr lang="en-US" dirty="0" smtClean="0"/>
              <a:t>Y is the dependent variable</a:t>
            </a:r>
          </a:p>
          <a:p>
            <a:r>
              <a:rPr lang="en-US" dirty="0" smtClean="0"/>
              <a:t>Compute Y from X using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 = </a:t>
            </a:r>
            <a:r>
              <a:rPr lang="el-GR" dirty="0" smtClean="0"/>
              <a:t>α</a:t>
            </a:r>
            <a:r>
              <a:rPr lang="en-US" dirty="0" smtClean="0"/>
              <a:t>X + </a:t>
            </a:r>
            <a:r>
              <a:rPr lang="el-GR" dirty="0" smtClean="0"/>
              <a:t>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Coefficients:</a:t>
            </a:r>
          </a:p>
          <a:p>
            <a:pPr lvl="1"/>
            <a:r>
              <a:rPr lang="el-GR" dirty="0" smtClean="0"/>
              <a:t>α</a:t>
            </a:r>
            <a:r>
              <a:rPr lang="en-US" dirty="0" smtClean="0"/>
              <a:t> = Slope = Y/X</a:t>
            </a:r>
          </a:p>
          <a:p>
            <a:pPr lvl="1"/>
            <a:r>
              <a:rPr lang="el-GR" dirty="0"/>
              <a:t>β</a:t>
            </a:r>
            <a:r>
              <a:rPr lang="en-US" dirty="0" smtClean="0"/>
              <a:t> = Intercept = value of Y when X=0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6334376" y="1362269"/>
          <a:ext cx="5253488" cy="351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22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6281928" cy="4814694"/>
          </a:xfrm>
        </p:spPr>
        <p:txBody>
          <a:bodyPr/>
          <a:lstStyle/>
          <a:p>
            <a:r>
              <a:rPr lang="en-US" dirty="0" smtClean="0"/>
              <a:t>Given a scatter plot of Y vs X, fit a straight line through the points so that the sum of square of vertical distances between the points and the line (called residuals) is minimized</a:t>
            </a:r>
          </a:p>
          <a:p>
            <a:r>
              <a:rPr lang="en-US" dirty="0" smtClean="0"/>
              <a:t>Best line = least residuals</a:t>
            </a:r>
          </a:p>
          <a:p>
            <a:r>
              <a:rPr lang="en-US" dirty="0" smtClean="0"/>
              <a:t>A line can always be fitted for any set of points</a:t>
            </a:r>
          </a:p>
          <a:p>
            <a:r>
              <a:rPr lang="en-US" dirty="0" smtClean="0"/>
              <a:t>The equation of the line becomes the predictor for 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7114032" y="10576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2" descr="Illustration of regression residu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7" y="3669506"/>
            <a:ext cx="3771329" cy="254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6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2039299"/>
          </a:xfrm>
        </p:spPr>
        <p:txBody>
          <a:bodyPr>
            <a:normAutofit/>
          </a:bodyPr>
          <a:lstStyle/>
          <a:p>
            <a:r>
              <a:rPr lang="en-US" dirty="0" smtClean="0"/>
              <a:t>R-squared measures how close the data is to the fitted line</a:t>
            </a:r>
          </a:p>
          <a:p>
            <a:r>
              <a:rPr lang="en-US" dirty="0" smtClean="0"/>
              <a:t>R-squared varies from 0 to 1. The higher the value, the better the fit</a:t>
            </a:r>
          </a:p>
          <a:p>
            <a:r>
              <a:rPr lang="en-US" dirty="0" smtClean="0"/>
              <a:t>You can always fit a line. Use R-squared to see how good the fit is</a:t>
            </a:r>
          </a:p>
          <a:p>
            <a:r>
              <a:rPr lang="en-US" dirty="0" smtClean="0"/>
              <a:t>Higher correlation usually leads to better fit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3755136"/>
            <a:ext cx="3840481" cy="270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512" y="3755136"/>
            <a:ext cx="3940712" cy="2749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225" y="3755136"/>
            <a:ext cx="3940712" cy="27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more than one independent variable that is used to predict the dependent variable.</a:t>
            </a:r>
          </a:p>
          <a:p>
            <a:r>
              <a:rPr lang="es-ES" dirty="0" smtClean="0"/>
              <a:t>The equation  Y </a:t>
            </a:r>
            <a:r>
              <a:rPr lang="es-ES" dirty="0"/>
              <a:t>= </a:t>
            </a:r>
            <a:r>
              <a:rPr lang="el-GR" dirty="0"/>
              <a:t>β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l-GR" dirty="0"/>
              <a:t>α </a:t>
            </a:r>
            <a:r>
              <a:rPr lang="es-ES" baseline="-25000" dirty="0" smtClean="0"/>
              <a:t>1</a:t>
            </a:r>
            <a:r>
              <a:rPr lang="es-ES" dirty="0" smtClean="0"/>
              <a:t>*X</a:t>
            </a:r>
            <a:r>
              <a:rPr lang="es-ES" baseline="-25000" dirty="0" smtClean="0"/>
              <a:t>1</a:t>
            </a:r>
            <a:r>
              <a:rPr lang="es-ES" dirty="0"/>
              <a:t> + </a:t>
            </a:r>
            <a:r>
              <a:rPr lang="el-GR" dirty="0"/>
              <a:t>α </a:t>
            </a:r>
            <a:r>
              <a:rPr lang="es-ES" baseline="-25000" dirty="0" smtClean="0"/>
              <a:t>2</a:t>
            </a:r>
            <a:r>
              <a:rPr lang="es-ES" dirty="0" smtClean="0"/>
              <a:t>*X</a:t>
            </a:r>
            <a:r>
              <a:rPr lang="es-ES" baseline="-25000" dirty="0" smtClean="0"/>
              <a:t>2</a:t>
            </a:r>
            <a:r>
              <a:rPr lang="es-ES" dirty="0"/>
              <a:t> + ... + </a:t>
            </a:r>
            <a:r>
              <a:rPr lang="el-GR" dirty="0"/>
              <a:t>α </a:t>
            </a:r>
            <a:r>
              <a:rPr lang="es-ES" baseline="-25000" dirty="0" smtClean="0"/>
              <a:t>p</a:t>
            </a:r>
            <a:r>
              <a:rPr lang="es-ES" dirty="0" smtClean="0"/>
              <a:t>*</a:t>
            </a:r>
            <a:r>
              <a:rPr lang="es-ES" dirty="0" err="1" smtClean="0"/>
              <a:t>X</a:t>
            </a:r>
            <a:r>
              <a:rPr lang="es-ES" baseline="-25000" dirty="0" err="1" smtClean="0"/>
              <a:t>p</a:t>
            </a:r>
            <a:endParaRPr lang="en-US" baseline="-25000" dirty="0"/>
          </a:p>
          <a:p>
            <a:r>
              <a:rPr lang="en-US" dirty="0" smtClean="0"/>
              <a:t>Same process used for prediction as a single independent variable</a:t>
            </a:r>
          </a:p>
          <a:p>
            <a:r>
              <a:rPr lang="en-US" dirty="0" smtClean="0"/>
              <a:t>Different predictors have different levels of impact on the dependent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Linear Regression for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Technique to predict continuous data – supervised learning</a:t>
            </a:r>
          </a:p>
          <a:p>
            <a:r>
              <a:rPr lang="en-US" dirty="0" smtClean="0"/>
              <a:t>Predictors and outcomes provided as input</a:t>
            </a:r>
          </a:p>
          <a:p>
            <a:r>
              <a:rPr lang="en-US" dirty="0" smtClean="0"/>
              <a:t>Data analyzed (training) to come up with a linear equation</a:t>
            </a:r>
          </a:p>
          <a:p>
            <a:pPr lvl="1"/>
            <a:r>
              <a:rPr lang="en-US" dirty="0" smtClean="0"/>
              <a:t>Coefficients</a:t>
            </a:r>
          </a:p>
          <a:p>
            <a:pPr lvl="1"/>
            <a:r>
              <a:rPr lang="en-US" dirty="0" smtClean="0"/>
              <a:t>Intercept</a:t>
            </a:r>
          </a:p>
          <a:p>
            <a:pPr lvl="1"/>
            <a:r>
              <a:rPr lang="en-US" dirty="0" smtClean="0"/>
              <a:t>R-squared</a:t>
            </a:r>
          </a:p>
          <a:p>
            <a:r>
              <a:rPr lang="en-US" dirty="0" smtClean="0"/>
              <a:t>Linear equation represents to model. </a:t>
            </a:r>
            <a:endParaRPr lang="en-US" dirty="0"/>
          </a:p>
          <a:p>
            <a:r>
              <a:rPr lang="en-US" dirty="0" smtClean="0"/>
              <a:t>Model used for prediction</a:t>
            </a:r>
          </a:p>
          <a:p>
            <a:r>
              <a:rPr lang="en-US" dirty="0" smtClean="0"/>
              <a:t>Typically fast for model building and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3563112" cy="481469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9900"/>
                </a:solidFill>
              </a:rPr>
              <a:t>Advantages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Fast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Low cost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Excellent for linear relationships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Relatively accurate Continuous variables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1624" y="1362269"/>
            <a:ext cx="3450336" cy="481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CC3300"/>
                </a:solidFill>
              </a:rPr>
              <a:t>Shortcomings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Only numeric/ continuous variables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Cannot model non-linear / fuzzy relationships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Sensitive to outliers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2272" y="1362269"/>
            <a:ext cx="3563112" cy="481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000099"/>
                </a:solidFill>
              </a:rPr>
              <a:t>Used in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Oldest predictive model used in a wide variety of applications to predict continuous values</a:t>
            </a:r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Hadoop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already have a Hadoop setup, you can skip this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simplest, easy to understand and easy to explain ML technique.</a:t>
            </a:r>
          </a:p>
          <a:p>
            <a:r>
              <a:rPr lang="en-US" dirty="0" smtClean="0"/>
              <a:t>Predictor variables are used to build a tree that would progressively predict the target variable</a:t>
            </a:r>
          </a:p>
          <a:p>
            <a:pPr lvl="1"/>
            <a:r>
              <a:rPr lang="en-US" dirty="0" smtClean="0"/>
              <a:t>Trees start with a root node that start the decision making process</a:t>
            </a:r>
          </a:p>
          <a:p>
            <a:pPr lvl="1"/>
            <a:r>
              <a:rPr lang="en-US" dirty="0" smtClean="0"/>
              <a:t>Branch nodes refine the decision process</a:t>
            </a:r>
          </a:p>
          <a:p>
            <a:pPr lvl="1"/>
            <a:r>
              <a:rPr lang="en-US" dirty="0" smtClean="0"/>
              <a:t>Leaf nodes provide the decisions</a:t>
            </a:r>
          </a:p>
          <a:p>
            <a:r>
              <a:rPr lang="en-US" dirty="0" smtClean="0"/>
              <a:t>Training data is used to build a decision tree to predict the target</a:t>
            </a:r>
          </a:p>
          <a:p>
            <a:r>
              <a:rPr lang="en-US" dirty="0" smtClean="0"/>
              <a:t>The tree becomes the model that is used to predict on 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04292" y="1608132"/>
          <a:ext cx="1807465" cy="355592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46065"/>
                <a:gridCol w="453800"/>
                <a:gridCol w="907600"/>
              </a:tblGrid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Is Diabetic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96460" y="1316018"/>
            <a:ext cx="1219200" cy="719328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&gt; 41 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61905" y="2630011"/>
            <a:ext cx="1219200" cy="719328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BMI &gt; 28 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71692" y="2605434"/>
            <a:ext cx="1219200" cy="719328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BMI &gt; 24 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53004" y="3944004"/>
            <a:ext cx="780288" cy="719328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93771" y="3944004"/>
            <a:ext cx="780288" cy="719328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09564" y="3944004"/>
            <a:ext cx="780288" cy="719328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28764" y="3944004"/>
            <a:ext cx="780288" cy="719328"/>
          </a:xfrm>
          <a:prstGeom prst="rect">
            <a:avLst/>
          </a:prstGeom>
          <a:solidFill>
            <a:srgbClr val="00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6" name="Elbow Connector 15"/>
          <p:cNvCxnSpPr>
            <a:stCxn id="5" idx="1"/>
            <a:endCxn id="6" idx="0"/>
          </p:cNvCxnSpPr>
          <p:nvPr/>
        </p:nvCxnSpPr>
        <p:spPr>
          <a:xfrm rot="10800000" flipV="1">
            <a:off x="5771506" y="1675681"/>
            <a:ext cx="724955" cy="954329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0"/>
          </p:cNvCxnSpPr>
          <p:nvPr/>
        </p:nvCxnSpPr>
        <p:spPr>
          <a:xfrm>
            <a:off x="7715660" y="1675682"/>
            <a:ext cx="865632" cy="929752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4687277" y="3469374"/>
            <a:ext cx="813271" cy="135988"/>
          </a:xfrm>
          <a:prstGeom prst="bentConnector3">
            <a:avLst>
              <a:gd name="adj1" fmla="val -8812"/>
            </a:avLst>
          </a:prstGeom>
          <a:ln w="19050">
            <a:solidFill>
              <a:schemeClr val="tx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7448929" y="3421242"/>
            <a:ext cx="909539" cy="135988"/>
          </a:xfrm>
          <a:prstGeom prst="bentConnector3">
            <a:avLst>
              <a:gd name="adj1" fmla="val -2587"/>
            </a:avLst>
          </a:prstGeom>
          <a:ln w="19050">
            <a:solidFill>
              <a:schemeClr val="tx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</p:cNvCxnSpPr>
          <p:nvPr/>
        </p:nvCxnSpPr>
        <p:spPr>
          <a:xfrm>
            <a:off x="6381105" y="2989675"/>
            <a:ext cx="235400" cy="907216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3"/>
            <a:endCxn id="14" idx="0"/>
          </p:cNvCxnSpPr>
          <p:nvPr/>
        </p:nvCxnSpPr>
        <p:spPr>
          <a:xfrm>
            <a:off x="9190892" y="2965098"/>
            <a:ext cx="128016" cy="978906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13119" y="5097908"/>
            <a:ext cx="289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Predicting “Is Diabetic ?”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61905" y="1675680"/>
            <a:ext cx="5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6514" y="3085219"/>
            <a:ext cx="5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5854" y="3094935"/>
            <a:ext cx="5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22555" y="1771226"/>
            <a:ext cx="5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Yes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55364" y="3093601"/>
            <a:ext cx="5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Yes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3079" y="3070769"/>
            <a:ext cx="5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Yes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6974059" y="998806"/>
            <a:ext cx="186395" cy="3172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depth of trees are highly influenced by the sequence in which the predictors are chosen for decisions</a:t>
            </a:r>
          </a:p>
          <a:p>
            <a:r>
              <a:rPr lang="en-US" dirty="0" smtClean="0"/>
              <a:t>Using predictors with high selectivity gives faster results</a:t>
            </a:r>
          </a:p>
          <a:p>
            <a:r>
              <a:rPr lang="en-US" dirty="0" smtClean="0"/>
              <a:t>ML implementations automatically make decisions on the sequence /preference of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423"/>
            <a:ext cx="3563112" cy="468953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9900"/>
                </a:solidFill>
              </a:rPr>
              <a:t>Advantages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Easy to interpret and explain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Works with missing data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Sensitive to local variations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Fast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1624" y="1487423"/>
            <a:ext cx="3450336" cy="46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CC3300"/>
                </a:solidFill>
              </a:rPr>
              <a:t>Shortcomings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Limited Accuracy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Bias builds up pretty quickly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Not good with large predictors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2272" y="1487423"/>
            <a:ext cx="3563112" cy="46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000099"/>
                </a:solidFill>
              </a:rPr>
              <a:t>Used in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Credit approvals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Situations with legal needs to explain decisions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Preliminary categorization</a:t>
            </a:r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  (too) simplified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an event A = P(A)  is between 0 and 1</a:t>
            </a:r>
          </a:p>
          <a:p>
            <a:r>
              <a:rPr lang="en-US" dirty="0" smtClean="0"/>
              <a:t>Bayes’ theorem gives the conditional probability of an event A given event B has already occurred.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P(A/B) = P(A intersect B ) * P (A) /P(B)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There are 100 patients</a:t>
            </a:r>
          </a:p>
          <a:p>
            <a:pPr lvl="1"/>
            <a:r>
              <a:rPr lang="en-US" dirty="0" smtClean="0"/>
              <a:t>Probability of a patient having diabetes is P(A) = .2</a:t>
            </a:r>
          </a:p>
          <a:p>
            <a:pPr lvl="1"/>
            <a:r>
              <a:rPr lang="en-US" dirty="0" smtClean="0"/>
              <a:t>Probability of patient having diabetes (A) given that the patient’s age is &gt; 50 (B) is P(A/B) = .4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of Bayes’ theorem to ML</a:t>
            </a:r>
          </a:p>
          <a:p>
            <a:r>
              <a:rPr lang="en-US" dirty="0" smtClean="0"/>
              <a:t>The target variable becomes event A</a:t>
            </a:r>
          </a:p>
          <a:p>
            <a:r>
              <a:rPr lang="en-US" dirty="0" smtClean="0"/>
              <a:t>The predictors become events B1 – Bn</a:t>
            </a:r>
          </a:p>
          <a:p>
            <a:r>
              <a:rPr lang="en-US" dirty="0" smtClean="0"/>
              <a:t>We try to find P(A / B1-Bn)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6162" y="3626289"/>
          <a:ext cx="10092398" cy="149933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934330"/>
                <a:gridCol w="914400"/>
                <a:gridCol w="1519311"/>
                <a:gridCol w="6724357"/>
              </a:tblGrid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Is Diabetic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Is Diabetic = Y given that Age = 24 and BMI = 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9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Is Diabetic – Y given that Age = 41 and BMI = 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1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 generated stores the conditional probability of the target for every possible value of the predictor.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a new prediction needs to be done, the conditional probabilities are applied using Bayes’ formula to find the probability</a:t>
            </a:r>
          </a:p>
          <a:p>
            <a:pPr lvl="1"/>
            <a:r>
              <a:rPr lang="en-US" dirty="0" smtClean="0"/>
              <a:t>To predict for Age = 25 </a:t>
            </a:r>
          </a:p>
          <a:p>
            <a:pPr lvl="1"/>
            <a:r>
              <a:rPr lang="en-US" dirty="0" smtClean="0"/>
              <a:t>P( Salary &lt; 50K / Age=25 ) = 0.3 * 0.75 / 0.24  = ~ 0.92</a:t>
            </a:r>
          </a:p>
          <a:p>
            <a:pPr lvl="1"/>
            <a:r>
              <a:rPr lang="en-US" dirty="0" smtClean="0"/>
              <a:t>P( Salary &gt; 50K / Age=25 ) = 0.08 * 0.25 / 0.24 = ~ 0.08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09820" y="2166422"/>
          <a:ext cx="8651630" cy="168812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00334"/>
                <a:gridCol w="894956"/>
                <a:gridCol w="708238"/>
                <a:gridCol w="813719"/>
                <a:gridCol w="813719"/>
                <a:gridCol w="813719"/>
                <a:gridCol w="813719"/>
                <a:gridCol w="934272"/>
                <a:gridCol w="979477"/>
                <a:gridCol w="979477"/>
              </a:tblGrid>
              <a:tr h="3376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  <a:endParaRPr lang="en-US" sz="1800" b="1" i="0" u="none" strike="noStrike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Age</a:t>
                      </a:r>
                      <a:endParaRPr lang="en-US" sz="1800" b="1" i="0" u="none" strike="noStrike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Gender</a:t>
                      </a:r>
                      <a:endParaRPr lang="en-US" sz="1800" b="1" i="0" u="none" strike="noStrike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Salary</a:t>
                      </a:r>
                      <a:endParaRPr lang="en-US" sz="1800" b="1" i="0" u="none" strike="noStrike" dirty="0"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1 to 20</a:t>
                      </a:r>
                      <a:endParaRPr lang="en-US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20 to 30</a:t>
                      </a:r>
                      <a:endParaRPr lang="en-US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30 to 40</a:t>
                      </a:r>
                      <a:endParaRPr lang="en-US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40 to 50</a:t>
                      </a:r>
                      <a:endParaRPr lang="en-US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50 to 60</a:t>
                      </a:r>
                      <a:endParaRPr lang="en-US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60 to 100</a:t>
                      </a:r>
                      <a:endParaRPr lang="en-US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Female</a:t>
                      </a:r>
                      <a:endParaRPr lang="en-US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Male</a:t>
                      </a:r>
                      <a:endParaRPr lang="en-US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</a:tr>
              <a:tr h="33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&lt; 50K</a:t>
                      </a:r>
                      <a:endParaRPr lang="en-US" sz="1800" b="1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</a:tr>
              <a:tr h="33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&gt; 50K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</a:tr>
              <a:tr h="33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8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423"/>
            <a:ext cx="3563112" cy="468953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9900"/>
                </a:solidFill>
              </a:rPr>
              <a:t>Advantages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Simple and fast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Works well with noisy and  missing data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Provides probabilities of the result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Very good with categorical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1624" y="1487423"/>
            <a:ext cx="3450336" cy="46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CC3300"/>
                </a:solidFill>
              </a:rPr>
              <a:t>Shortcomings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Limited Accuracy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Expects predictors to be independent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Not good with large numeric features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2272" y="1487423"/>
            <a:ext cx="3563112" cy="46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000099"/>
                </a:solidFill>
              </a:rPr>
              <a:t>Used in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Medical diagnosis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Spam filtering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Document classification 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Sports predictions</a:t>
            </a:r>
          </a:p>
          <a:p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</a:t>
            </a:r>
            <a:r>
              <a:rPr lang="en-US" dirty="0" err="1" smtClean="0"/>
              <a:t>QuickStart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box installation containing running instances all Hadoop components</a:t>
            </a:r>
          </a:p>
          <a:p>
            <a:r>
              <a:rPr lang="en-US" dirty="0" smtClean="0"/>
              <a:t>Linux based. (! </a:t>
            </a:r>
            <a:r>
              <a:rPr lang="en-US" dirty="0" smtClean="0">
                <a:sym typeface="Wingdings" panose="05000000000000000000" pitchFamily="2" charset="2"/>
              </a:rPr>
              <a:t> ). Linux familiarity is a pre-requisite.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Hadoop in general is not that user friendly (for folks used to windows)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Minimum 4 GB. Need 8 GB for good response times.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 be installed as a VM on windows</a:t>
            </a:r>
          </a:p>
          <a:p>
            <a:r>
              <a:rPr lang="en-US" dirty="0"/>
              <a:t> </a:t>
            </a:r>
            <a:r>
              <a:rPr lang="en-US" dirty="0" smtClean="0"/>
              <a:t>Downloads &amp; setup instructions available at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www.cloudera.com/content/cloudera/en/documentation/core/latest/topics/cloudera_quickstart_vm.html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is one of the most popular and accurate algorithms</a:t>
            </a:r>
          </a:p>
          <a:p>
            <a:r>
              <a:rPr lang="en-US" dirty="0" smtClean="0"/>
              <a:t>It is an Ensemble method based on decision trees</a:t>
            </a:r>
          </a:p>
          <a:p>
            <a:pPr lvl="1"/>
            <a:r>
              <a:rPr lang="en-US" dirty="0" smtClean="0"/>
              <a:t>Builds multiple models – each model a decision tree</a:t>
            </a:r>
          </a:p>
          <a:p>
            <a:pPr lvl="1"/>
            <a:r>
              <a:rPr lang="en-US" dirty="0" smtClean="0"/>
              <a:t>For prediction – each tree is used to predict an individual result</a:t>
            </a:r>
          </a:p>
          <a:p>
            <a:pPr lvl="1"/>
            <a:r>
              <a:rPr lang="en-US" dirty="0" smtClean="0"/>
              <a:t>A vote is taken on all the results to find the best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say the dataset contains m samples (rows) and n predictors (columns)</a:t>
            </a:r>
          </a:p>
          <a:p>
            <a:r>
              <a:rPr lang="en-US" dirty="0" smtClean="0"/>
              <a:t>x trees are built, each with a subset of data</a:t>
            </a:r>
          </a:p>
          <a:p>
            <a:r>
              <a:rPr lang="en-US" dirty="0" smtClean="0"/>
              <a:t>For each tree, a subset of m rows and n columns are chosen randomly. </a:t>
            </a:r>
          </a:p>
          <a:p>
            <a:r>
              <a:rPr lang="en-US" dirty="0" smtClean="0"/>
              <a:t>For example, if the data has 1000 rows and 5 columns, each tree is built using 700 rows and 3 columns</a:t>
            </a:r>
          </a:p>
          <a:p>
            <a:r>
              <a:rPr lang="en-US" dirty="0" smtClean="0"/>
              <a:t>The data subset is used to build a tree </a:t>
            </a:r>
          </a:p>
          <a:p>
            <a:r>
              <a:rPr lang="en-US" dirty="0" smtClean="0"/>
              <a:t>For prediction, new data is passed to each of the x trees and x possible results obtained</a:t>
            </a:r>
          </a:p>
          <a:p>
            <a:r>
              <a:rPr lang="en-US" dirty="0" smtClean="0"/>
              <a:t>For example, if we are predicting buy=Y/N and there are 500 trees, we might get 350 Y and 150 N results</a:t>
            </a:r>
          </a:p>
          <a:p>
            <a:r>
              <a:rPr lang="en-US" dirty="0" smtClean="0"/>
              <a:t>The most found result is the aggregate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423"/>
            <a:ext cx="3563112" cy="468953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9900"/>
                </a:solidFill>
              </a:rPr>
              <a:t>Advantages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Highly accurate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Efficient on large number of predictors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Fully parallelizable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Very good with missing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1624" y="1487423"/>
            <a:ext cx="3450336" cy="46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CC3300"/>
                </a:solidFill>
              </a:rPr>
              <a:t>Shortcomings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Time and Resource consuming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For categorical variables, bias might exist if levels are disproportionate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2272" y="1487423"/>
            <a:ext cx="3563112" cy="46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000099"/>
                </a:solidFill>
              </a:rPr>
              <a:t>Used in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Scientific Research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Competitions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Medical Diagnosis</a:t>
            </a: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7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 technique</a:t>
            </a:r>
          </a:p>
          <a:p>
            <a:r>
              <a:rPr lang="en-US" dirty="0" smtClean="0"/>
              <a:t>Popular method for grouping data into subsets based on the similarity</a:t>
            </a:r>
          </a:p>
          <a:p>
            <a:r>
              <a:rPr lang="en-US" dirty="0" smtClean="0"/>
              <a:t>Partitions n observations with m variables into k clusters where by each observation belongs to only one cluster</a:t>
            </a:r>
          </a:p>
          <a:p>
            <a:r>
              <a:rPr lang="en-US" dirty="0" smtClean="0"/>
              <a:t>How it works</a:t>
            </a:r>
          </a:p>
          <a:p>
            <a:pPr lvl="1"/>
            <a:r>
              <a:rPr lang="en-US" dirty="0" smtClean="0"/>
              <a:t>An m dimensional space is created</a:t>
            </a:r>
          </a:p>
          <a:p>
            <a:pPr lvl="1"/>
            <a:r>
              <a:rPr lang="en-US" dirty="0" smtClean="0"/>
              <a:t>Each observation is plotted based on this space based on the variable values</a:t>
            </a:r>
          </a:p>
          <a:p>
            <a:pPr lvl="1"/>
            <a:r>
              <a:rPr lang="en-US" dirty="0" smtClean="0"/>
              <a:t>Clustering is done by measuring the distance between points and grouping them</a:t>
            </a:r>
          </a:p>
          <a:p>
            <a:r>
              <a:rPr lang="en-US" dirty="0" smtClean="0"/>
              <a:t>Multiple types of distance measures available like Euclidian distance and Manhattan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- Stages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1212"/>
            <a:ext cx="3044952" cy="2664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22" y="1342262"/>
            <a:ext cx="3131602" cy="2653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894" y="1331212"/>
            <a:ext cx="3204754" cy="266433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06112" y="2097024"/>
            <a:ext cx="292608" cy="28041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40268" y="2167362"/>
            <a:ext cx="292608" cy="28041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04432" y="2924674"/>
            <a:ext cx="292608" cy="280416"/>
          </a:xfrm>
          <a:prstGeom prst="ellipse">
            <a:avLst/>
          </a:prstGeom>
          <a:solidFill>
            <a:srgbClr val="6600FF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990875" y="2978601"/>
            <a:ext cx="292608" cy="280416"/>
          </a:xfrm>
          <a:prstGeom prst="ellipse">
            <a:avLst/>
          </a:prstGeom>
          <a:solidFill>
            <a:srgbClr val="6600FF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8784" y="4230624"/>
            <a:ext cx="2791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Dataset contains only m=2 variables. We will create k=2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Plot observations on a two dimensional plot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222" y="4230623"/>
            <a:ext cx="2791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Choose k=2 centroids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Measure the distance between each observation to each centroid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4894" y="4230623"/>
            <a:ext cx="2791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Assign each observation to the nearest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This forms the clusters for round 1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- Stages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7879"/>
            <a:ext cx="3148584" cy="2724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36" y="1317878"/>
            <a:ext cx="3105912" cy="2717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1317878"/>
            <a:ext cx="3093720" cy="282702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878506" y="2676714"/>
            <a:ext cx="292608" cy="28041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7632" y="2676714"/>
            <a:ext cx="292608" cy="28041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42014" y="3123966"/>
            <a:ext cx="292608" cy="28041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34093" y="2193154"/>
            <a:ext cx="292608" cy="280416"/>
          </a:xfrm>
          <a:prstGeom prst="ellipse">
            <a:avLst/>
          </a:prstGeom>
          <a:solidFill>
            <a:srgbClr val="6600FF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65084" y="2052946"/>
            <a:ext cx="292608" cy="280416"/>
          </a:xfrm>
          <a:prstGeom prst="ellipse">
            <a:avLst/>
          </a:prstGeom>
          <a:solidFill>
            <a:srgbClr val="6600FF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89035" y="2193154"/>
            <a:ext cx="292608" cy="280416"/>
          </a:xfrm>
          <a:prstGeom prst="ellipse">
            <a:avLst/>
          </a:prstGeom>
          <a:solidFill>
            <a:srgbClr val="6600FF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4315965"/>
            <a:ext cx="3051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Find the centroid of each of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Centroid is the point where the sum of distances between the centroid and each point is minimum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0936" y="4315964"/>
            <a:ext cx="3051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Repeat the process of finding the distance between each observation to each centroid (the new one) and reassign each point to the nearest one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1000" y="4268458"/>
            <a:ext cx="3051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Find the centroid for the new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Repeat the process until the centroids don’t move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423"/>
            <a:ext cx="3563112" cy="468953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9900"/>
                </a:solidFill>
              </a:rPr>
              <a:t>Advantages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Fast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Efficient with large number of variables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Explainable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1624" y="1487423"/>
            <a:ext cx="3450336" cy="46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CC3300"/>
                </a:solidFill>
              </a:rPr>
              <a:t>Shortcomings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K needs to be known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The initial centroid position has influence on clusters formed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2272" y="1487423"/>
            <a:ext cx="3563112" cy="468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rgbClr val="000099"/>
                </a:solidFill>
              </a:rPr>
              <a:t>Used in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Preliminary grouping of data before other classification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General grouping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Geographical clustering</a:t>
            </a: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shows how frequently sets of items occur together</a:t>
            </a:r>
          </a:p>
          <a:p>
            <a:pPr lvl="1"/>
            <a:r>
              <a:rPr lang="en-US" dirty="0" smtClean="0"/>
              <a:t>Find Items frequently brought together</a:t>
            </a:r>
          </a:p>
          <a:p>
            <a:pPr lvl="1"/>
            <a:r>
              <a:rPr lang="en-US" dirty="0" smtClean="0"/>
              <a:t>Find fraudulent transactions.</a:t>
            </a:r>
          </a:p>
          <a:p>
            <a:pPr lvl="1"/>
            <a:r>
              <a:rPr lang="en-US" dirty="0" smtClean="0"/>
              <a:t>Frequent Pattern Mining/ Exploratory Data Analysis</a:t>
            </a:r>
          </a:p>
          <a:p>
            <a:pPr lvl="1"/>
            <a:r>
              <a:rPr lang="en-US" dirty="0" smtClean="0"/>
              <a:t>Finding the next word</a:t>
            </a:r>
          </a:p>
          <a:p>
            <a:r>
              <a:rPr lang="en-US" dirty="0" smtClean="0"/>
              <a:t>One of the clustering techniques</a:t>
            </a:r>
          </a:p>
          <a:p>
            <a:r>
              <a:rPr lang="en-US" dirty="0" smtClean="0"/>
              <a:t>Assumes all data are categorical, not applicable for numeric data</a:t>
            </a:r>
          </a:p>
          <a:p>
            <a:r>
              <a:rPr lang="en-US" dirty="0" smtClean="0"/>
              <a:t>Helps generate association rules that can be then used for business purposes like stocking aisles.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basket transactions</a:t>
            </a:r>
          </a:p>
          <a:p>
            <a:pPr lvl="1"/>
            <a:r>
              <a:rPr lang="en-US" dirty="0" smtClean="0"/>
              <a:t>Tran 1 { bread, cheese, milk}</a:t>
            </a:r>
          </a:p>
          <a:p>
            <a:pPr lvl="1"/>
            <a:r>
              <a:rPr lang="en-US" dirty="0" smtClean="0"/>
              <a:t>Tran 2 { apple, eggs, yogurt}</a:t>
            </a:r>
          </a:p>
          <a:p>
            <a:pPr lvl="1"/>
            <a:r>
              <a:rPr lang="en-US" dirty="0" smtClean="0"/>
              <a:t>Tran 3 {bread, eggs}</a:t>
            </a:r>
          </a:p>
          <a:p>
            <a:r>
              <a:rPr lang="en-US" dirty="0" smtClean="0"/>
              <a:t>Text document data set ( bag of words)</a:t>
            </a:r>
          </a:p>
          <a:p>
            <a:pPr lvl="1"/>
            <a:r>
              <a:rPr lang="en-US" dirty="0" smtClean="0"/>
              <a:t>Doc 1 { cricket, sachin, India }</a:t>
            </a:r>
          </a:p>
          <a:p>
            <a:pPr lvl="1"/>
            <a:r>
              <a:rPr lang="en-US" dirty="0" smtClean="0"/>
              <a:t>Doc 2 { soccer, messi, Barcelona}</a:t>
            </a:r>
          </a:p>
          <a:p>
            <a:pPr lvl="1"/>
            <a:r>
              <a:rPr lang="en-US" dirty="0" smtClean="0"/>
              <a:t>Doc 3 { sachin, messi, superstars}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4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N be the number of transactions</a:t>
            </a:r>
          </a:p>
          <a:p>
            <a:r>
              <a:rPr lang="en-US" dirty="0" smtClean="0"/>
              <a:t>Let X, Y and Z be individual items</a:t>
            </a:r>
          </a:p>
          <a:p>
            <a:r>
              <a:rPr lang="en-US" dirty="0" smtClean="0"/>
              <a:t>Support measures how frequently an combination of items occurs in the transactions</a:t>
            </a:r>
          </a:p>
          <a:p>
            <a:pPr lvl="1"/>
            <a:r>
              <a:rPr lang="en-US" dirty="0" smtClean="0"/>
              <a:t>Support(X) = count(transactions with X)/ N</a:t>
            </a:r>
          </a:p>
          <a:p>
            <a:pPr lvl="1"/>
            <a:r>
              <a:rPr lang="en-US" dirty="0" smtClean="0"/>
              <a:t>Support(X,Y)= count(transactions with X and Y)/N</a:t>
            </a:r>
          </a:p>
          <a:p>
            <a:r>
              <a:rPr lang="en-US" dirty="0" smtClean="0"/>
              <a:t>Confidence measures the expected probability that Y would occur when X occurs</a:t>
            </a:r>
          </a:p>
          <a:p>
            <a:pPr lvl="1"/>
            <a:r>
              <a:rPr lang="en-US" dirty="0" smtClean="0"/>
              <a:t>Confidence(X -&gt; Y) = support(X,Y) / support(X)</a:t>
            </a:r>
          </a:p>
          <a:p>
            <a:r>
              <a:rPr lang="en-US" dirty="0" smtClean="0"/>
              <a:t>Lift measures how many more times X and Y occurs together than expected</a:t>
            </a:r>
          </a:p>
          <a:p>
            <a:pPr lvl="1"/>
            <a:r>
              <a:rPr lang="en-US" dirty="0" smtClean="0"/>
              <a:t>Lift( X -&gt; Y) = confidence(X-&gt;Y) / support(Y)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rule specifies when one item occurs the other too occurs</a:t>
            </a:r>
          </a:p>
          <a:p>
            <a:pPr lvl="1"/>
            <a:r>
              <a:rPr lang="en-US" dirty="0" smtClean="0"/>
              <a:t>When bread is brought, milk is brought 33% of the time.</a:t>
            </a:r>
          </a:p>
          <a:p>
            <a:pPr lvl="1"/>
            <a:r>
              <a:rPr lang="en-US" dirty="0" smtClean="0"/>
              <a:t>When India occurs in the bag of words, sachin occurs 20% of the time.</a:t>
            </a:r>
          </a:p>
          <a:p>
            <a:r>
              <a:rPr lang="en-US" dirty="0" smtClean="0"/>
              <a:t>Goal is to find all rules that satisfy the user specified minimum support and minimum confidence</a:t>
            </a:r>
          </a:p>
          <a:p>
            <a:r>
              <a:rPr lang="en-US" dirty="0" smtClean="0"/>
              <a:t>A frequent itemset is an itemset whose support is &gt; the minimum support level specified.</a:t>
            </a:r>
          </a:p>
          <a:p>
            <a:r>
              <a:rPr lang="en-US" dirty="0" smtClean="0"/>
              <a:t>Apriori algorithm is the most popular ARM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form</a:t>
            </a:r>
          </a:p>
          <a:p>
            <a:pPr lvl="1"/>
            <a:r>
              <a:rPr lang="en-US" dirty="0" smtClean="0"/>
              <a:t>a, b, c</a:t>
            </a:r>
          </a:p>
          <a:p>
            <a:pPr lvl="1"/>
            <a:r>
              <a:rPr lang="en-US" dirty="0" smtClean="0"/>
              <a:t>a, c, d, e</a:t>
            </a:r>
          </a:p>
          <a:p>
            <a:pPr lvl="1"/>
            <a:r>
              <a:rPr lang="en-US" dirty="0" smtClean="0"/>
              <a:t>a, d</a:t>
            </a:r>
          </a:p>
          <a:p>
            <a:r>
              <a:rPr lang="en-US" dirty="0" smtClean="0"/>
              <a:t>Table form</a:t>
            </a:r>
          </a:p>
          <a:p>
            <a:pPr marL="457200" lvl="1" indent="0">
              <a:buNone/>
            </a:pPr>
            <a:r>
              <a:rPr lang="en-US" dirty="0" smtClean="0"/>
              <a:t>Attr1,	Attr2,	</a:t>
            </a:r>
            <a:r>
              <a:rPr lang="en-US" dirty="0" err="1" smtClean="0"/>
              <a:t>Attr</a:t>
            </a:r>
            <a:r>
              <a:rPr lang="en-US" dirty="0" smtClean="0"/>
              <a:t> 3</a:t>
            </a:r>
          </a:p>
          <a:p>
            <a:pPr marL="457200" lvl="1" indent="0">
              <a:buNone/>
            </a:pPr>
            <a:r>
              <a:rPr lang="en-US" dirty="0" smtClean="0"/>
              <a:t>A		B	C</a:t>
            </a:r>
          </a:p>
          <a:p>
            <a:pPr marL="457200" lvl="1" indent="0">
              <a:buNone/>
            </a:pPr>
            <a:r>
              <a:rPr lang="en-US" dirty="0" smtClean="0"/>
              <a:t>A		C	D</a:t>
            </a:r>
          </a:p>
          <a:p>
            <a:r>
              <a:rPr lang="en-US" dirty="0" smtClean="0"/>
              <a:t>Table should be converted to transaction</a:t>
            </a:r>
          </a:p>
          <a:p>
            <a:pPr marL="457200" lvl="1" indent="0">
              <a:buNone/>
            </a:pPr>
            <a:r>
              <a:rPr lang="en-US" dirty="0" smtClean="0"/>
              <a:t>(Attr1 = A), (Attr2 = B), (Attr3 = C)</a:t>
            </a:r>
          </a:p>
          <a:p>
            <a:pPr marL="457200" lvl="1" indent="0">
              <a:buNone/>
            </a:pPr>
            <a:r>
              <a:rPr lang="en-US" dirty="0" smtClean="0"/>
              <a:t>(Attr1 = A), (Attr2 = C), (Attr3 = D)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too many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requirements</a:t>
            </a:r>
          </a:p>
          <a:p>
            <a:r>
              <a:rPr lang="en-US" dirty="0" smtClean="0"/>
              <a:t>CPU requirements / time taken for machine learning algorithms</a:t>
            </a:r>
          </a:p>
          <a:p>
            <a:r>
              <a:rPr lang="en-US" dirty="0" smtClean="0"/>
              <a:t>Correlation between predictors</a:t>
            </a:r>
          </a:p>
          <a:p>
            <a:r>
              <a:rPr lang="en-US" dirty="0" smtClean="0"/>
              <a:t>Over fitting</a:t>
            </a:r>
          </a:p>
          <a:p>
            <a:r>
              <a:rPr lang="en-US" dirty="0" smtClean="0"/>
              <a:t>Some ML algorithms don’t work fine with too many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domain knowledge</a:t>
            </a:r>
          </a:p>
          <a:p>
            <a:pPr lvl="1"/>
            <a:r>
              <a:rPr lang="en-US" dirty="0" smtClean="0"/>
              <a:t>Purely based on hypothesis</a:t>
            </a:r>
          </a:p>
          <a:p>
            <a:pPr lvl="1"/>
            <a:r>
              <a:rPr lang="en-US" dirty="0" smtClean="0"/>
              <a:t>Risky – there could be unknown correlations</a:t>
            </a:r>
          </a:p>
          <a:p>
            <a:r>
              <a:rPr lang="en-US" dirty="0" smtClean="0"/>
              <a:t>Using Correlation co-</a:t>
            </a:r>
            <a:r>
              <a:rPr lang="en-US" dirty="0" err="1" smtClean="0"/>
              <a:t>efficients</a:t>
            </a:r>
            <a:endParaRPr lang="en-US" dirty="0" smtClean="0"/>
          </a:p>
          <a:p>
            <a:pPr lvl="1"/>
            <a:r>
              <a:rPr lang="en-US" dirty="0" smtClean="0"/>
              <a:t>Variables with good correlation can only be picked up.</a:t>
            </a:r>
          </a:p>
          <a:p>
            <a:r>
              <a:rPr lang="en-US" dirty="0" smtClean="0"/>
              <a:t>Using Decision Trees</a:t>
            </a:r>
          </a:p>
          <a:p>
            <a:pPr lvl="1"/>
            <a:r>
              <a:rPr lang="en-US" dirty="0" smtClean="0"/>
              <a:t>Decision trees are fast and choose variables based on correlation</a:t>
            </a:r>
          </a:p>
          <a:p>
            <a:pPr lvl="1"/>
            <a:r>
              <a:rPr lang="en-US" dirty="0" smtClean="0"/>
              <a:t>Variables used in the decision trees can be picked for further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reduce the number of predictors</a:t>
            </a:r>
          </a:p>
          <a:p>
            <a:r>
              <a:rPr lang="en-US" dirty="0" smtClean="0"/>
              <a:t>Based on Eigen Vectors and Eigen Values.</a:t>
            </a:r>
          </a:p>
          <a:p>
            <a:r>
              <a:rPr lang="en-US" dirty="0" smtClean="0"/>
              <a:t>Given a set of M predictors, PCA transforms this to a set of N predictors such that N &lt; M</a:t>
            </a:r>
          </a:p>
          <a:p>
            <a:r>
              <a:rPr lang="en-US" dirty="0" smtClean="0"/>
              <a:t>The new predictors are derived predictors called PC1, PC2, PC3</a:t>
            </a:r>
          </a:p>
          <a:p>
            <a:r>
              <a:rPr lang="en-US" dirty="0" smtClean="0"/>
              <a:t>The new predictors retain similar levels of correlation and predictability like the original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Analytics with </a:t>
            </a:r>
            <a:br>
              <a:rPr lang="en-US" dirty="0" smtClean="0"/>
            </a:br>
            <a:r>
              <a:rPr lang="en-US" dirty="0" smtClean="0"/>
              <a:t>Spark and 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students to kick start their journey with Big Data Analytics with Apache Spark with simple explanations and easy to do exercises</a:t>
            </a:r>
          </a:p>
        </p:txBody>
      </p:sp>
    </p:spTree>
    <p:extLst>
      <p:ext uri="{BB962C8B-B14F-4D97-AF65-F5344CB8AC3E}">
        <p14:creationId xmlns:p14="http://schemas.microsoft.com/office/powerpoint/2010/main" val="33415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“Distributed File System”</a:t>
            </a:r>
          </a:p>
          <a:p>
            <a:pPr lvl="1"/>
            <a:r>
              <a:rPr lang="en-US" dirty="0" smtClean="0"/>
              <a:t>Files and Directories.</a:t>
            </a:r>
          </a:p>
          <a:p>
            <a:r>
              <a:rPr lang="en-US" dirty="0" smtClean="0"/>
              <a:t>Optimized for very large files ( TB, PB)</a:t>
            </a:r>
          </a:p>
          <a:p>
            <a:r>
              <a:rPr lang="en-US" dirty="0" smtClean="0"/>
              <a:t>Optimized for write-once, read-many</a:t>
            </a:r>
          </a:p>
          <a:p>
            <a:r>
              <a:rPr lang="en-US" dirty="0" smtClean="0"/>
              <a:t>Fault-tolerance by default. No backups required.</a:t>
            </a:r>
          </a:p>
          <a:p>
            <a:r>
              <a:rPr lang="en-US" dirty="0" smtClean="0"/>
              <a:t>Data replication happens all the time.</a:t>
            </a:r>
          </a:p>
          <a:p>
            <a:r>
              <a:rPr lang="en-US" dirty="0" smtClean="0"/>
              <a:t>Runs on commodity hardware</a:t>
            </a:r>
          </a:p>
          <a:p>
            <a:r>
              <a:rPr lang="en-US" dirty="0" smtClean="0"/>
              <a:t>Moves code to where data resides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students to kick start their journey with Big Data Analytics with Apache Spark with simple explanations and easy to do exercises</a:t>
            </a:r>
          </a:p>
        </p:txBody>
      </p:sp>
    </p:spTree>
    <p:extLst>
      <p:ext uri="{BB962C8B-B14F-4D97-AF65-F5344CB8AC3E}">
        <p14:creationId xmlns:p14="http://schemas.microsoft.com/office/powerpoint/2010/main" val="2095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Apache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Hottest tool /product in the Big Data Analytics field.</a:t>
            </a:r>
          </a:p>
          <a:p>
            <a:pPr lvl="0"/>
            <a:r>
              <a:rPr lang="en-US" dirty="0"/>
              <a:t>Used by more and more companies for Analytics and Machine Learning</a:t>
            </a:r>
          </a:p>
          <a:p>
            <a:pPr lvl="0"/>
            <a:r>
              <a:rPr lang="en-US" dirty="0"/>
              <a:t>Hadoop/Map Reduce applications migrating to Spark</a:t>
            </a:r>
          </a:p>
          <a:p>
            <a:pPr lvl="0"/>
            <a:r>
              <a:rPr lang="en-US" dirty="0"/>
              <a:t>More and more third party support</a:t>
            </a:r>
          </a:p>
          <a:p>
            <a:pPr lvl="0"/>
            <a:r>
              <a:rPr lang="en-US" dirty="0"/>
              <a:t>Huge current and forecasted demand for skilled professionals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achieve by taking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concepts and life cycle of Data Science and Analytics</a:t>
            </a:r>
          </a:p>
          <a:p>
            <a:r>
              <a:rPr lang="en-US" dirty="0" smtClean="0"/>
              <a:t>Develop proficiency to use Apache Spark for all stages of analytics</a:t>
            </a:r>
          </a:p>
          <a:p>
            <a:r>
              <a:rPr lang="en-US" dirty="0" smtClean="0"/>
              <a:t>Learn Data Engineering tools and techniques with Spark</a:t>
            </a:r>
          </a:p>
          <a:p>
            <a:r>
              <a:rPr lang="en-US" dirty="0" smtClean="0"/>
              <a:t>Acquire knowledge of different machine learning techniques and know when and how to use them.</a:t>
            </a:r>
          </a:p>
          <a:p>
            <a:r>
              <a:rPr lang="en-US" dirty="0" smtClean="0"/>
              <a:t>Become a full-fledged Big Data Analyst who can immediately contribute to real-life Analytics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and Spark Concepts</a:t>
            </a:r>
          </a:p>
          <a:p>
            <a:r>
              <a:rPr lang="en-US" dirty="0" smtClean="0"/>
              <a:t>Interactive Programming with Scala</a:t>
            </a:r>
          </a:p>
          <a:p>
            <a:r>
              <a:rPr lang="en-US" dirty="0" smtClean="0"/>
              <a:t>Spark Programming including Spark SQL and Spark Streaming</a:t>
            </a:r>
          </a:p>
          <a:p>
            <a:r>
              <a:rPr lang="en-US" dirty="0" smtClean="0"/>
              <a:t>Basics of Real Time Data Science</a:t>
            </a:r>
          </a:p>
          <a:p>
            <a:r>
              <a:rPr lang="en-US" dirty="0" smtClean="0"/>
              <a:t>Machine Learning with Spark</a:t>
            </a:r>
          </a:p>
          <a:p>
            <a:r>
              <a:rPr lang="en-US" dirty="0" smtClean="0"/>
              <a:t>End-to-End use cases</a:t>
            </a:r>
          </a:p>
          <a:p>
            <a:r>
              <a:rPr lang="en-US" dirty="0" smtClean="0"/>
              <a:t>Resource Bundle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Scala</a:t>
            </a:r>
          </a:p>
          <a:p>
            <a:r>
              <a:rPr lang="en-US" dirty="0" smtClean="0"/>
              <a:t>Spark Cluster setup and administration</a:t>
            </a:r>
          </a:p>
          <a:p>
            <a:r>
              <a:rPr lang="en-US" dirty="0" smtClean="0"/>
              <a:t>Running Spark on a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to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and Data Science is a complex subject. Needs significant efforts to understand it.</a:t>
            </a:r>
          </a:p>
          <a:p>
            <a:pPr lvl="1"/>
            <a:r>
              <a:rPr lang="en-US" dirty="0" smtClean="0"/>
              <a:t>Review and re-review videos and exercises</a:t>
            </a:r>
          </a:p>
          <a:p>
            <a:pPr lvl="1"/>
            <a:r>
              <a:rPr lang="en-US" dirty="0" smtClean="0"/>
              <a:t>Seek out other help – books, online documentations, support forums</a:t>
            </a:r>
          </a:p>
          <a:p>
            <a:r>
              <a:rPr lang="en-US" dirty="0" smtClean="0"/>
              <a:t>If you have queries, doubts or concerns, please send a private message or post a discussion question</a:t>
            </a:r>
          </a:p>
          <a:p>
            <a:pPr lvl="1"/>
            <a:r>
              <a:rPr lang="en-US" dirty="0" smtClean="0"/>
              <a:t>We would be happy to address them as soon as possible</a:t>
            </a:r>
          </a:p>
          <a:p>
            <a:r>
              <a:rPr lang="en-US" dirty="0" smtClean="0"/>
              <a:t>We are constantly improving our courses so all feedback is welcome</a:t>
            </a:r>
          </a:p>
          <a:p>
            <a:pPr lvl="1"/>
            <a:r>
              <a:rPr lang="en-US" dirty="0" smtClean="0"/>
              <a:t>Feedback through private messages / emails.</a:t>
            </a:r>
          </a:p>
          <a:p>
            <a:r>
              <a:rPr lang="en-US" dirty="0" smtClean="0"/>
              <a:t>At the end of the course, if you like it, please leave a review</a:t>
            </a:r>
          </a:p>
        </p:txBody>
      </p:sp>
    </p:spTree>
    <p:extLst>
      <p:ext uri="{BB962C8B-B14F-4D97-AF65-F5344CB8AC3E}">
        <p14:creationId xmlns:p14="http://schemas.microsoft.com/office/powerpoint/2010/main" val="20534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with other V2 Maestros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courses are focused on Data Science related topics</a:t>
            </a:r>
          </a:p>
          <a:p>
            <a:pPr lvl="1"/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Tools and Techniques</a:t>
            </a:r>
          </a:p>
          <a:p>
            <a:r>
              <a:rPr lang="en-US" dirty="0" smtClean="0"/>
              <a:t>We focus on making our courses self sufficient</a:t>
            </a:r>
          </a:p>
          <a:p>
            <a:r>
              <a:rPr lang="en-US" dirty="0" smtClean="0"/>
              <a:t>If you are an existing V2 Maestros student, you will see some content and examples repeated across courses</a:t>
            </a:r>
          </a:p>
        </p:txBody>
      </p:sp>
    </p:spTree>
    <p:extLst>
      <p:ext uri="{BB962C8B-B14F-4D97-AF65-F5344CB8AC3E}">
        <p14:creationId xmlns:p14="http://schemas.microsoft.com/office/powerpoint/2010/main" val="244196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4976" y="2670048"/>
            <a:ext cx="8095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We hope this course helps you to advance your career. 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Best of luck 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Analytics with Apache Spark and 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and Spark Concepts</a:t>
            </a:r>
          </a:p>
          <a:p>
            <a:r>
              <a:rPr lang="en-US" dirty="0" smtClean="0"/>
              <a:t>Interactive Programming with Scala</a:t>
            </a:r>
          </a:p>
          <a:p>
            <a:r>
              <a:rPr lang="en-US" dirty="0" smtClean="0"/>
              <a:t>Spark Programming including Spark SQL and Spark Streaming</a:t>
            </a:r>
          </a:p>
          <a:p>
            <a:r>
              <a:rPr lang="en-US" dirty="0" smtClean="0"/>
              <a:t>Basics of Real Time Data Science</a:t>
            </a:r>
          </a:p>
          <a:p>
            <a:r>
              <a:rPr lang="en-US" dirty="0" smtClean="0"/>
              <a:t>Machine Learning with Spark</a:t>
            </a:r>
          </a:p>
          <a:p>
            <a:r>
              <a:rPr lang="en-US" dirty="0" smtClean="0"/>
              <a:t>End-to-End use cases</a:t>
            </a:r>
          </a:p>
          <a:p>
            <a:r>
              <a:rPr lang="en-US" dirty="0" smtClean="0"/>
              <a:t>Resource Bundle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Slave architecture</a:t>
            </a:r>
          </a:p>
          <a:p>
            <a:r>
              <a:rPr lang="en-US" dirty="0" smtClean="0"/>
              <a:t>Built as a HDFS Cluster. Each cluster has one to many nodes.</a:t>
            </a:r>
          </a:p>
          <a:p>
            <a:r>
              <a:rPr lang="en-US" dirty="0" smtClean="0"/>
              <a:t>One “NameNode” per cluster (Master)</a:t>
            </a:r>
          </a:p>
          <a:p>
            <a:pPr lvl="1"/>
            <a:r>
              <a:rPr lang="en-US" dirty="0" smtClean="0"/>
              <a:t>Master who manages the cluster</a:t>
            </a:r>
          </a:p>
          <a:p>
            <a:pPr lvl="1"/>
            <a:r>
              <a:rPr lang="en-US" dirty="0" smtClean="0"/>
              <a:t>Maintains meta-data about the entire cluster</a:t>
            </a:r>
          </a:p>
          <a:p>
            <a:pPr lvl="1"/>
            <a:r>
              <a:rPr lang="en-US" dirty="0" smtClean="0"/>
              <a:t>Allocates work to data nodes</a:t>
            </a:r>
          </a:p>
          <a:p>
            <a:r>
              <a:rPr lang="en-US" dirty="0" smtClean="0"/>
              <a:t>One “DataNode” per node (Slaves)</a:t>
            </a:r>
          </a:p>
          <a:p>
            <a:pPr lvl="1"/>
            <a:r>
              <a:rPr lang="en-US" dirty="0" smtClean="0"/>
              <a:t>Storage, and read-write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learn on Data Science</a:t>
            </a:r>
          </a:p>
          <a:p>
            <a:pPr lvl="1"/>
            <a:r>
              <a:rPr lang="en-US" dirty="0" smtClean="0"/>
              <a:t>Big Data</a:t>
            </a:r>
          </a:p>
          <a:p>
            <a:r>
              <a:rPr lang="en-US" dirty="0" smtClean="0"/>
              <a:t>Try exercises with new data sets</a:t>
            </a:r>
          </a:p>
          <a:p>
            <a:pPr lvl="1"/>
            <a:r>
              <a:rPr lang="en-US" dirty="0" smtClean="0"/>
              <a:t>UCI Data sets</a:t>
            </a:r>
          </a:p>
          <a:p>
            <a:pPr lvl="1"/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Crowd analytics</a:t>
            </a:r>
          </a:p>
          <a:p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Focus on process</a:t>
            </a:r>
          </a:p>
        </p:txBody>
      </p:sp>
    </p:spTree>
    <p:extLst>
      <p:ext uri="{BB962C8B-B14F-4D97-AF65-F5344CB8AC3E}">
        <p14:creationId xmlns:p14="http://schemas.microsoft.com/office/powerpoint/2010/main" val="89261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3872" y="1097280"/>
            <a:ext cx="80954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Congratulations on finishing this course !</a:t>
            </a:r>
          </a:p>
          <a:p>
            <a:pPr algn="ctr"/>
            <a:endParaRPr lang="en-US" sz="4000" dirty="0">
              <a:solidFill>
                <a:srgbClr val="0070C0"/>
              </a:solidFill>
            </a:endParaRPr>
          </a:p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We hope this course helps you to advance your career. </a:t>
            </a:r>
          </a:p>
          <a:p>
            <a:pPr algn="ctr"/>
            <a:endParaRPr lang="en-US" sz="4000" dirty="0" smtClean="0">
              <a:solidFill>
                <a:srgbClr val="0070C0"/>
              </a:solidFill>
            </a:endParaRPr>
          </a:p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Best of luck !</a:t>
            </a:r>
            <a:endParaRPr lang="en-US" sz="7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files in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Files split up as data blocks (64 MB size by default)</a:t>
            </a:r>
          </a:p>
          <a:p>
            <a:r>
              <a:rPr lang="en-US" dirty="0" smtClean="0"/>
              <a:t>Each block is replicated across multiple data nodes ( 3 copies )</a:t>
            </a:r>
          </a:p>
          <a:p>
            <a:r>
              <a:rPr lang="en-US" dirty="0" smtClean="0"/>
              <a:t>NameNode maintains list of blocks that makes up a file.</a:t>
            </a:r>
          </a:p>
          <a:p>
            <a:r>
              <a:rPr lang="en-US" dirty="0" smtClean="0"/>
              <a:t>File writes (only create, no update)</a:t>
            </a:r>
          </a:p>
          <a:p>
            <a:pPr lvl="1"/>
            <a:r>
              <a:rPr lang="en-US" dirty="0" smtClean="0"/>
              <a:t>Client contacts NameNode for destination to write</a:t>
            </a:r>
          </a:p>
          <a:p>
            <a:pPr lvl="1"/>
            <a:r>
              <a:rPr lang="en-US" dirty="0" smtClean="0"/>
              <a:t>NameNode provides list of DataNodes to write to.</a:t>
            </a:r>
          </a:p>
          <a:p>
            <a:pPr lvl="1"/>
            <a:r>
              <a:rPr lang="en-US" dirty="0" smtClean="0"/>
              <a:t>Client writes directly to the DataNode.</a:t>
            </a:r>
          </a:p>
          <a:p>
            <a:r>
              <a:rPr lang="en-US" dirty="0" smtClean="0"/>
              <a:t>File reads</a:t>
            </a:r>
          </a:p>
          <a:p>
            <a:pPr lvl="1"/>
            <a:r>
              <a:rPr lang="en-US" dirty="0" smtClean="0"/>
              <a:t>Client contacts NameNode for list of blocks and locations</a:t>
            </a:r>
          </a:p>
          <a:p>
            <a:pPr lvl="1"/>
            <a:r>
              <a:rPr lang="en-US" dirty="0" smtClean="0"/>
              <a:t>NameNode returns the list</a:t>
            </a:r>
          </a:p>
          <a:p>
            <a:pPr lvl="1"/>
            <a:r>
              <a:rPr lang="en-US" dirty="0" smtClean="0"/>
              <a:t>Client reads directly from the DataNodes</a:t>
            </a:r>
          </a:p>
          <a:p>
            <a:r>
              <a:rPr lang="en-US" dirty="0" smtClean="0"/>
              <a:t>HDFS Storage is “rack-aware”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06240" y="1499616"/>
            <a:ext cx="2243328" cy="93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1048" y="3745742"/>
            <a:ext cx="5611368" cy="236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Rack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8994" y="3745742"/>
            <a:ext cx="3843728" cy="236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Rack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6772" y="4142480"/>
            <a:ext cx="1109472" cy="16946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DN-1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42822" y="4142480"/>
            <a:ext cx="1109472" cy="16946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DN-2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18048" y="4088114"/>
            <a:ext cx="1109472" cy="16946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DN-3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14748" y="4172060"/>
            <a:ext cx="1109472" cy="16946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DN-4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90798" y="4117694"/>
            <a:ext cx="1109472" cy="16946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DN-5</a:t>
            </a:r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1828800" y="4676931"/>
            <a:ext cx="644577" cy="374754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3474858" y="4615070"/>
            <a:ext cx="644577" cy="374754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8025624" y="4610869"/>
            <a:ext cx="644577" cy="374754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210195" y="4670829"/>
            <a:ext cx="644577" cy="374754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9723245" y="4670829"/>
            <a:ext cx="644577" cy="374754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1828800" y="5269738"/>
            <a:ext cx="644577" cy="374754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3476232" y="5199185"/>
            <a:ext cx="644577" cy="374754"/>
          </a:xfrm>
          <a:prstGeom prst="snip1Rect">
            <a:avLst/>
          </a:prstGeom>
          <a:solidFill>
            <a:srgbClr val="FFCCFF"/>
          </a:solidFill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5210195" y="5274831"/>
            <a:ext cx="644577" cy="374754"/>
          </a:xfrm>
          <a:prstGeom prst="snip1Rect">
            <a:avLst/>
          </a:prstGeom>
          <a:solidFill>
            <a:srgbClr val="FFCCFF"/>
          </a:solidFill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8047608" y="5219268"/>
            <a:ext cx="644577" cy="374754"/>
          </a:xfrm>
          <a:prstGeom prst="snip1Rect">
            <a:avLst/>
          </a:prstGeom>
          <a:solidFill>
            <a:srgbClr val="FFCCFF"/>
          </a:solidFill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317561" y="1264275"/>
          <a:ext cx="3050260" cy="127086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72510"/>
                <a:gridCol w="605416"/>
                <a:gridCol w="1572334"/>
              </a:tblGrid>
              <a:tr h="423622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my Very Big File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DN-1,DN-2,DN-4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</a:tr>
              <a:tr h="423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DN-1,DN-3,DN-5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</a:tr>
              <a:tr h="423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DN-2,DN-3,DN-4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</a:tr>
            </a:tbl>
          </a:graphicData>
        </a:graphic>
      </p:graphicFrame>
      <p:sp>
        <p:nvSpPr>
          <p:cNvPr id="26" name="Striped Right Arrow 25"/>
          <p:cNvSpPr/>
          <p:nvPr/>
        </p:nvSpPr>
        <p:spPr>
          <a:xfrm>
            <a:off x="6565692" y="1783830"/>
            <a:ext cx="683302" cy="419724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73377" y="2438400"/>
            <a:ext cx="1878917" cy="164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206241" y="2501660"/>
            <a:ext cx="440710" cy="161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80492" y="2492766"/>
            <a:ext cx="247412" cy="1487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11438" y="2492766"/>
            <a:ext cx="2003310" cy="162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98618" y="2463186"/>
            <a:ext cx="3518992" cy="1624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214203" y="1499616"/>
            <a:ext cx="1462041" cy="9387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3"/>
            <a:endCxn id="4" idx="1"/>
          </p:cNvCxnSpPr>
          <p:nvPr/>
        </p:nvCxnSpPr>
        <p:spPr>
          <a:xfrm>
            <a:off x="2676244" y="1969008"/>
            <a:ext cx="1529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53652" y="2501660"/>
            <a:ext cx="44971" cy="158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23475" y="2501660"/>
            <a:ext cx="1034322" cy="164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676244" y="2438400"/>
            <a:ext cx="2533951" cy="164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76244" y="2203554"/>
            <a:ext cx="5138504" cy="19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676244" y="2203554"/>
            <a:ext cx="6814554" cy="193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programming paradigm built to exploit the parallel nature of HDFS data.</a:t>
            </a:r>
          </a:p>
          <a:p>
            <a:r>
              <a:rPr lang="en-US" dirty="0" smtClean="0"/>
              <a:t>Batch mode execution.</a:t>
            </a:r>
          </a:p>
          <a:p>
            <a:r>
              <a:rPr lang="en-US" dirty="0" smtClean="0"/>
              <a:t>Moves program code to data nodes.</a:t>
            </a:r>
          </a:p>
          <a:p>
            <a:r>
              <a:rPr lang="en-US" dirty="0" smtClean="0"/>
              <a:t>Multiple Map Reduce jobs can be chained to create a larger solution</a:t>
            </a:r>
          </a:p>
          <a:p>
            <a:r>
              <a:rPr lang="en-US" dirty="0" smtClean="0"/>
              <a:t>Designing jobs require thinking in Map Reduce paradigm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Reduce jobs are executed using the Job Manager and the Task Manager.</a:t>
            </a:r>
          </a:p>
          <a:p>
            <a:r>
              <a:rPr lang="en-US" dirty="0" smtClean="0"/>
              <a:t>Job Manager runs on the NameNode.</a:t>
            </a:r>
          </a:p>
          <a:p>
            <a:pPr lvl="1"/>
            <a:r>
              <a:rPr lang="en-US" dirty="0" smtClean="0"/>
              <a:t>“Plans” the execution of the job on the task managers</a:t>
            </a:r>
          </a:p>
          <a:p>
            <a:pPr lvl="1"/>
            <a:r>
              <a:rPr lang="en-US" dirty="0" smtClean="0"/>
              <a:t>Works with the NameNode.</a:t>
            </a:r>
          </a:p>
          <a:p>
            <a:pPr lvl="1"/>
            <a:r>
              <a:rPr lang="en-US" dirty="0" smtClean="0"/>
              <a:t>Returns results to client</a:t>
            </a:r>
          </a:p>
          <a:p>
            <a:r>
              <a:rPr lang="en-US" dirty="0" smtClean="0"/>
              <a:t>Task Managers run on each of the Data Nodes</a:t>
            </a:r>
          </a:p>
          <a:p>
            <a:pPr lvl="1"/>
            <a:r>
              <a:rPr lang="en-US" dirty="0" smtClean="0"/>
              <a:t>Executes the map and reduce functions.</a:t>
            </a:r>
          </a:p>
          <a:p>
            <a:r>
              <a:rPr lang="en-US" dirty="0" smtClean="0"/>
              <a:t>In YARN (Map Reduce v2), the function of the job manager is split between the Applications Manager and the Resource Manager.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Map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A Function (a program)</a:t>
            </a:r>
          </a:p>
          <a:p>
            <a:pPr lvl="1"/>
            <a:r>
              <a:rPr lang="en-US" dirty="0" smtClean="0"/>
              <a:t>Works on 1 line of the file at a time</a:t>
            </a:r>
          </a:p>
          <a:p>
            <a:pPr lvl="1"/>
            <a:r>
              <a:rPr lang="en-US" dirty="0" smtClean="0"/>
              <a:t>Output is keys and values.</a:t>
            </a:r>
          </a:p>
          <a:p>
            <a:r>
              <a:rPr lang="en-US" dirty="0" smtClean="0"/>
              <a:t>Reduce</a:t>
            </a:r>
          </a:p>
          <a:p>
            <a:pPr lvl="1"/>
            <a:r>
              <a:rPr lang="en-US" dirty="0" smtClean="0"/>
              <a:t>A function</a:t>
            </a:r>
          </a:p>
          <a:p>
            <a:pPr lvl="1"/>
            <a:r>
              <a:rPr lang="en-US" dirty="0" smtClean="0"/>
              <a:t>Works on one key at a time.</a:t>
            </a:r>
          </a:p>
          <a:p>
            <a:pPr lvl="1"/>
            <a:r>
              <a:rPr lang="en-US" dirty="0" smtClean="0"/>
              <a:t>Output is key and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-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</a:p>
          <a:p>
            <a:r>
              <a:rPr lang="en-US" dirty="0" smtClean="0"/>
              <a:t>Reduce Function</a:t>
            </a:r>
          </a:p>
          <a:p>
            <a:r>
              <a:rPr lang="en-US" dirty="0" smtClean="0"/>
              <a:t>Files containing the map and reduce functions</a:t>
            </a:r>
          </a:p>
          <a:p>
            <a:r>
              <a:rPr lang="en-US" dirty="0" smtClean="0"/>
              <a:t>Input HDFS directory</a:t>
            </a:r>
          </a:p>
          <a:p>
            <a:r>
              <a:rPr lang="en-US" dirty="0" smtClean="0"/>
              <a:t>Output HDFS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-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data is split into “splits”. A split is a copy of contiguous HDFS blocks of data in the input file.</a:t>
            </a:r>
          </a:p>
          <a:p>
            <a:r>
              <a:rPr lang="en-US" dirty="0" smtClean="0"/>
              <a:t>Each split exists on a specific data node.</a:t>
            </a:r>
          </a:p>
          <a:p>
            <a:r>
              <a:rPr lang="en-US" dirty="0" smtClean="0"/>
              <a:t>The client (client library/ command line) copies the files containing the map function to each data node identified.</a:t>
            </a:r>
          </a:p>
          <a:p>
            <a:r>
              <a:rPr lang="en-US" dirty="0" smtClean="0"/>
              <a:t>The data node should contain execution capabilities for the code file.</a:t>
            </a:r>
          </a:p>
          <a:p>
            <a:r>
              <a:rPr lang="en-US" dirty="0" smtClean="0"/>
              <a:t>The local Task Manager process then executes the map function. Multiple such processes will run in parallel on different splits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Apache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Hottest tool /product in the Big Data Analytics field.</a:t>
            </a:r>
          </a:p>
          <a:p>
            <a:pPr lvl="0"/>
            <a:r>
              <a:rPr lang="en-US" dirty="0"/>
              <a:t>Used by more and more companies for Analytics and Machine Learning</a:t>
            </a:r>
          </a:p>
          <a:p>
            <a:pPr lvl="0"/>
            <a:r>
              <a:rPr lang="en-US" dirty="0"/>
              <a:t>Hadoop/Map Reduce applications migrating to Spark</a:t>
            </a:r>
          </a:p>
          <a:p>
            <a:pPr lvl="0"/>
            <a:r>
              <a:rPr lang="en-US" dirty="0"/>
              <a:t>More and more third party support</a:t>
            </a:r>
          </a:p>
          <a:p>
            <a:pPr lvl="0"/>
            <a:r>
              <a:rPr lang="en-US" dirty="0"/>
              <a:t>Huge current and forecasted demand for skilled professionals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4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Map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Task Manager iterates over each line in the input split and passes it to the map function. </a:t>
            </a:r>
          </a:p>
          <a:p>
            <a:r>
              <a:rPr lang="en-US" dirty="0" smtClean="0"/>
              <a:t>The “map” function is called for each input line.</a:t>
            </a:r>
          </a:p>
          <a:p>
            <a:r>
              <a:rPr lang="en-US" dirty="0" smtClean="0"/>
              <a:t>The line is of “Text” format</a:t>
            </a:r>
          </a:p>
          <a:p>
            <a:r>
              <a:rPr lang="en-US" dirty="0" smtClean="0"/>
              <a:t>It is the responsibility of the Map function to interpret / split / convert / process the line.</a:t>
            </a:r>
          </a:p>
          <a:p>
            <a:r>
              <a:rPr lang="en-US" dirty="0" smtClean="0"/>
              <a:t>Typical functionality of Map functions include Data Cleansing</a:t>
            </a:r>
            <a:r>
              <a:rPr lang="en-US" dirty="0"/>
              <a:t> </a:t>
            </a:r>
            <a:r>
              <a:rPr lang="en-US" dirty="0" smtClean="0"/>
              <a:t>and Filtering</a:t>
            </a:r>
          </a:p>
          <a:p>
            <a:r>
              <a:rPr lang="en-US" dirty="0" smtClean="0"/>
              <a:t>Map function should not work “across” lines.</a:t>
            </a:r>
          </a:p>
          <a:p>
            <a:r>
              <a:rPr lang="en-US" dirty="0" smtClean="0"/>
              <a:t>Map outputs key-value pairs as output. </a:t>
            </a:r>
          </a:p>
          <a:p>
            <a:r>
              <a:rPr lang="en-US" dirty="0" smtClean="0"/>
              <a:t>Each run can output the same key multiple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merge /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and merge is done by </a:t>
            </a:r>
            <a:r>
              <a:rPr lang="en-US" dirty="0"/>
              <a:t>H</a:t>
            </a:r>
            <a:r>
              <a:rPr lang="en-US" dirty="0" smtClean="0"/>
              <a:t>adoop</a:t>
            </a:r>
          </a:p>
          <a:p>
            <a:r>
              <a:rPr lang="en-US" dirty="0" smtClean="0"/>
              <a:t>The outputs of all map executions from different DataNodes are merged. </a:t>
            </a:r>
          </a:p>
          <a:p>
            <a:r>
              <a:rPr lang="en-US" dirty="0" smtClean="0"/>
              <a:t>This merged data is sorted by the keys</a:t>
            </a:r>
          </a:p>
          <a:p>
            <a:r>
              <a:rPr lang="en-US" smtClean="0"/>
              <a:t>Values </a:t>
            </a:r>
            <a:r>
              <a:rPr lang="en-US" dirty="0" smtClean="0"/>
              <a:t>for the same key are then converted to a list.</a:t>
            </a:r>
          </a:p>
          <a:p>
            <a:r>
              <a:rPr lang="en-US" dirty="0" smtClean="0"/>
              <a:t>This &lt;</a:t>
            </a:r>
            <a:r>
              <a:rPr lang="en-US" dirty="0" err="1" smtClean="0"/>
              <a:t>key,value</a:t>
            </a:r>
            <a:r>
              <a:rPr lang="en-US" dirty="0" smtClean="0"/>
              <a:t> list&gt; then becomes the input for the reduce function.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37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Reduce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there is only one reduce execution. </a:t>
            </a:r>
          </a:p>
          <a:p>
            <a:r>
              <a:rPr lang="en-US" dirty="0" smtClean="0"/>
              <a:t>Input is the &lt;key, value list&gt; from the sort/merge operation. It is iterated key by key.</a:t>
            </a:r>
          </a:p>
          <a:p>
            <a:r>
              <a:rPr lang="en-US" dirty="0" smtClean="0"/>
              <a:t>Reduce function called once for each key.</a:t>
            </a:r>
          </a:p>
          <a:p>
            <a:r>
              <a:rPr lang="en-US" dirty="0" smtClean="0"/>
              <a:t>Typical usage is summarization, analysis, joins etc.</a:t>
            </a:r>
          </a:p>
          <a:p>
            <a:r>
              <a:rPr lang="en-US" dirty="0" smtClean="0"/>
              <a:t>Reduce functions can work across multiple keys.</a:t>
            </a:r>
          </a:p>
          <a:p>
            <a:r>
              <a:rPr lang="en-US" dirty="0" smtClean="0"/>
              <a:t>Multiple reduce executions can be used if operations are limited to keys. Data is split by keys between multiple reduce instances.</a:t>
            </a:r>
          </a:p>
          <a:p>
            <a:r>
              <a:rPr lang="en-US" dirty="0" smtClean="0"/>
              <a:t>Output of the reduce function is placed in the output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7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1430" y="1708879"/>
            <a:ext cx="492461" cy="3988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Execution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92351" y="1377696"/>
            <a:ext cx="3684383" cy="1255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484026" y="1858780"/>
            <a:ext cx="869430" cy="569627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1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2645765" y="1858779"/>
            <a:ext cx="794478" cy="56962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3732553" y="1858778"/>
            <a:ext cx="1061104" cy="569627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1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2353456" y="2143593"/>
            <a:ext cx="292309" cy="0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5"/>
          </p:cNvCxnSpPr>
          <p:nvPr/>
        </p:nvCxnSpPr>
        <p:spPr>
          <a:xfrm flipV="1">
            <a:off x="3440244" y="2143592"/>
            <a:ext cx="363512" cy="2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92351" y="2909487"/>
            <a:ext cx="3684383" cy="1255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1484026" y="3390571"/>
            <a:ext cx="869430" cy="569627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2</a:t>
            </a:r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2645765" y="3390570"/>
            <a:ext cx="794478" cy="56962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6" name="Parallelogram 15"/>
          <p:cNvSpPr/>
          <p:nvPr/>
        </p:nvSpPr>
        <p:spPr>
          <a:xfrm>
            <a:off x="3732553" y="3390569"/>
            <a:ext cx="1061104" cy="569627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>
            <a:off x="2353456" y="3675384"/>
            <a:ext cx="292309" cy="0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5"/>
          </p:cNvCxnSpPr>
          <p:nvPr/>
        </p:nvCxnSpPr>
        <p:spPr>
          <a:xfrm flipV="1">
            <a:off x="3440244" y="3675383"/>
            <a:ext cx="363512" cy="2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292351" y="4441278"/>
            <a:ext cx="3684383" cy="1255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484026" y="4922362"/>
            <a:ext cx="869430" cy="569627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3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2645765" y="4922361"/>
            <a:ext cx="794478" cy="56962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3732553" y="4922360"/>
            <a:ext cx="1061104" cy="569627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3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>
            <a:off x="2353456" y="5207175"/>
            <a:ext cx="292309" cy="0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5"/>
          </p:cNvCxnSpPr>
          <p:nvPr/>
        </p:nvCxnSpPr>
        <p:spPr>
          <a:xfrm flipV="1">
            <a:off x="3440244" y="5207174"/>
            <a:ext cx="363512" cy="2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243958" y="2909487"/>
            <a:ext cx="4144226" cy="1255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Snip Single Corner Rectangle 29"/>
          <p:cNvSpPr/>
          <p:nvPr/>
        </p:nvSpPr>
        <p:spPr>
          <a:xfrm>
            <a:off x="7755322" y="3408350"/>
            <a:ext cx="1051953" cy="56962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0" idx="2"/>
          </p:cNvCxnSpPr>
          <p:nvPr/>
        </p:nvCxnSpPr>
        <p:spPr>
          <a:xfrm>
            <a:off x="7393896" y="3675383"/>
            <a:ext cx="361426" cy="17781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807275" y="3672073"/>
            <a:ext cx="363512" cy="1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>
          <a:xfrm>
            <a:off x="6365536" y="3390568"/>
            <a:ext cx="1174515" cy="569627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9140808" y="3387259"/>
            <a:ext cx="869430" cy="569627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40" name="Elbow Connector 39"/>
          <p:cNvCxnSpPr>
            <a:stCxn id="8" idx="2"/>
          </p:cNvCxnSpPr>
          <p:nvPr/>
        </p:nvCxnSpPr>
        <p:spPr>
          <a:xfrm>
            <a:off x="4722454" y="2143592"/>
            <a:ext cx="1798267" cy="1264758"/>
          </a:xfrm>
          <a:prstGeom prst="bentConnector3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6" idx="2"/>
            <a:endCxn id="34" idx="5"/>
          </p:cNvCxnSpPr>
          <p:nvPr/>
        </p:nvCxnSpPr>
        <p:spPr>
          <a:xfrm flipV="1">
            <a:off x="4722454" y="3675382"/>
            <a:ext cx="1714285" cy="1"/>
          </a:xfrm>
          <a:prstGeom prst="bentConnector3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2" idx="2"/>
          </p:cNvCxnSpPr>
          <p:nvPr/>
        </p:nvCxnSpPr>
        <p:spPr>
          <a:xfrm flipV="1">
            <a:off x="4722454" y="3960195"/>
            <a:ext cx="1671960" cy="1246979"/>
          </a:xfrm>
          <a:prstGeom prst="bentConnector3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6096000" y="1288453"/>
            <a:ext cx="2265729" cy="481082"/>
          </a:xfrm>
          <a:prstGeom prst="wedgeRoundRectCallout">
            <a:avLst>
              <a:gd name="adj1" fmla="val -53913"/>
              <a:gd name="adj2" fmla="val 15286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&amp;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5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: Score sheet of soccer games for a team</a:t>
            </a:r>
          </a:p>
          <a:p>
            <a:pPr marL="457200" lvl="1" indent="0">
              <a:buNone/>
            </a:pPr>
            <a:r>
              <a:rPr lang="en-US" dirty="0"/>
              <a:t>Game=17,Date=230515,Goals=3,Ben=2,Tom=1</a:t>
            </a:r>
          </a:p>
          <a:p>
            <a:pPr marL="457200" lvl="1" indent="0">
              <a:buNone/>
            </a:pPr>
            <a:r>
              <a:rPr lang="en-US" dirty="0"/>
              <a:t>Game=18,Date=240515,Goals=1,Mike=1</a:t>
            </a:r>
          </a:p>
          <a:p>
            <a:pPr marL="457200" lvl="1" indent="0">
              <a:buNone/>
            </a:pPr>
            <a:r>
              <a:rPr lang="en-US" dirty="0"/>
              <a:t>Game=19,Date=250515,Goals=2,Ben=1,Mike=1</a:t>
            </a:r>
          </a:p>
          <a:p>
            <a:pPr marL="457200" lvl="1" indent="0">
              <a:buNone/>
            </a:pPr>
            <a:r>
              <a:rPr lang="en-US" dirty="0"/>
              <a:t>Game=20,Date=260515,Goals=1,Ben=1</a:t>
            </a:r>
          </a:p>
          <a:p>
            <a:pPr marL="457200" lvl="1" indent="0">
              <a:buNone/>
            </a:pPr>
            <a:r>
              <a:rPr lang="en-US" dirty="0"/>
              <a:t>Game=21,Date=270515,Goals=4,Tom=3,Mike=1</a:t>
            </a:r>
          </a:p>
          <a:p>
            <a:pPr marL="457200" lvl="1" indent="0">
              <a:buNone/>
            </a:pPr>
            <a:r>
              <a:rPr lang="en-US" dirty="0"/>
              <a:t>Game=22,Date=280515,Goals=1,Mike=1</a:t>
            </a:r>
            <a:endParaRPr lang="en-US" dirty="0" smtClean="0"/>
          </a:p>
          <a:p>
            <a:r>
              <a:rPr lang="en-US" dirty="0" smtClean="0"/>
              <a:t>Program output : Total goals by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4637" y="1368180"/>
            <a:ext cx="4422097" cy="12652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568" y="1753849"/>
            <a:ext cx="1843789" cy="7794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Game=17,Date=230515,Goals=3,Ben=2,Tom=1</a:t>
            </a:r>
          </a:p>
          <a:p>
            <a:pPr algn="ctr"/>
            <a:r>
              <a:rPr lang="en-US" sz="1200" dirty="0"/>
              <a:t>Game=18,Date=240515,Goals=1,Mike=1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2810657" y="1858778"/>
            <a:ext cx="794478" cy="56962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2518348" y="2143592"/>
            <a:ext cx="292309" cy="0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05135" y="2128597"/>
            <a:ext cx="363512" cy="2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34920" y="1482628"/>
            <a:ext cx="828205" cy="1050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Ben,2</a:t>
            </a:r>
          </a:p>
          <a:p>
            <a:pPr algn="ctr"/>
            <a:r>
              <a:rPr lang="en-US" dirty="0" smtClean="0"/>
              <a:t>Tom,1</a:t>
            </a:r>
          </a:p>
          <a:p>
            <a:pPr algn="ctr"/>
            <a:r>
              <a:rPr lang="en-US" dirty="0" smtClean="0"/>
              <a:t>Mike,1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54637" y="2933278"/>
            <a:ext cx="4422097" cy="13353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568" y="3306807"/>
            <a:ext cx="1835670" cy="7794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Game=19,Date=250515,Goals=2,Ben=1,Mike=1</a:t>
            </a:r>
          </a:p>
          <a:p>
            <a:pPr algn="ctr"/>
            <a:r>
              <a:rPr lang="en-US" sz="1200" dirty="0"/>
              <a:t>Game=20,Date=260515,Goals=1,Ben=1</a:t>
            </a:r>
          </a:p>
        </p:txBody>
      </p:sp>
      <p:sp>
        <p:nvSpPr>
          <p:cNvPr id="15" name="Snip Single Corner Rectangle 14"/>
          <p:cNvSpPr/>
          <p:nvPr/>
        </p:nvSpPr>
        <p:spPr>
          <a:xfrm>
            <a:off x="2803163" y="3411737"/>
            <a:ext cx="794478" cy="56962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2510854" y="3696551"/>
            <a:ext cx="292309" cy="0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97641" y="3696550"/>
            <a:ext cx="363512" cy="2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46166" y="3107140"/>
            <a:ext cx="828205" cy="1050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Ben,1</a:t>
            </a:r>
          </a:p>
          <a:p>
            <a:pPr algn="ctr"/>
            <a:r>
              <a:rPr lang="en-US" dirty="0" smtClean="0"/>
              <a:t>Mike,1</a:t>
            </a:r>
          </a:p>
          <a:p>
            <a:pPr algn="ctr"/>
            <a:r>
              <a:rPr lang="en-US" dirty="0" smtClean="0"/>
              <a:t>Ben,1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4637" y="4531379"/>
            <a:ext cx="4407110" cy="13871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9568" y="4931764"/>
            <a:ext cx="1828802" cy="8866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Game=21,Date=270515,Goals=4,Tom=3,Mike=1</a:t>
            </a:r>
          </a:p>
          <a:p>
            <a:pPr algn="ctr"/>
            <a:r>
              <a:rPr lang="en-US" sz="1200" dirty="0"/>
              <a:t>Game=22,Date=280515,Goals=1,Mike=1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2795669" y="5143805"/>
            <a:ext cx="794478" cy="56962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2503360" y="5428619"/>
            <a:ext cx="292309" cy="0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90147" y="5413624"/>
            <a:ext cx="363512" cy="2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19932" y="4767655"/>
            <a:ext cx="828205" cy="1050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Tom,3</a:t>
            </a:r>
          </a:p>
          <a:p>
            <a:pPr algn="ctr"/>
            <a:r>
              <a:rPr lang="en-US" dirty="0" smtClean="0"/>
              <a:t>Mike,1</a:t>
            </a:r>
          </a:p>
          <a:p>
            <a:pPr algn="ctr"/>
            <a:r>
              <a:rPr lang="en-US" dirty="0" smtClean="0"/>
              <a:t>Mike,1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277134" y="2743200"/>
            <a:ext cx="5076665" cy="17881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Node 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4755631" y="2136179"/>
            <a:ext cx="1798267" cy="1264758"/>
          </a:xfrm>
          <a:prstGeom prst="bentConnector3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755631" y="3667971"/>
            <a:ext cx="1810061" cy="28579"/>
          </a:xfrm>
          <a:prstGeom prst="bentConnector3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4755631" y="3981364"/>
            <a:ext cx="1795071" cy="1218398"/>
          </a:xfrm>
          <a:prstGeom prst="bentConnector3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520171" y="3251138"/>
            <a:ext cx="1552035" cy="1050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Ben, (2,1,1)</a:t>
            </a:r>
          </a:p>
          <a:p>
            <a:r>
              <a:rPr lang="en-US" dirty="0" smtClean="0"/>
              <a:t>Mike, (1,1,1,1)</a:t>
            </a:r>
          </a:p>
          <a:p>
            <a:r>
              <a:rPr lang="en-US" dirty="0" smtClean="0"/>
              <a:t>Tom, (1,3)</a:t>
            </a:r>
          </a:p>
        </p:txBody>
      </p:sp>
      <p:sp>
        <p:nvSpPr>
          <p:cNvPr id="50" name="Snip Single Corner Rectangle 49"/>
          <p:cNvSpPr/>
          <p:nvPr/>
        </p:nvSpPr>
        <p:spPr>
          <a:xfrm>
            <a:off x="8449388" y="3480668"/>
            <a:ext cx="1051953" cy="56962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50" idx="2"/>
          </p:cNvCxnSpPr>
          <p:nvPr/>
        </p:nvCxnSpPr>
        <p:spPr>
          <a:xfrm>
            <a:off x="8087962" y="3747701"/>
            <a:ext cx="361426" cy="17781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501341" y="3744391"/>
            <a:ext cx="363512" cy="1"/>
          </a:xfrm>
          <a:prstGeom prst="straightConnector1">
            <a:avLst/>
          </a:prstGeom>
          <a:ln w="38100" cmpd="sng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919745" y="3245119"/>
            <a:ext cx="828205" cy="10507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Ben,4</a:t>
            </a:r>
          </a:p>
          <a:p>
            <a:pPr algn="ctr"/>
            <a:r>
              <a:rPr lang="en-US" dirty="0" smtClean="0"/>
              <a:t>Mike,4</a:t>
            </a:r>
          </a:p>
          <a:p>
            <a:pPr algn="ctr"/>
            <a:r>
              <a:rPr lang="en-US" dirty="0" smtClean="0"/>
              <a:t>Tom,4</a:t>
            </a:r>
          </a:p>
        </p:txBody>
      </p:sp>
    </p:spTree>
    <p:extLst>
      <p:ext uri="{BB962C8B-B14F-4D97-AF65-F5344CB8AC3E}">
        <p14:creationId xmlns:p14="http://schemas.microsoft.com/office/powerpoint/2010/main" val="1352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89980" y="5108449"/>
            <a:ext cx="8368291" cy="90220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HDFS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1866890" y="2889499"/>
            <a:ext cx="3401577" cy="84124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421608" y="2889496"/>
            <a:ext cx="3401576" cy="84124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HBase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026150" y="4108700"/>
            <a:ext cx="3535686" cy="9022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Map Reduce</a:t>
            </a:r>
            <a:endParaRPr lang="en-US" sz="3200" b="1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4245862" y="2389626"/>
            <a:ext cx="2401825" cy="841248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Pig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 rot="16200000">
            <a:off x="5120639" y="2389625"/>
            <a:ext cx="2401825" cy="841248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Hive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 rot="16200000">
            <a:off x="6030470" y="2389623"/>
            <a:ext cx="2401825" cy="841248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Mahout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 rot="16200000">
            <a:off x="6940298" y="2389622"/>
            <a:ext cx="2401825" cy="841248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Custom MR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 rot="16200000">
            <a:off x="7380732" y="2889496"/>
            <a:ext cx="3401575" cy="84124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Impala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 rot="16200000">
            <a:off x="2823964" y="2889496"/>
            <a:ext cx="3401575" cy="84124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Flume &amp; </a:t>
            </a:r>
            <a:r>
              <a:rPr lang="en-US" sz="2400" b="1" dirty="0" err="1" smtClean="0"/>
              <a:t>Sqoop</a:t>
            </a:r>
            <a:endParaRPr lang="en-US" sz="2400" b="1" dirty="0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909817" y="2889500"/>
            <a:ext cx="3401576" cy="84124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Storm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-589804" y="3358891"/>
            <a:ext cx="4401323" cy="90220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Zookeeper</a:t>
            </a:r>
            <a:endParaRPr lang="en-US" sz="2800" b="1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8909288" y="3358891"/>
            <a:ext cx="4401323" cy="90220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Oozie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50217" y="498733"/>
            <a:ext cx="699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Hadoop Technology Stack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276" y="2191310"/>
            <a:ext cx="9144000" cy="2387600"/>
          </a:xfrm>
        </p:spPr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Copyright @2016 V2 Maestros, All rights reserved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achieve by taking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concepts and life cycle of Data Science and Analytics</a:t>
            </a:r>
          </a:p>
          <a:p>
            <a:r>
              <a:rPr lang="en-US" dirty="0" smtClean="0"/>
              <a:t>Develop proficiency to use Apache Spark for all stages of analytics</a:t>
            </a:r>
          </a:p>
          <a:p>
            <a:r>
              <a:rPr lang="en-US" dirty="0" smtClean="0"/>
              <a:t>Learn Data Engineering tools and techniques with Spark</a:t>
            </a:r>
          </a:p>
          <a:p>
            <a:r>
              <a:rPr lang="en-US" dirty="0" smtClean="0"/>
              <a:t>Acquire knowledge of different machine learning techniques and know when and how to use them.</a:t>
            </a:r>
          </a:p>
          <a:p>
            <a:r>
              <a:rPr lang="en-US" dirty="0" smtClean="0"/>
              <a:t>Become a full-fledged Big Data Analyst who can immediately contribute to real-life Analytics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http://spark.apache.org/</a:t>
            </a:r>
            <a:endParaRPr lang="en-US" dirty="0"/>
          </a:p>
          <a:p>
            <a:pPr lvl="0"/>
            <a:r>
              <a:rPr lang="en-US" dirty="0"/>
              <a:t>A fast and general engine for large-scale data processing</a:t>
            </a:r>
          </a:p>
          <a:p>
            <a:pPr lvl="0"/>
            <a:r>
              <a:rPr lang="en-US" dirty="0"/>
              <a:t>A Open-source cluster computing framework</a:t>
            </a:r>
          </a:p>
          <a:p>
            <a:pPr lvl="0"/>
            <a:r>
              <a:rPr lang="en-US" dirty="0"/>
              <a:t>End-to-End Analytics platform </a:t>
            </a:r>
          </a:p>
          <a:p>
            <a:pPr lvl="0"/>
            <a:r>
              <a:rPr lang="en-US" dirty="0"/>
              <a:t>Developed to overcome limitations of Hadoop/Map Reduce</a:t>
            </a:r>
          </a:p>
          <a:p>
            <a:pPr lvl="0"/>
            <a:r>
              <a:rPr lang="en-US" dirty="0"/>
              <a:t>Runs from a single desktop or a huge cluster</a:t>
            </a:r>
          </a:p>
          <a:p>
            <a:pPr lvl="0"/>
            <a:r>
              <a:rPr lang="en-US" dirty="0"/>
              <a:t>Iterative, interactive or stream processing</a:t>
            </a:r>
          </a:p>
          <a:p>
            <a:pPr lvl="0"/>
            <a:r>
              <a:rPr lang="en-US" dirty="0"/>
              <a:t>Supports multiple languages – Scala, </a:t>
            </a:r>
            <a:r>
              <a:rPr lang="en-US" dirty="0" smtClean="0"/>
              <a:t>Python, R, Java</a:t>
            </a:r>
          </a:p>
          <a:p>
            <a:pPr lvl="0"/>
            <a:r>
              <a:rPr lang="en-US" dirty="0" smtClean="0"/>
              <a:t>Major companies like Amazon, eBay, Yahoo use Spark.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6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fast-growing Open Source engine</a:t>
            </a:r>
          </a:p>
          <a:p>
            <a:pPr lvl="0"/>
            <a:r>
              <a:rPr lang="en-US" dirty="0"/>
              <a:t>Many times faster than </a:t>
            </a:r>
            <a:r>
              <a:rPr lang="en-US" dirty="0" smtClean="0"/>
              <a:t>map-reduce</a:t>
            </a:r>
          </a:p>
          <a:p>
            <a:pPr lvl="1"/>
            <a:r>
              <a:rPr lang="en-US" dirty="0" smtClean="0"/>
              <a:t>Keeps data in memory</a:t>
            </a:r>
            <a:endParaRPr lang="en-US" dirty="0"/>
          </a:p>
          <a:p>
            <a:pPr lvl="0"/>
            <a:r>
              <a:rPr lang="en-US" dirty="0"/>
              <a:t>Runs alongside other Hadoop </a:t>
            </a:r>
            <a:r>
              <a:rPr lang="en-US" dirty="0" smtClean="0"/>
              <a:t>components</a:t>
            </a:r>
          </a:p>
          <a:p>
            <a:pPr lvl="0"/>
            <a:r>
              <a:rPr lang="en-US" dirty="0" smtClean="0"/>
              <a:t>Support for many programming languages</a:t>
            </a:r>
          </a:p>
          <a:p>
            <a:pPr lvl="1"/>
            <a:r>
              <a:rPr lang="en-US" dirty="0" smtClean="0"/>
              <a:t>Scala, R, python, Java, piping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functionality across multiple </a:t>
            </a:r>
            <a:r>
              <a:rPr lang="en-US" dirty="0" smtClean="0"/>
              <a:t>languages	</a:t>
            </a:r>
            <a:endParaRPr lang="en-US" dirty="0"/>
          </a:p>
          <a:p>
            <a:pPr lvl="0"/>
            <a:r>
              <a:rPr lang="en-US" dirty="0"/>
              <a:t>Multiple options and libraries – Graph, SQL, ML, Streaming</a:t>
            </a:r>
          </a:p>
          <a:p>
            <a:pPr lvl="0"/>
            <a:r>
              <a:rPr lang="en-US" dirty="0" smtClean="0"/>
              <a:t>Workings </a:t>
            </a:r>
            <a:r>
              <a:rPr lang="en-US" dirty="0"/>
              <a:t>with multiple management frameworks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Integration and ETL</a:t>
            </a:r>
          </a:p>
          <a:p>
            <a:r>
              <a:rPr lang="en-US" dirty="0" smtClean="0"/>
              <a:t>Interactive Analytics</a:t>
            </a:r>
          </a:p>
          <a:p>
            <a:r>
              <a:rPr lang="en-US" dirty="0" smtClean="0"/>
              <a:t>High Performance Batch computation</a:t>
            </a:r>
          </a:p>
          <a:p>
            <a:r>
              <a:rPr lang="en-US" dirty="0" smtClean="0"/>
              <a:t>Machine Learning and Advanced Analytics</a:t>
            </a:r>
          </a:p>
          <a:p>
            <a:r>
              <a:rPr lang="en-US" dirty="0" smtClean="0"/>
              <a:t>Real time stream processing</a:t>
            </a:r>
          </a:p>
          <a:p>
            <a:r>
              <a:rPr lang="en-US" dirty="0" smtClean="0"/>
              <a:t>Example applications</a:t>
            </a:r>
          </a:p>
          <a:p>
            <a:pPr lvl="1"/>
            <a:r>
              <a:rPr lang="en-US" dirty="0" smtClean="0"/>
              <a:t>Credit Card Fraud Detection</a:t>
            </a:r>
          </a:p>
          <a:p>
            <a:pPr lvl="1"/>
            <a:r>
              <a:rPr lang="en-US" dirty="0" smtClean="0"/>
              <a:t>Network Intrusion Detection</a:t>
            </a:r>
          </a:p>
          <a:p>
            <a:pPr lvl="1"/>
            <a:r>
              <a:rPr lang="en-US" dirty="0" smtClean="0"/>
              <a:t>Advertisement Targeting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2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Spark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from source</a:t>
            </a:r>
          </a:p>
          <a:p>
            <a:pPr lvl="1"/>
            <a:r>
              <a:rPr lang="en-US" dirty="0" smtClean="0"/>
              <a:t>HDFS, NoSQL,S3, real time sources</a:t>
            </a:r>
          </a:p>
          <a:p>
            <a:r>
              <a:rPr lang="en-US" dirty="0" smtClean="0"/>
              <a:t>Transform Data</a:t>
            </a:r>
          </a:p>
          <a:p>
            <a:pPr lvl="1"/>
            <a:r>
              <a:rPr lang="en-US" dirty="0" smtClean="0"/>
              <a:t>Filter, Clean, Join, Enhance</a:t>
            </a:r>
          </a:p>
          <a:p>
            <a:r>
              <a:rPr lang="en-US" dirty="0" smtClean="0"/>
              <a:t>Store processed data</a:t>
            </a:r>
          </a:p>
          <a:p>
            <a:pPr lvl="1"/>
            <a:r>
              <a:rPr lang="en-US" dirty="0" smtClean="0"/>
              <a:t>Memory, HDFS, NoSQL</a:t>
            </a:r>
          </a:p>
          <a:p>
            <a:r>
              <a:rPr lang="en-US" dirty="0" smtClean="0"/>
              <a:t>Interactive Analytics</a:t>
            </a:r>
          </a:p>
          <a:p>
            <a:pPr lvl="1"/>
            <a:r>
              <a:rPr lang="en-US" dirty="0" smtClean="0"/>
              <a:t>Shells, Spark SQL, third-party tools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Action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63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http://spark.apache.org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2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smtClean="0"/>
              <a:t>Copyright @2016 V2 Maestros, All rights reserved</a:t>
            </a:r>
            <a:r>
              <a:rPr lang="en-US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Scala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for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basic programming constructs for Scala</a:t>
            </a:r>
          </a:p>
          <a:p>
            <a:r>
              <a:rPr lang="en-US" dirty="0" smtClean="0"/>
              <a:t>Focuses on interactive programming</a:t>
            </a:r>
          </a:p>
          <a:p>
            <a:r>
              <a:rPr lang="en-US" dirty="0" smtClean="0"/>
              <a:t>Common use case addressed is for interactive analytics</a:t>
            </a:r>
          </a:p>
          <a:p>
            <a:r>
              <a:rPr lang="en-US" dirty="0" smtClean="0"/>
              <a:t>Does not cover Object Oriented programming.</a:t>
            </a:r>
          </a:p>
          <a:p>
            <a:r>
              <a:rPr lang="en-US" dirty="0" smtClean="0"/>
              <a:t>Recommended to use other Scala sources to learn about advanced topics.</a:t>
            </a:r>
          </a:p>
          <a:p>
            <a:pPr lvl="1"/>
            <a:r>
              <a:rPr lang="en-US" dirty="0" smtClean="0">
                <a:hlinkClick r:id="rId2"/>
              </a:rPr>
              <a:t>http://www.tutorialspoint/scala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2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 stands for “Scalable” Language</a:t>
            </a:r>
          </a:p>
          <a:p>
            <a:r>
              <a:rPr lang="en-US" dirty="0"/>
              <a:t>Runs on </a:t>
            </a:r>
            <a:r>
              <a:rPr lang="en-US" dirty="0" smtClean="0"/>
              <a:t>JVM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Statically typed, flexible syntax</a:t>
            </a:r>
          </a:p>
          <a:p>
            <a:r>
              <a:rPr lang="en-US" dirty="0" smtClean="0"/>
              <a:t>Multi-paradigm : Interactive, functional and object oriented</a:t>
            </a:r>
          </a:p>
          <a:p>
            <a:r>
              <a:rPr lang="en-US" dirty="0" smtClean="0"/>
              <a:t>Interoperability with java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883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 pre-requisite</a:t>
            </a:r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http://www.scala-lang.org/download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Installer sets up Scala on windows</a:t>
            </a:r>
          </a:p>
          <a:p>
            <a:r>
              <a:rPr lang="en-US" dirty="0" smtClean="0"/>
              <a:t>Can access the shell by typing “</a:t>
            </a:r>
            <a:r>
              <a:rPr lang="en-US" dirty="0" err="1" smtClean="0"/>
              <a:t>scala</a:t>
            </a:r>
            <a:r>
              <a:rPr lang="en-US" dirty="0" smtClean="0"/>
              <a:t>” in </a:t>
            </a:r>
            <a:r>
              <a:rPr lang="en-US" smtClean="0"/>
              <a:t>command prompt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2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and Spark Concepts</a:t>
            </a:r>
          </a:p>
          <a:p>
            <a:r>
              <a:rPr lang="en-US" dirty="0" smtClean="0"/>
              <a:t>Interactive Programming with Scala</a:t>
            </a:r>
          </a:p>
          <a:p>
            <a:r>
              <a:rPr lang="en-US" dirty="0" smtClean="0"/>
              <a:t>Spark Programming including Spark SQL and Spark Streaming</a:t>
            </a:r>
          </a:p>
          <a:p>
            <a:r>
              <a:rPr lang="en-US" dirty="0" smtClean="0"/>
              <a:t>Basics of Real Time Data Science</a:t>
            </a:r>
          </a:p>
          <a:p>
            <a:r>
              <a:rPr lang="en-US" dirty="0" smtClean="0"/>
              <a:t>Machine Learning with Spark</a:t>
            </a:r>
          </a:p>
          <a:p>
            <a:r>
              <a:rPr lang="en-US" dirty="0" smtClean="0"/>
              <a:t>End-to-End use cases</a:t>
            </a:r>
          </a:p>
          <a:p>
            <a:r>
              <a:rPr lang="en-US" dirty="0" smtClean="0"/>
              <a:t>Resource Bundle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2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are immutable – they cannot be changed once created.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r>
              <a:rPr lang="en-US" dirty="0" smtClean="0"/>
              <a:t>Variables are mutable – they can be changed after creation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 = “hello”</a:t>
            </a:r>
          </a:p>
          <a:p>
            <a:r>
              <a:rPr lang="en-US" dirty="0" smtClean="0"/>
              <a:t>Value and variable names can use letters, numbers and some special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2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types – Byte, Short, </a:t>
            </a:r>
            <a:r>
              <a:rPr lang="en-US" dirty="0" err="1" smtClean="0"/>
              <a:t>Int</a:t>
            </a:r>
            <a:r>
              <a:rPr lang="en-US" dirty="0" smtClean="0"/>
              <a:t>, Long, Float, Double</a:t>
            </a:r>
          </a:p>
          <a:p>
            <a:r>
              <a:rPr lang="en-US" dirty="0" smtClean="0"/>
              <a:t>Char represents a single Unicode character</a:t>
            </a:r>
          </a:p>
          <a:p>
            <a:r>
              <a:rPr lang="en-US" dirty="0" smtClean="0"/>
              <a:t>String data type represents strings of text</a:t>
            </a:r>
          </a:p>
          <a:p>
            <a:r>
              <a:rPr lang="en-US" dirty="0" smtClean="0"/>
              <a:t>Boolean data type takes “true” and “false”</a:t>
            </a:r>
          </a:p>
          <a:p>
            <a:r>
              <a:rPr lang="en-US" dirty="0" smtClean="0"/>
              <a:t>“Null” can be used to represent no value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2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+, -, *, /, %</a:t>
            </a:r>
          </a:p>
          <a:p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==, !=, &lt;, &gt;, &gt;=, &lt;=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&amp;&amp;, ||, !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*=, /=, %=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3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– else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 ( a &gt; b) {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something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 {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 something else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Match (similar to switch)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empCount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match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ase 1: …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ase 2: …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ase _ : …</a:t>
            </a: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@2016 V2 Maestros,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90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100)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….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For loop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 x &lt;- 1 to 10 ) {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0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computeSum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x:Int, y:Int) :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5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err="1" smtClean="0"/>
              <a:t>Sequencial</a:t>
            </a:r>
            <a:r>
              <a:rPr lang="en-US" dirty="0" smtClean="0"/>
              <a:t> list of values of same type. They are mutable</a:t>
            </a:r>
          </a:p>
          <a:p>
            <a:pPr lvl="1"/>
            <a:r>
              <a:rPr lang="en-US" dirty="0" smtClean="0"/>
              <a:t>Index starts from 0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x:Array[String] = Array (“fed”,”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”,”Christie”)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x(0)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Lists</a:t>
            </a:r>
          </a:p>
          <a:p>
            <a:pPr lvl="1"/>
            <a:r>
              <a:rPr lang="en-US" dirty="0" err="1" smtClean="0"/>
              <a:t>Sequencial</a:t>
            </a:r>
            <a:r>
              <a:rPr lang="en-US" dirty="0" smtClean="0"/>
              <a:t> list of values of same type. They are immutable</a:t>
            </a:r>
          </a:p>
          <a:p>
            <a:pPr lvl="1"/>
            <a:r>
              <a:rPr lang="en-US" dirty="0" smtClean="0"/>
              <a:t>Index starts from 0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y:List[Int]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List(5,6,10)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@2016 V2 Maestros,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25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</a:p>
          <a:p>
            <a:pPr lvl="1"/>
            <a:r>
              <a:rPr lang="en-US" dirty="0" smtClean="0"/>
              <a:t>An ordered container of two or more values</a:t>
            </a:r>
          </a:p>
          <a:p>
            <a:pPr lvl="1"/>
            <a:r>
              <a:rPr lang="en-US" dirty="0" smtClean="0"/>
              <a:t>Index starts from 1</a:t>
            </a:r>
          </a:p>
          <a:p>
            <a:pPr lvl="1"/>
            <a:r>
              <a:rPr lang="en-US" dirty="0" smtClean="0"/>
              <a:t>Values can be of different types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employee = (1001, ”Derek Smith”, false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emp._1</a:t>
            </a:r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Stores key-value pairs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employee = Map(“id” =&gt; “1001”,”name” -&gt; “Derek Smith”,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married -&gt; “false”)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mployee(“id”)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1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Scala</a:t>
            </a:r>
          </a:p>
          <a:p>
            <a:r>
              <a:rPr lang="en-US" dirty="0" smtClean="0"/>
              <a:t>Spark Cluster setup and administration</a:t>
            </a:r>
          </a:p>
          <a:p>
            <a:r>
              <a:rPr lang="en-US" dirty="0" smtClean="0"/>
              <a:t>Running Spark on a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@2016 V2 Maestros, All rights reserved.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21664" y="4962144"/>
            <a:ext cx="9704832" cy="12192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1664" y="4078224"/>
            <a:ext cx="9704832" cy="12192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21664" y="3206496"/>
            <a:ext cx="9704832" cy="12192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21664" y="2346960"/>
            <a:ext cx="9704832" cy="12192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664" y="5071872"/>
            <a:ext cx="141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Storage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21664" y="4220879"/>
            <a:ext cx="191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Management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21664" y="3388582"/>
            <a:ext cx="141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Engine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21664" y="2539800"/>
            <a:ext cx="141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Library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21664" y="1702444"/>
            <a:ext cx="191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Programming</a:t>
            </a:r>
            <a:endParaRPr lang="en-US" sz="2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145536" y="1535913"/>
            <a:ext cx="1182624" cy="66449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37888" y="1532580"/>
            <a:ext cx="1182624" cy="66449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30240" y="1515952"/>
            <a:ext cx="1182624" cy="66449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22592" y="1515951"/>
            <a:ext cx="1182624" cy="66449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14944" y="1515950"/>
            <a:ext cx="1182624" cy="66449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45536" y="2444467"/>
            <a:ext cx="1633728" cy="66449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 SQL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13376" y="2438384"/>
            <a:ext cx="1182624" cy="66449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 Lib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42304" y="2450577"/>
            <a:ext cx="1463040" cy="66449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GraphX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76032" y="2438385"/>
            <a:ext cx="1621536" cy="66449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45536" y="3291811"/>
            <a:ext cx="6352032" cy="664493"/>
          </a:xfrm>
          <a:prstGeom prst="roundRect">
            <a:avLst/>
          </a:prstGeom>
          <a:solidFill>
            <a:srgbClr val="9933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 Core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94304" y="4181826"/>
            <a:ext cx="1633728" cy="664493"/>
          </a:xfrm>
          <a:prstGeom prst="roundRect">
            <a:avLst/>
          </a:prstGeom>
          <a:solidFill>
            <a:srgbClr val="9933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YARN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29200" y="4184280"/>
            <a:ext cx="1633728" cy="664493"/>
          </a:xfrm>
          <a:prstGeom prst="roundRect">
            <a:avLst/>
          </a:prstGeom>
          <a:solidFill>
            <a:srgbClr val="9933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Mesos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912864" y="4184281"/>
            <a:ext cx="2584704" cy="664493"/>
          </a:xfrm>
          <a:prstGeom prst="roundRect">
            <a:avLst/>
          </a:prstGeom>
          <a:solidFill>
            <a:srgbClr val="9933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 Scheduler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94304" y="5053554"/>
            <a:ext cx="1182624" cy="6644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47616" y="5052738"/>
            <a:ext cx="1182624" cy="6644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00928" y="5051922"/>
            <a:ext cx="938784" cy="6644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S3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979920" y="5051921"/>
            <a:ext cx="1182624" cy="6644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45424" y="5051920"/>
            <a:ext cx="1182624" cy="66449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Resilient Distributed Datasets (RDD)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is built around RDDs. You create, transform, analyze and store RDDs in a Spark program.</a:t>
            </a:r>
          </a:p>
          <a:p>
            <a:r>
              <a:rPr lang="en-US" dirty="0" smtClean="0"/>
              <a:t>The Dataset contains a collection of elements of any type.</a:t>
            </a:r>
          </a:p>
          <a:p>
            <a:pPr lvl="1"/>
            <a:r>
              <a:rPr lang="en-US" dirty="0" smtClean="0"/>
              <a:t>Strings, Lines, rows, objects, collections</a:t>
            </a:r>
          </a:p>
          <a:p>
            <a:r>
              <a:rPr lang="en-US" dirty="0" smtClean="0"/>
              <a:t>The Dataset can be partitioned and distributed across multiple nodes</a:t>
            </a:r>
          </a:p>
          <a:p>
            <a:r>
              <a:rPr lang="en-US" dirty="0" smtClean="0"/>
              <a:t>RDDs are immutable. They cant be changed.</a:t>
            </a:r>
          </a:p>
          <a:p>
            <a:r>
              <a:rPr lang="en-US" dirty="0" smtClean="0"/>
              <a:t>They can be cached and persisted</a:t>
            </a:r>
          </a:p>
          <a:p>
            <a:r>
              <a:rPr lang="en-US" dirty="0" smtClean="0"/>
              <a:t>Transformations act on RDDs to create a new RDD</a:t>
            </a:r>
          </a:p>
          <a:p>
            <a:r>
              <a:rPr lang="en-US" dirty="0" smtClean="0"/>
              <a:t>Actions analyze RDDs to provide a result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0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83214" y="1560743"/>
            <a:ext cx="2155386" cy="2950464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smtClean="0"/>
              <a:t>Master Node</a:t>
            </a:r>
            <a:endParaRPr lang="en-US" sz="2200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2014926" y="2445777"/>
            <a:ext cx="1813810" cy="167229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/>
              <a:t>Driver Program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@2016 V2 Maestros, All rights reserved.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2180617" y="2899672"/>
            <a:ext cx="1482427" cy="764499"/>
          </a:xfrm>
          <a:prstGeom prst="round2SameRect">
            <a:avLst/>
          </a:prstGeom>
          <a:solidFill>
            <a:srgbClr val="9933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Spark Context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954124" y="2762699"/>
            <a:ext cx="1767840" cy="12291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/>
              <a:t>Cluster Manager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637488" y="1194318"/>
            <a:ext cx="3200399" cy="1873771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smtClean="0"/>
              <a:t>Worker Node</a:t>
            </a:r>
            <a:endParaRPr lang="en-US" sz="2200" b="1" dirty="0"/>
          </a:p>
        </p:txBody>
      </p:sp>
      <p:sp>
        <p:nvSpPr>
          <p:cNvPr id="10" name="Flowchart: Process 9"/>
          <p:cNvSpPr/>
          <p:nvPr/>
        </p:nvSpPr>
        <p:spPr>
          <a:xfrm>
            <a:off x="7923550" y="1739336"/>
            <a:ext cx="2717941" cy="107172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/>
              <a:t>Executor</a:t>
            </a:r>
          </a:p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8129579" y="2108689"/>
            <a:ext cx="1020328" cy="496959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Task</a:t>
            </a:r>
            <a:endParaRPr lang="en-US" sz="2000" b="1" dirty="0"/>
          </a:p>
        </p:txBody>
      </p:sp>
      <p:sp>
        <p:nvSpPr>
          <p:cNvPr id="12" name="Flowchart: Document 11"/>
          <p:cNvSpPr/>
          <p:nvPr/>
        </p:nvSpPr>
        <p:spPr>
          <a:xfrm>
            <a:off x="9355936" y="2108689"/>
            <a:ext cx="968814" cy="496959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Cache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637488" y="3542990"/>
            <a:ext cx="3200399" cy="1873771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smtClean="0"/>
              <a:t>Worker Node</a:t>
            </a:r>
            <a:endParaRPr lang="en-US" sz="2200" b="1" dirty="0"/>
          </a:p>
        </p:txBody>
      </p:sp>
      <p:sp>
        <p:nvSpPr>
          <p:cNvPr id="14" name="Flowchart: Process 13"/>
          <p:cNvSpPr/>
          <p:nvPr/>
        </p:nvSpPr>
        <p:spPr>
          <a:xfrm>
            <a:off x="7923550" y="4088008"/>
            <a:ext cx="2717941" cy="107172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/>
              <a:t>Executor</a:t>
            </a:r>
          </a:p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8129579" y="4457361"/>
            <a:ext cx="1020328" cy="496959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Task</a:t>
            </a:r>
            <a:endParaRPr lang="en-US" sz="2000" b="1" dirty="0"/>
          </a:p>
        </p:txBody>
      </p:sp>
      <p:sp>
        <p:nvSpPr>
          <p:cNvPr id="16" name="Flowchart: Document 15"/>
          <p:cNvSpPr/>
          <p:nvPr/>
        </p:nvSpPr>
        <p:spPr>
          <a:xfrm>
            <a:off x="9355936" y="4457361"/>
            <a:ext cx="968814" cy="496959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Cache</a:t>
            </a:r>
            <a:endParaRPr lang="en-US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63044" y="3267856"/>
            <a:ext cx="1291080" cy="0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21964" y="2445777"/>
            <a:ext cx="1407615" cy="622312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2"/>
          </p:cNvCxnSpPr>
          <p:nvPr/>
        </p:nvCxnSpPr>
        <p:spPr>
          <a:xfrm>
            <a:off x="6721964" y="3795010"/>
            <a:ext cx="1407615" cy="910831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JVM</a:t>
            </a:r>
          </a:p>
          <a:p>
            <a:pPr lvl="1"/>
            <a:r>
              <a:rPr lang="en-US" dirty="0" smtClean="0"/>
              <a:t>Runs on a single box (Linux or Windows)</a:t>
            </a:r>
          </a:p>
          <a:p>
            <a:pPr lvl="1"/>
            <a:r>
              <a:rPr lang="en-US" dirty="0" smtClean="0"/>
              <a:t>All components (Driver, executors) run within the same JVM</a:t>
            </a:r>
          </a:p>
          <a:p>
            <a:r>
              <a:rPr lang="en-US" dirty="0" smtClean="0"/>
              <a:t>Managed Cluster</a:t>
            </a:r>
          </a:p>
          <a:p>
            <a:pPr lvl="1"/>
            <a:r>
              <a:rPr lang="en-US" dirty="0" smtClean="0"/>
              <a:t>Can scale from 2 to thousands of nodes</a:t>
            </a:r>
          </a:p>
          <a:p>
            <a:pPr lvl="1"/>
            <a:r>
              <a:rPr lang="en-US" dirty="0" smtClean="0"/>
              <a:t>Can use any cluster manager for managing nodes</a:t>
            </a:r>
          </a:p>
          <a:p>
            <a:pPr lvl="1"/>
            <a:r>
              <a:rPr lang="en-US" dirty="0" smtClean="0"/>
              <a:t>Data is distributed and processed on all 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3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executable program from where Spark operations are performed</a:t>
            </a:r>
          </a:p>
          <a:p>
            <a:r>
              <a:rPr lang="en-US" dirty="0" smtClean="0"/>
              <a:t>Controls and co-ordinates all operations</a:t>
            </a:r>
          </a:p>
          <a:p>
            <a:r>
              <a:rPr lang="en-US" dirty="0" smtClean="0"/>
              <a:t>The Driver program is the “main” class.</a:t>
            </a:r>
          </a:p>
          <a:p>
            <a:r>
              <a:rPr lang="en-US" dirty="0" smtClean="0"/>
              <a:t>Executes parallel operations on a cluster</a:t>
            </a:r>
          </a:p>
          <a:p>
            <a:r>
              <a:rPr lang="en-US" dirty="0" smtClean="0"/>
              <a:t>Defines RDDs</a:t>
            </a:r>
          </a:p>
          <a:p>
            <a:r>
              <a:rPr lang="en-US" dirty="0" smtClean="0"/>
              <a:t>Each driver program execution is a “Job”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accesses Spark functionality through a SparkContext object.</a:t>
            </a:r>
          </a:p>
          <a:p>
            <a:r>
              <a:rPr lang="en-US" dirty="0" smtClean="0"/>
              <a:t>Represents a connection  to the computing cluster</a:t>
            </a:r>
          </a:p>
          <a:p>
            <a:r>
              <a:rPr lang="en-US" dirty="0" smtClean="0"/>
              <a:t>Used to build RDDs.</a:t>
            </a:r>
          </a:p>
          <a:p>
            <a:r>
              <a:rPr lang="en-US" dirty="0"/>
              <a:t>Works with the cluster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Manages executors running on Worker nodes</a:t>
            </a:r>
          </a:p>
          <a:p>
            <a:r>
              <a:rPr lang="en-US" dirty="0" smtClean="0"/>
              <a:t>Splits jobs as parallel “tasks” and executes them on worker nodes</a:t>
            </a:r>
          </a:p>
          <a:p>
            <a:r>
              <a:rPr lang="en-US" dirty="0" smtClean="0"/>
              <a:t>Partitions RDDs and distributes them on the cluster</a:t>
            </a:r>
          </a:p>
          <a:p>
            <a:r>
              <a:rPr lang="en-US" dirty="0" smtClean="0"/>
              <a:t>Collects results and presents them to the Driver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1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mode</a:t>
            </a:r>
          </a:p>
          <a:p>
            <a:pPr lvl="1"/>
            <a:r>
              <a:rPr lang="en-US" dirty="0" smtClean="0"/>
              <a:t>A program is scheduled for execution through the scheduler</a:t>
            </a:r>
          </a:p>
          <a:p>
            <a:pPr lvl="1"/>
            <a:r>
              <a:rPr lang="en-US" dirty="0" smtClean="0"/>
              <a:t>Runs fully at periodic intervals and processes data</a:t>
            </a:r>
          </a:p>
          <a:p>
            <a:r>
              <a:rPr lang="en-US" dirty="0" smtClean="0"/>
              <a:t>Interactive mode</a:t>
            </a:r>
          </a:p>
          <a:p>
            <a:pPr lvl="1"/>
            <a:r>
              <a:rPr lang="en-US" dirty="0" smtClean="0"/>
              <a:t>An interactive shell is used by the user to execute Spark commands one-by-one.</a:t>
            </a:r>
          </a:p>
          <a:p>
            <a:pPr lvl="1"/>
            <a:r>
              <a:rPr lang="en-US" dirty="0" smtClean="0"/>
              <a:t>Shell acts as the Driver program and provides SparkContext</a:t>
            </a:r>
          </a:p>
          <a:p>
            <a:pPr lvl="1"/>
            <a:r>
              <a:rPr lang="en-US" dirty="0" smtClean="0"/>
              <a:t>Can run tasks on a cluster</a:t>
            </a:r>
          </a:p>
          <a:p>
            <a:r>
              <a:rPr lang="en-US" dirty="0" smtClean="0"/>
              <a:t>Streaming mode</a:t>
            </a:r>
          </a:p>
          <a:p>
            <a:pPr lvl="1"/>
            <a:r>
              <a:rPr lang="en-US" dirty="0" smtClean="0"/>
              <a:t>An always running program continuously processes data as it arrives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9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evaluation means Spark will not load or transform data unless an action is performed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Load file into RDD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Filter the RDD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Count no. of elements </a:t>
            </a:r>
            <a:r>
              <a:rPr lang="en-US" dirty="0" smtClean="0"/>
              <a:t>(only now loading and filtering happens)</a:t>
            </a:r>
          </a:p>
          <a:p>
            <a:r>
              <a:rPr lang="en-US" dirty="0" smtClean="0"/>
              <a:t>Helps internally optimize operations and resource usage</a:t>
            </a:r>
          </a:p>
          <a:p>
            <a:r>
              <a:rPr lang="en-US" dirty="0" smtClean="0"/>
              <a:t>Life easy for developers – can write chaining operations</a:t>
            </a:r>
          </a:p>
          <a:p>
            <a:r>
              <a:rPr lang="en-US" dirty="0" smtClean="0"/>
              <a:t>Watch out during troubleshooting – errors found while executing actions might be related to earlier transformations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0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0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operation on one RDD and create a new RDD</a:t>
            </a:r>
          </a:p>
          <a:p>
            <a:r>
              <a:rPr lang="en-US" dirty="0" smtClean="0"/>
              <a:t>Operate on one element at a time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Can be distributed across multiple nodes based on the partitions they act upon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3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to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and Data Science is a complex subject. Needs significant efforts to understand it.</a:t>
            </a:r>
          </a:p>
          <a:p>
            <a:pPr lvl="1"/>
            <a:r>
              <a:rPr lang="en-US" dirty="0" smtClean="0"/>
              <a:t>Review and re-review videos and exercises</a:t>
            </a:r>
          </a:p>
          <a:p>
            <a:pPr lvl="1"/>
            <a:r>
              <a:rPr lang="en-US" dirty="0" smtClean="0"/>
              <a:t>Seek out other help – books, online documentations, support forums</a:t>
            </a:r>
          </a:p>
          <a:p>
            <a:r>
              <a:rPr lang="en-US" dirty="0" smtClean="0"/>
              <a:t>If you have queries, doubts or concerns, please send a private message or post a discussion question</a:t>
            </a:r>
          </a:p>
          <a:p>
            <a:pPr lvl="1"/>
            <a:r>
              <a:rPr lang="en-US" dirty="0" smtClean="0"/>
              <a:t>We would be happy to address them as soon as possible</a:t>
            </a:r>
          </a:p>
          <a:p>
            <a:r>
              <a:rPr lang="en-US" dirty="0" smtClean="0"/>
              <a:t>We are constantly improving our courses so all feedback is welcome</a:t>
            </a:r>
          </a:p>
          <a:p>
            <a:pPr lvl="1"/>
            <a:r>
              <a:rPr lang="en-US" dirty="0" smtClean="0"/>
              <a:t>Feedback through private messages / emails.</a:t>
            </a:r>
          </a:p>
          <a:p>
            <a:r>
              <a:rPr lang="en-US" dirty="0" smtClean="0"/>
              <a:t>At the end of the course, if you like it, please leave a review</a:t>
            </a:r>
          </a:p>
        </p:txBody>
      </p:sp>
    </p:spTree>
    <p:extLst>
      <p:ext uri="{BB962C8B-B14F-4D97-AF65-F5344CB8AC3E}">
        <p14:creationId xmlns:p14="http://schemas.microsoft.com/office/powerpoint/2010/main" val="254018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newRdd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(function)</a:t>
            </a:r>
          </a:p>
          <a:p>
            <a:r>
              <a:rPr lang="en-US" dirty="0" smtClean="0"/>
              <a:t>Works similar to the Map Reduce “Map”</a:t>
            </a:r>
          </a:p>
          <a:p>
            <a:r>
              <a:rPr lang="en-US" dirty="0" smtClean="0"/>
              <a:t>Act upon each element and perform some operation</a:t>
            </a:r>
          </a:p>
          <a:p>
            <a:pPr lvl="1"/>
            <a:r>
              <a:rPr lang="en-US" dirty="0" smtClean="0"/>
              <a:t>Element level computation or transformation</a:t>
            </a:r>
          </a:p>
          <a:p>
            <a:r>
              <a:rPr lang="en-US" dirty="0" smtClean="0"/>
              <a:t>Result RDD may have the same number of elements as original RDD</a:t>
            </a:r>
          </a:p>
          <a:p>
            <a:r>
              <a:rPr lang="en-US" dirty="0" smtClean="0"/>
              <a:t>Result can be of different type</a:t>
            </a:r>
          </a:p>
          <a:p>
            <a:r>
              <a:rPr lang="en-US" dirty="0" smtClean="0"/>
              <a:t>Can pass functions to this operation to perform complex tasks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Data Standardization – First Name, Last Name</a:t>
            </a:r>
          </a:p>
          <a:p>
            <a:pPr lvl="1"/>
            <a:r>
              <a:rPr lang="en-US" dirty="0" smtClean="0"/>
              <a:t>Element level computations – compute tax </a:t>
            </a:r>
          </a:p>
          <a:p>
            <a:pPr lvl="1"/>
            <a:r>
              <a:rPr lang="en-US" dirty="0" smtClean="0"/>
              <a:t>Add new attributes – Grades based on test scores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7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newRdd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rdd.flatMap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(function)</a:t>
            </a:r>
            <a:endParaRPr lang="en-US" dirty="0" smtClean="0"/>
          </a:p>
          <a:p>
            <a:r>
              <a:rPr lang="en-US" dirty="0" smtClean="0"/>
              <a:t>Works the same way as map</a:t>
            </a:r>
          </a:p>
          <a:p>
            <a:r>
              <a:rPr lang="en-US" dirty="0" smtClean="0"/>
              <a:t>Can return more elements than the original map</a:t>
            </a:r>
          </a:p>
          <a:p>
            <a:r>
              <a:rPr lang="en-US" dirty="0" smtClean="0"/>
              <a:t>Use to break up elements in the original map and create a new map</a:t>
            </a:r>
          </a:p>
          <a:p>
            <a:pPr lvl="1"/>
            <a:r>
              <a:rPr lang="en-US" dirty="0" smtClean="0"/>
              <a:t>Split strings in the original map</a:t>
            </a:r>
          </a:p>
          <a:p>
            <a:pPr lvl="1"/>
            <a:r>
              <a:rPr lang="en-US" dirty="0" smtClean="0"/>
              <a:t>Extract child elements from a nested </a:t>
            </a:r>
            <a:r>
              <a:rPr lang="en-US" dirty="0" err="1" smtClean="0"/>
              <a:t>json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0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newRdd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rdd.filter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(function)</a:t>
            </a:r>
            <a:endParaRPr lang="en-US" dirty="0" smtClean="0"/>
          </a:p>
          <a:p>
            <a:r>
              <a:rPr lang="en-US" dirty="0" smtClean="0"/>
              <a:t>Filter a RDD to select elements that match a condition</a:t>
            </a:r>
          </a:p>
          <a:p>
            <a:r>
              <a:rPr lang="en-US" dirty="0" smtClean="0"/>
              <a:t>Result RDD smaller than the original RDD</a:t>
            </a:r>
          </a:p>
          <a:p>
            <a:r>
              <a:rPr lang="en-US" dirty="0" smtClean="0"/>
              <a:t>A function can be passed as a condition to perform complex filtering</a:t>
            </a:r>
          </a:p>
          <a:p>
            <a:pPr lvl="1"/>
            <a:r>
              <a:rPr lang="en-US" dirty="0" smtClean="0"/>
              <a:t>Returns a true/false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00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operations are performed on two RDDs</a:t>
            </a:r>
          </a:p>
          <a:p>
            <a:r>
              <a:rPr lang="en-US" dirty="0" smtClean="0"/>
              <a:t>Union – </a:t>
            </a:r>
            <a:r>
              <a:rPr lang="en-US" dirty="0"/>
              <a:t>Return a new dataset that contains the union of the elements in the source dataset and the argument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unionRDD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firstRDD.union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secondRDD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Intersection - Return </a:t>
            </a:r>
            <a:r>
              <a:rPr lang="en-US" dirty="0"/>
              <a:t>a new RDD that contains the intersection of elements in the source dataset and the argument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intersectionRDD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firstRDD.intersect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5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RDDs are a special type of RDDs that can store key value pairs.</a:t>
            </a:r>
          </a:p>
          <a:p>
            <a:r>
              <a:rPr lang="en-US" dirty="0"/>
              <a:t>All transformations for regular RDDs available for Pair </a:t>
            </a:r>
            <a:r>
              <a:rPr lang="en-US" dirty="0" smtClean="0"/>
              <a:t>RDDs</a:t>
            </a:r>
          </a:p>
          <a:p>
            <a:r>
              <a:rPr lang="en-US" dirty="0" smtClean="0"/>
              <a:t>Spark supports a set of special functions to handle Pair RDD operations</a:t>
            </a:r>
          </a:p>
          <a:p>
            <a:pPr lvl="1"/>
            <a:r>
              <a:rPr lang="en-US" dirty="0" err="1" smtClean="0"/>
              <a:t>mapValues</a:t>
            </a:r>
            <a:r>
              <a:rPr lang="en-US" dirty="0" smtClean="0"/>
              <a:t> : transform each value without changing the key</a:t>
            </a:r>
          </a:p>
          <a:p>
            <a:pPr lvl="1"/>
            <a:r>
              <a:rPr lang="en-US" dirty="0" err="1" smtClean="0"/>
              <a:t>flatMapValues</a:t>
            </a:r>
            <a:r>
              <a:rPr lang="en-US" dirty="0" smtClean="0"/>
              <a:t> : generate multiple values with the same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2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 on a RDD and product a result (not a RDD)</a:t>
            </a:r>
          </a:p>
          <a:p>
            <a:r>
              <a:rPr lang="en-US" dirty="0" smtClean="0"/>
              <a:t>Lazy evaluation – Spark does not act until it sees an action</a:t>
            </a:r>
          </a:p>
          <a:p>
            <a:r>
              <a:rPr lang="en-US" dirty="0" smtClean="0"/>
              <a:t>Simple actions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collect</a:t>
            </a:r>
            <a:r>
              <a:rPr lang="en-US" dirty="0" smtClean="0"/>
              <a:t> – return all elements in the RDD as an array. Use to trigger execution or print values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ount</a:t>
            </a:r>
            <a:r>
              <a:rPr lang="en-US" dirty="0" smtClean="0"/>
              <a:t> – count the number of elements in the RDD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irst</a:t>
            </a:r>
            <a:r>
              <a:rPr lang="en-US" dirty="0" smtClean="0"/>
              <a:t> – returns the first element in the RDD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ake(n</a:t>
            </a:r>
            <a:r>
              <a:rPr lang="en-US" dirty="0" smtClean="0"/>
              <a:t>) – returns the first n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33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 operation across all elements of an RDD</a:t>
            </a:r>
          </a:p>
          <a:p>
            <a:pPr lvl="1"/>
            <a:r>
              <a:rPr lang="en-US" dirty="0" smtClean="0"/>
              <a:t>sum, count etc.</a:t>
            </a:r>
          </a:p>
          <a:p>
            <a:r>
              <a:rPr lang="en-US" dirty="0" smtClean="0"/>
              <a:t>The operation is a function that takes as input two values.</a:t>
            </a:r>
          </a:p>
          <a:p>
            <a:r>
              <a:rPr lang="en-US" dirty="0" smtClean="0"/>
              <a:t>The function is called for every element in the RDD</a:t>
            </a:r>
          </a:p>
          <a:p>
            <a:pPr marL="457200" lvl="1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inputRDD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 a, b, c, d, e ]   and the function is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c), d), e)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[3,5,2,4,1] 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um(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return x + y }</a:t>
            </a:r>
          </a:p>
          <a:p>
            <a:pPr marL="45720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um( sum( sum( sum(3,5), 2), 4), 1) = 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@2016 V2 Maestros,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37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8"/>
            <a:ext cx="10515600" cy="52579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 parallel computations on partitions and combine them</a:t>
            </a:r>
          </a:p>
          <a:p>
            <a:r>
              <a:rPr lang="en-US" dirty="0" smtClean="0"/>
              <a:t>A Sequence operation happens on each partition</a:t>
            </a:r>
          </a:p>
          <a:p>
            <a:r>
              <a:rPr lang="en-US" dirty="0" smtClean="0"/>
              <a:t>A Combine operation helps combine the results</a:t>
            </a:r>
          </a:p>
          <a:p>
            <a:r>
              <a:rPr lang="en-US" dirty="0" smtClean="0"/>
              <a:t>Can do multiple computations at the same time.</a:t>
            </a:r>
          </a:p>
          <a:p>
            <a:r>
              <a:rPr lang="en-US" dirty="0" smtClean="0"/>
              <a:t>Takes a initial value for each operation – it should be an identity value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=[3,5,4,7,4]</a:t>
            </a:r>
          </a:p>
          <a:p>
            <a:pPr lvl="1"/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seqOp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= (lambda x, y: (x[0]+y, x[1]*y))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combOp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= (lambda x, y: (x[0]+y[0], x[1]*y[1]))</a:t>
            </a:r>
          </a:p>
          <a:p>
            <a:pPr lvl="1"/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collData.aggregate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((0,1),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seqOp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combOp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If there are 2 partitions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Rdd1=[3,5,4]  Rdd2[7,4]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Seqeunce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operation will produce [(12,60),(11,28)]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Combine operation will produce (23,1680)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25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RDD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countByKey</a:t>
            </a:r>
            <a:r>
              <a:rPr lang="en-US" dirty="0" smtClean="0"/>
              <a:t> – produces a count by each key in the RDD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 – perform aggregation like sum, average by key</a:t>
            </a:r>
          </a:p>
          <a:p>
            <a:r>
              <a:rPr lang="en-US" dirty="0" err="1" smtClean="0"/>
              <a:t>reduceByKey</a:t>
            </a:r>
            <a:r>
              <a:rPr lang="en-US" dirty="0" smtClean="0"/>
              <a:t> – perform reduce, but by key</a:t>
            </a:r>
          </a:p>
          <a:p>
            <a:r>
              <a:rPr lang="en-US" dirty="0" err="1" smtClean="0"/>
              <a:t>aggregateByKey</a:t>
            </a:r>
            <a:r>
              <a:rPr lang="en-US" dirty="0" smtClean="0"/>
              <a:t> – perform aggregate by key</a:t>
            </a:r>
          </a:p>
          <a:p>
            <a:r>
              <a:rPr lang="en-US" dirty="0" smtClean="0"/>
              <a:t>Join -  join multiple RDDs with the same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5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with other V2 Maestros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courses are focused on Data Science related topics</a:t>
            </a:r>
          </a:p>
          <a:p>
            <a:pPr lvl="1"/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Tools and Techniques</a:t>
            </a:r>
          </a:p>
          <a:p>
            <a:r>
              <a:rPr lang="en-US" dirty="0" smtClean="0"/>
              <a:t>We focus on making our courses self sufficient</a:t>
            </a:r>
          </a:p>
          <a:p>
            <a:r>
              <a:rPr lang="en-US" dirty="0" smtClean="0"/>
              <a:t>If you are an existing V2 Maestros student, you will see some content and examples repeated across courses</a:t>
            </a:r>
          </a:p>
        </p:txBody>
      </p:sp>
    </p:spTree>
    <p:extLst>
      <p:ext uri="{BB962C8B-B14F-4D97-AF65-F5344CB8AC3E}">
        <p14:creationId xmlns:p14="http://schemas.microsoft.com/office/powerpoint/2010/main" val="26836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Storing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created from a number of sources</a:t>
            </a:r>
          </a:p>
          <a:p>
            <a:pPr lvl="1"/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Parallelize() on collections</a:t>
            </a:r>
          </a:p>
          <a:p>
            <a:pPr lvl="1"/>
            <a:r>
              <a:rPr lang="en-US" dirty="0" smtClean="0"/>
              <a:t>Sequence files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0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provides simple functions to persist RDDs to a variety of data sinks</a:t>
            </a:r>
          </a:p>
          <a:p>
            <a:pPr lvl="1"/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Sequence Files</a:t>
            </a:r>
          </a:p>
          <a:p>
            <a:pPr lvl="1"/>
            <a:r>
              <a:rPr lang="en-US" dirty="0" smtClean="0"/>
              <a:t>Collections</a:t>
            </a:r>
          </a:p>
          <a:p>
            <a:r>
              <a:rPr lang="en-US" dirty="0" smtClean="0"/>
              <a:t>For optimization use language specific libraries for persistence than using Spark utilities.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4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</a:t>
            </a:r>
            <a:r>
              <a:rPr lang="en-US" smtClean="0"/>
              <a:t>and Persistence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6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all RDDs are partitioned </a:t>
            </a:r>
          </a:p>
          <a:p>
            <a:pPr lvl="1"/>
            <a:r>
              <a:rPr lang="en-US" dirty="0" smtClean="0"/>
              <a:t>spark.default.parallelism parameter</a:t>
            </a:r>
          </a:p>
          <a:p>
            <a:pPr lvl="1"/>
            <a:r>
              <a:rPr lang="en-US" dirty="0" smtClean="0"/>
              <a:t>Default is the total no. of cores available across the entire cluster</a:t>
            </a:r>
          </a:p>
          <a:p>
            <a:r>
              <a:rPr lang="en-US" dirty="0" smtClean="0"/>
              <a:t>Should configure for large clusters</a:t>
            </a:r>
          </a:p>
          <a:p>
            <a:r>
              <a:rPr lang="en-US" dirty="0" smtClean="0"/>
              <a:t>Can be specified during RDD creation explicitly</a:t>
            </a:r>
          </a:p>
          <a:p>
            <a:r>
              <a:rPr lang="en-US" dirty="0" smtClean="0"/>
              <a:t>Derived RDD take the same number as the source.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2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Spark loads an RDD whenever it required. It drops it once the action is over</a:t>
            </a:r>
          </a:p>
          <a:p>
            <a:pPr lvl="1"/>
            <a:r>
              <a:rPr lang="en-US" dirty="0" smtClean="0"/>
              <a:t>It will load  and re-compute the RDD chain, each time a different operation is performed </a:t>
            </a:r>
          </a:p>
          <a:p>
            <a:r>
              <a:rPr lang="en-US" dirty="0" smtClean="0"/>
              <a:t>Persistence allows the intermediate RDD to be persisted so it need not have to be recomputed.</a:t>
            </a:r>
          </a:p>
          <a:p>
            <a:r>
              <a:rPr lang="en-US" dirty="0" smtClean="0"/>
              <a:t>persist() can persist the RDD in memory, disk, shared or in other third party sinks</a:t>
            </a:r>
          </a:p>
          <a:p>
            <a:r>
              <a:rPr lang="en-US" dirty="0"/>
              <a:t>c</a:t>
            </a:r>
            <a:r>
              <a:rPr lang="en-US" dirty="0" smtClean="0"/>
              <a:t>ache() provides the default persist() –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8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read-only variable that is shared by all nodes</a:t>
            </a:r>
          </a:p>
          <a:p>
            <a:r>
              <a:rPr lang="en-US" dirty="0" smtClean="0"/>
              <a:t>Used for lookup tables or similar functions</a:t>
            </a:r>
          </a:p>
          <a:p>
            <a:r>
              <a:rPr lang="en-US" dirty="0" smtClean="0"/>
              <a:t>Spark optimizes distribution and storage for better performance.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2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shared variable across nodes that can be updated by each node</a:t>
            </a:r>
          </a:p>
          <a:p>
            <a:r>
              <a:rPr lang="en-US" dirty="0" smtClean="0"/>
              <a:t>Helps compute items not done through reduce operations</a:t>
            </a:r>
          </a:p>
          <a:p>
            <a:r>
              <a:rPr lang="en-US" dirty="0" smtClean="0"/>
              <a:t>Spark optimizes distribution and takes care of race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1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4976" y="2670048"/>
            <a:ext cx="8095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We hope this course helps you to advance your career. 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Best of luck 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built on Spark Core that supports SQL like data and operations</a:t>
            </a:r>
          </a:p>
          <a:p>
            <a:r>
              <a:rPr lang="en-US" dirty="0" smtClean="0"/>
              <a:t>Make it easy for traditional RDBMS developers to transition to big data</a:t>
            </a:r>
          </a:p>
          <a:p>
            <a:r>
              <a:rPr lang="en-US" dirty="0" smtClean="0"/>
              <a:t>Works with “structured” data that has a schema</a:t>
            </a:r>
          </a:p>
          <a:p>
            <a:r>
              <a:rPr lang="en-US" dirty="0" smtClean="0"/>
              <a:t>Seamlessly mix SQL queries with Spark programs.</a:t>
            </a:r>
          </a:p>
          <a:p>
            <a:r>
              <a:rPr lang="en-US" dirty="0" smtClean="0"/>
              <a:t>Supports JDBC</a:t>
            </a:r>
          </a:p>
          <a:p>
            <a:r>
              <a:rPr lang="en-US" dirty="0" smtClean="0"/>
              <a:t>Helps “mix” n “match” different RDBMS and NoSQL Data 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1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collection of data organized as rows and columns</a:t>
            </a:r>
          </a:p>
          <a:p>
            <a:r>
              <a:rPr lang="en-US" dirty="0" smtClean="0"/>
              <a:t>Has a schema – column names, data types</a:t>
            </a:r>
          </a:p>
          <a:p>
            <a:r>
              <a:rPr lang="en-US" dirty="0" smtClean="0"/>
              <a:t>Built upon RDD, Spark optimizes better since it knows the schema</a:t>
            </a:r>
          </a:p>
          <a:p>
            <a:r>
              <a:rPr lang="en-US" dirty="0" smtClean="0"/>
              <a:t>Can be created from and persisted to a variety of sources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Database tables</a:t>
            </a:r>
          </a:p>
          <a:p>
            <a:pPr lvl="1"/>
            <a:r>
              <a:rPr lang="en-US" dirty="0" smtClean="0"/>
              <a:t>Hive / NoSQL tables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RDD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2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supported by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– filter data based on a condition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– join two Data Frames based on common column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– group data frames by specific column values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– compute aggregates like sum, average.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registerAsTempTable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– register the Data Frame as a table within SQLContext</a:t>
            </a:r>
          </a:p>
          <a:p>
            <a:r>
              <a:rPr lang="en-US" dirty="0" smtClean="0"/>
              <a:t>Operations can be nested.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2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functionality for Spark SQL accessed through a SQLContext</a:t>
            </a:r>
          </a:p>
          <a:p>
            <a:r>
              <a:rPr lang="en-US" dirty="0" smtClean="0"/>
              <a:t>Derived from SparkContext</a:t>
            </a:r>
          </a:p>
          <a:p>
            <a:r>
              <a:rPr lang="en-US" dirty="0" smtClean="0"/>
              <a:t>Data Frames are created through SQLContext</a:t>
            </a:r>
          </a:p>
          <a:p>
            <a:r>
              <a:rPr lang="en-US" dirty="0" smtClean="0"/>
              <a:t>Provides a standard interface to work across different data sources</a:t>
            </a:r>
          </a:p>
          <a:p>
            <a:r>
              <a:rPr lang="en-US" dirty="0" smtClean="0"/>
              <a:t>Can register Data Frames as temp table and then run SQL queries on them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1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Analytics is performed on data at rest</a:t>
            </a:r>
          </a:p>
          <a:p>
            <a:pPr lvl="1"/>
            <a:r>
              <a:rPr lang="en-US" dirty="0" smtClean="0"/>
              <a:t>Databases, flat files etc.</a:t>
            </a:r>
          </a:p>
          <a:p>
            <a:r>
              <a:rPr lang="en-US" dirty="0" smtClean="0"/>
              <a:t>Some use cases require real time analytics</a:t>
            </a:r>
          </a:p>
          <a:p>
            <a:pPr lvl="1"/>
            <a:r>
              <a:rPr lang="en-US" dirty="0" smtClean="0"/>
              <a:t>Fraud detection, click stream processing</a:t>
            </a:r>
          </a:p>
          <a:p>
            <a:r>
              <a:rPr lang="en-US" dirty="0" smtClean="0"/>
              <a:t>Spark Streaming is built for this purpose</a:t>
            </a:r>
          </a:p>
          <a:p>
            <a:r>
              <a:rPr lang="en-US" dirty="0" smtClean="0"/>
              <a:t>Spark Streaming helps you to</a:t>
            </a:r>
          </a:p>
          <a:p>
            <a:pPr lvl="1"/>
            <a:r>
              <a:rPr lang="en-US" dirty="0" smtClean="0"/>
              <a:t>Look at data as they are created/arrive from source</a:t>
            </a:r>
          </a:p>
          <a:p>
            <a:pPr lvl="1"/>
            <a:r>
              <a:rPr lang="en-US" dirty="0" smtClean="0"/>
              <a:t>Transform, summarize, analyze</a:t>
            </a:r>
          </a:p>
          <a:p>
            <a:pPr lvl="1"/>
            <a:r>
              <a:rPr lang="en-US" dirty="0" smtClean="0"/>
              <a:t>Perform machine learning </a:t>
            </a:r>
          </a:p>
          <a:p>
            <a:pPr lvl="1"/>
            <a:r>
              <a:rPr lang="en-US" dirty="0" smtClean="0"/>
              <a:t>Predict in real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9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</a:p>
          <a:p>
            <a:r>
              <a:rPr lang="en-US" dirty="0" smtClean="0"/>
              <a:t>Spam Filtering</a:t>
            </a:r>
          </a:p>
          <a:p>
            <a:r>
              <a:rPr lang="en-US" dirty="0" smtClean="0"/>
              <a:t>Network Intrusion Detection</a:t>
            </a:r>
          </a:p>
          <a:p>
            <a:r>
              <a:rPr lang="en-US" dirty="0" smtClean="0"/>
              <a:t>Real time social media analytics</a:t>
            </a:r>
          </a:p>
          <a:p>
            <a:r>
              <a:rPr lang="en-US" dirty="0" smtClean="0"/>
              <a:t>Click Stream analytics and recommendations</a:t>
            </a:r>
          </a:p>
          <a:p>
            <a:r>
              <a:rPr lang="en-US" dirty="0" smtClean="0"/>
              <a:t>Ad recommendations</a:t>
            </a:r>
          </a:p>
          <a:p>
            <a:r>
              <a:rPr lang="en-US" dirty="0" smtClean="0"/>
              <a:t>Stock Market analytics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69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files ( as they are created)</a:t>
            </a:r>
          </a:p>
          <a:p>
            <a:r>
              <a:rPr lang="en-US" dirty="0" smtClean="0"/>
              <a:t>TCP/IP</a:t>
            </a:r>
          </a:p>
          <a:p>
            <a:r>
              <a:rPr lang="en-US" dirty="0" smtClean="0"/>
              <a:t>Apache Flume</a:t>
            </a:r>
          </a:p>
          <a:p>
            <a:r>
              <a:rPr lang="en-US" dirty="0" smtClean="0"/>
              <a:t>Apache Kafka</a:t>
            </a:r>
          </a:p>
          <a:p>
            <a:r>
              <a:rPr lang="en-US" dirty="0" smtClean="0"/>
              <a:t>Amazon Kinesis</a:t>
            </a:r>
          </a:p>
          <a:p>
            <a:r>
              <a:rPr lang="en-US" dirty="0" smtClean="0"/>
              <a:t>Twitter, Facebook and other social media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4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505838" y="4007088"/>
            <a:ext cx="3200399" cy="1873771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smtClean="0"/>
              <a:t>Worker Node</a:t>
            </a:r>
            <a:endParaRPr lang="en-US" sz="2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05518" y="1865543"/>
            <a:ext cx="2155386" cy="3145098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smtClean="0"/>
              <a:t>Master Node</a:t>
            </a:r>
            <a:endParaRPr lang="en-US" sz="2200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637230" y="2413489"/>
            <a:ext cx="1813810" cy="2348672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/>
              <a:t>Driver Program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18" y="255768"/>
            <a:ext cx="10515600" cy="829193"/>
          </a:xfrm>
        </p:spPr>
        <p:txBody>
          <a:bodyPr/>
          <a:lstStyle/>
          <a:p>
            <a:r>
              <a:rPr lang="en-US" dirty="0" smtClean="0"/>
              <a:t>Spark Streaming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0904" y="6661150"/>
            <a:ext cx="4114800" cy="365125"/>
          </a:xfrm>
        </p:spPr>
        <p:txBody>
          <a:bodyPr/>
          <a:lstStyle/>
          <a:p>
            <a:r>
              <a:rPr lang="en-US" dirty="0" smtClean="0"/>
              <a:t>Copyright @2016 V2 Maestros, All rights reserved.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752319" y="2808157"/>
            <a:ext cx="1482427" cy="764499"/>
          </a:xfrm>
          <a:prstGeom prst="round2SameRect">
            <a:avLst/>
          </a:prstGeom>
          <a:solidFill>
            <a:srgbClr val="9933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Spark Context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576428" y="3067499"/>
            <a:ext cx="1767840" cy="12291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/>
              <a:t>Cluster Manager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259792" y="1499118"/>
            <a:ext cx="3200399" cy="1873771"/>
          </a:xfrm>
          <a:prstGeom prst="roundRect">
            <a:avLst/>
          </a:prstGeom>
          <a:solidFill>
            <a:srgbClr val="6666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smtClean="0"/>
              <a:t>Worker Node</a:t>
            </a:r>
            <a:endParaRPr lang="en-US" sz="2200" b="1" dirty="0"/>
          </a:p>
        </p:txBody>
      </p:sp>
      <p:sp>
        <p:nvSpPr>
          <p:cNvPr id="10" name="Flowchart: Process 9"/>
          <p:cNvSpPr/>
          <p:nvPr/>
        </p:nvSpPr>
        <p:spPr>
          <a:xfrm>
            <a:off x="6545854" y="2044136"/>
            <a:ext cx="2717941" cy="107172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/>
              <a:t>Executor</a:t>
            </a:r>
          </a:p>
          <a:p>
            <a:pPr algn="ctr"/>
            <a:endParaRPr lang="en-US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6751883" y="2413489"/>
            <a:ext cx="1020328" cy="654010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Long Task</a:t>
            </a:r>
            <a:endParaRPr lang="en-US" sz="2000" b="1" dirty="0"/>
          </a:p>
        </p:txBody>
      </p:sp>
      <p:sp>
        <p:nvSpPr>
          <p:cNvPr id="12" name="Flowchart: Document 11"/>
          <p:cNvSpPr/>
          <p:nvPr/>
        </p:nvSpPr>
        <p:spPr>
          <a:xfrm>
            <a:off x="7978240" y="2413489"/>
            <a:ext cx="1177952" cy="496959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Receiver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259792" y="3847790"/>
            <a:ext cx="3200399" cy="1873771"/>
          </a:xfrm>
          <a:prstGeom prst="roundRect">
            <a:avLst/>
          </a:prstGeom>
          <a:solidFill>
            <a:srgbClr val="666633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smtClean="0"/>
              <a:t>Worker Node</a:t>
            </a:r>
            <a:endParaRPr lang="en-US" sz="2200" b="1" dirty="0"/>
          </a:p>
        </p:txBody>
      </p:sp>
      <p:sp>
        <p:nvSpPr>
          <p:cNvPr id="14" name="Flowchart: Process 13"/>
          <p:cNvSpPr/>
          <p:nvPr/>
        </p:nvSpPr>
        <p:spPr>
          <a:xfrm>
            <a:off x="6545854" y="4392808"/>
            <a:ext cx="2717941" cy="107172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/>
              <a:t>Executor</a:t>
            </a:r>
          </a:p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6751883" y="4762161"/>
            <a:ext cx="1020328" cy="496959"/>
          </a:xfrm>
          <a:prstGeom prst="round2Same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Task</a:t>
            </a:r>
            <a:endParaRPr lang="en-US" sz="2000" b="1" dirty="0"/>
          </a:p>
        </p:txBody>
      </p:sp>
      <p:sp>
        <p:nvSpPr>
          <p:cNvPr id="16" name="Flowchart: Document 15"/>
          <p:cNvSpPr/>
          <p:nvPr/>
        </p:nvSpPr>
        <p:spPr>
          <a:xfrm>
            <a:off x="7978240" y="4762161"/>
            <a:ext cx="968814" cy="496959"/>
          </a:xfrm>
          <a:prstGeom prst="flowChartDocumen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Cache</a:t>
            </a:r>
            <a:endParaRPr lang="en-US" sz="2000" b="1" dirty="0"/>
          </a:p>
        </p:txBody>
      </p:sp>
      <p:cxnSp>
        <p:nvCxnSpPr>
          <p:cNvPr id="18" name="Straight Arrow Connector 17"/>
          <p:cNvCxnSpPr>
            <a:stCxn id="6" idx="0"/>
          </p:cNvCxnSpPr>
          <p:nvPr/>
        </p:nvCxnSpPr>
        <p:spPr>
          <a:xfrm>
            <a:off x="2234746" y="3190407"/>
            <a:ext cx="1341682" cy="382249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44268" y="2750577"/>
            <a:ext cx="1407615" cy="622312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2"/>
          </p:cNvCxnSpPr>
          <p:nvPr/>
        </p:nvCxnSpPr>
        <p:spPr>
          <a:xfrm>
            <a:off x="5344268" y="4099810"/>
            <a:ext cx="1407615" cy="910831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 Same Side Corner Rectangle 19"/>
          <p:cNvSpPr/>
          <p:nvPr/>
        </p:nvSpPr>
        <p:spPr>
          <a:xfrm>
            <a:off x="752319" y="3873458"/>
            <a:ext cx="1482427" cy="681767"/>
          </a:xfrm>
          <a:prstGeom prst="round2SameRect">
            <a:avLst/>
          </a:prstGeom>
          <a:solidFill>
            <a:srgbClr val="9933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Streaming Context</a:t>
            </a:r>
            <a:endParaRPr lang="en-US" sz="2000" b="1" dirty="0"/>
          </a:p>
        </p:txBody>
      </p:sp>
      <p:cxnSp>
        <p:nvCxnSpPr>
          <p:cNvPr id="22" name="Straight Arrow Connector 21"/>
          <p:cNvCxnSpPr>
            <a:stCxn id="6" idx="1"/>
            <a:endCxn id="20" idx="3"/>
          </p:cNvCxnSpPr>
          <p:nvPr/>
        </p:nvCxnSpPr>
        <p:spPr>
          <a:xfrm>
            <a:off x="1493533" y="3572656"/>
            <a:ext cx="0" cy="300802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Left Arrow 24"/>
          <p:cNvSpPr/>
          <p:nvPr/>
        </p:nvSpPr>
        <p:spPr>
          <a:xfrm>
            <a:off x="9156147" y="2413489"/>
            <a:ext cx="1085133" cy="32700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8375904" y="2910448"/>
            <a:ext cx="219456" cy="18517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619488" y="2044136"/>
            <a:ext cx="1401630" cy="36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Source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595360" y="3405492"/>
            <a:ext cx="1401630" cy="36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63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Streaming context is created from the Spark context to enable streaming</a:t>
            </a:r>
          </a:p>
          <a:p>
            <a:r>
              <a:rPr lang="en-US" dirty="0" smtClean="0"/>
              <a:t>Streaming creates a DStream (Discretized Stream) on which processing occurs</a:t>
            </a:r>
          </a:p>
          <a:p>
            <a:r>
              <a:rPr lang="en-US" dirty="0" smtClean="0"/>
              <a:t>A micro-batch window is setup for the DStream</a:t>
            </a:r>
          </a:p>
          <a:p>
            <a:r>
              <a:rPr lang="en-US" dirty="0" smtClean="0"/>
              <a:t>Data is received, accumulated as a micro-batch and processed as a micro-batch</a:t>
            </a:r>
          </a:p>
          <a:p>
            <a:r>
              <a:rPr lang="en-US" dirty="0" smtClean="0"/>
              <a:t>Each micro-batch is an RDD</a:t>
            </a:r>
          </a:p>
          <a:p>
            <a:r>
              <a:rPr lang="en-US" dirty="0" smtClean="0"/>
              <a:t>Regular RDD operations can be applied on the DStream RDD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@2016 V2 Maestros,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6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demy" id="{92104DC9-9C52-4387-B70F-93ED5CFEE16D}" vid="{38EC4390-BCFB-4F8A-B185-B3EA372BC0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Udemy</Template>
  <TotalTime>14</TotalTime>
  <Words>9473</Words>
  <Application>Microsoft Office PowerPoint</Application>
  <PresentationFormat>Widescreen</PresentationFormat>
  <Paragraphs>1825</Paragraphs>
  <Slides>211</Slides>
  <Notes>154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211</vt:i4>
      </vt:variant>
    </vt:vector>
  </HeadingPairs>
  <TitlesOfParts>
    <vt:vector size="219" baseType="lpstr">
      <vt:lpstr>Arial</vt:lpstr>
      <vt:lpstr>Bradley Hand ITC</vt:lpstr>
      <vt:lpstr>Calibri</vt:lpstr>
      <vt:lpstr>Calibri Light</vt:lpstr>
      <vt:lpstr>Consolas</vt:lpstr>
      <vt:lpstr>Verdana</vt:lpstr>
      <vt:lpstr>Wingdings</vt:lpstr>
      <vt:lpstr>Office Theme</vt:lpstr>
      <vt:lpstr>Big Data Analytics with  Spark and Scala</vt:lpstr>
      <vt:lpstr>Course goal</vt:lpstr>
      <vt:lpstr>Why learn Apache Spark?</vt:lpstr>
      <vt:lpstr>What you achieve by taking this course</vt:lpstr>
      <vt:lpstr>Course Structure</vt:lpstr>
      <vt:lpstr>Things not covered</vt:lpstr>
      <vt:lpstr>Guidelines to students</vt:lpstr>
      <vt:lpstr>Relationship with other V2 Maestros courses</vt:lpstr>
      <vt:lpstr>PowerPoint Presentation</vt:lpstr>
      <vt:lpstr>Hadoop Technologies</vt:lpstr>
      <vt:lpstr>Big Data &amp; Hadoop Overview</vt:lpstr>
      <vt:lpstr>What is Big Data?</vt:lpstr>
      <vt:lpstr>Why Big Data</vt:lpstr>
      <vt:lpstr>Evolution of Big Data (Hadoop)</vt:lpstr>
      <vt:lpstr>What is Hadoop ?</vt:lpstr>
      <vt:lpstr>Things about Hadoop </vt:lpstr>
      <vt:lpstr>Setting up your Hadoop Environment</vt:lpstr>
      <vt:lpstr>Cloudera QuickStart VM</vt:lpstr>
      <vt:lpstr>HDFS</vt:lpstr>
      <vt:lpstr>Features of HDFS</vt:lpstr>
      <vt:lpstr>HDFS Architecture</vt:lpstr>
      <vt:lpstr>Storing files in HDFS</vt:lpstr>
      <vt:lpstr>HDFS Architecture</vt:lpstr>
      <vt:lpstr>Map Reduce</vt:lpstr>
      <vt:lpstr>Map Reduce Overview </vt:lpstr>
      <vt:lpstr>Map Reduce components</vt:lpstr>
      <vt:lpstr>What is Map and Reduce</vt:lpstr>
      <vt:lpstr>How it works - Input</vt:lpstr>
      <vt:lpstr>How it works - Splits</vt:lpstr>
      <vt:lpstr>How it works – Map function</vt:lpstr>
      <vt:lpstr>How it works – merge / sort</vt:lpstr>
      <vt:lpstr>How it works – Reduce function</vt:lpstr>
      <vt:lpstr>Map Reduce Execution</vt:lpstr>
      <vt:lpstr>Map Reduce Example</vt:lpstr>
      <vt:lpstr>Example Program Flow</vt:lpstr>
      <vt:lpstr>Hadoop Stack</vt:lpstr>
      <vt:lpstr>PowerPoint Presentation</vt:lpstr>
      <vt:lpstr>Apache Spark</vt:lpstr>
      <vt:lpstr>Introduction to Spark</vt:lpstr>
      <vt:lpstr>What is Apache Spark</vt:lpstr>
      <vt:lpstr>Advantages of Spark</vt:lpstr>
      <vt:lpstr>Spark Use Cases</vt:lpstr>
      <vt:lpstr>Typical Spark workflow</vt:lpstr>
      <vt:lpstr>Online Reference</vt:lpstr>
      <vt:lpstr>Scala Programming</vt:lpstr>
      <vt:lpstr>Introduction to Scala</vt:lpstr>
      <vt:lpstr>Expectations for this module</vt:lpstr>
      <vt:lpstr>Scala Overview</vt:lpstr>
      <vt:lpstr>Setting up Scala</vt:lpstr>
      <vt:lpstr>Language Basics</vt:lpstr>
      <vt:lpstr>Values and Variables</vt:lpstr>
      <vt:lpstr>Data types</vt:lpstr>
      <vt:lpstr>Operators</vt:lpstr>
      <vt:lpstr>Conditions</vt:lpstr>
      <vt:lpstr>Looping</vt:lpstr>
      <vt:lpstr>Functions</vt:lpstr>
      <vt:lpstr>Collections </vt:lpstr>
      <vt:lpstr>Collections - 2</vt:lpstr>
      <vt:lpstr>Spark Architecture</vt:lpstr>
      <vt:lpstr>Spark Framework</vt:lpstr>
      <vt:lpstr>Resilient Distributed Datasets (RDD)</vt:lpstr>
      <vt:lpstr>Spark Architecture</vt:lpstr>
      <vt:lpstr>Spark scalability</vt:lpstr>
      <vt:lpstr>Driver Program</vt:lpstr>
      <vt:lpstr>SparkContext</vt:lpstr>
      <vt:lpstr>Spark modes</vt:lpstr>
      <vt:lpstr>Lazy evaluation</vt:lpstr>
      <vt:lpstr>Transformations</vt:lpstr>
      <vt:lpstr>Overview</vt:lpstr>
      <vt:lpstr>Map</vt:lpstr>
      <vt:lpstr>flatMap</vt:lpstr>
      <vt:lpstr>Filter</vt:lpstr>
      <vt:lpstr>Set Operations</vt:lpstr>
      <vt:lpstr>Pair RDDs</vt:lpstr>
      <vt:lpstr>Actions</vt:lpstr>
      <vt:lpstr>Introduction to actions</vt:lpstr>
      <vt:lpstr>reduce</vt:lpstr>
      <vt:lpstr>aggregate</vt:lpstr>
      <vt:lpstr>Pair RDD Actions</vt:lpstr>
      <vt:lpstr>Loading and Storing Data</vt:lpstr>
      <vt:lpstr>Creating RDDs</vt:lpstr>
      <vt:lpstr>Storing RDDs</vt:lpstr>
      <vt:lpstr>Partitioning and Persistence</vt:lpstr>
      <vt:lpstr>Partitioning</vt:lpstr>
      <vt:lpstr>Persistence</vt:lpstr>
      <vt:lpstr>Advanced Spark</vt:lpstr>
      <vt:lpstr>Broadcast variables</vt:lpstr>
      <vt:lpstr>Accumulators</vt:lpstr>
      <vt:lpstr>Spark SQL</vt:lpstr>
      <vt:lpstr>Overview </vt:lpstr>
      <vt:lpstr>DataFrame</vt:lpstr>
      <vt:lpstr>Operations supported by Data Frames</vt:lpstr>
      <vt:lpstr>SQLContext</vt:lpstr>
      <vt:lpstr>Spark Streaming</vt:lpstr>
      <vt:lpstr>Overview</vt:lpstr>
      <vt:lpstr>Use Cases</vt:lpstr>
      <vt:lpstr>Spark Streaming sources</vt:lpstr>
      <vt:lpstr>Spark Streaming Architecture</vt:lpstr>
      <vt:lpstr>DStreams</vt:lpstr>
      <vt:lpstr>DStream processing</vt:lpstr>
      <vt:lpstr>What is Data Science</vt:lpstr>
      <vt:lpstr>Definitions</vt:lpstr>
      <vt:lpstr>Data Science</vt:lpstr>
      <vt:lpstr>Data Scientist</vt:lpstr>
      <vt:lpstr>Data</vt:lpstr>
      <vt:lpstr>Entity</vt:lpstr>
      <vt:lpstr>Characteristics</vt:lpstr>
      <vt:lpstr>Environment</vt:lpstr>
      <vt:lpstr>Event</vt:lpstr>
      <vt:lpstr>Behavior</vt:lpstr>
      <vt:lpstr>Outcome</vt:lpstr>
      <vt:lpstr>Observation</vt:lpstr>
      <vt:lpstr>Dataset</vt:lpstr>
      <vt:lpstr>Structured Data</vt:lpstr>
      <vt:lpstr>Unstructured Data</vt:lpstr>
      <vt:lpstr>Semi-structured Data</vt:lpstr>
      <vt:lpstr>Summary</vt:lpstr>
      <vt:lpstr>Learning</vt:lpstr>
      <vt:lpstr>Relationships</vt:lpstr>
      <vt:lpstr>Relationships - Examples</vt:lpstr>
      <vt:lpstr>Relationships</vt:lpstr>
      <vt:lpstr>What is Learning</vt:lpstr>
      <vt:lpstr>Model</vt:lpstr>
      <vt:lpstr>Prediction</vt:lpstr>
      <vt:lpstr>Predictors and outcomes</vt:lpstr>
      <vt:lpstr>Humans vs machines</vt:lpstr>
      <vt:lpstr>So what is Data Science ?</vt:lpstr>
      <vt:lpstr>Data Science Example – Website Shopper</vt:lpstr>
      <vt:lpstr>Real Time Data Science</vt:lpstr>
      <vt:lpstr>What is real time?</vt:lpstr>
      <vt:lpstr>Real time processing with Spark</vt:lpstr>
      <vt:lpstr>Real time model building</vt:lpstr>
      <vt:lpstr>Real time predictions</vt:lpstr>
      <vt:lpstr>Splitting work between Language and Spark</vt:lpstr>
      <vt:lpstr>Analytics and Predictions</vt:lpstr>
      <vt:lpstr>Types of Analytics</vt:lpstr>
      <vt:lpstr>Types of Analytics</vt:lpstr>
      <vt:lpstr>Exploratory Data Analysis</vt:lpstr>
      <vt:lpstr>Goals of EDA</vt:lpstr>
      <vt:lpstr>Tools used for EDA</vt:lpstr>
      <vt:lpstr>Machine Learning</vt:lpstr>
      <vt:lpstr>Overview</vt:lpstr>
      <vt:lpstr>Data for machine learning</vt:lpstr>
      <vt:lpstr>Unsupervised Learning</vt:lpstr>
      <vt:lpstr>Supervised Learning</vt:lpstr>
      <vt:lpstr>Supervised Learning Process</vt:lpstr>
      <vt:lpstr>Training and Testing Data</vt:lpstr>
      <vt:lpstr>Comparing Results</vt:lpstr>
      <vt:lpstr>Confusion Matrix</vt:lpstr>
      <vt:lpstr>Prediction Types</vt:lpstr>
      <vt:lpstr>Confusion Matrix metrics</vt:lpstr>
      <vt:lpstr>Prediction Errors</vt:lpstr>
      <vt:lpstr>Bias and Variance</vt:lpstr>
      <vt:lpstr>Types of Errors</vt:lpstr>
      <vt:lpstr>Machine Learning with Spark</vt:lpstr>
      <vt:lpstr>Overview</vt:lpstr>
      <vt:lpstr>Local Vector</vt:lpstr>
      <vt:lpstr>Labeled Point</vt:lpstr>
      <vt:lpstr>Pipelines</vt:lpstr>
      <vt:lpstr>Typical Spark ML workflow</vt:lpstr>
      <vt:lpstr>Linear Regression</vt:lpstr>
      <vt:lpstr>Regression Analysis</vt:lpstr>
      <vt:lpstr>Linear Equation</vt:lpstr>
      <vt:lpstr>Fitting a line</vt:lpstr>
      <vt:lpstr>Goodness of Fit</vt:lpstr>
      <vt:lpstr>Multiple regression</vt:lpstr>
      <vt:lpstr>Using Linear Regression for ML</vt:lpstr>
      <vt:lpstr>Summary – Linear Regression</vt:lpstr>
      <vt:lpstr>Decision Trees</vt:lpstr>
      <vt:lpstr>Overview</vt:lpstr>
      <vt:lpstr>Example</vt:lpstr>
      <vt:lpstr>Choosing the right Predictors</vt:lpstr>
      <vt:lpstr>Summary – Decision Trees</vt:lpstr>
      <vt:lpstr>Naïve Bayes</vt:lpstr>
      <vt:lpstr>Bayes’ theorem  (too) simplified</vt:lpstr>
      <vt:lpstr>Naïve Bayes Classification</vt:lpstr>
      <vt:lpstr>Model building and prediction</vt:lpstr>
      <vt:lpstr>Summary – Naïve Bayes</vt:lpstr>
      <vt:lpstr>Random Forests</vt:lpstr>
      <vt:lpstr>Overview</vt:lpstr>
      <vt:lpstr>How it works</vt:lpstr>
      <vt:lpstr>Summary – Random Forest</vt:lpstr>
      <vt:lpstr>K-means Clustering</vt:lpstr>
      <vt:lpstr>Overview</vt:lpstr>
      <vt:lpstr>Clustering - Stages</vt:lpstr>
      <vt:lpstr>Clustering - Stages</vt:lpstr>
      <vt:lpstr>Summary – K-means clustering</vt:lpstr>
      <vt:lpstr>Collaborative Filtering</vt:lpstr>
      <vt:lpstr>Association Rules Mining</vt:lpstr>
      <vt:lpstr>Overview</vt:lpstr>
      <vt:lpstr>Datasets</vt:lpstr>
      <vt:lpstr>ARM measures</vt:lpstr>
      <vt:lpstr>Rules and goals</vt:lpstr>
      <vt:lpstr>Data Formats</vt:lpstr>
      <vt:lpstr>Dimensionality Reduction</vt:lpstr>
      <vt:lpstr>Issues with too many predictors</vt:lpstr>
      <vt:lpstr>Manual selection</vt:lpstr>
      <vt:lpstr>Principal Component Analysis</vt:lpstr>
      <vt:lpstr>Big Data Analytics with  Spark and Scala</vt:lpstr>
      <vt:lpstr>Course goal</vt:lpstr>
      <vt:lpstr>Why learn Apache Spark?</vt:lpstr>
      <vt:lpstr>What you achieve by taking this course</vt:lpstr>
      <vt:lpstr>Course Structure</vt:lpstr>
      <vt:lpstr>Things not covered</vt:lpstr>
      <vt:lpstr>Guidelines to students</vt:lpstr>
      <vt:lpstr>Relationship with other V2 Maestros courses</vt:lpstr>
      <vt:lpstr>PowerPoint Presentation</vt:lpstr>
      <vt:lpstr>Big Data Analytics with Apache Spark and Scala</vt:lpstr>
      <vt:lpstr>Course Structure</vt:lpstr>
      <vt:lpstr>Next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with  Spark and Python</dc:title>
  <dc:creator>Kumaran Ponnambalam</dc:creator>
  <cp:lastModifiedBy>Kumaran Ponnambalam</cp:lastModifiedBy>
  <cp:revision>5</cp:revision>
  <dcterms:created xsi:type="dcterms:W3CDTF">2016-03-03T03:35:11Z</dcterms:created>
  <dcterms:modified xsi:type="dcterms:W3CDTF">2016-03-13T00:10:42Z</dcterms:modified>
</cp:coreProperties>
</file>