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81" r:id="rId3"/>
    <p:sldId id="273" r:id="rId4"/>
    <p:sldId id="282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2" d="100"/>
          <a:sy n="52" d="100"/>
        </p:scale>
        <p:origin x="143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6EBA92F-3EE4-4E1D-B81C-FAB89591073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9E17-4402-49A8-897F-417D9CCBF74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05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A92F-3EE4-4E1D-B81C-FAB89591073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9E17-4402-49A8-897F-417D9CCBF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6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A92F-3EE4-4E1D-B81C-FAB89591073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9E17-4402-49A8-897F-417D9CCBF74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02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A92F-3EE4-4E1D-B81C-FAB89591073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9E17-4402-49A8-897F-417D9CCBF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7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A92F-3EE4-4E1D-B81C-FAB89591073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9E17-4402-49A8-897F-417D9CCBF74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10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A92F-3EE4-4E1D-B81C-FAB89591073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9E17-4402-49A8-897F-417D9CCBF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4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A92F-3EE4-4E1D-B81C-FAB89591073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9E17-4402-49A8-897F-417D9CCBF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9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A92F-3EE4-4E1D-B81C-FAB89591073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9E17-4402-49A8-897F-417D9CCBF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6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A92F-3EE4-4E1D-B81C-FAB89591073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9E17-4402-49A8-897F-417D9CCBF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3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A92F-3EE4-4E1D-B81C-FAB89591073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9E17-4402-49A8-897F-417D9CCBF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A92F-3EE4-4E1D-B81C-FAB89591073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9E17-4402-49A8-897F-417D9CCBF74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23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6EBA92F-3EE4-4E1D-B81C-FAB89591073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9DC9E17-4402-49A8-897F-417D9CCBF74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9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Finger print verification using </a:t>
            </a:r>
            <a:r>
              <a:rPr lang="en-US" sz="3600" dirty="0" err="1"/>
              <a:t>Autoencoders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Kiran Gavini</a:t>
            </a:r>
          </a:p>
          <a:p>
            <a:r>
              <a:rPr lang="en-US" dirty="0"/>
              <a:t>                                                                                        16227237    </a:t>
            </a:r>
          </a:p>
        </p:txBody>
      </p:sp>
    </p:spTree>
    <p:extLst>
      <p:ext uri="{BB962C8B-B14F-4D97-AF65-F5344CB8AC3E}">
        <p14:creationId xmlns:p14="http://schemas.microsoft.com/office/powerpoint/2010/main" val="2646997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2229" y="711200"/>
            <a:ext cx="290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                                                         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6917" y="711200"/>
            <a:ext cx="27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82818" y="711200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000" y="4984264"/>
            <a:ext cx="112903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Live Reject rate=1-SpoofAcceptRate            Live Reject rate=1-SpoofAcceptRate         Live Reject rate=1-SpoofAcceptRate </a:t>
            </a:r>
          </a:p>
          <a:p>
            <a:endParaRPr lang="en-US" sz="1600" dirty="0"/>
          </a:p>
          <a:p>
            <a:r>
              <a:rPr lang="en-US" sz="1600" dirty="0"/>
              <a:t>0.001%(SAP)or 0.999(LRR)=0.02            0.001%(SAP)or 0.999(LRR)=0.985        0.001%(SAP)or 0.999(LRR)=0.9723</a:t>
            </a:r>
          </a:p>
          <a:p>
            <a:r>
              <a:rPr lang="en-US" sz="1600" dirty="0"/>
              <a:t>0.005%(SAP)or 0.995(LRR)=0.01            0.005%(SAP)or 0.995(LRR)=0.947      0.005%(SAP)or 0.995(LRR)=0.8909</a:t>
            </a:r>
          </a:p>
          <a:p>
            <a:r>
              <a:rPr lang="en-US" sz="1600" dirty="0"/>
              <a:t>0.01%(SAP)or 0.99(LRR)=0.004               0.01%(SAP)or 0.99(LRR)=0.8544            0.01%(SAP)or 0.999(LRR)=0.8015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0" y="1786597"/>
            <a:ext cx="3820479" cy="28700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626" y="1935702"/>
            <a:ext cx="3423512" cy="25718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043" y="1935702"/>
            <a:ext cx="3281015" cy="24647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8000" y="133004"/>
            <a:ext cx="562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Sage BSIF</a:t>
            </a:r>
          </a:p>
        </p:txBody>
      </p:sp>
    </p:spTree>
    <p:extLst>
      <p:ext uri="{BB962C8B-B14F-4D97-AF65-F5344CB8AC3E}">
        <p14:creationId xmlns:p14="http://schemas.microsoft.com/office/powerpoint/2010/main" val="130402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2229" y="711200"/>
            <a:ext cx="290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                                                         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6917" y="711200"/>
            <a:ext cx="27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82818" y="711200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000" y="4984264"/>
            <a:ext cx="112903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Live Reject rate=1-SpoofAcceptRate            Live Reject rate=1-SpoofAcceptRate         Live Reject rate=1-SpoofAcceptRate </a:t>
            </a:r>
          </a:p>
          <a:p>
            <a:endParaRPr lang="en-US" sz="1600" dirty="0"/>
          </a:p>
          <a:p>
            <a:r>
              <a:rPr lang="en-US" sz="1600" dirty="0"/>
              <a:t>0.001%(SAP)or 0.999(LRR)=0.5175            0.001%(SAP)or 0.999(LRR)=0.638        0.001%(SAP)or 0.999(LRR)=0.9763</a:t>
            </a:r>
          </a:p>
          <a:p>
            <a:r>
              <a:rPr lang="en-US" sz="1600" dirty="0"/>
              <a:t>0.005%(SAP)or 0.995(LRR)=0.2147            0.005%(SAP)or 0.995(LRR)=0.609       0.005%(SAP)or 0.995(LRR)=0.8269</a:t>
            </a:r>
          </a:p>
          <a:p>
            <a:r>
              <a:rPr lang="en-US" sz="1600" dirty="0"/>
              <a:t>0.01%(SAP)or 0.99(LRR)=0.127               0.01%(SAP)or 0.99(LRR)=0.572            0.01%(SAP)or 0.999(LRR)=0.7608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536" y="1193698"/>
            <a:ext cx="3845543" cy="28888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007" y="1278242"/>
            <a:ext cx="3733001" cy="28043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308" y="1278242"/>
            <a:ext cx="3803340" cy="28571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8000" y="133004"/>
            <a:ext cx="562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Sage BGP</a:t>
            </a:r>
          </a:p>
        </p:txBody>
      </p:sp>
    </p:spTree>
    <p:extLst>
      <p:ext uri="{BB962C8B-B14F-4D97-AF65-F5344CB8AC3E}">
        <p14:creationId xmlns:p14="http://schemas.microsoft.com/office/powerpoint/2010/main" val="3375630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782303"/>
              </p:ext>
            </p:extLst>
          </p:nvPr>
        </p:nvGraphicFramePr>
        <p:xfrm>
          <a:off x="1640387" y="2084832"/>
          <a:ext cx="9720270" cy="498230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080030">
                  <a:extLst>
                    <a:ext uri="{9D8B030D-6E8A-4147-A177-3AD203B41FA5}">
                      <a16:colId xmlns:a16="http://schemas.microsoft.com/office/drawing/2014/main" val="391206500"/>
                    </a:ext>
                  </a:extLst>
                </a:gridCol>
                <a:gridCol w="1080030">
                  <a:extLst>
                    <a:ext uri="{9D8B030D-6E8A-4147-A177-3AD203B41FA5}">
                      <a16:colId xmlns:a16="http://schemas.microsoft.com/office/drawing/2014/main" val="1935221691"/>
                    </a:ext>
                  </a:extLst>
                </a:gridCol>
                <a:gridCol w="1080030">
                  <a:extLst>
                    <a:ext uri="{9D8B030D-6E8A-4147-A177-3AD203B41FA5}">
                      <a16:colId xmlns:a16="http://schemas.microsoft.com/office/drawing/2014/main" val="2441029195"/>
                    </a:ext>
                  </a:extLst>
                </a:gridCol>
                <a:gridCol w="1080030">
                  <a:extLst>
                    <a:ext uri="{9D8B030D-6E8A-4147-A177-3AD203B41FA5}">
                      <a16:colId xmlns:a16="http://schemas.microsoft.com/office/drawing/2014/main" val="1804397340"/>
                    </a:ext>
                  </a:extLst>
                </a:gridCol>
                <a:gridCol w="1080030">
                  <a:extLst>
                    <a:ext uri="{9D8B030D-6E8A-4147-A177-3AD203B41FA5}">
                      <a16:colId xmlns:a16="http://schemas.microsoft.com/office/drawing/2014/main" val="2823402744"/>
                    </a:ext>
                  </a:extLst>
                </a:gridCol>
                <a:gridCol w="1080030">
                  <a:extLst>
                    <a:ext uri="{9D8B030D-6E8A-4147-A177-3AD203B41FA5}">
                      <a16:colId xmlns:a16="http://schemas.microsoft.com/office/drawing/2014/main" val="1278661407"/>
                    </a:ext>
                  </a:extLst>
                </a:gridCol>
                <a:gridCol w="1080030">
                  <a:extLst>
                    <a:ext uri="{9D8B030D-6E8A-4147-A177-3AD203B41FA5}">
                      <a16:colId xmlns:a16="http://schemas.microsoft.com/office/drawing/2014/main" val="405752917"/>
                    </a:ext>
                  </a:extLst>
                </a:gridCol>
                <a:gridCol w="1080030">
                  <a:extLst>
                    <a:ext uri="{9D8B030D-6E8A-4147-A177-3AD203B41FA5}">
                      <a16:colId xmlns:a16="http://schemas.microsoft.com/office/drawing/2014/main" val="75586949"/>
                    </a:ext>
                  </a:extLst>
                </a:gridCol>
                <a:gridCol w="1080030">
                  <a:extLst>
                    <a:ext uri="{9D8B030D-6E8A-4147-A177-3AD203B41FA5}">
                      <a16:colId xmlns:a16="http://schemas.microsoft.com/office/drawing/2014/main" val="2777391634"/>
                    </a:ext>
                  </a:extLst>
                </a:gridCol>
              </a:tblGrid>
              <a:tr h="1019908">
                <a:tc>
                  <a:txBody>
                    <a:bodyPr/>
                    <a:lstStyle/>
                    <a:p>
                      <a:r>
                        <a:rPr lang="en-US" dirty="0"/>
                        <a:t>Sensor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Hidden Layer1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Hidden Layer2</a:t>
                      </a:r>
                    </a:p>
                    <a:p>
                      <a:endParaRPr lang="en-US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 of Auto-encoders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Epoch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Area Under Curve(Training)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Area Under Curve(Testing)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Area Under Curve(Validation)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120506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Train-Digital.</a:t>
                      </a:r>
                    </a:p>
                    <a:p>
                      <a:r>
                        <a:rPr lang="en-US" sz="1200" dirty="0"/>
                        <a:t>Test-Sage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LBP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14.28/85.72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51.92/48.08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15.95/84.05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29435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Train-Digital</a:t>
                      </a:r>
                    </a:p>
                    <a:p>
                      <a:r>
                        <a:rPr lang="en-US" sz="1100" dirty="0"/>
                        <a:t>Test-Sage</a:t>
                      </a:r>
                    </a:p>
                    <a:p>
                      <a:endParaRPr lang="en-US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BSIF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0.2/99.8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33.50/66.5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15.477/84.53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348918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Train-Digital</a:t>
                      </a:r>
                    </a:p>
                    <a:p>
                      <a:r>
                        <a:rPr lang="en-US" sz="1100" dirty="0"/>
                        <a:t>Test-Sage</a:t>
                      </a:r>
                    </a:p>
                    <a:p>
                      <a:endParaRPr lang="en-US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BGP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6.07/93.93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34.6/65.4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15.06/84.94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308005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Train-Sage</a:t>
                      </a:r>
                    </a:p>
                    <a:p>
                      <a:r>
                        <a:rPr lang="en-US" sz="1100" dirty="0"/>
                        <a:t>Test-Digital</a:t>
                      </a:r>
                    </a:p>
                    <a:p>
                      <a:endParaRPr lang="en-US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LBP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3.3/96.7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51.3/48.7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1.4/98.6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295953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Train-Sage</a:t>
                      </a:r>
                    </a:p>
                    <a:p>
                      <a:r>
                        <a:rPr lang="en-US" sz="1100" dirty="0"/>
                        <a:t>Test-Digital</a:t>
                      </a:r>
                    </a:p>
                    <a:p>
                      <a:endParaRPr lang="en-US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BSIF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0.4/99.6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40.1/59.9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6.0/94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279948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Train-Sage</a:t>
                      </a:r>
                    </a:p>
                    <a:p>
                      <a:r>
                        <a:rPr lang="en-US" sz="1100" dirty="0"/>
                        <a:t>Test-Digital</a:t>
                      </a:r>
                    </a:p>
                    <a:p>
                      <a:endParaRPr lang="en-US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BGP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3.4/96.6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54.19/45.81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2.5/97.5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207397559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66228" y="450166"/>
            <a:ext cx="4950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Weight Regularization=0.008</a:t>
            </a:r>
          </a:p>
          <a:p>
            <a:r>
              <a:rPr lang="en-US" dirty="0"/>
              <a:t>Sparsity Regularization=2</a:t>
            </a:r>
          </a:p>
          <a:p>
            <a:r>
              <a:rPr lang="en-US" dirty="0"/>
              <a:t>Sparsity Proportion=0.4</a:t>
            </a:r>
          </a:p>
          <a:p>
            <a:r>
              <a:rPr lang="en-US" dirty="0"/>
              <a:t>Max Epoch =200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04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2229" y="711200"/>
            <a:ext cx="290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                                                         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6917" y="711200"/>
            <a:ext cx="27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82818" y="711200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19868" y="4849000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Live Reject rate=1-SpoofAcceptRate            Live Reject rate=1-SpoofAcceptRate         Live Reject rate=1-SpoofAcceptRate </a:t>
            </a:r>
          </a:p>
          <a:p>
            <a:endParaRPr lang="en-US" dirty="0"/>
          </a:p>
          <a:p>
            <a:r>
              <a:rPr lang="en-US" dirty="0"/>
              <a:t>0.001%(SAP)or 0.999(LRR)=0.844            0.001%(SAP)or 0.999(LRR)=0.9967       0.001%(SAP)or 0.999(LRR)=0.943</a:t>
            </a:r>
          </a:p>
          <a:p>
            <a:r>
              <a:rPr lang="en-US" dirty="0"/>
              <a:t>0.005%(SAP)or 0.995(LRR)=0.7817            0.005%(SAP)or 0.995(LRR)=0.995       0.005%(SAP)or 0.995(LRR)=0.9369</a:t>
            </a:r>
          </a:p>
          <a:p>
            <a:r>
              <a:rPr lang="en-US" dirty="0"/>
              <a:t>0.01%(SAP)or 0.99(LRR)=0.7446               0.01%(SAP)or 0.99(LRR)=0.9805            0.01%(SAP)or 0.999(LRR)=0.901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9" y="1323383"/>
            <a:ext cx="3775204" cy="30183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529" y="1241499"/>
            <a:ext cx="4126897" cy="3100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445" y="1368314"/>
            <a:ext cx="3958084" cy="29733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8000" y="133004"/>
            <a:ext cx="562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Digi LBP(Train) Sage LBP(Test)</a:t>
            </a:r>
          </a:p>
        </p:txBody>
      </p:sp>
    </p:spTree>
    <p:extLst>
      <p:ext uri="{BB962C8B-B14F-4D97-AF65-F5344CB8AC3E}">
        <p14:creationId xmlns:p14="http://schemas.microsoft.com/office/powerpoint/2010/main" val="418767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2229" y="711200"/>
            <a:ext cx="290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                                                         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6917" y="711200"/>
            <a:ext cx="27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82818" y="711200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-277097" y="4804219"/>
            <a:ext cx="123984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Live Reject rate=1-SpoofAcceptRate            Live Reject rate=1-SpoofAcceptRate         Live Reject rate=1-SpoofAcceptRate </a:t>
            </a:r>
          </a:p>
          <a:p>
            <a:endParaRPr lang="en-US" dirty="0"/>
          </a:p>
          <a:p>
            <a:r>
              <a:rPr lang="en-US" dirty="0"/>
              <a:t>0.001%(SAP)or 0.999(LRR)=0.2504            0.001%(SAP)or 0.999(LRR)=0.9951        0.001%(SAP)or 0.999(LRR)=0.9831</a:t>
            </a:r>
          </a:p>
          <a:p>
            <a:r>
              <a:rPr lang="en-US" dirty="0"/>
              <a:t>0.005%(SAP)or 0.995(LRR)=0.068            0.005%(SAP)or 0.995(LRR)=0.9866       0.005%(SAP)or 0.995(LRR)=0.9572</a:t>
            </a:r>
          </a:p>
          <a:p>
            <a:r>
              <a:rPr lang="en-US" dirty="0"/>
              <a:t>0.01%(SAP)or 0.99(LRR)=0.0205               0.01%(SAP)or 0.99(LRR)=0.9687            0.01%(SAP)or 0.999(LRR)=0.8848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9" y="1413212"/>
            <a:ext cx="3744166" cy="28126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692" y="1304390"/>
            <a:ext cx="3715138" cy="27908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395" y="1552384"/>
            <a:ext cx="3700623" cy="27799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3118" y="175528"/>
            <a:ext cx="3086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Digi BSIF(Train) Sage BSIF(Test)</a:t>
            </a:r>
          </a:p>
        </p:txBody>
      </p:sp>
    </p:spTree>
    <p:extLst>
      <p:ext uri="{BB962C8B-B14F-4D97-AF65-F5344CB8AC3E}">
        <p14:creationId xmlns:p14="http://schemas.microsoft.com/office/powerpoint/2010/main" val="924406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2229" y="711200"/>
            <a:ext cx="290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                                                         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6917" y="711200"/>
            <a:ext cx="27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82818" y="711200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01610" y="4869707"/>
            <a:ext cx="117903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Live Reject rate=1-SpoofAcceptRate            Live Reject rate=1-SpoofAcceptRate         Live Reject rate=1-SpoofAcceptRate </a:t>
            </a:r>
          </a:p>
          <a:p>
            <a:endParaRPr lang="en-US" dirty="0"/>
          </a:p>
          <a:p>
            <a:r>
              <a:rPr lang="en-US" dirty="0"/>
              <a:t>0.001%(SAP)or 0.999(LRR)=0.77            0.001%(SAP)or 0.999(LRR)=0.9952       0.001%(SAP)or 0.999(LRR)=0.9859</a:t>
            </a:r>
          </a:p>
          <a:p>
            <a:r>
              <a:rPr lang="en-US" dirty="0"/>
              <a:t>0.005%(SAP)or 0.995(LRR)=0.638           0.005%(SAP)or 0.995(LRR)=0.9821       0.005%(SAP)or 0.995(LRR)=0.872</a:t>
            </a:r>
          </a:p>
          <a:p>
            <a:r>
              <a:rPr lang="en-US" dirty="0"/>
              <a:t>0.01%(SAP)or 0.99(LRR)=0.5536               0.01%(SAP)or 0.99(LRR)=0.9635            0.01%(SAP)or 0.999(LRR)=0.7698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9" y="1232746"/>
            <a:ext cx="3550121" cy="26669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511" y="1232746"/>
            <a:ext cx="3718934" cy="2793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8625" y="1320137"/>
            <a:ext cx="3493851" cy="26246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2229" y="104922"/>
            <a:ext cx="3137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Digi BGP(Train) Sage BGP(Test)</a:t>
            </a:r>
          </a:p>
        </p:txBody>
      </p:sp>
    </p:spTree>
    <p:extLst>
      <p:ext uri="{BB962C8B-B14F-4D97-AF65-F5344CB8AC3E}">
        <p14:creationId xmlns:p14="http://schemas.microsoft.com/office/powerpoint/2010/main" val="179648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2229" y="711200"/>
            <a:ext cx="290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                                                         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6917" y="711200"/>
            <a:ext cx="27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82818" y="711200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75" y="4726824"/>
            <a:ext cx="12414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Live Reject rate=1-SpoofAcceptRate            Live Reject rate=1-SpoofAcceptRate         Live Reject rate=1-SpoofAcceptRate </a:t>
            </a:r>
          </a:p>
          <a:p>
            <a:endParaRPr lang="en-US" dirty="0"/>
          </a:p>
          <a:p>
            <a:r>
              <a:rPr lang="en-US" dirty="0"/>
              <a:t>0.001%(SAP)or 0.999(LRR)=0.7963            0.001%(SAP)or 0.999(LRR)=0.9984        0.001%(SAP)or 0.999(LRR)=0.577</a:t>
            </a:r>
          </a:p>
          <a:p>
            <a:r>
              <a:rPr lang="en-US" dirty="0"/>
              <a:t>0.005%(SAP)or 0.995(LRR)=0.5772            0.005%(SAP)or 0.995(LRR)=0.9944       0.005%(SAP)or 0.995(LRR)=0.2322</a:t>
            </a:r>
          </a:p>
          <a:p>
            <a:r>
              <a:rPr lang="en-US" dirty="0"/>
              <a:t>0.01%(SAP)or 0.99(LRR)=0.3199               0.01%(SAP)or 0.99(LRR)=0.9835            0.01%(SAP)or 0.999(LRR)=0.1868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0532"/>
            <a:ext cx="3983108" cy="29921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663" y="1164829"/>
            <a:ext cx="3758680" cy="28235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224" y="1327274"/>
            <a:ext cx="3654653" cy="27454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2591" y="14817"/>
            <a:ext cx="2957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Sage LBP(Train) Digi LBP(Test)</a:t>
            </a:r>
          </a:p>
        </p:txBody>
      </p:sp>
    </p:spTree>
    <p:extLst>
      <p:ext uri="{BB962C8B-B14F-4D97-AF65-F5344CB8AC3E}">
        <p14:creationId xmlns:p14="http://schemas.microsoft.com/office/powerpoint/2010/main" val="1371222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2229" y="711200"/>
            <a:ext cx="290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                                                         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6917" y="711200"/>
            <a:ext cx="27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82818" y="711200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035145"/>
            <a:ext cx="120875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Live Reject rate=1-SpoofAcceptRate            Live Reject rate=1-SpoofAcceptRate         Live Reject rate=1-SpoofAcceptRate </a:t>
            </a:r>
          </a:p>
          <a:p>
            <a:endParaRPr lang="en-US" dirty="0"/>
          </a:p>
          <a:p>
            <a:r>
              <a:rPr lang="en-US" dirty="0"/>
              <a:t>0.001%(SAP)or 0.999(LRR)=0.426           0.001%(SAP)or 0.999(LRR)=0.996        0.001%(SAP)or 0.999(LRR)=0.6318</a:t>
            </a:r>
          </a:p>
          <a:p>
            <a:r>
              <a:rPr lang="en-US" dirty="0"/>
              <a:t>0.005%(SAP)or 0.995(LRR)=0.1358            0.005%(SAP)or 0.995(LRR)=0.9891       0.005%(SAP)or 0.995(LRR)=0.5911</a:t>
            </a:r>
          </a:p>
          <a:p>
            <a:r>
              <a:rPr lang="en-US" dirty="0"/>
              <a:t>0.01%(SAP)or 0.99(LRR)=0.067               0.01%(SAP)or 0.99(LRR)=0.9683            0.01%(SAP)or 0.999(LRR)=0.4604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" y="1547445"/>
            <a:ext cx="3955168" cy="29712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782" y="1547445"/>
            <a:ext cx="3606392" cy="27091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874" y="1486780"/>
            <a:ext cx="3767902" cy="28305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1322" y="108412"/>
            <a:ext cx="3086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Sage BSIF(Train) Digi BSIF(Test)</a:t>
            </a:r>
          </a:p>
        </p:txBody>
      </p:sp>
    </p:spTree>
    <p:extLst>
      <p:ext uri="{BB962C8B-B14F-4D97-AF65-F5344CB8AC3E}">
        <p14:creationId xmlns:p14="http://schemas.microsoft.com/office/powerpoint/2010/main" val="4277572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2229" y="711200"/>
            <a:ext cx="290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                                                         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6917" y="711200"/>
            <a:ext cx="27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82818" y="711200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57" y="4633733"/>
            <a:ext cx="124466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Live Reject rate=1-SpoofAcceptRate            Live Reject rate=1-SpoofAcceptRate         Live Reject rate=1-SpoofAcceptRate </a:t>
            </a:r>
          </a:p>
          <a:p>
            <a:endParaRPr lang="en-US" dirty="0"/>
          </a:p>
          <a:p>
            <a:r>
              <a:rPr lang="en-US" dirty="0"/>
              <a:t>0.001%(SAP)or 0.999(LRR)=0.6306            0.001%(SAP)or 0.999(LRR)=0.994        0.001%(SAP)or 0.999(LRR)=0.4095</a:t>
            </a:r>
          </a:p>
          <a:p>
            <a:r>
              <a:rPr lang="en-US" dirty="0"/>
              <a:t>0.005%(SAP)or 0.995(LRR)=0.4633            0.005%(SAP)or 0.995(LRR)=0.996       0.005%(SAP)or 0.995(LRR)=0.3812</a:t>
            </a:r>
          </a:p>
          <a:p>
            <a:r>
              <a:rPr lang="en-US" dirty="0"/>
              <a:t>0.01%(SAP)or 0.99(LRR)=0.3979               0.01%(SAP)or 0.99(LRR)=0.9907            0.01%(SAP)or 0.999(LRR)=0.2877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171"/>
            <a:ext cx="4021750" cy="3021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948" y="1396269"/>
            <a:ext cx="3889309" cy="29217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303" y="1288016"/>
            <a:ext cx="4033412" cy="302997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7160" y="130697"/>
            <a:ext cx="3201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 Sage BGP(Train) Digi BGP(Test)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55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0209720"/>
              </p:ext>
            </p:extLst>
          </p:nvPr>
        </p:nvGraphicFramePr>
        <p:xfrm>
          <a:off x="705205" y="2084832"/>
          <a:ext cx="11111268" cy="256422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842333">
                  <a:extLst>
                    <a:ext uri="{9D8B030D-6E8A-4147-A177-3AD203B41FA5}">
                      <a16:colId xmlns:a16="http://schemas.microsoft.com/office/drawing/2014/main" val="391206500"/>
                    </a:ext>
                  </a:extLst>
                </a:gridCol>
                <a:gridCol w="1215034">
                  <a:extLst>
                    <a:ext uri="{9D8B030D-6E8A-4147-A177-3AD203B41FA5}">
                      <a16:colId xmlns:a16="http://schemas.microsoft.com/office/drawing/2014/main" val="2441029195"/>
                    </a:ext>
                  </a:extLst>
                </a:gridCol>
                <a:gridCol w="1215034">
                  <a:extLst>
                    <a:ext uri="{9D8B030D-6E8A-4147-A177-3AD203B41FA5}">
                      <a16:colId xmlns:a16="http://schemas.microsoft.com/office/drawing/2014/main" val="1804397340"/>
                    </a:ext>
                  </a:extLst>
                </a:gridCol>
                <a:gridCol w="1215034">
                  <a:extLst>
                    <a:ext uri="{9D8B030D-6E8A-4147-A177-3AD203B41FA5}">
                      <a16:colId xmlns:a16="http://schemas.microsoft.com/office/drawing/2014/main" val="2823402744"/>
                    </a:ext>
                  </a:extLst>
                </a:gridCol>
                <a:gridCol w="1215034">
                  <a:extLst>
                    <a:ext uri="{9D8B030D-6E8A-4147-A177-3AD203B41FA5}">
                      <a16:colId xmlns:a16="http://schemas.microsoft.com/office/drawing/2014/main" val="1278661407"/>
                    </a:ext>
                  </a:extLst>
                </a:gridCol>
                <a:gridCol w="1978731">
                  <a:extLst>
                    <a:ext uri="{9D8B030D-6E8A-4147-A177-3AD203B41FA5}">
                      <a16:colId xmlns:a16="http://schemas.microsoft.com/office/drawing/2014/main" val="405752917"/>
                    </a:ext>
                  </a:extLst>
                </a:gridCol>
                <a:gridCol w="1215034">
                  <a:extLst>
                    <a:ext uri="{9D8B030D-6E8A-4147-A177-3AD203B41FA5}">
                      <a16:colId xmlns:a16="http://schemas.microsoft.com/office/drawing/2014/main" val="75586949"/>
                    </a:ext>
                  </a:extLst>
                </a:gridCol>
                <a:gridCol w="1215034">
                  <a:extLst>
                    <a:ext uri="{9D8B030D-6E8A-4147-A177-3AD203B41FA5}">
                      <a16:colId xmlns:a16="http://schemas.microsoft.com/office/drawing/2014/main" val="2777391634"/>
                    </a:ext>
                  </a:extLst>
                </a:gridCol>
              </a:tblGrid>
              <a:tr h="1019908">
                <a:tc>
                  <a:txBody>
                    <a:bodyPr/>
                    <a:lstStyle/>
                    <a:p>
                      <a:r>
                        <a:rPr lang="en-US" dirty="0"/>
                        <a:t>Sensor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Hidden Layer1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Hidden Layer2</a:t>
                      </a:r>
                    </a:p>
                    <a:p>
                      <a:endParaRPr lang="en-US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 of Auto-encoders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Epoch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Area Under Curve(Training)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Area Under Curve(Testing)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Area Under Curve(Validation)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120506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Digital LBP+BGP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99.9993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50.7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29435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Digital</a:t>
                      </a:r>
                      <a:r>
                        <a:rPr lang="en-US" sz="1100" baseline="0" dirty="0"/>
                        <a:t> BSIF+BGP</a:t>
                      </a:r>
                      <a:endParaRPr lang="en-US" sz="1100" dirty="0"/>
                    </a:p>
                    <a:p>
                      <a:endParaRPr lang="en-US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99.9993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50.1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348918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Digital</a:t>
                      </a:r>
                      <a:r>
                        <a:rPr lang="en-US" sz="1100" baseline="0" dirty="0"/>
                        <a:t> LBP+BSIF</a:t>
                      </a:r>
                      <a:endParaRPr lang="en-US" sz="1100" dirty="0"/>
                    </a:p>
                    <a:p>
                      <a:endParaRPr lang="en-US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99.9993</a:t>
                      </a:r>
                    </a:p>
                    <a:p>
                      <a:endParaRPr lang="en-US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50.1</a:t>
                      </a:r>
                    </a:p>
                    <a:p>
                      <a:endParaRPr lang="en-US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53</a:t>
                      </a:r>
                    </a:p>
                    <a:p>
                      <a:endParaRPr lang="en-US" dirty="0"/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308005800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66228" y="450166"/>
            <a:ext cx="4950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Weight Regularization=0.012</a:t>
            </a:r>
          </a:p>
          <a:p>
            <a:r>
              <a:rPr lang="en-US" dirty="0"/>
              <a:t>Sparsity Regularization=2</a:t>
            </a:r>
          </a:p>
          <a:p>
            <a:r>
              <a:rPr lang="en-US" dirty="0"/>
              <a:t>Sparsity Proportion=0.4</a:t>
            </a:r>
          </a:p>
        </p:txBody>
      </p:sp>
    </p:spTree>
    <p:extLst>
      <p:ext uri="{BB962C8B-B14F-4D97-AF65-F5344CB8AC3E}">
        <p14:creationId xmlns:p14="http://schemas.microsoft.com/office/powerpoint/2010/main" val="30929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LBP Configuration: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55814"/>
              </p:ext>
            </p:extLst>
          </p:nvPr>
        </p:nvGraphicFramePr>
        <p:xfrm>
          <a:off x="635810" y="1775294"/>
          <a:ext cx="11802791" cy="72415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623993">
                  <a:extLst>
                    <a:ext uri="{9D8B030D-6E8A-4147-A177-3AD203B41FA5}">
                      <a16:colId xmlns:a16="http://schemas.microsoft.com/office/drawing/2014/main" val="3911235474"/>
                    </a:ext>
                  </a:extLst>
                </a:gridCol>
                <a:gridCol w="1076110">
                  <a:extLst>
                    <a:ext uri="{9D8B030D-6E8A-4147-A177-3AD203B41FA5}">
                      <a16:colId xmlns:a16="http://schemas.microsoft.com/office/drawing/2014/main" val="1185756831"/>
                    </a:ext>
                  </a:extLst>
                </a:gridCol>
                <a:gridCol w="1279862">
                  <a:extLst>
                    <a:ext uri="{9D8B030D-6E8A-4147-A177-3AD203B41FA5}">
                      <a16:colId xmlns:a16="http://schemas.microsoft.com/office/drawing/2014/main" val="1234509782"/>
                    </a:ext>
                  </a:extLst>
                </a:gridCol>
                <a:gridCol w="914186">
                  <a:extLst>
                    <a:ext uri="{9D8B030D-6E8A-4147-A177-3AD203B41FA5}">
                      <a16:colId xmlns:a16="http://schemas.microsoft.com/office/drawing/2014/main" val="3019381913"/>
                    </a:ext>
                  </a:extLst>
                </a:gridCol>
                <a:gridCol w="914186">
                  <a:extLst>
                    <a:ext uri="{9D8B030D-6E8A-4147-A177-3AD203B41FA5}">
                      <a16:colId xmlns:a16="http://schemas.microsoft.com/office/drawing/2014/main" val="1470099030"/>
                    </a:ext>
                  </a:extLst>
                </a:gridCol>
                <a:gridCol w="1188442">
                  <a:extLst>
                    <a:ext uri="{9D8B030D-6E8A-4147-A177-3AD203B41FA5}">
                      <a16:colId xmlns:a16="http://schemas.microsoft.com/office/drawing/2014/main" val="2075303026"/>
                    </a:ext>
                  </a:extLst>
                </a:gridCol>
                <a:gridCol w="809708">
                  <a:extLst>
                    <a:ext uri="{9D8B030D-6E8A-4147-A177-3AD203B41FA5}">
                      <a16:colId xmlns:a16="http://schemas.microsoft.com/office/drawing/2014/main" val="3244663"/>
                    </a:ext>
                  </a:extLst>
                </a:gridCol>
                <a:gridCol w="835828">
                  <a:extLst>
                    <a:ext uri="{9D8B030D-6E8A-4147-A177-3AD203B41FA5}">
                      <a16:colId xmlns:a16="http://schemas.microsoft.com/office/drawing/2014/main" val="587026176"/>
                    </a:ext>
                  </a:extLst>
                </a:gridCol>
                <a:gridCol w="1018666">
                  <a:extLst>
                    <a:ext uri="{9D8B030D-6E8A-4147-A177-3AD203B41FA5}">
                      <a16:colId xmlns:a16="http://schemas.microsoft.com/office/drawing/2014/main" val="2663424821"/>
                    </a:ext>
                  </a:extLst>
                </a:gridCol>
                <a:gridCol w="783589">
                  <a:extLst>
                    <a:ext uri="{9D8B030D-6E8A-4147-A177-3AD203B41FA5}">
                      <a16:colId xmlns:a16="http://schemas.microsoft.com/office/drawing/2014/main" val="329598444"/>
                    </a:ext>
                  </a:extLst>
                </a:gridCol>
                <a:gridCol w="613812">
                  <a:extLst>
                    <a:ext uri="{9D8B030D-6E8A-4147-A177-3AD203B41FA5}">
                      <a16:colId xmlns:a16="http://schemas.microsoft.com/office/drawing/2014/main" val="1661870579"/>
                    </a:ext>
                  </a:extLst>
                </a:gridCol>
                <a:gridCol w="744409">
                  <a:extLst>
                    <a:ext uri="{9D8B030D-6E8A-4147-A177-3AD203B41FA5}">
                      <a16:colId xmlns:a16="http://schemas.microsoft.com/office/drawing/2014/main" val="4273735060"/>
                    </a:ext>
                  </a:extLst>
                </a:gridCol>
              </a:tblGrid>
              <a:tr h="1023620">
                <a:tc>
                  <a:txBody>
                    <a:bodyPr/>
                    <a:lstStyle/>
                    <a:p>
                      <a:r>
                        <a:rPr lang="en-US" dirty="0"/>
                        <a:t>Sensor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Hidden Layer1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Hidden Layer2</a:t>
                      </a:r>
                    </a:p>
                    <a:p>
                      <a:endParaRPr lang="en-US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Hidden</a:t>
                      </a:r>
                    </a:p>
                    <a:p>
                      <a:r>
                        <a:rPr lang="en-US" dirty="0"/>
                        <a:t>Layer3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 of Auto-encoders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Epoch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L2 Weight </a:t>
                      </a:r>
                      <a:r>
                        <a:rPr lang="en-US" sz="1100" dirty="0" err="1"/>
                        <a:t>Regularisation</a:t>
                      </a:r>
                      <a:endParaRPr lang="en-US" sz="1100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Sparsity</a:t>
                      </a:r>
                    </a:p>
                    <a:p>
                      <a:r>
                        <a:rPr lang="en-US" sz="1200" dirty="0" err="1"/>
                        <a:t>Regulisation</a:t>
                      </a:r>
                      <a:endParaRPr lang="en-US" sz="1200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Sparsity Proportion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Max Epoch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Testing</a:t>
                      </a:r>
                    </a:p>
                    <a:p>
                      <a:r>
                        <a:rPr lang="en-US" sz="1100" dirty="0"/>
                        <a:t>AUC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342642164"/>
                  </a:ext>
                </a:extLst>
              </a:tr>
              <a:tr h="335337">
                <a:tc>
                  <a:txBody>
                    <a:bodyPr/>
                    <a:lstStyle/>
                    <a:p>
                      <a:r>
                        <a:rPr lang="en-US" dirty="0" err="1"/>
                        <a:t>Digital+Sagem</a:t>
                      </a:r>
                      <a:r>
                        <a:rPr lang="en-US" dirty="0"/>
                        <a:t> 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LBP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62.8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601596854"/>
                  </a:ext>
                </a:extLst>
              </a:tr>
              <a:tr h="335337">
                <a:tc>
                  <a:txBody>
                    <a:bodyPr/>
                    <a:lstStyle/>
                    <a:p>
                      <a:r>
                        <a:rPr lang="en-US" dirty="0" err="1"/>
                        <a:t>Digital+Sagem</a:t>
                      </a:r>
                      <a:endParaRPr lang="en-US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LBP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68.8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1614423643"/>
                  </a:ext>
                </a:extLst>
              </a:tr>
              <a:tr h="335337">
                <a:tc>
                  <a:txBody>
                    <a:bodyPr/>
                    <a:lstStyle/>
                    <a:p>
                      <a:r>
                        <a:rPr lang="en-US" dirty="0" err="1"/>
                        <a:t>Digital+Sagem</a:t>
                      </a:r>
                      <a:endParaRPr lang="en-US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LBP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70.2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93048455"/>
                  </a:ext>
                </a:extLst>
              </a:tr>
              <a:tr h="335337">
                <a:tc>
                  <a:txBody>
                    <a:bodyPr/>
                    <a:lstStyle/>
                    <a:p>
                      <a:r>
                        <a:rPr lang="en-US" dirty="0" err="1"/>
                        <a:t>Digital+Sagem</a:t>
                      </a:r>
                      <a:endParaRPr lang="en-US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LBP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50.6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1738252011"/>
                  </a:ext>
                </a:extLst>
              </a:tr>
              <a:tr h="586840">
                <a:tc>
                  <a:txBody>
                    <a:bodyPr/>
                    <a:lstStyle/>
                    <a:p>
                      <a:r>
                        <a:rPr lang="en-US" dirty="0" err="1"/>
                        <a:t>Digital+Sagem</a:t>
                      </a:r>
                      <a:endParaRPr lang="en-US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LBP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0.004,0.004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60.3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512101907"/>
                  </a:ext>
                </a:extLst>
              </a:tr>
              <a:tr h="586840">
                <a:tc>
                  <a:txBody>
                    <a:bodyPr/>
                    <a:lstStyle/>
                    <a:p>
                      <a:r>
                        <a:rPr lang="en-US" dirty="0" err="1"/>
                        <a:t>Digital+Sagem</a:t>
                      </a:r>
                      <a:endParaRPr lang="en-US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LBP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0.004,0.004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81.1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3519730140"/>
                  </a:ext>
                </a:extLst>
              </a:tr>
              <a:tr h="586840">
                <a:tc>
                  <a:txBody>
                    <a:bodyPr/>
                    <a:lstStyle/>
                    <a:p>
                      <a:r>
                        <a:rPr lang="en-US" dirty="0" err="1"/>
                        <a:t>Digital+Sagem</a:t>
                      </a:r>
                      <a:endParaRPr lang="en-US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LBP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0.008,0.008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82.1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3389764121"/>
                  </a:ext>
                </a:extLst>
              </a:tr>
              <a:tr h="586840">
                <a:tc>
                  <a:txBody>
                    <a:bodyPr/>
                    <a:lstStyle/>
                    <a:p>
                      <a:r>
                        <a:rPr lang="en-US" dirty="0" err="1"/>
                        <a:t>Digital+Sagem</a:t>
                      </a:r>
                      <a:endParaRPr lang="en-US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LBP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0.008,0.008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83.4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361875691"/>
                  </a:ext>
                </a:extLst>
              </a:tr>
              <a:tr h="586840">
                <a:tc>
                  <a:txBody>
                    <a:bodyPr/>
                    <a:lstStyle/>
                    <a:p>
                      <a:r>
                        <a:rPr lang="en-US" dirty="0" err="1"/>
                        <a:t>Digital+Sagem</a:t>
                      </a:r>
                      <a:endParaRPr lang="en-US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LBP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0.012,</a:t>
                      </a:r>
                    </a:p>
                    <a:p>
                      <a:r>
                        <a:rPr lang="en-US" dirty="0"/>
                        <a:t>0.008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75.6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2713649880"/>
                  </a:ext>
                </a:extLst>
              </a:tr>
              <a:tr h="586840">
                <a:tc>
                  <a:txBody>
                    <a:bodyPr/>
                    <a:lstStyle/>
                    <a:p>
                      <a:r>
                        <a:rPr lang="en-US" dirty="0" err="1"/>
                        <a:t>Digital+Sagem</a:t>
                      </a:r>
                      <a:endParaRPr lang="en-US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LBP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0.008,0.008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65.3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2438487618"/>
                  </a:ext>
                </a:extLst>
              </a:tr>
              <a:tr h="838343">
                <a:tc>
                  <a:txBody>
                    <a:bodyPr/>
                    <a:lstStyle/>
                    <a:p>
                      <a:r>
                        <a:rPr lang="en-US" dirty="0" err="1"/>
                        <a:t>Digital+Sagm</a:t>
                      </a:r>
                      <a:endParaRPr lang="en-US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LBP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0.008,0.008,0.008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65.6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2916650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717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2229" y="711200"/>
            <a:ext cx="290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                                                         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6917" y="711200"/>
            <a:ext cx="27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82818" y="711200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297256" y="4764229"/>
            <a:ext cx="124892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Live Reject rate=1-SpoofAcceptRate            Live Reject rate=1-SpoofAcceptRate         Live Reject rate=1-SpoofAcceptRate </a:t>
            </a:r>
          </a:p>
          <a:p>
            <a:endParaRPr lang="en-US" dirty="0"/>
          </a:p>
          <a:p>
            <a:r>
              <a:rPr lang="en-US" dirty="0"/>
              <a:t>0.001%(SAP)or 0.999(LRR)=1.077e-14            0.001%(SAP)or 0.999(LRR)=0.9987        0.001%(SAP)or 0.999(LRR)=0.9987</a:t>
            </a:r>
          </a:p>
          <a:p>
            <a:r>
              <a:rPr lang="en-US" dirty="0"/>
              <a:t>0.005%(SAP)or 0.995(LRR)= 1.077e-14            0.005%(SAP)or 0.995(LRR)=0.9985       0.005%(SAP)or 0.995(LRR)=0.994</a:t>
            </a:r>
          </a:p>
          <a:p>
            <a:r>
              <a:rPr lang="en-US" dirty="0"/>
              <a:t>0.01%(SAP)or 0.99(LRR)= 1.077e-14               0.01%(SAP)or 0.99(LRR)=0.9785            0.01%(SAP)or 0.999(LRR)=0.9848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4248"/>
            <a:ext cx="3831252" cy="28781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818" y="1473250"/>
            <a:ext cx="3381309" cy="2540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304" y="1473250"/>
            <a:ext cx="3704135" cy="278262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7160" y="151098"/>
            <a:ext cx="2931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Digi LBP+BGP(Train and test)</a:t>
            </a:r>
          </a:p>
        </p:txBody>
      </p:sp>
    </p:spTree>
    <p:extLst>
      <p:ext uri="{BB962C8B-B14F-4D97-AF65-F5344CB8AC3E}">
        <p14:creationId xmlns:p14="http://schemas.microsoft.com/office/powerpoint/2010/main" val="2325716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2229" y="711200"/>
            <a:ext cx="290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                                                         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6917" y="711200"/>
            <a:ext cx="27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82818" y="711200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77242" y="4931782"/>
            <a:ext cx="117593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Live Reject rate=1-SpoofAcceptRate            Live Reject rate=1-SpoofAcceptRate         Live Reject rate=1-SpoofAcceptRate </a:t>
            </a:r>
          </a:p>
          <a:p>
            <a:endParaRPr lang="en-US" dirty="0"/>
          </a:p>
          <a:p>
            <a:r>
              <a:rPr lang="en-US" dirty="0"/>
              <a:t>0.001%(SAP)or 0.999(LRR)= 1.77e-014            0.001%(SAP)or 0.999(LRR)=0.99        0.001%(SAP)or 0.999(LRR)=0.99</a:t>
            </a:r>
          </a:p>
          <a:p>
            <a:r>
              <a:rPr lang="en-US" dirty="0"/>
              <a:t>0.005%(SAP)or 0.995(LRR)= 1.77e-014           0.005%(SAP)or 0.995(LRR)=0.99       0.005%(SAP)or 0.995(LRR)=0.99</a:t>
            </a:r>
          </a:p>
          <a:p>
            <a:r>
              <a:rPr lang="en-US" dirty="0"/>
              <a:t>0.01%(SAP)or 0.99(LRR)= 1.77e-014               0.01%(SAP)or 0.99(LRR)=0.98            0.01%(SAP)or 0.999(LRR)=0.98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49" y="1480457"/>
            <a:ext cx="3442121" cy="25857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035" y="1480457"/>
            <a:ext cx="3540966" cy="26600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812" y="1471624"/>
            <a:ext cx="3453880" cy="25946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7242" y="126609"/>
            <a:ext cx="2995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Digi BSIF+BGP(Train and test)</a:t>
            </a:r>
          </a:p>
        </p:txBody>
      </p:sp>
    </p:spTree>
    <p:extLst>
      <p:ext uri="{BB962C8B-B14F-4D97-AF65-F5344CB8AC3E}">
        <p14:creationId xmlns:p14="http://schemas.microsoft.com/office/powerpoint/2010/main" val="454254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2229" y="711200"/>
            <a:ext cx="290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                                                         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6917" y="711200"/>
            <a:ext cx="27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82818" y="711200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0388" y="4653397"/>
            <a:ext cx="115150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Live Reject rate=1-SpoofAcceptRate            Live Reject rate=1-SpoofAcceptRate         Live Reject rate=1-SpoofAcceptRate </a:t>
            </a:r>
          </a:p>
          <a:p>
            <a:endParaRPr lang="en-US" dirty="0"/>
          </a:p>
          <a:p>
            <a:r>
              <a:rPr lang="en-US" dirty="0"/>
              <a:t>0.001%(SAP)or 0.999(LRR)= 1.77e-014            0.001%(SAP)or 0.999(LRR)=0.99        0.001%(SAP)or 0.999(LRR)=0.99</a:t>
            </a:r>
          </a:p>
          <a:p>
            <a:r>
              <a:rPr lang="en-US" dirty="0"/>
              <a:t>0.005%(SAP)or 0.995(LRR)= 1.77e-014            0.005%(SAP)or 0.995(LRR)=0.99       0.005%(SAP)or 0.995(LRR)=0.98</a:t>
            </a:r>
          </a:p>
          <a:p>
            <a:r>
              <a:rPr lang="en-US" dirty="0"/>
              <a:t>0.01%(SAP)or 0.99(LRR)= 1.77e-014               0.01%(SAP)or 0.99(LRR)=0.98            0.01%(SAP)or 0.999(LRR)=0.98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8" y="1277258"/>
            <a:ext cx="3712614" cy="27889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754" y="1476973"/>
            <a:ext cx="3700623" cy="27799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783" y="1330327"/>
            <a:ext cx="3641971" cy="27359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2229" y="232960"/>
            <a:ext cx="2905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Digi LBP+BSIF(Train and test)</a:t>
            </a:r>
          </a:p>
        </p:txBody>
      </p:sp>
    </p:spTree>
    <p:extLst>
      <p:ext uri="{BB962C8B-B14F-4D97-AF65-F5344CB8AC3E}">
        <p14:creationId xmlns:p14="http://schemas.microsoft.com/office/powerpoint/2010/main" val="3058388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00665"/>
            <a:ext cx="10581718" cy="505733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liv-</a:t>
            </a:r>
            <a:r>
              <a:rPr lang="en-US" dirty="0" err="1"/>
              <a:t>det</a:t>
            </a:r>
            <a:r>
              <a:rPr lang="en-US" dirty="0"/>
              <a:t> 2011 dataset is used and features like LBP, BSIF and BGP are extracted with respective test and train datasets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Increase in Hidden layers increases performance but after a certain extent performance remains saturated or doesn’t increase a lot.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L2W increases performance when increased from 0.004 to 0.008 but when it is increased from 0.008 to 0.012, performance is degraded.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Sparsity proportion increases ROC performance when its values are increased.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Sparsity Regulation increases performance from one to two , but when increased to three it decreases performance.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Increase in Epoch will increase performance but I involves computational complexity.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Using two auto encoders gives better performance compared to one and three auto encoders. Three encoders yields better result by a little amount which is negligible.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When test and train dataset are from same sensor, then BGP feature has better performance compared to others.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When test and train dataset are from different sensor, then BSIF feature has better performance compared to others. These features have degraded performance compared to task1.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When test and train dataset are from mixed values from same sensor, almost everything has same performance with degraded performance compared to task 1 and 2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0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BSIF Configuration: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577213"/>
              </p:ext>
            </p:extLst>
          </p:nvPr>
        </p:nvGraphicFramePr>
        <p:xfrm>
          <a:off x="417342" y="2511083"/>
          <a:ext cx="11774658" cy="41148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795057">
                  <a:extLst>
                    <a:ext uri="{9D8B030D-6E8A-4147-A177-3AD203B41FA5}">
                      <a16:colId xmlns:a16="http://schemas.microsoft.com/office/drawing/2014/main" val="3585655960"/>
                    </a:ext>
                  </a:extLst>
                </a:gridCol>
                <a:gridCol w="1159158">
                  <a:extLst>
                    <a:ext uri="{9D8B030D-6E8A-4147-A177-3AD203B41FA5}">
                      <a16:colId xmlns:a16="http://schemas.microsoft.com/office/drawing/2014/main" val="2875854536"/>
                    </a:ext>
                  </a:extLst>
                </a:gridCol>
                <a:gridCol w="1378634">
                  <a:extLst>
                    <a:ext uri="{9D8B030D-6E8A-4147-A177-3AD203B41FA5}">
                      <a16:colId xmlns:a16="http://schemas.microsoft.com/office/drawing/2014/main" val="3665481992"/>
                    </a:ext>
                  </a:extLst>
                </a:gridCol>
                <a:gridCol w="984738">
                  <a:extLst>
                    <a:ext uri="{9D8B030D-6E8A-4147-A177-3AD203B41FA5}">
                      <a16:colId xmlns:a16="http://schemas.microsoft.com/office/drawing/2014/main" val="143122074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630327044"/>
                    </a:ext>
                  </a:extLst>
                </a:gridCol>
                <a:gridCol w="872197">
                  <a:extLst>
                    <a:ext uri="{9D8B030D-6E8A-4147-A177-3AD203B41FA5}">
                      <a16:colId xmlns:a16="http://schemas.microsoft.com/office/drawing/2014/main" val="2251641685"/>
                    </a:ext>
                  </a:extLst>
                </a:gridCol>
                <a:gridCol w="900332">
                  <a:extLst>
                    <a:ext uri="{9D8B030D-6E8A-4147-A177-3AD203B41FA5}">
                      <a16:colId xmlns:a16="http://schemas.microsoft.com/office/drawing/2014/main" val="315321611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039312972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428385782"/>
                    </a:ext>
                  </a:extLst>
                </a:gridCol>
                <a:gridCol w="661182">
                  <a:extLst>
                    <a:ext uri="{9D8B030D-6E8A-4147-A177-3AD203B41FA5}">
                      <a16:colId xmlns:a16="http://schemas.microsoft.com/office/drawing/2014/main" val="1388558907"/>
                    </a:ext>
                  </a:extLst>
                </a:gridCol>
                <a:gridCol w="801858">
                  <a:extLst>
                    <a:ext uri="{9D8B030D-6E8A-4147-A177-3AD203B41FA5}">
                      <a16:colId xmlns:a16="http://schemas.microsoft.com/office/drawing/2014/main" val="4036008197"/>
                    </a:ext>
                  </a:extLst>
                </a:gridCol>
              </a:tblGrid>
              <a:tr h="753762">
                <a:tc>
                  <a:txBody>
                    <a:bodyPr/>
                    <a:lstStyle/>
                    <a:p>
                      <a:r>
                        <a:rPr lang="en-US" dirty="0"/>
                        <a:t>Sensor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Hidden Layer1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Hidden Layer2</a:t>
                      </a:r>
                    </a:p>
                    <a:p>
                      <a:endParaRPr lang="en-US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 of Auto-encoders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Epoch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L2 Weight </a:t>
                      </a:r>
                      <a:r>
                        <a:rPr lang="en-US" sz="1100" dirty="0" err="1"/>
                        <a:t>Regularisation</a:t>
                      </a:r>
                      <a:endParaRPr lang="en-US" sz="1100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Sparsity</a:t>
                      </a:r>
                    </a:p>
                    <a:p>
                      <a:r>
                        <a:rPr lang="en-US" sz="1200" dirty="0" err="1"/>
                        <a:t>Regulisation</a:t>
                      </a:r>
                      <a:endParaRPr lang="en-US" sz="1200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Sparsity Proportion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Max Epoch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Testing</a:t>
                      </a:r>
                    </a:p>
                    <a:p>
                      <a:r>
                        <a:rPr lang="en-US" sz="1100" dirty="0"/>
                        <a:t>AUC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223577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Digital+Sagem</a:t>
                      </a:r>
                      <a:endParaRPr lang="en-US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BSIF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0.004,0.004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77.8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366106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Digital+Sagem</a:t>
                      </a:r>
                      <a:endParaRPr lang="en-US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BSIF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0.004,0.004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77.2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1401157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Digital+Sagem</a:t>
                      </a:r>
                      <a:endParaRPr lang="en-US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BSIF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0.008,0.008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79.4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233222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Digital+Sagem</a:t>
                      </a:r>
                      <a:endParaRPr lang="en-US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BSIF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0.008,0.008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280122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Digital+Sagem</a:t>
                      </a:r>
                      <a:endParaRPr lang="en-US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BSIF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0.008,0.008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75.7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680637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09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CONFIGURATION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37241"/>
              </p:ext>
            </p:extLst>
          </p:nvPr>
        </p:nvGraphicFramePr>
        <p:xfrm>
          <a:off x="417342" y="2778369"/>
          <a:ext cx="11774658" cy="41148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795057">
                  <a:extLst>
                    <a:ext uri="{9D8B030D-6E8A-4147-A177-3AD203B41FA5}">
                      <a16:colId xmlns:a16="http://schemas.microsoft.com/office/drawing/2014/main" val="3585655960"/>
                    </a:ext>
                  </a:extLst>
                </a:gridCol>
                <a:gridCol w="1159158">
                  <a:extLst>
                    <a:ext uri="{9D8B030D-6E8A-4147-A177-3AD203B41FA5}">
                      <a16:colId xmlns:a16="http://schemas.microsoft.com/office/drawing/2014/main" val="2875854536"/>
                    </a:ext>
                  </a:extLst>
                </a:gridCol>
                <a:gridCol w="1378634">
                  <a:extLst>
                    <a:ext uri="{9D8B030D-6E8A-4147-A177-3AD203B41FA5}">
                      <a16:colId xmlns:a16="http://schemas.microsoft.com/office/drawing/2014/main" val="3665481992"/>
                    </a:ext>
                  </a:extLst>
                </a:gridCol>
                <a:gridCol w="984738">
                  <a:extLst>
                    <a:ext uri="{9D8B030D-6E8A-4147-A177-3AD203B41FA5}">
                      <a16:colId xmlns:a16="http://schemas.microsoft.com/office/drawing/2014/main" val="143122074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630327044"/>
                    </a:ext>
                  </a:extLst>
                </a:gridCol>
                <a:gridCol w="872197">
                  <a:extLst>
                    <a:ext uri="{9D8B030D-6E8A-4147-A177-3AD203B41FA5}">
                      <a16:colId xmlns:a16="http://schemas.microsoft.com/office/drawing/2014/main" val="2251641685"/>
                    </a:ext>
                  </a:extLst>
                </a:gridCol>
                <a:gridCol w="900332">
                  <a:extLst>
                    <a:ext uri="{9D8B030D-6E8A-4147-A177-3AD203B41FA5}">
                      <a16:colId xmlns:a16="http://schemas.microsoft.com/office/drawing/2014/main" val="315321611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039312972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428385782"/>
                    </a:ext>
                  </a:extLst>
                </a:gridCol>
                <a:gridCol w="661182">
                  <a:extLst>
                    <a:ext uri="{9D8B030D-6E8A-4147-A177-3AD203B41FA5}">
                      <a16:colId xmlns:a16="http://schemas.microsoft.com/office/drawing/2014/main" val="1388558907"/>
                    </a:ext>
                  </a:extLst>
                </a:gridCol>
                <a:gridCol w="801858">
                  <a:extLst>
                    <a:ext uri="{9D8B030D-6E8A-4147-A177-3AD203B41FA5}">
                      <a16:colId xmlns:a16="http://schemas.microsoft.com/office/drawing/2014/main" val="4036008197"/>
                    </a:ext>
                  </a:extLst>
                </a:gridCol>
              </a:tblGrid>
              <a:tr h="753762">
                <a:tc>
                  <a:txBody>
                    <a:bodyPr/>
                    <a:lstStyle/>
                    <a:p>
                      <a:r>
                        <a:rPr lang="en-US" dirty="0"/>
                        <a:t>Sensor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Hidden Layer1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Hidden Layer2</a:t>
                      </a:r>
                    </a:p>
                    <a:p>
                      <a:endParaRPr lang="en-US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 of Auto-encoders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Epoch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L2 Weight </a:t>
                      </a:r>
                      <a:r>
                        <a:rPr lang="en-US" sz="1100" dirty="0" err="1"/>
                        <a:t>Regularisation</a:t>
                      </a:r>
                      <a:endParaRPr lang="en-US" sz="1100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Sparsity</a:t>
                      </a:r>
                    </a:p>
                    <a:p>
                      <a:r>
                        <a:rPr lang="en-US" sz="1200" dirty="0" err="1"/>
                        <a:t>Regulisation</a:t>
                      </a:r>
                      <a:endParaRPr lang="en-US" sz="1200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Sparsity Proportion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Max Epoch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Testing</a:t>
                      </a:r>
                    </a:p>
                    <a:p>
                      <a:r>
                        <a:rPr lang="en-US" sz="1100" dirty="0"/>
                        <a:t>AUC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223577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Digital+Sagem</a:t>
                      </a:r>
                      <a:endParaRPr lang="en-US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BGP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0.004,0.004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78.9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366106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Digital+Sagem</a:t>
                      </a:r>
                      <a:endParaRPr lang="en-US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BGP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0.004,0.004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80.8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1401157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Digital+Sagem</a:t>
                      </a:r>
                      <a:endParaRPr lang="en-US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BGP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0.008,0.008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82.1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233222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Digital+Sagem</a:t>
                      </a:r>
                      <a:endParaRPr lang="en-US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BGP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0.008,0.008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83.91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280122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Digital+Sagem</a:t>
                      </a:r>
                      <a:endParaRPr lang="en-US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BGP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0.008,0.008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79.2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680637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14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138678"/>
              </p:ext>
            </p:extLst>
          </p:nvPr>
        </p:nvGraphicFramePr>
        <p:xfrm>
          <a:off x="1023938" y="2286000"/>
          <a:ext cx="9720270" cy="324494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080030">
                  <a:extLst>
                    <a:ext uri="{9D8B030D-6E8A-4147-A177-3AD203B41FA5}">
                      <a16:colId xmlns:a16="http://schemas.microsoft.com/office/drawing/2014/main" val="391206500"/>
                    </a:ext>
                  </a:extLst>
                </a:gridCol>
                <a:gridCol w="1080030">
                  <a:extLst>
                    <a:ext uri="{9D8B030D-6E8A-4147-A177-3AD203B41FA5}">
                      <a16:colId xmlns:a16="http://schemas.microsoft.com/office/drawing/2014/main" val="3702444071"/>
                    </a:ext>
                  </a:extLst>
                </a:gridCol>
                <a:gridCol w="1080030">
                  <a:extLst>
                    <a:ext uri="{9D8B030D-6E8A-4147-A177-3AD203B41FA5}">
                      <a16:colId xmlns:a16="http://schemas.microsoft.com/office/drawing/2014/main" val="2441029195"/>
                    </a:ext>
                  </a:extLst>
                </a:gridCol>
                <a:gridCol w="1080030">
                  <a:extLst>
                    <a:ext uri="{9D8B030D-6E8A-4147-A177-3AD203B41FA5}">
                      <a16:colId xmlns:a16="http://schemas.microsoft.com/office/drawing/2014/main" val="1804397340"/>
                    </a:ext>
                  </a:extLst>
                </a:gridCol>
                <a:gridCol w="1080030">
                  <a:extLst>
                    <a:ext uri="{9D8B030D-6E8A-4147-A177-3AD203B41FA5}">
                      <a16:colId xmlns:a16="http://schemas.microsoft.com/office/drawing/2014/main" val="2823402744"/>
                    </a:ext>
                  </a:extLst>
                </a:gridCol>
                <a:gridCol w="1080030">
                  <a:extLst>
                    <a:ext uri="{9D8B030D-6E8A-4147-A177-3AD203B41FA5}">
                      <a16:colId xmlns:a16="http://schemas.microsoft.com/office/drawing/2014/main" val="1278661407"/>
                    </a:ext>
                  </a:extLst>
                </a:gridCol>
                <a:gridCol w="1080030">
                  <a:extLst>
                    <a:ext uri="{9D8B030D-6E8A-4147-A177-3AD203B41FA5}">
                      <a16:colId xmlns:a16="http://schemas.microsoft.com/office/drawing/2014/main" val="405752917"/>
                    </a:ext>
                  </a:extLst>
                </a:gridCol>
                <a:gridCol w="1080030">
                  <a:extLst>
                    <a:ext uri="{9D8B030D-6E8A-4147-A177-3AD203B41FA5}">
                      <a16:colId xmlns:a16="http://schemas.microsoft.com/office/drawing/2014/main" val="75586949"/>
                    </a:ext>
                  </a:extLst>
                </a:gridCol>
                <a:gridCol w="1080030">
                  <a:extLst>
                    <a:ext uri="{9D8B030D-6E8A-4147-A177-3AD203B41FA5}">
                      <a16:colId xmlns:a16="http://schemas.microsoft.com/office/drawing/2014/main" val="2777391634"/>
                    </a:ext>
                  </a:extLst>
                </a:gridCol>
              </a:tblGrid>
              <a:tr h="1019908">
                <a:tc>
                  <a:txBody>
                    <a:bodyPr/>
                    <a:lstStyle/>
                    <a:p>
                      <a:r>
                        <a:rPr lang="en-US" dirty="0"/>
                        <a:t>Sensor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Hidden Layer1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Hidden Layer2</a:t>
                      </a:r>
                    </a:p>
                    <a:p>
                      <a:endParaRPr lang="en-US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 of Auto-encoders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Epoch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Area Under Curve(Training)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Area Under Curve(Testing)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Area Under Curve(Validation)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120506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Digital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LBP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9.9/90.1</a:t>
                      </a:r>
                      <a:endParaRPr lang="en-US" sz="1400" b="0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20/80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03.8/96.2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29435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Digital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BSIF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4.1/95.9</a:t>
                      </a:r>
                      <a:endParaRPr lang="en-US" sz="1400" b="0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15.7/84.3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6.1/93.9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348918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Digital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BGP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3.2/96.8</a:t>
                      </a:r>
                      <a:endParaRPr lang="en-US" sz="1400" b="0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15.7/84.3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0.7/99.3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308005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Sage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LBP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3.4/96.6</a:t>
                      </a:r>
                      <a:endParaRPr lang="en-US" sz="1400" b="0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12.9/87.1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4.8/95.2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295953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Sage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BSIF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0.02/99.98</a:t>
                      </a:r>
                      <a:endParaRPr lang="en-US" sz="1400" b="0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14.3/85.7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10.1/89.9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279948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Sage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BGP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0.09/99.91</a:t>
                      </a:r>
                      <a:endParaRPr lang="en-US" sz="1400" b="0" dirty="0"/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11/89</a:t>
                      </a:r>
                    </a:p>
                  </a:txBody>
                  <a:tcPr marL="87729" marR="8772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3.4/96.6</a:t>
                      </a:r>
                    </a:p>
                  </a:txBody>
                  <a:tcPr marL="87729" marR="87729"/>
                </a:tc>
                <a:extLst>
                  <a:ext uri="{0D108BD9-81ED-4DB2-BD59-A6C34878D82A}">
                    <a16:rowId xmlns:a16="http://schemas.microsoft.com/office/drawing/2014/main" val="207397559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66228" y="450166"/>
            <a:ext cx="4950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Weight Regularization=0.008</a:t>
            </a:r>
          </a:p>
          <a:p>
            <a:r>
              <a:rPr lang="en-US" dirty="0"/>
              <a:t>Sparsity Regularization=2</a:t>
            </a:r>
          </a:p>
          <a:p>
            <a:r>
              <a:rPr lang="en-US" dirty="0"/>
              <a:t>Sparsity Proportion=0.4</a:t>
            </a:r>
          </a:p>
          <a:p>
            <a:r>
              <a:rPr lang="en-US" dirty="0"/>
              <a:t>Max Epoch =200</a:t>
            </a:r>
          </a:p>
        </p:txBody>
      </p:sp>
    </p:spTree>
    <p:extLst>
      <p:ext uri="{BB962C8B-B14F-4D97-AF65-F5344CB8AC3E}">
        <p14:creationId xmlns:p14="http://schemas.microsoft.com/office/powerpoint/2010/main" val="41580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2229" y="711200"/>
            <a:ext cx="290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                                                         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6917" y="711200"/>
            <a:ext cx="27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82818" y="711200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8000" y="4984264"/>
            <a:ext cx="112903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Live Reject rate=1-SpoofAcceptRate            Live Reject rate=1-SpoofAcceptRate         Live Reject rate=1-SpoofAcceptRate </a:t>
            </a:r>
          </a:p>
          <a:p>
            <a:endParaRPr lang="en-US" sz="1600" dirty="0"/>
          </a:p>
          <a:p>
            <a:r>
              <a:rPr lang="en-US" sz="1600" dirty="0"/>
              <a:t>0.001%(SAP)or 0.999(LRR)= 0.8486           0.001%(SAP)or 0.999(LRR)=0.4939        0.001%(SAP)or 0.999(LRR)=0.9567</a:t>
            </a:r>
          </a:p>
          <a:p>
            <a:r>
              <a:rPr lang="en-US" sz="1600" dirty="0"/>
              <a:t>0.005%(SAP)or 0.995(LRR)=0.78              0.005%(SAP)or 0.995(LRR)=0.4874       0.005%(SAP)or 0.995(LRR)=0.9064</a:t>
            </a:r>
          </a:p>
          <a:p>
            <a:r>
              <a:rPr lang="en-US" sz="1600" dirty="0"/>
              <a:t>0.01%(SAP)or 0.99(LRR)=0.70                  0.01%(SAP)or 0.99(LRR)=0.4455            0.01%(SAP)or 0.999(LRR)=0.8516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9167"/>
            <a:ext cx="3648968" cy="27411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968" y="1371599"/>
            <a:ext cx="3552548" cy="26687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376" y="1371599"/>
            <a:ext cx="3775204" cy="28360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8000" y="133004"/>
            <a:ext cx="562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Digi LBP</a:t>
            </a:r>
          </a:p>
        </p:txBody>
      </p:sp>
    </p:spTree>
    <p:extLst>
      <p:ext uri="{BB962C8B-B14F-4D97-AF65-F5344CB8AC3E}">
        <p14:creationId xmlns:p14="http://schemas.microsoft.com/office/powerpoint/2010/main" val="259584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2229" y="711200"/>
            <a:ext cx="290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                                                            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6917" y="711200"/>
            <a:ext cx="27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82818" y="711200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8000" y="4984264"/>
            <a:ext cx="112903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Live Reject rate=1-SpoofAcceptRate            Live Reject rate=1-SpoofAcceptRate         Live Reject rate=1-SpoofAcceptRate </a:t>
            </a:r>
          </a:p>
          <a:p>
            <a:endParaRPr lang="en-US" sz="1600" dirty="0"/>
          </a:p>
          <a:p>
            <a:r>
              <a:rPr lang="en-US" sz="1600" dirty="0"/>
              <a:t>0.001%(SAP)or 0.999(LRR)=0.70           0.001%(SAP)or 0.999(LRR)=0.9812      0.001%(SAP)or 0.999(LRR)=0.6535</a:t>
            </a:r>
          </a:p>
          <a:p>
            <a:r>
              <a:rPr lang="en-US" sz="1600" dirty="0"/>
              <a:t>0.005%(SAP)or 0.995(LRR)=0.52            0.005%(SAP)or 0.995(LRR)=0.9312       0.005%(SAP)or 0.995(LRR)=0.6535</a:t>
            </a:r>
          </a:p>
          <a:p>
            <a:r>
              <a:rPr lang="en-US" sz="1600" dirty="0"/>
              <a:t>0.01%(SAP)or 0.99(LRR)=0.453             0.01%(SAP)or 0.99(LRR)=0.8112            0.01%(SAP)or 0.999(LRR)=0.6535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7108"/>
            <a:ext cx="3374647" cy="25351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039" y="1477108"/>
            <a:ext cx="3690798" cy="27726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769" y="1364566"/>
            <a:ext cx="3674270" cy="27601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8000" y="133004"/>
            <a:ext cx="562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Digi BSIF</a:t>
            </a:r>
          </a:p>
        </p:txBody>
      </p:sp>
    </p:spTree>
    <p:extLst>
      <p:ext uri="{BB962C8B-B14F-4D97-AF65-F5344CB8AC3E}">
        <p14:creationId xmlns:p14="http://schemas.microsoft.com/office/powerpoint/2010/main" val="158234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2229" y="711200"/>
            <a:ext cx="290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                                                        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6917" y="711200"/>
            <a:ext cx="27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82818" y="711200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000" y="4984264"/>
            <a:ext cx="112903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Live Reject rate=1-SpoofAcceptRate            Live Reject rate=1-SpoofAcceptRate         Live Reject rate=1-SpoofAcceptRate </a:t>
            </a:r>
          </a:p>
          <a:p>
            <a:endParaRPr lang="en-US" sz="1600" dirty="0"/>
          </a:p>
          <a:p>
            <a:r>
              <a:rPr lang="en-US" sz="1600" dirty="0"/>
              <a:t>0.001%(SAP)or 0.999(LRR)=0.638            0.001%(SAP)or 0.999(LRR)=0.978        0.001%(SAP)or 0.999(LRR)=0.33</a:t>
            </a:r>
          </a:p>
          <a:p>
            <a:r>
              <a:rPr lang="en-US" sz="1600" dirty="0"/>
              <a:t>0.005%(SAP)or 0.995(LRR)=0.4725            0.005%(SAP)or 0.995(LRR)=0.932       0.005%(SAP)or 0.995(LRR)=0.326</a:t>
            </a:r>
          </a:p>
          <a:p>
            <a:r>
              <a:rPr lang="en-US" sz="1600" dirty="0"/>
              <a:t>0.01%(SAP)or 0.99(LRR)=0.4104               0.01%(SAP)or 0.99(LRR)=0.859            0.01%(SAP)or 0.999(LRR)=0.033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9" y="1363060"/>
            <a:ext cx="3395377" cy="2550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304" y="1363060"/>
            <a:ext cx="3543185" cy="26617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011" y="1356731"/>
            <a:ext cx="3353174" cy="25189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8000" y="133004"/>
            <a:ext cx="562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Digi BGP</a:t>
            </a:r>
          </a:p>
        </p:txBody>
      </p:sp>
    </p:spTree>
    <p:extLst>
      <p:ext uri="{BB962C8B-B14F-4D97-AF65-F5344CB8AC3E}">
        <p14:creationId xmlns:p14="http://schemas.microsoft.com/office/powerpoint/2010/main" val="285440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2229" y="711200"/>
            <a:ext cx="290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                                                         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6917" y="711200"/>
            <a:ext cx="27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82818" y="711200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000" y="4984264"/>
            <a:ext cx="112903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Live Reject rate=1-SpoofAcceptRate            Live Reject rate=1-SpoofAcceptRate         Live Reject rate=1-SpoofAcceptRate </a:t>
            </a:r>
          </a:p>
          <a:p>
            <a:endParaRPr lang="en-US" sz="1600" dirty="0"/>
          </a:p>
          <a:p>
            <a:r>
              <a:rPr lang="en-US" sz="1600" dirty="0"/>
              <a:t>0.001%(SAP)or 0.999(LRR)=0.8077          0.001%(SAP)or 0.999(LRR)=0.9553        0.001%(SAP)or 0.999(LRR)=0.3663</a:t>
            </a:r>
          </a:p>
          <a:p>
            <a:r>
              <a:rPr lang="en-US" sz="1600" dirty="0"/>
              <a:t>0.005%(SAP)or 0.995(LRR)=0.6302            0.005%(SAP)or 0.995(LRR)=0.9392       0.005%(SAP)or 0.995(LRR)=0.3663</a:t>
            </a:r>
          </a:p>
          <a:p>
            <a:r>
              <a:rPr lang="en-US" sz="1600" dirty="0"/>
              <a:t>0.01%(SAP)or 0.99(LRR)=0.4251           0.01%(SAP)or 0.99(LRR)=0.8605            0.01%(SAP)or 0.999(LRR)=0.2277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9" y="1418850"/>
            <a:ext cx="3789272" cy="28465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558" y="1418850"/>
            <a:ext cx="3437580" cy="25823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621" y="1418850"/>
            <a:ext cx="3592324" cy="26986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8000" y="133004"/>
            <a:ext cx="562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Sage LBP</a:t>
            </a:r>
          </a:p>
        </p:txBody>
      </p:sp>
    </p:spTree>
    <p:extLst>
      <p:ext uri="{BB962C8B-B14F-4D97-AF65-F5344CB8AC3E}">
        <p14:creationId xmlns:p14="http://schemas.microsoft.com/office/powerpoint/2010/main" val="265636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1976</TotalTime>
  <Words>1850</Words>
  <Application>Microsoft Office PowerPoint</Application>
  <PresentationFormat>Widescreen</PresentationFormat>
  <Paragraphs>634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Tw Cen MT</vt:lpstr>
      <vt:lpstr>Tw Cen MT Condensed</vt:lpstr>
      <vt:lpstr>Wingdings</vt:lpstr>
      <vt:lpstr>Wingdings 3</vt:lpstr>
      <vt:lpstr>Integral</vt:lpstr>
      <vt:lpstr>Finger print verification using Autoencoders</vt:lpstr>
      <vt:lpstr>LBP Configuration:</vt:lpstr>
      <vt:lpstr>BSIF Configuration:</vt:lpstr>
      <vt:lpstr>BGP CONFIGURATION</vt:lpstr>
      <vt:lpstr>Task 1: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 2: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Bonus: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 print verification using Autoencoders</dc:title>
  <dc:creator>kiran gavini</dc:creator>
  <cp:lastModifiedBy>kiran gavini</cp:lastModifiedBy>
  <cp:revision>96</cp:revision>
  <dcterms:created xsi:type="dcterms:W3CDTF">2016-12-13T01:27:52Z</dcterms:created>
  <dcterms:modified xsi:type="dcterms:W3CDTF">2016-12-17T03:10:57Z</dcterms:modified>
</cp:coreProperties>
</file>